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66" r:id="rId2"/>
    <p:sldId id="306" r:id="rId3"/>
    <p:sldId id="284" r:id="rId4"/>
    <p:sldId id="314" r:id="rId5"/>
    <p:sldId id="305" r:id="rId6"/>
    <p:sldId id="309" r:id="rId7"/>
    <p:sldId id="311" r:id="rId8"/>
    <p:sldId id="313" r:id="rId9"/>
    <p:sldId id="310" r:id="rId10"/>
    <p:sldId id="315" r:id="rId11"/>
    <p:sldId id="316" r:id="rId12"/>
    <p:sldId id="317" r:id="rId13"/>
    <p:sldId id="285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303" r:id="rId22"/>
    <p:sldId id="304" r:id="rId23"/>
    <p:sldId id="324" r:id="rId24"/>
    <p:sldId id="325" r:id="rId25"/>
    <p:sldId id="326" r:id="rId26"/>
    <p:sldId id="329" r:id="rId27"/>
    <p:sldId id="331" r:id="rId28"/>
    <p:sldId id="330" r:id="rId29"/>
    <p:sldId id="332" r:id="rId30"/>
    <p:sldId id="333" r:id="rId31"/>
    <p:sldId id="334" r:id="rId32"/>
    <p:sldId id="320" r:id="rId33"/>
    <p:sldId id="323" r:id="rId34"/>
    <p:sldId id="327" r:id="rId35"/>
    <p:sldId id="328" r:id="rId36"/>
    <p:sldId id="302" r:id="rId37"/>
    <p:sldId id="28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57" d="100"/>
          <a:sy n="57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DAA22-4B45-4EE8-8B3E-3D1B2AE611C9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C9102-0011-4A41-820E-E2AA8DBF5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43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78406E-0021-4EA4-AF5F-05F7C6A67DCC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normacs://normacs.ru/VDCE?dob=40634.000000&amp;dol=40681.727488" TargetMode="External"/><Relationship Id="rId3" Type="http://schemas.openxmlformats.org/officeDocument/2006/relationships/hyperlink" Target="normacs://normacs.ru/VNBO?dob=40634.000000&amp;dol=40681.727477" TargetMode="External"/><Relationship Id="rId7" Type="http://schemas.openxmlformats.org/officeDocument/2006/relationships/hyperlink" Target="normacs://normacs.ru/471?dob=40634.000000&amp;dol=40681.727488" TargetMode="External"/><Relationship Id="rId2" Type="http://schemas.openxmlformats.org/officeDocument/2006/relationships/hyperlink" Target="normacs://normacs.ru/UHIC?dob=40634.000000&amp;dol=40681.7274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normacs://normacs.ru/V3SL?dob=40634.000000&amp;dol=40681.727477" TargetMode="External"/><Relationship Id="rId5" Type="http://schemas.openxmlformats.org/officeDocument/2006/relationships/hyperlink" Target="normacs://normacs.ru/V6BS?dob=40634.000000&amp;dol=40681.727477" TargetMode="External"/><Relationship Id="rId4" Type="http://schemas.openxmlformats.org/officeDocument/2006/relationships/hyperlink" Target="normacs://normacs.ru/V6IB?dob=40634.000000&amp;dol=40681.727477" TargetMode="External"/><Relationship Id="rId9" Type="http://schemas.openxmlformats.org/officeDocument/2006/relationships/hyperlink" Target="normacs://normacs.ru/UJH4?dob=40634.000000&amp;dol=40681.72748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normacs://normacs.ru/UQ95?dob=40634.000000&amp;dol=40681.727488" TargetMode="External"/><Relationship Id="rId2" Type="http://schemas.openxmlformats.org/officeDocument/2006/relationships/hyperlink" Target="normacs://normacs.ru/UQPC?dob=40634.000000&amp;dol=40681.7274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normacs://normacs.ru/UR4O?dob=40634.000000&amp;dol=40681.727488" TargetMode="External"/><Relationship Id="rId4" Type="http://schemas.openxmlformats.org/officeDocument/2006/relationships/hyperlink" Target="normacs://normacs.ru/4PH?dob=40634.000000&amp;dol=40681.727488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Федорова Г. Д., </a:t>
            </a:r>
            <a:r>
              <a:rPr lang="ru-RU" b="0" cap="small" dirty="0" smtClean="0">
                <a:solidFill>
                  <a:schemeClr val="tx1"/>
                </a:solidFill>
              </a:rPr>
              <a:t>к.т.н., доцент</a:t>
            </a:r>
          </a:p>
          <a:p>
            <a:endParaRPr lang="ru-RU" b="0" cap="small" dirty="0">
              <a:solidFill>
                <a:schemeClr val="tx1"/>
              </a:solidFill>
            </a:endParaRPr>
          </a:p>
          <a:p>
            <a:endParaRPr lang="ru-RU" b="0" cap="small" dirty="0" smtClean="0">
              <a:solidFill>
                <a:schemeClr val="tx1"/>
              </a:solidFill>
            </a:endParaRPr>
          </a:p>
          <a:p>
            <a:endParaRPr lang="ru-RU" b="0" cap="small" dirty="0">
              <a:solidFill>
                <a:schemeClr val="tx1"/>
              </a:solidFill>
            </a:endParaRPr>
          </a:p>
          <a:p>
            <a:r>
              <a:rPr lang="ru-RU" b="0" cap="small" smtClean="0">
                <a:solidFill>
                  <a:schemeClr val="tx1"/>
                </a:solidFill>
              </a:rPr>
              <a:t>Лекция 2.1</a:t>
            </a:r>
            <a:endParaRPr lang="ru-RU" b="0" cap="small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Документация по организации строительства и производству </a:t>
            </a:r>
            <a:r>
              <a:rPr lang="ru-RU" sz="2800" dirty="0" smtClean="0"/>
              <a:t>работ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517232"/>
            <a:ext cx="67687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2. </a:t>
            </a:r>
            <a:r>
              <a:rPr lang="ru-RU" dirty="0"/>
              <a:t>Основы организации строительного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Старые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Новые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МДС</a:t>
            </a:r>
          </a:p>
          <a:p>
            <a:r>
              <a:rPr lang="ru-RU" dirty="0" smtClean="0"/>
              <a:t>РДС</a:t>
            </a:r>
          </a:p>
          <a:p>
            <a:r>
              <a:rPr lang="ru-RU" dirty="0" smtClean="0"/>
              <a:t>ВСН</a:t>
            </a:r>
          </a:p>
          <a:p>
            <a:r>
              <a:rPr lang="ru-RU" dirty="0" smtClean="0"/>
              <a:t>ОДМ</a:t>
            </a:r>
          </a:p>
          <a:p>
            <a:r>
              <a:rPr lang="ru-RU" dirty="0" smtClean="0"/>
              <a:t>Пособия к </a:t>
            </a:r>
            <a:r>
              <a:rPr lang="ru-RU" dirty="0" err="1" smtClean="0"/>
              <a:t>СНиП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 2015 года Минстроем России выпускаются методические пособия для разъяснения проектировщикам особенностей проектирования и расчета различных видов строительных конструкций, зданий и сооружений по тем или иным сводам правил, так как нередки случаи, когда СТУ возникают вследствие недостаточной компетентности проектировщиков.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Состояние методической документации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Организационно-технологическая документация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проекты производства работ (ППР); </a:t>
            </a:r>
          </a:p>
          <a:p>
            <a:r>
              <a:rPr lang="ru-RU" dirty="0" smtClean="0"/>
              <a:t>проекты организации работ (ПОР); </a:t>
            </a:r>
          </a:p>
          <a:p>
            <a:r>
              <a:rPr lang="ru-RU" dirty="0" smtClean="0"/>
              <a:t>технологические схемы и указания по производству работ; </a:t>
            </a:r>
          </a:p>
          <a:p>
            <a:r>
              <a:rPr lang="ru-RU" dirty="0" smtClean="0"/>
              <a:t>схемы контроля качества (контрольные карты, </a:t>
            </a:r>
            <a:r>
              <a:rPr lang="ru-RU" dirty="0" err="1" smtClean="0"/>
              <a:t>чек-листы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поточные графики, циклограммы; </a:t>
            </a:r>
          </a:p>
          <a:p>
            <a:r>
              <a:rPr lang="ru-RU" dirty="0" smtClean="0"/>
              <a:t>технологические регламенты; </a:t>
            </a:r>
          </a:p>
          <a:p>
            <a:r>
              <a:rPr lang="ru-RU" dirty="0" smtClean="0"/>
              <a:t>технологические карты; </a:t>
            </a:r>
          </a:p>
          <a:p>
            <a:r>
              <a:rPr lang="ru-RU" dirty="0" smtClean="0"/>
              <a:t>карты трудовых процессов; </a:t>
            </a:r>
          </a:p>
          <a:p>
            <a:r>
              <a:rPr lang="ru-RU" dirty="0" smtClean="0"/>
              <a:t>сетевые модели и графики; </a:t>
            </a:r>
          </a:p>
          <a:p>
            <a:r>
              <a:rPr lang="ru-RU" dirty="0" smtClean="0"/>
              <a:t>ресурсные графики (</a:t>
            </a:r>
            <a:r>
              <a:rPr lang="ru-RU" dirty="0" err="1" smtClean="0"/>
              <a:t>графики</a:t>
            </a:r>
            <a:r>
              <a:rPr lang="ru-RU" dirty="0" smtClean="0"/>
              <a:t> движения, поставок); </a:t>
            </a:r>
          </a:p>
          <a:p>
            <a:r>
              <a:rPr lang="ru-RU" dirty="0" smtClean="0"/>
              <a:t> иные документы, в которых содержатся решения по организации строительного производства и технологии строительно-монтажных работ, оформленные, согласованные, утвержденные и зарегистрированные в соответствии с правилами, действующими в организациях, разрабатывающих, утверждающих и согласующих эти документы.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Содержащиеся в организационно-технологической документации решения должны быть доведены до всех заинтересованных участников строительства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Проектирование </a:t>
            </a:r>
            <a:br>
              <a:rPr lang="ru-RU" sz="2800" dirty="0" smtClean="0"/>
            </a:br>
            <a:r>
              <a:rPr lang="ru-RU" sz="2800" dirty="0" smtClean="0"/>
              <a:t>Раздел  «Организация строительства»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ГСК РФ</a:t>
            </a:r>
          </a:p>
          <a:p>
            <a:r>
              <a:rPr lang="ru-RU" dirty="0" smtClean="0"/>
              <a:t>ФЗ «О техническом регулировании»</a:t>
            </a:r>
          </a:p>
          <a:p>
            <a:r>
              <a:rPr lang="ru-RU" dirty="0" smtClean="0"/>
              <a:t>ТР о безопасности зданий и сооружений</a:t>
            </a:r>
          </a:p>
          <a:p>
            <a:r>
              <a:rPr lang="ru-RU" dirty="0" smtClean="0"/>
              <a:t>Инструкция о порядке разработки, согласования, утверждения и составе проектной документации на строительство предприятий, зданий и сооружений</a:t>
            </a:r>
          </a:p>
          <a:p>
            <a:r>
              <a:rPr lang="ru-RU" dirty="0" smtClean="0"/>
              <a:t>СП 48.13330-2011 «Организация строительства. Актуализированная редакция СНиП 12.01-2004»</a:t>
            </a:r>
          </a:p>
          <a:p>
            <a:r>
              <a:rPr lang="ru-RU" dirty="0" smtClean="0"/>
              <a:t>СНиПы по безопасности труда в строительстве</a:t>
            </a:r>
          </a:p>
          <a:p>
            <a:r>
              <a:rPr lang="ru-RU" dirty="0" err="1" smtClean="0"/>
              <a:t>ГЭСНы</a:t>
            </a:r>
            <a:r>
              <a:rPr lang="ru-RU" dirty="0" smtClean="0"/>
              <a:t>, </a:t>
            </a:r>
            <a:r>
              <a:rPr lang="ru-RU" dirty="0" err="1" smtClean="0"/>
              <a:t>ТерЭСН</a:t>
            </a:r>
            <a:endParaRPr lang="ru-RU" dirty="0" smtClean="0"/>
          </a:p>
          <a:p>
            <a:r>
              <a:rPr lang="ru-RU" dirty="0" smtClean="0"/>
              <a:t>МДС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16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строительного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Гражданский кодекс</a:t>
            </a:r>
          </a:p>
          <a:p>
            <a:r>
              <a:rPr lang="ru-RU" dirty="0"/>
              <a:t>ГСК РФ</a:t>
            </a:r>
          </a:p>
          <a:p>
            <a:r>
              <a:rPr lang="ru-RU" dirty="0"/>
              <a:t>ФЗ «О техническом регулировании»</a:t>
            </a:r>
          </a:p>
          <a:p>
            <a:r>
              <a:rPr lang="ru-RU" dirty="0"/>
              <a:t>ТР о безопасности зданий и сооружений</a:t>
            </a:r>
          </a:p>
          <a:p>
            <a:r>
              <a:rPr lang="ru-RU" dirty="0" smtClean="0"/>
              <a:t>СП </a:t>
            </a:r>
            <a:r>
              <a:rPr lang="ru-RU" dirty="0"/>
              <a:t>48.13330-2011 «Организация строительства. Актуализированная редакция СНиП 12.01-2004»</a:t>
            </a:r>
          </a:p>
          <a:p>
            <a:r>
              <a:rPr lang="ru-RU" dirty="0"/>
              <a:t>СНиПы по безопасности труда в строительстве</a:t>
            </a:r>
          </a:p>
          <a:p>
            <a:r>
              <a:rPr lang="ru-RU" dirty="0" err="1"/>
              <a:t>ГЭСНы</a:t>
            </a:r>
            <a:r>
              <a:rPr lang="ru-RU" dirty="0"/>
              <a:t>, </a:t>
            </a:r>
            <a:r>
              <a:rPr lang="ru-RU" dirty="0" err="1" smtClean="0"/>
              <a:t>ТерЭСН</a:t>
            </a:r>
            <a:endParaRPr lang="ru-RU" dirty="0" smtClean="0"/>
          </a:p>
          <a:p>
            <a:r>
              <a:rPr lang="ru-RU" dirty="0" smtClean="0"/>
              <a:t>Указания о порядке составления и согласования ПОС и ППР</a:t>
            </a:r>
            <a:endParaRPr lang="ru-RU" dirty="0"/>
          </a:p>
          <a:p>
            <a:r>
              <a:rPr lang="ru-RU" dirty="0"/>
              <a:t>МДС</a:t>
            </a:r>
          </a:p>
          <a:p>
            <a:r>
              <a:rPr lang="ru-RU" dirty="0" smtClean="0"/>
              <a:t>Организационно-технологические решения по технике безопасности в ППР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6488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 работ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ГСК РФ</a:t>
            </a:r>
          </a:p>
          <a:p>
            <a:r>
              <a:rPr lang="ru-RU" dirty="0"/>
              <a:t>ФЗ «О техническом регулировании»</a:t>
            </a:r>
          </a:p>
          <a:p>
            <a:r>
              <a:rPr lang="ru-RU" dirty="0"/>
              <a:t>ТР о безопасности зданий и </a:t>
            </a:r>
            <a:r>
              <a:rPr lang="ru-RU" dirty="0" smtClean="0"/>
              <a:t>сооружений</a:t>
            </a:r>
          </a:p>
          <a:p>
            <a:r>
              <a:rPr lang="ru-RU" dirty="0" smtClean="0"/>
              <a:t>ТР о пожарной безопасности</a:t>
            </a:r>
            <a:endParaRPr lang="ru-RU" dirty="0"/>
          </a:p>
          <a:p>
            <a:r>
              <a:rPr lang="ru-RU" dirty="0" smtClean="0"/>
              <a:t>СП </a:t>
            </a:r>
            <a:r>
              <a:rPr lang="ru-RU" dirty="0"/>
              <a:t>48.13330-2011 «Организация строительства. Актуализированная редакция СНиП 12.01-2004»</a:t>
            </a:r>
          </a:p>
          <a:p>
            <a:r>
              <a:rPr lang="ru-RU" dirty="0"/>
              <a:t>СНиПы по безопасности труда в строительстве</a:t>
            </a:r>
          </a:p>
          <a:p>
            <a:r>
              <a:rPr lang="ru-RU" dirty="0" err="1"/>
              <a:t>ГЭСНы</a:t>
            </a:r>
            <a:r>
              <a:rPr lang="ru-RU" dirty="0"/>
              <a:t>, </a:t>
            </a:r>
            <a:r>
              <a:rPr lang="ru-RU" dirty="0" err="1"/>
              <a:t>ТерЭСН</a:t>
            </a:r>
            <a:endParaRPr lang="ru-RU" dirty="0"/>
          </a:p>
          <a:p>
            <a:r>
              <a:rPr lang="ru-RU" dirty="0"/>
              <a:t>МДС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8913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Материально-техническое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ФЗ </a:t>
            </a:r>
            <a:r>
              <a:rPr lang="ru-RU" dirty="0"/>
              <a:t>«О техническом регулировании»</a:t>
            </a:r>
          </a:p>
          <a:p>
            <a:r>
              <a:rPr lang="ru-RU" dirty="0"/>
              <a:t>ТР о безопасности зданий и сооружений</a:t>
            </a:r>
          </a:p>
          <a:p>
            <a:r>
              <a:rPr lang="ru-RU" dirty="0" smtClean="0"/>
              <a:t>СП </a:t>
            </a:r>
            <a:r>
              <a:rPr lang="ru-RU" dirty="0"/>
              <a:t>48.13330-2011 «Организация строительства. Актуализированная редакция СНиП 12.01-2004»</a:t>
            </a:r>
          </a:p>
          <a:p>
            <a:r>
              <a:rPr lang="ru-RU" dirty="0" smtClean="0"/>
              <a:t>Пособие и методические рекомендации о материально-техническому обеспечению</a:t>
            </a:r>
          </a:p>
          <a:p>
            <a:r>
              <a:rPr lang="ru-RU" dirty="0" smtClean="0"/>
              <a:t>Методические рекомендации по управлению МТО запасными частями и подразделениях механизации строительства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45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Механизация и транспорт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ФЗ </a:t>
            </a:r>
            <a:r>
              <a:rPr lang="ru-RU" dirty="0"/>
              <a:t>«О техническом регулировании»</a:t>
            </a:r>
          </a:p>
          <a:p>
            <a:r>
              <a:rPr lang="ru-RU" dirty="0" smtClean="0"/>
              <a:t>СП </a:t>
            </a:r>
            <a:r>
              <a:rPr lang="ru-RU" dirty="0"/>
              <a:t>48.13330-2011 «Организация строительства. Актуализированная редакция СНиП 12.01-2004»</a:t>
            </a:r>
          </a:p>
          <a:p>
            <a:r>
              <a:rPr lang="ru-RU" dirty="0" smtClean="0"/>
              <a:t>Методические рекомендации по выбору технологических комплектов машин</a:t>
            </a:r>
          </a:p>
          <a:p>
            <a:r>
              <a:rPr lang="ru-RU" dirty="0" smtClean="0"/>
              <a:t>Руководство по перевозке автомобильным транспортом строительных конструкций</a:t>
            </a:r>
          </a:p>
          <a:p>
            <a:r>
              <a:rPr lang="ru-RU" dirty="0" smtClean="0"/>
              <a:t>Методические рекомендации по техническому обслуживанию строительных машин специализированными звеньями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364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строительством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Гражданский кодекс</a:t>
            </a:r>
          </a:p>
          <a:p>
            <a:r>
              <a:rPr lang="ru-RU" dirty="0"/>
              <a:t>ГСК РФ</a:t>
            </a:r>
          </a:p>
          <a:p>
            <a:r>
              <a:rPr lang="ru-RU" dirty="0"/>
              <a:t>ФЗ «О техническом регулировании»</a:t>
            </a:r>
          </a:p>
          <a:p>
            <a:r>
              <a:rPr lang="ru-RU" dirty="0"/>
              <a:t>ТР о безопасности зданий и </a:t>
            </a:r>
            <a:r>
              <a:rPr lang="ru-RU" dirty="0" smtClean="0"/>
              <a:t>сооружений</a:t>
            </a:r>
          </a:p>
          <a:p>
            <a:r>
              <a:rPr lang="ru-RU" dirty="0" smtClean="0"/>
              <a:t>ФЗ «О саморегулируемых организациях»</a:t>
            </a:r>
          </a:p>
          <a:p>
            <a:r>
              <a:rPr lang="ru-RU" dirty="0" smtClean="0"/>
              <a:t>ФЗ «О местном самоуправлении в РФ» </a:t>
            </a:r>
            <a:endParaRPr lang="ru-RU" dirty="0"/>
          </a:p>
          <a:p>
            <a:r>
              <a:rPr lang="ru-RU" dirty="0"/>
              <a:t>СП 48.13330-2011 «Организация строительства. Актуализированная редакция СНиП 12.01-2004»</a:t>
            </a:r>
          </a:p>
          <a:p>
            <a:r>
              <a:rPr lang="ru-RU" dirty="0" smtClean="0"/>
              <a:t>Пособия по ПОС и производства СМР (в части ПОР)</a:t>
            </a:r>
          </a:p>
          <a:p>
            <a:r>
              <a:rPr lang="ru-RU" dirty="0" smtClean="0"/>
              <a:t>Методические рекомендации по организации системы оперативно-диспетчерского управления в строительстве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2599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Контроль качества строительства. Надзор за строительством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Гражданский кодекс</a:t>
            </a:r>
          </a:p>
          <a:p>
            <a:r>
              <a:rPr lang="ru-RU" dirty="0"/>
              <a:t>ГСК РФ</a:t>
            </a:r>
          </a:p>
          <a:p>
            <a:r>
              <a:rPr lang="ru-RU" dirty="0"/>
              <a:t>ФЗ «О техническом регулировании»</a:t>
            </a:r>
          </a:p>
          <a:p>
            <a:r>
              <a:rPr lang="ru-RU" dirty="0"/>
              <a:t>ТР о безопасности зданий и сооружений</a:t>
            </a:r>
          </a:p>
          <a:p>
            <a:r>
              <a:rPr lang="ru-RU" dirty="0"/>
              <a:t>ФЗ «О саморегулируемых организациях»</a:t>
            </a:r>
          </a:p>
          <a:p>
            <a:r>
              <a:rPr lang="ru-RU" dirty="0"/>
              <a:t>ФЗ «О местном самоуправлении в РФ» </a:t>
            </a:r>
          </a:p>
          <a:p>
            <a:r>
              <a:rPr lang="ru-RU" dirty="0"/>
              <a:t>СП 48.13330-2011 «Организация строительства. Актуализированная редакция СНиП 12.01-2004»</a:t>
            </a:r>
          </a:p>
          <a:p>
            <a:r>
              <a:rPr lang="ru-RU" dirty="0" smtClean="0"/>
              <a:t>Система управления качеством в строительных организациях, соответствующих требованиям  ГОСТ Р ИСО 9001-2008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279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ормативно-методическая документация</a:t>
            </a:r>
            <a:endParaRPr lang="ru-RU" dirty="0" smtClean="0"/>
          </a:p>
          <a:p>
            <a:r>
              <a:rPr lang="ru-RU" dirty="0" smtClean="0"/>
              <a:t>Организационно-технологические документы</a:t>
            </a:r>
          </a:p>
          <a:p>
            <a:r>
              <a:rPr lang="ru-RU" dirty="0" smtClean="0"/>
              <a:t>Состав </a:t>
            </a:r>
            <a:r>
              <a:rPr lang="ru-RU" dirty="0"/>
              <a:t>ПОС </a:t>
            </a:r>
            <a:r>
              <a:rPr lang="ru-RU" dirty="0" smtClean="0"/>
              <a:t>, ПОР и </a:t>
            </a:r>
            <a:r>
              <a:rPr lang="ru-RU" dirty="0" smtClean="0"/>
              <a:t>ППР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Приемка и ввод в эксплуатацию законченных строительством объектов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Гражданский кодекс</a:t>
            </a:r>
          </a:p>
          <a:p>
            <a:r>
              <a:rPr lang="ru-RU" dirty="0"/>
              <a:t>ГСК РФ</a:t>
            </a:r>
          </a:p>
          <a:p>
            <a:r>
              <a:rPr lang="ru-RU" dirty="0"/>
              <a:t>ФЗ «О техническом регулировании»</a:t>
            </a:r>
          </a:p>
          <a:p>
            <a:r>
              <a:rPr lang="ru-RU" dirty="0"/>
              <a:t>ТР о безопасности зданий и сооружений</a:t>
            </a:r>
          </a:p>
          <a:p>
            <a:r>
              <a:rPr lang="ru-RU" dirty="0"/>
              <a:t>ФЗ «О саморегулируемых организациях»</a:t>
            </a:r>
          </a:p>
          <a:p>
            <a:r>
              <a:rPr lang="ru-RU" dirty="0"/>
              <a:t>ФЗ «О местном самоуправлении в РФ» </a:t>
            </a:r>
          </a:p>
          <a:p>
            <a:r>
              <a:rPr lang="ru-RU" dirty="0"/>
              <a:t>СП 48.13330-2011 «Организация строительства. Актуализированная редакция СНиП 12.01-2004»</a:t>
            </a:r>
          </a:p>
          <a:p>
            <a:r>
              <a:rPr lang="en-US" dirty="0" smtClean="0"/>
              <a:t>C</a:t>
            </a:r>
            <a:r>
              <a:rPr lang="ru-RU" dirty="0" smtClean="0"/>
              <a:t>П 63.13330.2016  Приемка в эксплуатацию законченных строительством объектов. Основные положения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8629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этапе строительного контроля и надзора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>
                <a:hlinkClick r:id="rId2" tooltip="190-ФЗ"/>
              </a:rPr>
              <a:t>Градостроительный кодекс Российской Федерации</a:t>
            </a:r>
            <a:r>
              <a:rPr lang="ru-RU" dirty="0"/>
              <a:t>.</a:t>
            </a:r>
          </a:p>
          <a:p>
            <a:r>
              <a:rPr lang="ru-RU" u="sng" dirty="0">
                <a:hlinkClick r:id="rId3" tooltip="Гражданский кодекс Российской Федерации"/>
              </a:rPr>
              <a:t>Гражданский кодекс Российской Федерации</a:t>
            </a:r>
            <a:r>
              <a:rPr lang="ru-RU" dirty="0"/>
              <a:t>.</a:t>
            </a:r>
          </a:p>
          <a:p>
            <a:r>
              <a:rPr lang="ru-RU" dirty="0"/>
              <a:t>Федеральный закон от 30 декабря 2009 г. № </a:t>
            </a:r>
            <a:r>
              <a:rPr lang="ru-RU" u="sng" dirty="0">
                <a:hlinkClick r:id="rId4" tooltip="Технический регламент о безопасности зданий и сооружений"/>
              </a:rPr>
              <a:t>384-ФЗ</a:t>
            </a:r>
            <a:r>
              <a:rPr lang="ru-RU" dirty="0"/>
              <a:t> «Технический регламент о безопасности зданий и сооружений».</a:t>
            </a:r>
          </a:p>
          <a:p>
            <a:r>
              <a:rPr lang="ru-RU" dirty="0"/>
              <a:t>Федеральный закон от 26 июня 2008 г. № </a:t>
            </a:r>
            <a:r>
              <a:rPr lang="ru-RU" u="sng" dirty="0">
                <a:hlinkClick r:id="rId5" tooltip="Об обеспечении единства измерений"/>
              </a:rPr>
              <a:t>102-ФЗ</a:t>
            </a:r>
            <a:r>
              <a:rPr lang="ru-RU" dirty="0"/>
              <a:t> «Об обеспечении единства измерений».</a:t>
            </a:r>
          </a:p>
          <a:p>
            <a:r>
              <a:rPr lang="ru-RU" dirty="0"/>
              <a:t>Постановление Правительства Российской Федерации от 16 февраля 2008 г. № 87 «</a:t>
            </a:r>
            <a:r>
              <a:rPr lang="ru-RU" u="sng" dirty="0">
                <a:hlinkClick r:id="rId6" tooltip="Положение о составе разделов проектной документации и требованиях к их содержанию"/>
              </a:rPr>
              <a:t>Положение о составе разделов проектной документации и требованиях к их содержанию</a:t>
            </a:r>
            <a:r>
              <a:rPr lang="ru-RU" dirty="0"/>
              <a:t>».</a:t>
            </a:r>
          </a:p>
          <a:p>
            <a:r>
              <a:rPr lang="ru-RU" dirty="0"/>
              <a:t>Федеральный закон от 21 июля 1997 г. № </a:t>
            </a:r>
            <a:r>
              <a:rPr lang="ru-RU" u="sng" dirty="0">
                <a:hlinkClick r:id="rId7" tooltip="О промышленной безопасности опасных производственных объектов"/>
              </a:rPr>
              <a:t>116-ФЗ</a:t>
            </a:r>
            <a:r>
              <a:rPr lang="ru-RU" dirty="0"/>
              <a:t> «О промышленной безопасности опасных производственных объектов».</a:t>
            </a:r>
          </a:p>
          <a:p>
            <a:r>
              <a:rPr lang="ru-RU" dirty="0"/>
              <a:t>Постановление Правительства Российской Федерации от 1 февраля 2006 г. № </a:t>
            </a:r>
            <a:r>
              <a:rPr lang="ru-RU" u="sng" dirty="0">
                <a:hlinkClick r:id="rId8" tooltip="О государственном строительном надзоре в Российской Федерации"/>
              </a:rPr>
              <a:t>54</a:t>
            </a:r>
            <a:r>
              <a:rPr lang="ru-RU" dirty="0"/>
              <a:t> «Положение об осуществлении строительного надзора в Российской Федерации».</a:t>
            </a:r>
          </a:p>
          <a:p>
            <a:r>
              <a:rPr lang="ru-RU" dirty="0"/>
              <a:t>Постановление Правительства Российской Федерации от 24 ноября 2005 г. № </a:t>
            </a:r>
            <a:r>
              <a:rPr lang="ru-RU" u="sng" dirty="0">
                <a:hlinkClick r:id="rId9" tooltip="О форме разрешения на строительство и форме разрешения на ввод объекта в эксплуатацию"/>
              </a:rPr>
              <a:t>698</a:t>
            </a:r>
            <a:r>
              <a:rPr lang="ru-RU" dirty="0"/>
              <a:t> «О форме разрешения на строительство и форме разрешения на ввод объекта в эксплуатацию».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734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>
                <a:hlinkClick r:id="rId2" tooltip="Требования к составу и порядку ведения исполнительной документации при строительстве, реконструкции, капитальном ремонте объектов капитального строительства и требования, предъявляемые к актам освидетельствования работ, конструкций, участков сетей инженер"/>
              </a:rPr>
              <a:t>РД 11-02-2006</a:t>
            </a:r>
            <a:r>
              <a:rPr lang="ru-RU" dirty="0"/>
              <a:t> Требования к составу и порядку ведения исполнительной документации при строительстве, реконструкции, капитальном ремонте объектов капитального строительства и требования, предъявляемые к актам освидетельствования работ, конструкций, участков сетей инженерно-технического обеспечения.</a:t>
            </a:r>
          </a:p>
          <a:p>
            <a:r>
              <a:rPr lang="ru-RU" u="sng" dirty="0"/>
              <a:t>[2] </a:t>
            </a:r>
            <a:r>
              <a:rPr lang="ru-RU" dirty="0"/>
              <a:t>РД 11-02-2006 </a:t>
            </a:r>
            <a:r>
              <a:rPr lang="ru-RU" u="sng" dirty="0">
                <a:hlinkClick r:id="rId3" tooltip="РД 11-05-2007"/>
              </a:rPr>
              <a:t>Порядок ведения общего и (или) специального журнала учета выполнения работ при строительстве, реконструкции, капитальном ремонте объектов капитального строительства</a:t>
            </a:r>
            <a:r>
              <a:rPr lang="ru-RU" dirty="0"/>
              <a:t>.</a:t>
            </a:r>
          </a:p>
          <a:p>
            <a:r>
              <a:rPr lang="ru-RU" u="sng" dirty="0"/>
              <a:t>[3] </a:t>
            </a:r>
            <a:r>
              <a:rPr lang="ru-RU" u="sng" dirty="0">
                <a:hlinkClick r:id="rId4" tooltip="Авторский надзор за строительством зданий и сооружений"/>
              </a:rPr>
              <a:t>СП 11-110-99</a:t>
            </a:r>
            <a:r>
              <a:rPr lang="ru-RU" dirty="0"/>
              <a:t> Авторский надзор за строительством зданий и сооружений.</a:t>
            </a:r>
          </a:p>
          <a:p>
            <a:r>
              <a:rPr lang="ru-RU" u="sng" dirty="0"/>
              <a:t>[4] </a:t>
            </a:r>
            <a:r>
              <a:rPr lang="ru-RU" u="sng" dirty="0">
                <a:hlinkClick r:id="rId5" tooltip="Порядок проведения проверок при осуществлении государственного строительного надзора и выдачи заключений о соответствии построенных, реконструированных, отремонтированных объектов капитального строительства требованиям технических регламентов (норм и прав"/>
              </a:rPr>
              <a:t>РД 11-04-2006</a:t>
            </a:r>
            <a:r>
              <a:rPr lang="ru-RU" dirty="0"/>
              <a:t>. Порядок проведения проверок при осуществлении государственного строительного надзора и выдачи заключений о соответствии построенных, реконструированных, отремонтированных объектов капитального строительства требованиям технических регламентов (норм и правил), иных нормативных правовых актов и проектной документации.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115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Правила введения исполнительной документации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Требования к составлению и порядку ведения исполнительной документации устанавливаются Федеральной службой по экологическому, технологическому и атомному надзору </a:t>
            </a:r>
          </a:p>
          <a:p>
            <a:r>
              <a:rPr lang="ru-RU" dirty="0" smtClean="0"/>
              <a:t>Исполнительная документация подлежит хранению у застройщика (технического заказчика) или лица, осуществляющего строительство, на время проведения итоговой проверки реестры исполнительной документации в бумажном виде передаются в орган государственного строительного надзора</a:t>
            </a:r>
          </a:p>
          <a:p>
            <a:r>
              <a:rPr lang="ru-RU" dirty="0" smtClean="0"/>
              <a:t>Перечни скрытых работ, ответственных конструкций, участков сетей инженерно-технического обеспечения, подлежащих освидетельствованию, на которые оформляется исполнительная документация, устанавливаются в проектной документации, договоре (контракте) с застройщиком (техническим заказчиком), рабочей документации и иной действующей НД, в том числе с учетом настоящего свода правил </a:t>
            </a:r>
          </a:p>
          <a:p>
            <a:r>
              <a:rPr lang="ru-RU" dirty="0" smtClean="0"/>
              <a:t>В случае возникновения необходимости восстановления утраченной, испорченной исполнительной документации участники строительства могут привлекать специализированные организации и (или) аттестованные лаборатории для подтверждения соответствия объемов и качества выполненных работ проектной документации (в части работ, результаты которых допускается исследовать существующими утвержденными методиками)</a:t>
            </a:r>
          </a:p>
          <a:p>
            <a:r>
              <a:rPr lang="ru-RU" dirty="0" smtClean="0"/>
              <a:t>Прочие работы, результаты которых не скрываются последующими, не относятся к ответственным конструкциям, участкам сетей инженерно-технического обеспечения, освидетельствуются и оформляются актом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Раздел проектной документации, определяющий общую продолжительность и промежуточные сроки строительства, распределение капитальных вложений и объемов строительно-монтажных работ, материально-технические и трудовые ресурсы и источники их покрытия, основные методы выполнения строительно-монтажных работ, структуру управления строительством объекта и другие сведения в соответствии с требованиями действующего законодательства.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r>
              <a:rPr lang="ru-RU" dirty="0" smtClean="0"/>
              <a:t>ПОС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характеристику </a:t>
            </a:r>
            <a:r>
              <a:rPr lang="ru-RU" dirty="0" smtClean="0"/>
              <a:t>района по месту расположения объекта капитального строительства и условий </a:t>
            </a:r>
            <a:r>
              <a:rPr lang="ru-RU" dirty="0" smtClean="0"/>
              <a:t>строительства, оценку </a:t>
            </a:r>
            <a:r>
              <a:rPr lang="ru-RU" dirty="0" smtClean="0"/>
              <a:t>развитости транспортной </a:t>
            </a:r>
            <a:r>
              <a:rPr lang="ru-RU" dirty="0" smtClean="0"/>
              <a:t>инфраструктуры,  сведения </a:t>
            </a:r>
            <a:r>
              <a:rPr lang="ru-RU" dirty="0" smtClean="0"/>
              <a:t>о возможности использования местной рабочей силы при осуществлении </a:t>
            </a:r>
            <a:r>
              <a:rPr lang="ru-RU" dirty="0" smtClean="0"/>
              <a:t>строительства и перечень </a:t>
            </a:r>
            <a:r>
              <a:rPr lang="ru-RU" dirty="0" smtClean="0"/>
              <a:t>мероприятий по привлечению для осуществления строительства квалифицированных специалистов, а также студенческих строительных отрядов, в том числе для выполнения работ вахтовым методом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характеристику земельного участка, предоставленного для строительства, обоснование необходимости использования для строительства земельных участков вне земельного </a:t>
            </a:r>
            <a:r>
              <a:rPr lang="ru-RU" dirty="0" smtClean="0"/>
              <a:t>участка;</a:t>
            </a:r>
          </a:p>
          <a:p>
            <a:r>
              <a:rPr lang="ru-RU" dirty="0" smtClean="0"/>
              <a:t>описание особенностей проведения работ в условиях действующего предприятия, в местах расположения подземных коммуникаций, линий электропередачи и </a:t>
            </a:r>
            <a:r>
              <a:rPr lang="ru-RU" dirty="0" smtClean="0"/>
              <a:t>связи,  в </a:t>
            </a:r>
            <a:r>
              <a:rPr lang="ru-RU" dirty="0" smtClean="0"/>
              <a:t>условиях стесненной городской </a:t>
            </a:r>
            <a:r>
              <a:rPr lang="ru-RU" dirty="0" smtClean="0"/>
              <a:t>застройки; </a:t>
            </a:r>
          </a:p>
          <a:p>
            <a:r>
              <a:rPr lang="ru-RU" dirty="0" smtClean="0"/>
              <a:t>обоснование </a:t>
            </a:r>
            <a:r>
              <a:rPr lang="ru-RU" dirty="0" smtClean="0"/>
              <a:t>принятой организационно-технологической схемы, определяющей последовательность возведения зданий и сооружений, инженерных и транспортных коммуникаций, обеспечивающей соблюдение установленных в календарном плане строительства сроков завершения строительства (его этапов);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перечень видов строительных и монтажных работ, ответственных конструкций, участков сетей инженерно-технического обеспечения, подлежащих освидетельствованию с составлением соответствующих актов приемки перед производством последующих работ и устройством последующих </a:t>
            </a:r>
            <a:r>
              <a:rPr lang="ru-RU" dirty="0" smtClean="0"/>
              <a:t>конструкций;</a:t>
            </a:r>
          </a:p>
          <a:p>
            <a:r>
              <a:rPr lang="ru-RU" dirty="0" smtClean="0"/>
              <a:t>технологическую </a:t>
            </a:r>
            <a:r>
              <a:rPr lang="ru-RU" dirty="0" smtClean="0"/>
              <a:t>последовательность работ при возведении объектов капитального строительства или их отдельных элементов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обоснование </a:t>
            </a:r>
            <a:r>
              <a:rPr lang="ru-RU" dirty="0" smtClean="0"/>
              <a:t>потребности строительства в кадрах, основных строительных машинах, механизмах, транспортных средствах, в топливе и горюче-смазочных материалах, а также в электрической энергии, паре, воде, временных зданиях и сооружениях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обоснование </a:t>
            </a:r>
            <a:r>
              <a:rPr lang="ru-RU" dirty="0" smtClean="0"/>
              <a:t>размеров и оснащения площадок для складирования материалов, конструкций, оборудования, укрупненных модулей и стендов для их сборки. Решения по перемещению тяжеловесного негабаритного оборудования, укрупненных модулей и строительных конструкций;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предложения </a:t>
            </a:r>
            <a:r>
              <a:rPr lang="ru-RU" dirty="0" smtClean="0"/>
              <a:t>по обеспечению контроля качества строительных и монтажных работ, а также поставляемых на площадку и монтируемых оборудования, конструкций и материалов</a:t>
            </a:r>
            <a:r>
              <a:rPr lang="ru-RU" dirty="0" smtClean="0"/>
              <a:t>; </a:t>
            </a:r>
          </a:p>
          <a:p>
            <a:pPr fontAlgn="base"/>
            <a:r>
              <a:rPr lang="ru-RU" dirty="0" smtClean="0"/>
              <a:t>предложения </a:t>
            </a:r>
            <a:r>
              <a:rPr lang="ru-RU" dirty="0" smtClean="0"/>
              <a:t>по организации службы геодезического и лабораторного контроля</a:t>
            </a:r>
            <a:r>
              <a:rPr lang="ru-RU" dirty="0" smtClean="0"/>
              <a:t>;  </a:t>
            </a:r>
          </a:p>
          <a:p>
            <a:pPr fontAlgn="base"/>
            <a:r>
              <a:rPr lang="ru-RU" dirty="0" smtClean="0"/>
              <a:t>перечень </a:t>
            </a:r>
            <a:r>
              <a:rPr lang="ru-RU" dirty="0" smtClean="0"/>
              <a:t>требований, которые должны быть учтены в рабочей документации, разрабатываемой на основании проектной документации, в связи с принятыми методами возведения строительных конструкций и монтажа оборудования</a:t>
            </a:r>
            <a:r>
              <a:rPr lang="ru-RU" dirty="0" smtClean="0"/>
              <a:t>; </a:t>
            </a:r>
          </a:p>
          <a:p>
            <a:pPr fontAlgn="base"/>
            <a:r>
              <a:rPr lang="ru-RU" dirty="0" smtClean="0"/>
              <a:t>обоснование </a:t>
            </a:r>
            <a:r>
              <a:rPr lang="ru-RU" dirty="0" smtClean="0"/>
              <a:t>потребности в жилье и социально-бытовом обслуживании персонала, участвующего в </a:t>
            </a:r>
            <a:r>
              <a:rPr lang="ru-RU" dirty="0" smtClean="0"/>
              <a:t>строительстве;</a:t>
            </a:r>
          </a:p>
          <a:p>
            <a:pPr fontAlgn="base"/>
            <a:r>
              <a:rPr lang="ru-RU" dirty="0" smtClean="0"/>
              <a:t>перечень </a:t>
            </a:r>
            <a:r>
              <a:rPr lang="ru-RU" dirty="0" smtClean="0"/>
              <a:t>мероприятий и проектных решений по определению технических средств и методов работы, обеспечивающих выполнение нормативных требований охраны </a:t>
            </a:r>
            <a:r>
              <a:rPr lang="ru-RU" dirty="0" smtClean="0"/>
              <a:t>труда;</a:t>
            </a:r>
          </a:p>
          <a:p>
            <a:pPr fontAlgn="base"/>
            <a:r>
              <a:rPr lang="ru-RU" dirty="0" smtClean="0"/>
              <a:t>описание </a:t>
            </a:r>
            <a:r>
              <a:rPr lang="ru-RU" dirty="0" smtClean="0"/>
              <a:t>проектных решений и мероприятий по охране окружающей среды </a:t>
            </a:r>
            <a:r>
              <a:rPr lang="ru-RU" dirty="0" smtClean="0"/>
              <a:t> и объектов в </a:t>
            </a:r>
            <a:r>
              <a:rPr lang="ru-RU" dirty="0" smtClean="0"/>
              <a:t>период строительства;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fontAlgn="base"/>
            <a:r>
              <a:rPr lang="ru-RU" sz="1600" dirty="0" smtClean="0"/>
              <a:t>обоснование </a:t>
            </a:r>
            <a:r>
              <a:rPr lang="ru-RU" sz="1600" dirty="0" smtClean="0"/>
              <a:t>принятой продолжительности строительства объекта капитального строительства и его отдельных этапов</a:t>
            </a:r>
            <a:r>
              <a:rPr lang="ru-RU" sz="1600" dirty="0" smtClean="0"/>
              <a:t>; </a:t>
            </a:r>
          </a:p>
          <a:p>
            <a:pPr fontAlgn="base"/>
            <a:r>
              <a:rPr lang="ru-RU" sz="1600" dirty="0" smtClean="0"/>
              <a:t>перечень </a:t>
            </a:r>
            <a:r>
              <a:rPr lang="ru-RU" sz="1600" dirty="0" smtClean="0"/>
              <a:t>мероприятий по организации мониторинга за состоянием зданий и сооружений, расположенных в непосредственной близости от строящегося объекта, земляные, строительные, монтажные и иные работы на котором могут повлиять на техническое состояние и надежность таких зданий и сооружений;</a:t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 smtClean="0"/>
              <a:t>графической части</a:t>
            </a:r>
          </a:p>
          <a:p>
            <a:pPr fontAlgn="base"/>
            <a:r>
              <a:rPr lang="ru-RU" sz="1600" dirty="0" smtClean="0"/>
              <a:t>календарный </a:t>
            </a:r>
            <a:r>
              <a:rPr lang="ru-RU" sz="1600" dirty="0" smtClean="0"/>
              <a:t>план строительства, включая подготовительный период (сроки и последовательность строительства основных и вспомогательных зданий и сооружений, выделение этапов строительства);</a:t>
            </a:r>
            <a:br>
              <a:rPr lang="ru-RU" sz="1600" dirty="0" smtClean="0"/>
            </a:br>
            <a:r>
              <a:rPr lang="ru-RU" sz="1600" dirty="0" smtClean="0"/>
              <a:t>строительный </a:t>
            </a:r>
            <a:r>
              <a:rPr lang="ru-RU" sz="1600" dirty="0" smtClean="0"/>
              <a:t>генеральный план подготовительного периода строительства (при необходимости) и основного периода строительства с определением мест расположения постоянных и временных зданий и сооружений, мест размещения площадок и складов временного складирования конструкций, изделий, материалов и оборудования, мест установки стационарных кранов и путей перемещения кранов большой грузоподъемности, инженерных сетей и источников обеспечения строительной площадки водой, электроэнергией, связью, а также трасс сетей с указанием точек их подключения и мест расположения знаков закрепления разбивочных осей</a:t>
            </a:r>
            <a:endParaRPr lang="ru-RU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"Проект организации работ по сносу или демонтажу объектов капитального строительства" выполняется при необходимости сноса (демонтажа) объекта или части объекта капитального строительства и должен </a:t>
            </a:r>
            <a:r>
              <a:rPr lang="ru-RU" dirty="0" smtClean="0"/>
              <a:t>содержать</a:t>
            </a:r>
          </a:p>
          <a:p>
            <a:r>
              <a:rPr lang="ru-RU" dirty="0" smtClean="0"/>
              <a:t>Разрабатывается в составе проектной документации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Составляющие системы ОСП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Состояние базы НД требует актуализацию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Проектирование (ПОС)</a:t>
            </a:r>
          </a:p>
          <a:p>
            <a:r>
              <a:rPr lang="ru-RU" dirty="0" smtClean="0"/>
              <a:t>Подготовка СП</a:t>
            </a:r>
          </a:p>
          <a:p>
            <a:r>
              <a:rPr lang="ru-RU" dirty="0" smtClean="0"/>
              <a:t>Производство работ</a:t>
            </a:r>
          </a:p>
          <a:p>
            <a:r>
              <a:rPr lang="ru-RU" dirty="0" smtClean="0"/>
              <a:t>МТО</a:t>
            </a:r>
          </a:p>
          <a:p>
            <a:r>
              <a:rPr lang="ru-RU" dirty="0" smtClean="0"/>
              <a:t>Механизация и транспорт</a:t>
            </a:r>
          </a:p>
          <a:p>
            <a:r>
              <a:rPr lang="ru-RU" dirty="0" smtClean="0"/>
              <a:t>Управление строительством</a:t>
            </a:r>
          </a:p>
          <a:p>
            <a:r>
              <a:rPr lang="ru-RU" dirty="0" smtClean="0"/>
              <a:t>Контроль качества строительства</a:t>
            </a:r>
          </a:p>
          <a:p>
            <a:r>
              <a:rPr lang="ru-RU" dirty="0" smtClean="0"/>
              <a:t>Приемка и ввод в эксплуатацию законченных строительством объектов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По каждой составляющей системы ОСП накоплен огромный опыт, передовые решения которого  составили основу нормативной базы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 нормативно-методической документации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783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основание </a:t>
            </a:r>
            <a:r>
              <a:rPr lang="ru-RU" sz="3800" dirty="0" smtClean="0"/>
              <a:t>для разработки проекта организации работ по сносу или демонтажу зданий, строений и сооружений объектов капитального строительства</a:t>
            </a:r>
            <a:r>
              <a:rPr lang="ru-RU" sz="3800" dirty="0" smtClean="0"/>
              <a:t>;</a:t>
            </a:r>
          </a:p>
          <a:p>
            <a:r>
              <a:rPr lang="ru-RU" sz="3800" dirty="0" smtClean="0"/>
              <a:t>перечень </a:t>
            </a:r>
            <a:r>
              <a:rPr lang="ru-RU" sz="3800" dirty="0" smtClean="0"/>
              <a:t>зданий, строений и сооружений объектов капитального строительства, подлежащих сносу (демонтажу</a:t>
            </a:r>
            <a:r>
              <a:rPr lang="ru-RU" sz="3800" dirty="0" smtClean="0"/>
              <a:t>);</a:t>
            </a:r>
          </a:p>
          <a:p>
            <a:r>
              <a:rPr lang="ru-RU" sz="3800" dirty="0" smtClean="0"/>
              <a:t>перечень </a:t>
            </a:r>
            <a:r>
              <a:rPr lang="ru-RU" sz="3800" dirty="0" smtClean="0"/>
              <a:t>мероприятий по выведению из эксплуатации зданий, строений и сооружений объектов капитального строительства</a:t>
            </a:r>
            <a:r>
              <a:rPr lang="ru-RU" sz="3800" dirty="0" smtClean="0"/>
              <a:t>;</a:t>
            </a:r>
          </a:p>
          <a:p>
            <a:r>
              <a:rPr lang="ru-RU" sz="3800" dirty="0" smtClean="0"/>
              <a:t>перечень </a:t>
            </a:r>
            <a:r>
              <a:rPr lang="ru-RU" sz="3800" dirty="0" smtClean="0"/>
              <a:t>мероприятий по обеспечению защиты ликвидируемых зданий, строений и сооружений объекта капитального строительства от проникновения людей и животных в опасную зону и внутрь объекта, а также защиты зеленых насаждений</a:t>
            </a:r>
            <a:r>
              <a:rPr lang="ru-RU" sz="3800" dirty="0" smtClean="0"/>
              <a:t>;</a:t>
            </a:r>
          </a:p>
          <a:p>
            <a:r>
              <a:rPr lang="ru-RU" sz="3800" dirty="0" smtClean="0"/>
              <a:t>описание </a:t>
            </a:r>
            <a:r>
              <a:rPr lang="ru-RU" sz="3800" dirty="0" smtClean="0"/>
              <a:t>и обоснование принятого метода сноса (демонтажа</a:t>
            </a:r>
            <a:r>
              <a:rPr lang="ru-RU" sz="3800" dirty="0" smtClean="0"/>
              <a:t>);</a:t>
            </a:r>
          </a:p>
          <a:p>
            <a:r>
              <a:rPr lang="ru-RU" sz="3800" dirty="0" smtClean="0"/>
              <a:t>расчеты </a:t>
            </a:r>
            <a:r>
              <a:rPr lang="ru-RU" sz="3800" dirty="0" smtClean="0"/>
              <a:t>и обоснование размеров зон развала и опасных зон в зависимости от принятого метода сноса (демонтажа</a:t>
            </a:r>
            <a:r>
              <a:rPr lang="ru-RU" sz="3800" dirty="0" smtClean="0"/>
              <a:t>);</a:t>
            </a:r>
          </a:p>
          <a:p>
            <a:r>
              <a:rPr lang="ru-RU" sz="3800" dirty="0" smtClean="0"/>
              <a:t>оценку </a:t>
            </a:r>
            <a:r>
              <a:rPr lang="ru-RU" sz="3800" dirty="0" smtClean="0"/>
              <a:t>вероятности повреждения при сносе (демонтаже) инженерной инфраструктуры, в том числе действующих подземных сетей инженерно-технического обеспечения</a:t>
            </a:r>
            <a:r>
              <a:rPr lang="ru-RU" sz="3800" dirty="0" smtClean="0"/>
              <a:t>;</a:t>
            </a:r>
          </a:p>
          <a:p>
            <a:r>
              <a:rPr lang="ru-RU" sz="3800" dirty="0" smtClean="0"/>
              <a:t>описание </a:t>
            </a:r>
            <a:r>
              <a:rPr lang="ru-RU" sz="3800" dirty="0" smtClean="0"/>
              <a:t>и обоснование методов защиты и защитных устройств сетей инженерно-технического обеспечения, согласованные с владельцами этих сетей</a:t>
            </a:r>
            <a:r>
              <a:rPr lang="ru-RU" sz="3800" dirty="0" smtClean="0"/>
              <a:t>;</a:t>
            </a:r>
          </a:p>
          <a:p>
            <a:r>
              <a:rPr lang="ru-RU" sz="3800" dirty="0" smtClean="0"/>
              <a:t>описание </a:t>
            </a:r>
            <a:r>
              <a:rPr lang="ru-RU" sz="3800" dirty="0" smtClean="0"/>
              <a:t>и обоснование решений по безопасным методам ведения работ по сносу (демонтажу</a:t>
            </a:r>
            <a:r>
              <a:rPr lang="ru-RU" sz="3800" dirty="0" smtClean="0"/>
              <a:t>);</a:t>
            </a:r>
          </a:p>
          <a:p>
            <a:r>
              <a:rPr lang="ru-RU" sz="3800" dirty="0" smtClean="0"/>
              <a:t>перечень мероприятий по обеспечению безопасности населения, в том числе его оповещения и эвакуации (при необходимости);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описание </a:t>
            </a:r>
            <a:r>
              <a:rPr lang="ru-RU" dirty="0" smtClean="0"/>
              <a:t>решений по вывозу и утилизации отходов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перечень </a:t>
            </a:r>
            <a:r>
              <a:rPr lang="ru-RU" dirty="0" smtClean="0"/>
              <a:t>мероприятий по рекультивации и благоустройству земельного участка (при необходимости</a:t>
            </a:r>
            <a:r>
              <a:rPr lang="ru-RU" dirty="0" smtClean="0"/>
              <a:t>);</a:t>
            </a:r>
          </a:p>
          <a:p>
            <a:pPr fontAlgn="base"/>
            <a:r>
              <a:rPr lang="ru-RU" dirty="0" smtClean="0"/>
              <a:t>сведения </a:t>
            </a:r>
            <a:r>
              <a:rPr lang="ru-RU" dirty="0" smtClean="0"/>
              <a:t>об остающихся после сноса (демонтажа) в земле и в водных объектах коммуникациях, конструкциях и </a:t>
            </a:r>
            <a:r>
              <a:rPr lang="ru-RU" dirty="0" smtClean="0"/>
              <a:t>сооружениях и  о </a:t>
            </a:r>
            <a:r>
              <a:rPr lang="ru-RU" dirty="0" smtClean="0"/>
              <a:t>наличии разрешений органов государственного надзора на сохранение таких коммуникаций, конструкций и сооружений в земле и в водных </a:t>
            </a:r>
            <a:r>
              <a:rPr lang="ru-RU" dirty="0" smtClean="0"/>
              <a:t>объектах</a:t>
            </a:r>
          </a:p>
          <a:p>
            <a:pPr fontAlgn="base"/>
            <a:r>
              <a:rPr lang="ru-RU" dirty="0" smtClean="0"/>
              <a:t>сведения </a:t>
            </a:r>
            <a:r>
              <a:rPr lang="ru-RU" dirty="0" smtClean="0"/>
              <a:t>о наличии согласования с соответствующими государственными органами, в том числе органами государственного надзора, технических решений по сносу (демонтажу) объекта путем взрыва, сжигания или иным потенциально опасным методом, перечень дополнительных мер по безопасности при использовании потенциально опасных методов сноса;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графической части</a:t>
            </a:r>
          </a:p>
          <a:p>
            <a:r>
              <a:rPr lang="ru-RU" dirty="0" smtClean="0"/>
              <a:t>план </a:t>
            </a:r>
            <a:r>
              <a:rPr lang="ru-RU" dirty="0" smtClean="0"/>
              <a:t>земельного участка и прилегающих территорий с указанием места размещения сносимого объекта, сетей инженерно-технического обеспечения, зон развала и опасных зон в период сноса (демонтажа) объекта с указанием мест складирования разбираемых материалов, конструкций, изделий и оборудования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чертежи </a:t>
            </a:r>
            <a:r>
              <a:rPr lang="ru-RU" dirty="0" smtClean="0"/>
              <a:t>защитных устройств инженерной инфраструктуры и подземных </a:t>
            </a:r>
            <a:r>
              <a:rPr lang="ru-RU" dirty="0" smtClean="0"/>
              <a:t>коммуникаций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технологические карты-схемы последовательности сноса (демонтажа) строительных конструкций и оборудования.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Один из основных организационно-технологических документов, описывающих применяемые обоснованные организационно-технологические решения для обеспечения оптимальной технологичности производства и безопасности соответствующих видов работ, а также экономической эффективности капитальных вложений. </a:t>
            </a:r>
          </a:p>
          <a:p>
            <a:r>
              <a:rPr lang="ru-RU" dirty="0" smtClean="0"/>
              <a:t>Примечание - ППР устанавливает порядок инженерного оборудования и обустройства строительной площадки, обеспечивает моделирование строительного процесса, прогнозирование возможных рисков, определяет оптимальные сроки строительства. Выбор организационно-технологических решений следует осуществлять на основе вариантной проработки с применением методов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оценки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разрабатывается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любом </a:t>
            </a:r>
            <a:r>
              <a:rPr lang="ru-RU" dirty="0" smtClean="0"/>
              <a:t>виде строительной деятельности на городской территории; </a:t>
            </a:r>
          </a:p>
          <a:p>
            <a:r>
              <a:rPr lang="ru-RU" dirty="0" smtClean="0"/>
              <a:t>любом </a:t>
            </a:r>
            <a:r>
              <a:rPr lang="ru-RU" dirty="0" smtClean="0"/>
              <a:t>строительстве на территории действующего предприятия; </a:t>
            </a:r>
          </a:p>
          <a:p>
            <a:r>
              <a:rPr lang="ru-RU" dirty="0" smtClean="0"/>
              <a:t>строительстве </a:t>
            </a:r>
            <a:r>
              <a:rPr lang="ru-RU" dirty="0" smtClean="0"/>
              <a:t>в сложных природных и геологических условиях (сложность определяется в проектной документации и результатах изысканий), а также при строительстве уникальных, особо опасных и технически сложных объектов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Проект производства работ в полном объеме включает в себя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</a:t>
            </a:r>
            <a:r>
              <a:rPr lang="ru-RU" dirty="0" smtClean="0"/>
              <a:t>итульный лист;</a:t>
            </a:r>
          </a:p>
          <a:p>
            <a:r>
              <a:rPr lang="ru-RU" dirty="0" smtClean="0"/>
              <a:t>лист ознакомления ответственного персонала с положениями ППР; </a:t>
            </a:r>
          </a:p>
          <a:p>
            <a:r>
              <a:rPr lang="ru-RU" dirty="0" smtClean="0"/>
              <a:t>календарный </a:t>
            </a:r>
            <a:r>
              <a:rPr lang="ru-RU" dirty="0"/>
              <a:t>план производства работ по объекту;</a:t>
            </a:r>
          </a:p>
          <a:p>
            <a:r>
              <a:rPr lang="ru-RU" dirty="0"/>
              <a:t>строительный генеральный план;</a:t>
            </a:r>
          </a:p>
          <a:p>
            <a:r>
              <a:rPr lang="ru-RU" dirty="0"/>
              <a:t>график поступления на объект строительных конструкций, изделий, материалов и оборудования;</a:t>
            </a:r>
          </a:p>
          <a:p>
            <a:r>
              <a:rPr lang="ru-RU" dirty="0"/>
              <a:t>график движения рабочих кадров по объекту;</a:t>
            </a:r>
          </a:p>
          <a:p>
            <a:r>
              <a:rPr lang="ru-RU" dirty="0"/>
              <a:t>график движения основных строительных машин по объекту;</a:t>
            </a:r>
          </a:p>
          <a:p>
            <a:r>
              <a:rPr lang="ru-RU" dirty="0"/>
              <a:t>технологические карты на выполнение видов работ;</a:t>
            </a:r>
          </a:p>
          <a:p>
            <a:r>
              <a:rPr lang="ru-RU" dirty="0"/>
              <a:t>схемы размещения геодезических знаков;</a:t>
            </a:r>
          </a:p>
          <a:p>
            <a:r>
              <a:rPr lang="ru-RU" dirty="0" smtClean="0"/>
              <a:t>требования к качеству выпускаемой продукции, методы и средства контроля; </a:t>
            </a:r>
          </a:p>
          <a:p>
            <a:r>
              <a:rPr lang="ru-RU" dirty="0" smtClean="0"/>
              <a:t>схемы </a:t>
            </a:r>
            <a:r>
              <a:rPr lang="ru-RU" dirty="0" smtClean="0"/>
              <a:t>монтажа и демонтажа кранового оборудования, грузовых и грузопассажирских подъемников, в том числе решения конструкций, оснований и креплений; 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ояснительная записка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3522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Проект производства работ в неполном объеме включает в себя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титульный </a:t>
            </a:r>
            <a:r>
              <a:rPr lang="ru-RU" dirty="0" smtClean="0"/>
              <a:t>лист; </a:t>
            </a:r>
          </a:p>
          <a:p>
            <a:r>
              <a:rPr lang="ru-RU" dirty="0" smtClean="0"/>
              <a:t>лист </a:t>
            </a:r>
            <a:r>
              <a:rPr lang="ru-RU" dirty="0" smtClean="0"/>
              <a:t>ознакомления ответственного персонала с положениями ППР; </a:t>
            </a:r>
          </a:p>
          <a:p>
            <a:r>
              <a:rPr lang="ru-RU" dirty="0" smtClean="0"/>
              <a:t>календарный </a:t>
            </a:r>
            <a:r>
              <a:rPr lang="ru-RU" dirty="0" smtClean="0"/>
              <a:t>план или график производства работ по объекту; </a:t>
            </a:r>
            <a:endParaRPr lang="ru-RU" dirty="0" smtClean="0"/>
          </a:p>
          <a:p>
            <a:r>
              <a:rPr lang="ru-RU" dirty="0" smtClean="0"/>
              <a:t>строительный </a:t>
            </a:r>
            <a:r>
              <a:rPr lang="ru-RU" dirty="0"/>
              <a:t>генеральный план;</a:t>
            </a:r>
          </a:p>
          <a:p>
            <a:r>
              <a:rPr lang="ru-RU" dirty="0"/>
              <a:t>технологические карты на выполнение отдельных видов работ (по согласованию с заказчиком);</a:t>
            </a:r>
          </a:p>
          <a:p>
            <a:r>
              <a:rPr lang="ru-RU" dirty="0"/>
              <a:t>схемы размещения геодезических знаков;</a:t>
            </a:r>
          </a:p>
          <a:p>
            <a:r>
              <a:rPr lang="ru-RU" dirty="0"/>
              <a:t>пояснительную записку, содержащую основные решения, природоохранные мероприятия; мероприятия по охране труда и безопасности в строительстве.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989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случае если ППР на строительство данного объекта не разрабатывается, решения по технике безопасности оформляются в виде отдельного документа (документов).</a:t>
            </a:r>
          </a:p>
          <a:p>
            <a:r>
              <a:rPr lang="ru-RU" dirty="0"/>
              <a:t>Проект производства работ на территории действующего предприятия должен быть согласован с эксплуатирующей его организацией.</a:t>
            </a:r>
          </a:p>
          <a:p>
            <a:r>
              <a:rPr lang="ru-RU" dirty="0" smtClean="0"/>
              <a:t>Проект </a:t>
            </a:r>
            <a:r>
              <a:rPr lang="ru-RU" dirty="0"/>
              <a:t>производства работ с применением горнопроходческих, взрывных и </a:t>
            </a:r>
            <a:r>
              <a:rPr lang="ru-RU" dirty="0" err="1"/>
              <a:t>и</a:t>
            </a:r>
            <a:r>
              <a:rPr lang="ru-RU" dirty="0"/>
              <a:t> других потенциально опасных работ должен быть согласован также с органом </a:t>
            </a:r>
            <a:r>
              <a:rPr lang="ru-RU" dirty="0" err="1"/>
              <a:t>Ростехнадзора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178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На начало 2019 года фонд нормативных технических документов составляет 340 сводов правил и 1090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С 2015 по 2018 годы в нормативно-техническую базу строительства вошли 70 принципиально новых для отрасли документов. </a:t>
            </a:r>
          </a:p>
          <a:p>
            <a:pPr>
              <a:buNone/>
            </a:pPr>
            <a:r>
              <a:rPr lang="ru-RU" dirty="0" smtClean="0"/>
              <a:t>Это своды правил и стандарты по следующим направлениям:</a:t>
            </a:r>
          </a:p>
          <a:p>
            <a:pPr lvl="0"/>
            <a:r>
              <a:rPr lang="ru-RU" dirty="0" smtClean="0"/>
              <a:t>эксплуатация зданий и сооружений;</a:t>
            </a:r>
          </a:p>
          <a:p>
            <a:pPr lvl="0"/>
            <a:r>
              <a:rPr lang="ru-RU" dirty="0" smtClean="0"/>
              <a:t>технологии информационного моделирования;</a:t>
            </a:r>
          </a:p>
          <a:p>
            <a:pPr lvl="0"/>
            <a:r>
              <a:rPr lang="ru-RU" dirty="0" smtClean="0"/>
              <a:t>высотное строительство;</a:t>
            </a:r>
          </a:p>
          <a:p>
            <a:pPr lvl="0"/>
            <a:r>
              <a:rPr lang="ru-RU" dirty="0" smtClean="0"/>
              <a:t>градостроительное проектирование и благоустройство территорий;</a:t>
            </a:r>
          </a:p>
          <a:p>
            <a:pPr lvl="0"/>
            <a:r>
              <a:rPr lang="ru-RU" dirty="0" smtClean="0"/>
              <a:t>сейсмостойкое строительство;</a:t>
            </a:r>
          </a:p>
          <a:p>
            <a:pPr lvl="0"/>
            <a:r>
              <a:rPr lang="ru-RU" dirty="0" smtClean="0"/>
              <a:t>особые воздействия, прогрессирующее обрушение;</a:t>
            </a:r>
          </a:p>
          <a:p>
            <a:pPr lvl="0"/>
            <a:r>
              <a:rPr lang="ru-RU" dirty="0" smtClean="0"/>
              <a:t>динамические воздействия;</a:t>
            </a:r>
          </a:p>
          <a:p>
            <a:pPr lvl="0"/>
            <a:r>
              <a:rPr lang="ru-RU" dirty="0" smtClean="0"/>
              <a:t>индустриальные парки и промышленные кластеры;</a:t>
            </a:r>
          </a:p>
          <a:p>
            <a:pPr lvl="0"/>
            <a:r>
              <a:rPr lang="ru-RU" dirty="0" smtClean="0"/>
              <a:t>деревянные конструкции и здания с применением деревянных конструкций (в том числе многоэтажные);</a:t>
            </a:r>
          </a:p>
          <a:p>
            <a:pPr lvl="0"/>
            <a:r>
              <a:rPr lang="ru-RU" dirty="0" smtClean="0"/>
              <a:t>фасадные системы;</a:t>
            </a:r>
          </a:p>
          <a:p>
            <a:pPr lvl="0"/>
            <a:r>
              <a:rPr lang="ru-RU" dirty="0" smtClean="0"/>
              <a:t>применение полимерных композитов.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14750" y="1285875"/>
            <a:ext cx="1785938" cy="461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latin typeface="Calibri" pitchFamily="34" charset="0"/>
              </a:rPr>
              <a:t>2003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313" y="1285875"/>
            <a:ext cx="3500437" cy="4619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latin typeface="Calibri" pitchFamily="34" charset="0"/>
              </a:rPr>
              <a:t>до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0688" y="1285875"/>
            <a:ext cx="3286125" cy="4619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latin typeface="Calibri" pitchFamily="34" charset="0"/>
              </a:rPr>
              <a:t>после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393141" y="3964785"/>
            <a:ext cx="4358512" cy="794"/>
          </a:xfrm>
          <a:prstGeom prst="line">
            <a:avLst/>
          </a:pr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14313" y="2143125"/>
            <a:ext cx="4214812" cy="3941763"/>
            <a:chOff x="214282" y="2143116"/>
            <a:chExt cx="4214842" cy="3941232"/>
          </a:xfrm>
        </p:grpSpPr>
        <p:sp useBgFill="1">
          <p:nvSpPr>
            <p:cNvPr id="12" name="TextBox 11"/>
            <p:cNvSpPr txBox="1"/>
            <p:nvPr/>
          </p:nvSpPr>
          <p:spPr>
            <a:xfrm>
              <a:off x="214282" y="2143116"/>
              <a:ext cx="4214842" cy="1015863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 err="1">
                  <a:latin typeface="Calibri" pitchFamily="34" charset="0"/>
                </a:rPr>
                <a:t>СНиП</a:t>
              </a:r>
              <a:r>
                <a:rPr lang="ru-RU" b="1" dirty="0">
                  <a:latin typeface="Calibri" pitchFamily="34" charset="0"/>
                </a:rPr>
                <a:t> 10-01-94 </a:t>
              </a:r>
            </a:p>
            <a:p>
              <a:pPr algn="ctr">
                <a:defRPr/>
              </a:pPr>
              <a:r>
                <a:rPr lang="ru-RU" sz="1400" dirty="0">
                  <a:latin typeface="Calibri" pitchFamily="34" charset="0"/>
                </a:rPr>
                <a:t>«Система нормативных документов в строительстве»</a:t>
              </a:r>
            </a:p>
            <a:p>
              <a:pPr algn="ctr">
                <a:defRPr/>
              </a:pPr>
              <a:r>
                <a:rPr lang="ru-RU" sz="1400" i="1" u="sng" dirty="0">
                  <a:latin typeface="Calibri" pitchFamily="34" charset="0"/>
                </a:rPr>
                <a:t>45 комплексов</a:t>
              </a:r>
            </a:p>
          </p:txBody>
        </p:sp>
        <p:sp useBgFill="1">
          <p:nvSpPr>
            <p:cNvPr id="14" name="TextBox 13"/>
            <p:cNvSpPr txBox="1"/>
            <p:nvPr/>
          </p:nvSpPr>
          <p:spPr>
            <a:xfrm>
              <a:off x="214282" y="3428818"/>
              <a:ext cx="4214842" cy="36983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СНиП</a:t>
              </a:r>
            </a:p>
          </p:txBody>
        </p:sp>
        <p:sp useBgFill="1">
          <p:nvSpPr>
            <p:cNvPr id="15" name="TextBox 14"/>
            <p:cNvSpPr txBox="1"/>
            <p:nvPr/>
          </p:nvSpPr>
          <p:spPr>
            <a:xfrm>
              <a:off x="214282" y="3928813"/>
              <a:ext cx="4214842" cy="369837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СП</a:t>
              </a:r>
            </a:p>
          </p:txBody>
        </p:sp>
        <p:sp useBgFill="1">
          <p:nvSpPr>
            <p:cNvPr id="16" name="TextBox 15"/>
            <p:cNvSpPr txBox="1"/>
            <p:nvPr/>
          </p:nvSpPr>
          <p:spPr>
            <a:xfrm>
              <a:off x="214282" y="4428808"/>
              <a:ext cx="4214842" cy="36983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ГОСТ Р</a:t>
              </a:r>
            </a:p>
          </p:txBody>
        </p:sp>
        <p:sp useBgFill="1">
          <p:nvSpPr>
            <p:cNvPr id="17" name="TextBox 16"/>
            <p:cNvSpPr txBox="1"/>
            <p:nvPr/>
          </p:nvSpPr>
          <p:spPr>
            <a:xfrm>
              <a:off x="214282" y="4857375"/>
              <a:ext cx="4214842" cy="36983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ТСН</a:t>
              </a:r>
            </a:p>
          </p:txBody>
        </p:sp>
        <p:sp useBgFill="1">
          <p:nvSpPr>
            <p:cNvPr id="18" name="TextBox 17"/>
            <p:cNvSpPr txBox="1"/>
            <p:nvPr/>
          </p:nvSpPr>
          <p:spPr>
            <a:xfrm>
              <a:off x="214282" y="5285943"/>
              <a:ext cx="4214842" cy="36983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РДС</a:t>
              </a:r>
            </a:p>
          </p:txBody>
        </p:sp>
        <p:sp useBgFill="1">
          <p:nvSpPr>
            <p:cNvPr id="19" name="TextBox 18"/>
            <p:cNvSpPr txBox="1"/>
            <p:nvPr/>
          </p:nvSpPr>
          <p:spPr>
            <a:xfrm>
              <a:off x="214282" y="5714510"/>
              <a:ext cx="4214842" cy="369838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СТП и СТО</a:t>
              </a:r>
            </a:p>
          </p:txBody>
        </p:sp>
      </p:grpSp>
      <p:sp useBgFill="1">
        <p:nvSpPr>
          <p:cNvPr id="20" name="TextBox 19"/>
          <p:cNvSpPr txBox="1"/>
          <p:nvPr/>
        </p:nvSpPr>
        <p:spPr>
          <a:xfrm>
            <a:off x="4786313" y="1857375"/>
            <a:ext cx="4143375" cy="132397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latin typeface="Calibri" pitchFamily="34" charset="0"/>
              </a:rPr>
              <a:t>1 .Федеральный закон </a:t>
            </a:r>
          </a:p>
          <a:p>
            <a:pPr algn="ctr">
              <a:defRPr/>
            </a:pPr>
            <a:r>
              <a:rPr lang="ru-RU" sz="1600" b="1">
                <a:latin typeface="Calibri" pitchFamily="34" charset="0"/>
              </a:rPr>
              <a:t>«О техническом регулировании»</a:t>
            </a:r>
          </a:p>
          <a:p>
            <a:pPr algn="ctr">
              <a:defRPr/>
            </a:pPr>
            <a:r>
              <a:rPr lang="ru-RU" sz="1600" b="1">
                <a:latin typeface="Calibri" pitchFamily="34" charset="0"/>
              </a:rPr>
              <a:t>2. Федеральный закон </a:t>
            </a:r>
          </a:p>
          <a:p>
            <a:pPr algn="ctr">
              <a:defRPr/>
            </a:pPr>
            <a:r>
              <a:rPr lang="ru-RU" sz="1600" b="1">
                <a:latin typeface="Calibri" pitchFamily="34" charset="0"/>
              </a:rPr>
              <a:t>«Технический регламент о безопасности зданий и сооружений»</a:t>
            </a:r>
          </a:p>
        </p:txBody>
      </p:sp>
      <p:sp useBgFill="1">
        <p:nvSpPr>
          <p:cNvPr id="24" name="TextBox 23"/>
          <p:cNvSpPr txBox="1"/>
          <p:nvPr/>
        </p:nvSpPr>
        <p:spPr>
          <a:xfrm>
            <a:off x="6572250" y="3429000"/>
            <a:ext cx="2214563" cy="107791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Международные стандарты</a:t>
            </a:r>
          </a:p>
          <a:p>
            <a:pPr algn="ctr">
              <a:defRPr/>
            </a:pPr>
            <a:r>
              <a:rPr lang="ru-RU" sz="1400">
                <a:latin typeface="Calibri" pitchFamily="34" charset="0"/>
              </a:rPr>
              <a:t>(</a:t>
            </a:r>
            <a:r>
              <a:rPr lang="ru-RU" sz="1400" u="sng">
                <a:latin typeface="Calibri" pitchFamily="34" charset="0"/>
              </a:rPr>
              <a:t>зарегистрированные </a:t>
            </a:r>
            <a:r>
              <a:rPr lang="ru-RU" sz="1400">
                <a:latin typeface="Calibri" pitchFamily="34" charset="0"/>
              </a:rPr>
              <a:t> Ростехрегулированием)</a:t>
            </a:r>
          </a:p>
        </p:txBody>
      </p:sp>
      <p:sp useBgFill="1">
        <p:nvSpPr>
          <p:cNvPr id="25" name="TextBox 24"/>
          <p:cNvSpPr txBox="1"/>
          <p:nvPr/>
        </p:nvSpPr>
        <p:spPr>
          <a:xfrm>
            <a:off x="6572250" y="4786313"/>
            <a:ext cx="2214563" cy="12922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latin typeface="Calibri" pitchFamily="34" charset="0"/>
              </a:rPr>
              <a:t>Международные стандарты</a:t>
            </a:r>
          </a:p>
          <a:p>
            <a:pPr algn="ctr">
              <a:defRPr/>
            </a:pPr>
            <a:r>
              <a:rPr lang="ru-RU" sz="1400">
                <a:latin typeface="Calibri" pitchFamily="34" charset="0"/>
              </a:rPr>
              <a:t>(</a:t>
            </a:r>
            <a:r>
              <a:rPr lang="ru-RU" sz="1400" u="sng">
                <a:latin typeface="Calibri" pitchFamily="34" charset="0"/>
              </a:rPr>
              <a:t>перевод на русский язык,  </a:t>
            </a:r>
            <a:r>
              <a:rPr lang="ru-RU" sz="1400">
                <a:latin typeface="Calibri" pitchFamily="34" charset="0"/>
              </a:rPr>
              <a:t>принятый на учет Ростехрегулированием)</a:t>
            </a:r>
          </a:p>
        </p:txBody>
      </p:sp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4429125" y="3429000"/>
            <a:ext cx="1928813" cy="369888"/>
            <a:chOff x="4429124" y="3429000"/>
            <a:chExt cx="1928826" cy="369332"/>
          </a:xfrm>
        </p:grpSpPr>
        <p:sp useBgFill="1">
          <p:nvSpPr>
            <p:cNvPr id="21" name="TextBox 20"/>
            <p:cNvSpPr txBox="1"/>
            <p:nvPr/>
          </p:nvSpPr>
          <p:spPr>
            <a:xfrm>
              <a:off x="4929190" y="3429000"/>
              <a:ext cx="1428760" cy="369332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СП</a:t>
              </a:r>
            </a:p>
          </p:txBody>
        </p:sp>
        <p:cxnSp>
          <p:nvCxnSpPr>
            <p:cNvPr id="27" name="Прямая со стрелкой 26"/>
            <p:cNvCxnSpPr>
              <a:stCxn id="14" idx="3"/>
              <a:endCxn id="21" idx="1"/>
            </p:cNvCxnSpPr>
            <p:nvPr/>
          </p:nvCxnSpPr>
          <p:spPr>
            <a:xfrm>
              <a:off x="4429124" y="3614459"/>
              <a:ext cx="500066" cy="15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32"/>
          <p:cNvGrpSpPr>
            <a:grpSpLocks/>
          </p:cNvGrpSpPr>
          <p:nvPr/>
        </p:nvGrpSpPr>
        <p:grpSpPr bwMode="auto">
          <a:xfrm>
            <a:off x="4429125" y="4214813"/>
            <a:ext cx="1928813" cy="800100"/>
            <a:chOff x="4429124" y="4214818"/>
            <a:chExt cx="1928826" cy="800219"/>
          </a:xfrm>
        </p:grpSpPr>
        <p:sp useBgFill="1">
          <p:nvSpPr>
            <p:cNvPr id="22" name="TextBox 21"/>
            <p:cNvSpPr txBox="1"/>
            <p:nvPr/>
          </p:nvSpPr>
          <p:spPr>
            <a:xfrm>
              <a:off x="4929190" y="4214818"/>
              <a:ext cx="1428760" cy="800219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ГОСТ Р</a:t>
              </a:r>
            </a:p>
            <a:p>
              <a:pPr algn="ctr">
                <a:defRPr/>
              </a:pPr>
              <a:r>
                <a:rPr lang="ru-RU" sz="1400">
                  <a:latin typeface="Calibri" pitchFamily="34" charset="0"/>
                </a:rPr>
                <a:t>(национальные стандарты)</a:t>
              </a: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4429124" y="4643507"/>
              <a:ext cx="50006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3"/>
          <p:cNvGrpSpPr>
            <a:grpSpLocks/>
          </p:cNvGrpSpPr>
          <p:nvPr/>
        </p:nvGrpSpPr>
        <p:grpSpPr bwMode="auto">
          <a:xfrm>
            <a:off x="4429125" y="5715000"/>
            <a:ext cx="1928813" cy="369888"/>
            <a:chOff x="4429124" y="5715016"/>
            <a:chExt cx="1928826" cy="369332"/>
          </a:xfrm>
        </p:grpSpPr>
        <p:sp useBgFill="1">
          <p:nvSpPr>
            <p:cNvPr id="23" name="TextBox 22"/>
            <p:cNvSpPr txBox="1"/>
            <p:nvPr/>
          </p:nvSpPr>
          <p:spPr>
            <a:xfrm>
              <a:off x="4929190" y="5715016"/>
              <a:ext cx="1428760" cy="369332"/>
            </a:xfrm>
            <a:prstGeom prst="rect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>
                  <a:latin typeface="Calibri" pitchFamily="34" charset="0"/>
                </a:rPr>
                <a:t>СТО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4429124" y="5857676"/>
              <a:ext cx="500066" cy="15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3" name="Text Box 28"/>
          <p:cNvSpPr txBox="1">
            <a:spLocks noChangeArrowheads="1"/>
          </p:cNvSpPr>
          <p:nvPr/>
        </p:nvSpPr>
        <p:spPr bwMode="auto">
          <a:xfrm>
            <a:off x="539750" y="115888"/>
            <a:ext cx="8424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000" b="1"/>
              <a:t>Сравнение структур систем нормативных документов в строительстве</a:t>
            </a:r>
          </a:p>
        </p:txBody>
      </p:sp>
    </p:spTree>
    <p:extLst>
      <p:ext uri="{BB962C8B-B14F-4D97-AF65-F5344CB8AC3E}">
        <p14:creationId xmlns="" xmlns:p14="http://schemas.microsoft.com/office/powerpoint/2010/main" val="38224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Технические регламенты принимаются в целях: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защиты жизни или здоровья граждан, имущества физических или юридических лиц, государственного или муниципального имущества;</a:t>
            </a:r>
          </a:p>
          <a:p>
            <a:r>
              <a:rPr lang="ru-RU" dirty="0" smtClean="0"/>
              <a:t>охраны окружающей среды, жизни или здоровья животных и растений;</a:t>
            </a:r>
          </a:p>
          <a:p>
            <a:r>
              <a:rPr lang="ru-RU" dirty="0" smtClean="0"/>
              <a:t>предупреждения действий, вводящих в заблуждение приобретателей, в том числе потребителей;</a:t>
            </a:r>
          </a:p>
          <a:p>
            <a:r>
              <a:rPr lang="ru-RU" dirty="0" smtClean="0"/>
              <a:t>обеспечения энергетической эффективности и ресурсосбережения.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2425" y="115888"/>
            <a:ext cx="8218488" cy="8636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000" b="1" kern="0" dirty="0">
                <a:solidFill>
                  <a:srgbClr val="99003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Нормативно-правовая база технического регулирования</a:t>
            </a:r>
          </a:p>
          <a:p>
            <a:pPr algn="ctr" eaLnBrk="0" hangingPunct="0">
              <a:defRPr/>
            </a:pPr>
            <a:r>
              <a:rPr lang="ru-RU" sz="2000" b="1" kern="0" dirty="0">
                <a:solidFill>
                  <a:srgbClr val="99003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области строительства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475" y="981075"/>
            <a:ext cx="2232025" cy="647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ФЗ «О техническом регулировании»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от  27.12.02 № 184-ФЗ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56325" y="981075"/>
            <a:ext cx="2592388" cy="647700"/>
          </a:xfrm>
          <a:prstGeom prst="rect">
            <a:avLst/>
          </a:prstGeom>
          <a:solidFill>
            <a:srgbClr val="DAFCE2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ГРАДОСТРОИТЕЛЬНЫЙ КОДЕКС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от  29.12.04 № 190-ФЗ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981075"/>
            <a:ext cx="2305050" cy="647700"/>
          </a:xfrm>
          <a:prstGeom prst="rect">
            <a:avLst/>
          </a:prstGeom>
          <a:solidFill>
            <a:srgbClr val="DAFCE2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ФЗ «Об энергосбережении …»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от  23.11.09 № 261-ФЗ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6238" y="2492375"/>
            <a:ext cx="2951162" cy="649288"/>
          </a:xfrm>
          <a:prstGeom prst="rect">
            <a:avLst/>
          </a:prstGeom>
          <a:solidFill>
            <a:srgbClr val="FF0000">
              <a:alpha val="33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ТР «О безопасности зданий и сооружений»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от  30.12.09 № 384-ФЗ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175" y="3860800"/>
            <a:ext cx="2233613" cy="647700"/>
          </a:xfrm>
          <a:prstGeom prst="rect">
            <a:avLst/>
          </a:prstGeom>
          <a:solidFill>
            <a:srgbClr val="7CF499">
              <a:alpha val="84706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ТР «О безопасности инфрастр.жел.дор.тр-та»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Пост.Пр. от  15.07.10 № 525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313" y="2348880"/>
            <a:ext cx="2087562" cy="792783"/>
          </a:xfrm>
          <a:prstGeom prst="rect">
            <a:avLst/>
          </a:prstGeom>
          <a:solidFill>
            <a:srgbClr val="7CF499">
              <a:alpha val="33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ТР «О требованиях пожарной безопасности»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от  22.07.08 № 123-ФЗ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19250" y="2060575"/>
            <a:ext cx="6048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403350" y="1844675"/>
            <a:ext cx="43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7451725" y="1844675"/>
            <a:ext cx="43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069557" y="2059781"/>
            <a:ext cx="8636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55875" y="2781300"/>
            <a:ext cx="36036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300788" y="2348881"/>
            <a:ext cx="2519362" cy="864220"/>
          </a:xfrm>
          <a:prstGeom prst="rect">
            <a:avLst/>
          </a:prstGeom>
          <a:solidFill>
            <a:srgbClr val="7CF499">
              <a:alpha val="33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ТР «О безопасности низковольтного оборудования»</a:t>
            </a:r>
          </a:p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от  27.012.09 № 347-ФЗ</a:t>
            </a:r>
          </a:p>
          <a:p>
            <a:pPr algn="ctr">
              <a:defRPr/>
            </a:pPr>
            <a:endParaRPr lang="ru-RU" sz="11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14" idx="1"/>
          </p:cNvCxnSpPr>
          <p:nvPr/>
        </p:nvCxnSpPr>
        <p:spPr>
          <a:xfrm flipH="1">
            <a:off x="5867400" y="2780991"/>
            <a:ext cx="433388" cy="71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067175" y="4868863"/>
            <a:ext cx="2233613" cy="647700"/>
          </a:xfrm>
          <a:prstGeom prst="rect">
            <a:avLst/>
          </a:prstGeom>
          <a:solidFill>
            <a:srgbClr val="7CF499">
              <a:alpha val="85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>
                <a:solidFill>
                  <a:schemeClr val="tx1"/>
                </a:solidFill>
              </a:rPr>
              <a:t>ТР «О безопасности объектов морского тр-та»</a:t>
            </a:r>
          </a:p>
          <a:p>
            <a:pPr algn="ctr">
              <a:defRPr/>
            </a:pPr>
            <a:r>
              <a:rPr lang="ru-RU" sz="1100">
                <a:solidFill>
                  <a:schemeClr val="tx1"/>
                </a:solidFill>
              </a:rPr>
              <a:t>Пост.Пр. от  12.08.10 № 620</a:t>
            </a:r>
          </a:p>
          <a:p>
            <a:pPr algn="ctr">
              <a:defRPr/>
            </a:pPr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88125" y="3860800"/>
            <a:ext cx="2232025" cy="647700"/>
          </a:xfrm>
          <a:prstGeom prst="rect">
            <a:avLst/>
          </a:prstGeom>
          <a:solidFill>
            <a:srgbClr val="7CF499">
              <a:alpha val="85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ТР «О безопасности лифтов»</a:t>
            </a:r>
          </a:p>
          <a:p>
            <a:pPr algn="ctr">
              <a:defRPr/>
            </a:pPr>
            <a:r>
              <a:rPr lang="ru-RU" sz="1100" dirty="0" err="1">
                <a:solidFill>
                  <a:schemeClr val="tx1"/>
                </a:solidFill>
              </a:rPr>
              <a:t>Пост.Пр</a:t>
            </a:r>
            <a:r>
              <a:rPr lang="ru-RU" sz="1100" dirty="0">
                <a:solidFill>
                  <a:schemeClr val="tx1"/>
                </a:solidFill>
              </a:rPr>
              <a:t>. от  02.11.09 № 782</a:t>
            </a:r>
          </a:p>
          <a:p>
            <a:pPr algn="ctr">
              <a:defRPr/>
            </a:pPr>
            <a:endParaRPr lang="ru-RU" sz="11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125" y="4724400"/>
            <a:ext cx="2232025" cy="720725"/>
          </a:xfrm>
          <a:prstGeom prst="rect">
            <a:avLst/>
          </a:prstGeom>
          <a:solidFill>
            <a:srgbClr val="7CF499">
              <a:alpha val="85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ТР «О безопасности машин и оборудования»</a:t>
            </a:r>
          </a:p>
          <a:p>
            <a:pPr algn="ctr">
              <a:defRPr/>
            </a:pPr>
            <a:r>
              <a:rPr lang="ru-RU" sz="1100" dirty="0" err="1">
                <a:solidFill>
                  <a:schemeClr val="tx1"/>
                </a:solidFill>
              </a:rPr>
              <a:t>Пост.Пр</a:t>
            </a:r>
            <a:r>
              <a:rPr lang="ru-RU" sz="1100" dirty="0">
                <a:solidFill>
                  <a:schemeClr val="tx1"/>
                </a:solidFill>
              </a:rPr>
              <a:t>. от  15.09.09 № 753</a:t>
            </a:r>
          </a:p>
          <a:p>
            <a:pPr algn="ctr">
              <a:defRPr/>
            </a:pPr>
            <a:endParaRPr lang="ru-RU" sz="11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1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35150" y="3717032"/>
            <a:ext cx="1944688" cy="864096"/>
          </a:xfrm>
          <a:prstGeom prst="rect">
            <a:avLst/>
          </a:prstGeom>
          <a:solidFill>
            <a:srgbClr val="E2A99A">
              <a:alpha val="33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>
                <a:solidFill>
                  <a:srgbClr val="FF0000"/>
                </a:solidFill>
              </a:rPr>
              <a:t>ПРОЕКТ ЗАКОНА: </a:t>
            </a:r>
          </a:p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ТР «О </a:t>
            </a:r>
            <a:r>
              <a:rPr lang="ru-RU" sz="1100" b="1" dirty="0" smtClean="0">
                <a:solidFill>
                  <a:schemeClr val="tx1"/>
                </a:solidFill>
              </a:rPr>
              <a:t>безопасности зданий и сооружений,  </a:t>
            </a:r>
            <a:r>
              <a:rPr lang="ru-RU" sz="1100" b="1" dirty="0" err="1">
                <a:solidFill>
                  <a:schemeClr val="tx1"/>
                </a:solidFill>
              </a:rPr>
              <a:t>стр.матер-ов</a:t>
            </a:r>
            <a:r>
              <a:rPr lang="ru-RU" sz="1100" b="1" dirty="0">
                <a:solidFill>
                  <a:schemeClr val="tx1"/>
                </a:solidFill>
              </a:rPr>
              <a:t> и изделий»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4787106" y="3501232"/>
            <a:ext cx="72072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68313" y="4797425"/>
            <a:ext cx="2519362" cy="719138"/>
          </a:xfrm>
          <a:prstGeom prst="rect">
            <a:avLst/>
          </a:prstGeom>
          <a:solidFill>
            <a:srgbClr val="FFFF00">
              <a:alpha val="27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b="1" dirty="0" err="1">
                <a:solidFill>
                  <a:schemeClr val="tx1"/>
                </a:solidFill>
              </a:rPr>
              <a:t>СанПиН</a:t>
            </a:r>
            <a:r>
              <a:rPr lang="ru-RU" sz="1100" b="1" dirty="0">
                <a:solidFill>
                  <a:schemeClr val="tx1"/>
                </a:solidFill>
              </a:rPr>
              <a:t> 2.1.2.2645010 «</a:t>
            </a:r>
            <a:r>
              <a:rPr lang="ru-RU" sz="1100" b="1" dirty="0" err="1">
                <a:solidFill>
                  <a:schemeClr val="tx1"/>
                </a:solidFill>
              </a:rPr>
              <a:t>Сан.эп.треб.к</a:t>
            </a:r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err="1">
                <a:solidFill>
                  <a:schemeClr val="tx1"/>
                </a:solidFill>
              </a:rPr>
              <a:t>усл.прож.в</a:t>
            </a:r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err="1">
                <a:solidFill>
                  <a:schemeClr val="tx1"/>
                </a:solidFill>
              </a:rPr>
              <a:t>жил.здан.и</a:t>
            </a:r>
            <a:r>
              <a:rPr lang="ru-RU" sz="1100" b="1" dirty="0">
                <a:solidFill>
                  <a:schemeClr val="tx1"/>
                </a:solidFill>
              </a:rPr>
              <a:t> помещениях»</a:t>
            </a:r>
          </a:p>
          <a:p>
            <a:pPr algn="ctr">
              <a:defRPr/>
            </a:pPr>
            <a:r>
              <a:rPr lang="ru-RU" sz="1100" dirty="0" err="1">
                <a:solidFill>
                  <a:schemeClr val="tx1"/>
                </a:solidFill>
              </a:rPr>
              <a:t>Пост.Гл.сан.вр</a:t>
            </a:r>
            <a:r>
              <a:rPr lang="ru-RU" sz="1100" dirty="0">
                <a:solidFill>
                  <a:schemeClr val="tx1"/>
                </a:solidFill>
              </a:rPr>
              <a:t>. от  10.06.10 № 64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16" idx="0"/>
            <a:endCxn id="7" idx="2"/>
          </p:cNvCxnSpPr>
          <p:nvPr/>
        </p:nvCxnSpPr>
        <p:spPr>
          <a:xfrm rot="5400000" flipH="1" flipV="1">
            <a:off x="5004593" y="4688682"/>
            <a:ext cx="3603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7632700" y="4616450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524750" y="3644900"/>
            <a:ext cx="43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24525" y="3429000"/>
            <a:ext cx="2016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44463" y="3968750"/>
            <a:ext cx="1655762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3635898" y="3141664"/>
            <a:ext cx="1065" cy="575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5581650" y="3284538"/>
            <a:ext cx="287337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5400000" flipH="1" flipV="1">
            <a:off x="1439863" y="3178175"/>
            <a:ext cx="1655762" cy="1582738"/>
          </a:xfrm>
          <a:prstGeom prst="bentConnector3">
            <a:avLst>
              <a:gd name="adj1" fmla="val 80498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425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Технический регламент о безопасности зданий и сооружений устанавливает минимальные требования </a:t>
            </a:r>
            <a:r>
              <a:rPr lang="ru-RU" sz="2400" dirty="0" smtClean="0"/>
              <a:t>п0:</a:t>
            </a:r>
            <a:endParaRPr lang="ru-RU" sz="2400" dirty="0" smtClean="0"/>
          </a:p>
        </p:txBody>
      </p:sp>
      <p:sp>
        <p:nvSpPr>
          <p:cNvPr id="18435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механической безопасности;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пожарной безопасности;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безопасности при опасных природных процессах и явлениях и (или) техногенных воздействиях;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безопасных для здоровья человека условий проживания и пребывания в зданиях и сооружениях;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безопасности для пользователей зданиями и сооружениями;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доступности зданий и сооружений для инвалидов и других групп населения с ограниченными возможностями передвижения;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энергетической эффективности зданий и сооружений;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безопасного уровня воздействия зданий и сооружений на окружающую среду.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58072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990033"/>
                </a:solidFill>
                <a:latin typeface="Impact" pitchFamily="34" charset="0"/>
              </a:rPr>
              <a:t>Доказательная база, обеспечивающая безопасность объектов </a:t>
            </a:r>
            <a:br>
              <a:rPr lang="ru-RU" dirty="0" smtClean="0">
                <a:solidFill>
                  <a:srgbClr val="990033"/>
                </a:solidFill>
                <a:latin typeface="Impact" pitchFamily="34" charset="0"/>
              </a:rPr>
            </a:br>
            <a:r>
              <a:rPr lang="ru-RU" dirty="0" smtClean="0">
                <a:solidFill>
                  <a:srgbClr val="990033"/>
                </a:solidFill>
                <a:latin typeface="Impact" pitchFamily="34" charset="0"/>
              </a:rPr>
              <a:t>капитального строительства</a:t>
            </a:r>
            <a:endParaRPr lang="ru-RU" dirty="0">
              <a:solidFill>
                <a:srgbClr val="990033"/>
              </a:solidFill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1124744"/>
            <a:ext cx="2952278" cy="1512391"/>
          </a:xfrm>
          <a:prstGeom prst="rect">
            <a:avLst/>
          </a:prstGeom>
          <a:solidFill>
            <a:srgbClr val="ADF60A">
              <a:alpha val="33000"/>
            </a:srgb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Федеральный закон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от  30.12.09 г. № 384-ФЗ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Технический регламент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 «О безопасности зданий и сооружений»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2592536" cy="792311"/>
          </a:xfrm>
          <a:prstGeom prst="rect">
            <a:avLst/>
          </a:prstGeom>
          <a:solidFill>
            <a:schemeClr val="accent5">
              <a:alpha val="8500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Постановление 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Правительства РФ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от 4 июля 2020 года N 985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96952"/>
            <a:ext cx="352839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Перечень НС и СП, обязательных к применению для соблюдения требований ТР «О </a:t>
            </a:r>
            <a:r>
              <a:rPr lang="ru-RU" sz="1400" b="1" dirty="0" smtClean="0">
                <a:solidFill>
                  <a:schemeClr val="tx1"/>
                </a:solidFill>
              </a:rPr>
              <a:t>безопасности </a:t>
            </a:r>
            <a:r>
              <a:rPr lang="ru-RU" sz="1400" b="1" dirty="0">
                <a:solidFill>
                  <a:schemeClr val="tx1"/>
                </a:solidFill>
              </a:rPr>
              <a:t>зданий и сооружений»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149080"/>
            <a:ext cx="3528392" cy="43204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ГОСТ </a:t>
            </a:r>
            <a:r>
              <a:rPr lang="en-US" sz="1600" i="1" dirty="0" smtClean="0">
                <a:solidFill>
                  <a:schemeClr val="tx1"/>
                </a:solidFill>
              </a:rPr>
              <a:t> P -4</a:t>
            </a:r>
            <a:r>
              <a:rPr lang="ru-RU" sz="1600" i="1" dirty="0" smtClean="0">
                <a:solidFill>
                  <a:schemeClr val="tx1"/>
                </a:solidFill>
              </a:rPr>
              <a:t>, СП</a:t>
            </a:r>
            <a:r>
              <a:rPr lang="en-US" sz="1600" i="1" dirty="0" smtClean="0">
                <a:solidFill>
                  <a:schemeClr val="tx1"/>
                </a:solidFill>
              </a:rPr>
              <a:t> -74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1268760"/>
            <a:ext cx="2520950" cy="864096"/>
          </a:xfrm>
          <a:prstGeom prst="rect">
            <a:avLst/>
          </a:prstGeom>
          <a:solidFill>
            <a:schemeClr val="accent5">
              <a:alpha val="2700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Приказ </a:t>
            </a:r>
            <a:r>
              <a:rPr lang="ru-RU" sz="1200" b="1" dirty="0" err="1" smtClean="0">
                <a:solidFill>
                  <a:schemeClr val="tx1"/>
                </a:solidFill>
              </a:rPr>
              <a:t>Росстандарта</a:t>
            </a:r>
            <a:r>
              <a:rPr lang="ru-RU" sz="1200" b="1" dirty="0" smtClean="0">
                <a:solidFill>
                  <a:schemeClr val="tx1"/>
                </a:solidFill>
              </a:rPr>
              <a:t> о</a:t>
            </a:r>
            <a:r>
              <a:rPr lang="ru-RU" sz="1200" b="1" dirty="0" smtClean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т 2 апреля 2020 года N 687</a:t>
            </a:r>
          </a:p>
          <a:p>
            <a:pPr algn="ctr">
              <a:defRPr/>
            </a:pP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2996952"/>
            <a:ext cx="352839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Перечень добровольного применения,  обеспечивающих соблюдение требований ТР «О </a:t>
            </a:r>
            <a:r>
              <a:rPr lang="ru-RU" sz="1400" b="1" dirty="0" smtClean="0">
                <a:solidFill>
                  <a:schemeClr val="tx1"/>
                </a:solidFill>
              </a:rPr>
              <a:t>безопасности </a:t>
            </a:r>
            <a:r>
              <a:rPr lang="ru-RU" sz="1400" b="1" dirty="0">
                <a:solidFill>
                  <a:schemeClr val="tx1"/>
                </a:solidFill>
              </a:rPr>
              <a:t>зданий и сооружений»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4221088"/>
            <a:ext cx="3528392" cy="136815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600" i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ГОСТ  - 115, ГОСТ</a:t>
            </a:r>
            <a:r>
              <a:rPr lang="en-US" sz="1600" i="1" dirty="0" smtClean="0">
                <a:solidFill>
                  <a:schemeClr val="tx1"/>
                </a:solidFill>
              </a:rPr>
              <a:t> P -4</a:t>
            </a:r>
            <a:r>
              <a:rPr lang="ru-RU" sz="1600" i="1" dirty="0" smtClean="0">
                <a:solidFill>
                  <a:schemeClr val="tx1"/>
                </a:solidFill>
              </a:rPr>
              <a:t>8, СП(</a:t>
            </a:r>
            <a:r>
              <a:rPr lang="ru-RU" sz="1600" i="1" dirty="0" err="1" smtClean="0">
                <a:solidFill>
                  <a:schemeClr val="tx1"/>
                </a:solidFill>
              </a:rPr>
              <a:t>актуал</a:t>
            </a:r>
            <a:r>
              <a:rPr lang="ru-RU" sz="1600" i="1" dirty="0" smtClean="0">
                <a:solidFill>
                  <a:schemeClr val="tx1"/>
                </a:solidFill>
              </a:rPr>
              <a:t>. редакции </a:t>
            </a:r>
            <a:r>
              <a:rPr lang="ru-RU" sz="1600" i="1" dirty="0" err="1" smtClean="0">
                <a:solidFill>
                  <a:schemeClr val="tx1"/>
                </a:solidFill>
              </a:rPr>
              <a:t>СНиП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r>
              <a:rPr lang="en-US" sz="1600" i="1" dirty="0" smtClean="0">
                <a:solidFill>
                  <a:schemeClr val="tx1"/>
                </a:solidFill>
              </a:rPr>
              <a:t> -</a:t>
            </a:r>
            <a:r>
              <a:rPr lang="ru-RU" sz="1600" i="1" dirty="0" smtClean="0">
                <a:solidFill>
                  <a:schemeClr val="tx1"/>
                </a:solidFill>
              </a:rPr>
              <a:t>108,</a:t>
            </a:r>
          </a:p>
          <a:p>
            <a:pPr algn="ctr"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СП (</a:t>
            </a:r>
            <a:r>
              <a:rPr lang="ru-RU" sz="1600" i="1" dirty="0" err="1" smtClean="0">
                <a:solidFill>
                  <a:schemeClr val="tx1"/>
                </a:solidFill>
              </a:rPr>
              <a:t>неактуал</a:t>
            </a:r>
            <a:r>
              <a:rPr lang="ru-RU" sz="1600" i="1" dirty="0" smtClean="0">
                <a:solidFill>
                  <a:schemeClr val="tx1"/>
                </a:solidFill>
              </a:rPr>
              <a:t>. редакции </a:t>
            </a:r>
            <a:r>
              <a:rPr lang="ru-RU" sz="1600" i="1" dirty="0" err="1" smtClean="0">
                <a:solidFill>
                  <a:schemeClr val="tx1"/>
                </a:solidFill>
              </a:rPr>
              <a:t>СНиП</a:t>
            </a:r>
            <a:r>
              <a:rPr lang="ru-RU" sz="1600" i="1" dirty="0" smtClean="0">
                <a:solidFill>
                  <a:schemeClr val="tx1"/>
                </a:solidFill>
              </a:rPr>
              <a:t>)-7,</a:t>
            </a:r>
          </a:p>
          <a:p>
            <a:pPr algn="ctr"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СП(</a:t>
            </a:r>
            <a:r>
              <a:rPr lang="ru-RU" sz="1600" i="1" dirty="0" err="1" smtClean="0">
                <a:solidFill>
                  <a:schemeClr val="tx1"/>
                </a:solidFill>
              </a:rPr>
              <a:t>неактуал</a:t>
            </a:r>
            <a:r>
              <a:rPr lang="ru-RU" sz="1600" i="1" dirty="0" smtClean="0">
                <a:solidFill>
                  <a:schemeClr val="tx1"/>
                </a:solidFill>
              </a:rPr>
              <a:t>. редакции СП)-3,</a:t>
            </a:r>
          </a:p>
          <a:p>
            <a:pPr algn="ctr">
              <a:defRPr/>
            </a:pPr>
            <a:r>
              <a:rPr lang="ru-RU" sz="1600" i="1" dirty="0" smtClean="0">
                <a:solidFill>
                  <a:schemeClr val="tx1"/>
                </a:solidFill>
              </a:rPr>
              <a:t>СП -253</a:t>
            </a:r>
          </a:p>
          <a:p>
            <a:pPr algn="ctr">
              <a:defRPr/>
            </a:pPr>
            <a:endParaRPr lang="ru-RU" sz="1600" i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5805264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– 534 документа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4869160"/>
            <a:ext cx="44999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Нормативная база строительной отрасли является главным компонентом технического регулирования в строительстве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547664" y="2132856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308304" y="2132856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15"/>
          <p:cNvSpPr/>
          <p:nvPr/>
        </p:nvSpPr>
        <p:spPr>
          <a:xfrm rot="-5460000">
            <a:off x="4369692" y="2911228"/>
            <a:ext cx="1080120" cy="5314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>
            <a:off x="3923928" y="2636912"/>
            <a:ext cx="504056" cy="1008112"/>
          </a:xfrm>
          <a:prstGeom prst="bentUpArrow">
            <a:avLst>
              <a:gd name="adj1" fmla="val 25000"/>
              <a:gd name="adj2" fmla="val 3013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723</TotalTime>
  <Words>2864</Words>
  <Application>Microsoft Office PowerPoint</Application>
  <PresentationFormat>Экран (4:3)</PresentationFormat>
  <Paragraphs>335</Paragraphs>
  <Slides>37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Официальная</vt:lpstr>
      <vt:lpstr>Документация по организации строительства и производству работ</vt:lpstr>
      <vt:lpstr>Задачи лекции</vt:lpstr>
      <vt:lpstr>Состав нормативно-методической документации</vt:lpstr>
      <vt:lpstr>На начало 2019 года фонд нормативных технических документов составляет 340 сводов правил и 1090 стандартов</vt:lpstr>
      <vt:lpstr>Слайд 5</vt:lpstr>
      <vt:lpstr>Технические регламенты принимаются в целях:</vt:lpstr>
      <vt:lpstr>Слайд 7</vt:lpstr>
      <vt:lpstr>Технический регламент о безопасности зданий и сооружений устанавливает минимальные требования п0:</vt:lpstr>
      <vt:lpstr>Слайд 9</vt:lpstr>
      <vt:lpstr>Состояние методической документации</vt:lpstr>
      <vt:lpstr>Организационно-технологическая документация </vt:lpstr>
      <vt:lpstr>Слайд 12</vt:lpstr>
      <vt:lpstr>Проектирование  Раздел  «Организация строительства»</vt:lpstr>
      <vt:lpstr>Подготовка строительного производства</vt:lpstr>
      <vt:lpstr>Производство работ</vt:lpstr>
      <vt:lpstr>Материально-техническое обеспечение</vt:lpstr>
      <vt:lpstr>Механизация и транспорт</vt:lpstr>
      <vt:lpstr>Управление строительством</vt:lpstr>
      <vt:lpstr>Контроль качества строительства. Надзор за строительством</vt:lpstr>
      <vt:lpstr>Приемка и ввод в эксплуатацию законченных строительством объектов</vt:lpstr>
      <vt:lpstr>На этапе строительного контроля и надзора</vt:lpstr>
      <vt:lpstr>Слайд 22</vt:lpstr>
      <vt:lpstr>Правила введения исполнительной документации</vt:lpstr>
      <vt:lpstr>ПОС</vt:lpstr>
      <vt:lpstr>Содержание ПОС</vt:lpstr>
      <vt:lpstr>Содержание ПОС</vt:lpstr>
      <vt:lpstr>Содержание ПОС</vt:lpstr>
      <vt:lpstr>Содержание ПОС</vt:lpstr>
      <vt:lpstr>ПОР</vt:lpstr>
      <vt:lpstr>Содержание ПОР</vt:lpstr>
      <vt:lpstr>Содержание ПОР</vt:lpstr>
      <vt:lpstr>ППР</vt:lpstr>
      <vt:lpstr>Когда разрабатывается ППР</vt:lpstr>
      <vt:lpstr>Проект производства работ в полном объеме включает в себя:</vt:lpstr>
      <vt:lpstr>Проект производства работ в неполном объеме включает в себя:</vt:lpstr>
      <vt:lpstr>Слайд 36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82</cp:revision>
  <dcterms:created xsi:type="dcterms:W3CDTF">2014-01-13T11:10:54Z</dcterms:created>
  <dcterms:modified xsi:type="dcterms:W3CDTF">2020-09-29T03:28:01Z</dcterms:modified>
</cp:coreProperties>
</file>