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484784"/>
            <a:ext cx="6478488" cy="25922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C3300"/>
                </a:solidFill>
              </a:rPr>
              <a:t>Понятие педагогической технологии. Классификация </a:t>
            </a:r>
            <a:r>
              <a:rPr lang="ru-RU" dirty="0" smtClean="0">
                <a:solidFill>
                  <a:srgbClr val="CC3300"/>
                </a:solidFill>
              </a:rPr>
              <a:t>основных педагогических технологий.</a:t>
            </a:r>
            <a:endParaRPr lang="ru-RU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9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7610"/>
                <a:gridCol w="3709990"/>
              </a:tblGrid>
              <a:tr h="37084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  <a:latin typeface="Tahoma"/>
                        </a:rPr>
                        <a:t>По организационным формам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Классно-урочные - альтернативные</a:t>
                      </a: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Академические - клубные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Индивидуальные - групповые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Коллективный способ обучения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Способы дифферинцированного обучения</a:t>
                      </a:r>
                    </a:p>
                  </a:txBody>
                  <a:tcPr marL="47625" marR="47625" marT="47625" marB="47625"/>
                </a:tc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C00000"/>
                          </a:solidFill>
                          <a:latin typeface="Tahoma"/>
                        </a:rPr>
                        <a:t>По отношению к ребенку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Авторитарные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Дидактоцентрические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Личностно-ориентационные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Гуманно-личностные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Технологии сотрудничества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Технологии свободного воспитания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98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 rowSpan="10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  <a:latin typeface="Tahoma"/>
                        </a:rPr>
                        <a:t>По преобладающему (доминирующему) методу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Догматические, репродуктивные</a:t>
                      </a: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Объяснительно-иллюстративные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Развивающее обучение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Проблемные, поисковые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Творческие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Программированное обучение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Диалогические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Игровые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Саморазвивающее обучение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Информационные (компьютерные)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996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  <a:latin typeface="Tahoma"/>
                        </a:rPr>
                        <a:t>По категории обучающихся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Массовая технология</a:t>
                      </a: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Продвинутого образования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Компенсирующие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Виктимологические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Технологии работы с трудными детьми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Технологии работы с одаренными детьми</a:t>
                      </a:r>
                    </a:p>
                  </a:txBody>
                  <a:tcPr marL="47625" marR="47625" marT="47625" marB="47625"/>
                </a:tc>
              </a:tr>
              <a:tr h="370840">
                <a:tc rowSpan="6"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C00000"/>
                          </a:solidFill>
                          <a:latin typeface="Tahoma"/>
                        </a:rPr>
                        <a:t>По концепции усвоения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Ассоциативно-рефлекторные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Бихевио-ристические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Гештальт-технологии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Интериоризаторские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Суггестивные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Нейролингвистические</a:t>
                      </a: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142984"/>
          <a:ext cx="8258205" cy="5608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641"/>
                <a:gridCol w="1651641"/>
                <a:gridCol w="1651641"/>
                <a:gridCol w="1731645"/>
                <a:gridCol w="1571637"/>
              </a:tblGrid>
              <a:tr h="701042">
                <a:tc rowSpan="8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  <a:latin typeface="Tahoma"/>
                        </a:rPr>
                        <a:t>По типу управления познавательной деятельностью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Классическое лекционное</a:t>
                      </a: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Современное традиционное обучение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Традиционное классическое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Программированное обучение</a:t>
                      </a: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Обучение с помощью ТСО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Система «консультант»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Обучение по книге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Система малых групп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ГСО, дифференцирование</a:t>
                      </a:r>
                    </a:p>
                  </a:txBody>
                  <a:tcPr marL="47625" marR="47625" marT="47625" marB="47625" anchor="ctr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Компьютерное обучение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Система «репетитор»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Программное обучение</a:t>
                      </a:r>
                    </a:p>
                  </a:txBody>
                  <a:tcPr marL="47625" marR="47625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algn="just"/>
            <a:r>
              <a:rPr lang="ru-RU" dirty="0" smtClean="0"/>
              <a:t>В </a:t>
            </a:r>
            <a:r>
              <a:rPr lang="ru-RU" b="1" dirty="0" smtClean="0"/>
              <a:t>технологиях дифференцированного обучения</a:t>
            </a:r>
            <a:r>
              <a:rPr lang="ru-RU" dirty="0" smtClean="0"/>
              <a:t> (Н. </a:t>
            </a:r>
            <a:r>
              <a:rPr lang="ru-RU" dirty="0" err="1" smtClean="0"/>
              <a:t>Гузик</a:t>
            </a:r>
            <a:r>
              <a:rPr lang="ru-RU" dirty="0" smtClean="0"/>
              <a:t>, И. </a:t>
            </a:r>
            <a:r>
              <a:rPr lang="ru-RU" dirty="0" err="1" smtClean="0"/>
              <a:t>Первин</a:t>
            </a:r>
            <a:r>
              <a:rPr lang="ru-RU" dirty="0" smtClean="0"/>
              <a:t>, В. Фирсов и др.) и связанных с ним групповых технологиях основной акцент сделан на дифференциацию постановки целей обучения, на групповое обучение и его различные формы, обеспечивающие специализацию учебного процесса для различных групп обучаемых.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В </a:t>
            </a:r>
            <a:r>
              <a:rPr lang="ru-RU" b="1" dirty="0" smtClean="0"/>
              <a:t>технологиях развивающего обучения</a:t>
            </a:r>
            <a:r>
              <a:rPr lang="ru-RU" dirty="0" smtClean="0"/>
              <a:t> ребенку отводится роль самостоятельного субъекта, взаимодействующего с окружающей средой. Это взаимодействие включает все этапы деятельности, каждый из которых вносит свой специфический вклад в развитие личности. Важным при этом является мотивационный этап, по способу организации которого выделяются подгруппы технологий развивающего обучения, опирающиеся на:</a:t>
            </a:r>
          </a:p>
          <a:p>
            <a:pPr algn="just"/>
            <a:r>
              <a:rPr lang="ru-RU" dirty="0" smtClean="0"/>
              <a:t>познавательный интерес (Л. </a:t>
            </a:r>
            <a:r>
              <a:rPr lang="ru-RU" dirty="0" err="1" smtClean="0"/>
              <a:t>Занков</a:t>
            </a:r>
            <a:r>
              <a:rPr lang="ru-RU" dirty="0" smtClean="0"/>
              <a:t>, Д. </a:t>
            </a:r>
            <a:r>
              <a:rPr lang="ru-RU" dirty="0" err="1" smtClean="0"/>
              <a:t>Эльконин-В</a:t>
            </a:r>
            <a:r>
              <a:rPr lang="ru-RU" dirty="0" smtClean="0"/>
              <a:t>. Давыдов);</a:t>
            </a:r>
          </a:p>
          <a:p>
            <a:pPr algn="just"/>
            <a:r>
              <a:rPr lang="ru-RU" dirty="0" smtClean="0"/>
              <a:t>индивидуальный опыт личности (И. </a:t>
            </a:r>
            <a:r>
              <a:rPr lang="ru-RU" dirty="0" err="1" smtClean="0"/>
              <a:t>Якиманская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творческие потребности (Г. </a:t>
            </a:r>
            <a:r>
              <a:rPr lang="ru-RU" dirty="0" err="1" smtClean="0"/>
              <a:t>Альтшуллер</a:t>
            </a:r>
            <a:r>
              <a:rPr lang="ru-RU" dirty="0" smtClean="0"/>
              <a:t>, И. Волков, И. Иванов);</a:t>
            </a:r>
          </a:p>
          <a:p>
            <a:pPr algn="just"/>
            <a:r>
              <a:rPr lang="ru-RU" dirty="0" smtClean="0"/>
              <a:t>потребности самосовершенствования (Т. </a:t>
            </a:r>
            <a:r>
              <a:rPr lang="ru-RU" dirty="0" err="1" smtClean="0"/>
              <a:t>Селевко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К группе развивающего обучения можно отнести так называемые </a:t>
            </a:r>
            <a:r>
              <a:rPr lang="ru-RU" b="1" dirty="0" err="1" smtClean="0"/>
              <a:t>природосообразные</a:t>
            </a:r>
            <a:r>
              <a:rPr lang="ru-RU" b="1" dirty="0" smtClean="0"/>
              <a:t> технологии </a:t>
            </a:r>
            <a:r>
              <a:rPr lang="ru-RU" dirty="0" smtClean="0"/>
              <a:t>(воспитания грамотности - А. Кушнир, саморазвития - М. </a:t>
            </a:r>
            <a:r>
              <a:rPr lang="ru-RU" dirty="0" err="1" smtClean="0"/>
              <a:t>Монтессори</a:t>
            </a:r>
            <a:r>
              <a:rPr lang="ru-RU" dirty="0" smtClean="0"/>
              <a:t>): их основная идея состоит в опоре на заложенные в ребенке силы развития, которые могут не реализоваться, если не будет подготовленной среды, и при создании этой среды необходимо учитывать прежде всего </a:t>
            </a:r>
            <a:r>
              <a:rPr lang="ru-RU" dirty="0" err="1" smtClean="0"/>
              <a:t>сензитивность</a:t>
            </a:r>
            <a:r>
              <a:rPr lang="ru-RU" dirty="0" smtClean="0"/>
              <a:t> - наивысшую восприимчивость к тем или иным внешним явлениям.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В </a:t>
            </a:r>
            <a:r>
              <a:rPr lang="ru-RU" sz="2800" b="1" dirty="0" smtClean="0"/>
              <a:t>технологиях, основанных на коллективном способе обучения</a:t>
            </a:r>
            <a:r>
              <a:rPr lang="ru-RU" sz="2800" dirty="0" smtClean="0"/>
              <a:t> (В. Дьяченко, А. Соколов, А. Ривин, Н. </a:t>
            </a:r>
            <a:r>
              <a:rPr lang="ru-RU" sz="2800" dirty="0" err="1" smtClean="0"/>
              <a:t>Суртаева</a:t>
            </a:r>
            <a:r>
              <a:rPr lang="ru-RU" sz="2800" dirty="0" smtClean="0"/>
              <a:t> и др.) обучение осуществляется путем общения в динамических парах, когда каждый учит каждого, особое внимание обращается на варианты организации рабочих мест учащихся и используемые при этом средства обучения.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 </a:t>
            </a:r>
            <a:r>
              <a:rPr lang="ru-RU" b="1" dirty="0" smtClean="0"/>
              <a:t>педагогическим технологиям на основе личностной ориентации учебного процесса</a:t>
            </a:r>
            <a:r>
              <a:rPr lang="ru-RU" dirty="0" smtClean="0"/>
              <a:t> относят технологию развивающего обучения, педагогику сотрудничества, технологию индивидуализации обучения (А. </a:t>
            </a:r>
            <a:r>
              <a:rPr lang="ru-RU" dirty="0" err="1" smtClean="0"/>
              <a:t>Границкая</a:t>
            </a:r>
            <a:r>
              <a:rPr lang="ru-RU" dirty="0" smtClean="0"/>
              <a:t>, И. Унт, В. </a:t>
            </a:r>
            <a:r>
              <a:rPr lang="ru-RU" dirty="0" err="1" smtClean="0"/>
              <a:t>Шадриков</a:t>
            </a:r>
            <a:r>
              <a:rPr lang="ru-RU" dirty="0" smtClean="0"/>
              <a:t>); на основе активизации и интенсификации деятельности учащихся - игровые технологии, проблемное обучение, программированное обучение, использование схемных и знаковых моделей учебного материала (В. Шаталов), компьютерные (новые информационные) технологии (И. Роберт и др.). Последние, с использованием для предъявления информации языков программирования, транслируют ее на машинный язык.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Технология совершенствования </a:t>
            </a:r>
            <a:r>
              <a:rPr lang="ru-RU" b="1" dirty="0" err="1" smtClean="0"/>
              <a:t>общеучебных</a:t>
            </a:r>
            <a:r>
              <a:rPr lang="ru-RU" b="1" dirty="0" smtClean="0"/>
              <a:t> умений в начальной школе</a:t>
            </a:r>
            <a:r>
              <a:rPr lang="ru-RU" dirty="0" smtClean="0"/>
              <a:t> (В.Н. Зайцев) основывается на следующих положениях: главной причиной неуспеваемости детей в школе является плохое чтение; психологической причиной плохого чтения и счета является недостаточность оперативной памяти; основой технологии развития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 должна служить диагностика и самодиагностика; должна быть преемственность и постоянное поддержание достигнутого уровня умений.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507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Источники педагогических технологий.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Bookman Old Style" pitchFamily="18" charset="0"/>
              </a:rPr>
              <a:t>Педагогические технологии имеют два источника. </a:t>
            </a:r>
            <a:r>
              <a:rPr lang="ru-RU" sz="2000" b="1" dirty="0" smtClean="0">
                <a:latin typeface="Bookman Old Style" pitchFamily="18" charset="0"/>
              </a:rPr>
              <a:t>Первый источник</a:t>
            </a:r>
            <a:r>
              <a:rPr lang="ru-RU" sz="2000" dirty="0" smtClean="0">
                <a:latin typeface="Bookman Old Style" pitchFamily="18" charset="0"/>
              </a:rPr>
              <a:t> - производственные процессы и конструкторские дисциплины, связывающие тем или иным способом технику и человека, составляющие систему «человек - техника - цель». В этом смысле технология определяется как совокупность методов обработки, изготовления, изменения состояния, свойства, формы сырья, материала в процессе производства продукции. Можно привести и другие определения этого понятия, но, в сущности, все они отражают основные характерные признаки технологии: технология - категория процессуальная; она может быть представлена как совокупность методов изменения состояния объекта; технология направлена на проектирование и использование эффективных экономических процессов.</a:t>
            </a:r>
          </a:p>
          <a:p>
            <a:pPr algn="just"/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Среди </a:t>
            </a:r>
            <a:r>
              <a:rPr lang="ru-RU" dirty="0" err="1" smtClean="0"/>
              <a:t>педтехнологий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по сфере применения </a:t>
            </a:r>
            <a:r>
              <a:rPr lang="ru-RU" dirty="0" smtClean="0"/>
              <a:t>в образовательной области можно выделить:</a:t>
            </a:r>
          </a:p>
          <a:p>
            <a:r>
              <a:rPr lang="ru-RU" dirty="0" smtClean="0"/>
              <a:t>универсальные, т.е. пригодные для преподавания почти любого предмета, цикла предметов или образовательной области;</a:t>
            </a:r>
          </a:p>
          <a:p>
            <a:r>
              <a:rPr lang="ru-RU" dirty="0" smtClean="0"/>
              <a:t>ограниченные - для нескольких предметов или областей;</a:t>
            </a:r>
          </a:p>
          <a:p>
            <a:r>
              <a:rPr lang="ru-RU" dirty="0" smtClean="0"/>
              <a:t>специфические - для одного-двух предметов.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686700" cy="540240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В зависимости </a:t>
            </a:r>
            <a:r>
              <a:rPr lang="ru-RU" dirty="0" smtClean="0">
                <a:solidFill>
                  <a:srgbClr val="C00000"/>
                </a:solidFill>
              </a:rPr>
              <a:t>от психологических структур </a:t>
            </a:r>
            <a:r>
              <a:rPr lang="ru-RU" dirty="0" smtClean="0"/>
              <a:t>(И.Я. </a:t>
            </a:r>
            <a:r>
              <a:rPr lang="ru-RU" dirty="0" err="1" smtClean="0"/>
              <a:t>Лернер</a:t>
            </a:r>
            <a:r>
              <a:rPr lang="ru-RU" dirty="0" smtClean="0"/>
              <a:t>) выделяются и классифицируются следующие технологии:              </a:t>
            </a:r>
          </a:p>
          <a:p>
            <a:r>
              <a:rPr lang="ru-RU" dirty="0" smtClean="0"/>
              <a:t>информационные (формирование знаний, умений, навыков - </a:t>
            </a:r>
            <a:r>
              <a:rPr lang="ru-RU" dirty="0" err="1" smtClean="0"/>
              <a:t>ЗУНов</a:t>
            </a:r>
            <a:r>
              <a:rPr lang="ru-RU" dirty="0" smtClean="0"/>
              <a:t>); </a:t>
            </a:r>
          </a:p>
          <a:p>
            <a:r>
              <a:rPr lang="ru-RU" dirty="0" err="1" smtClean="0"/>
              <a:t>операциональные</a:t>
            </a:r>
            <a:r>
              <a:rPr lang="ru-RU" dirty="0" smtClean="0"/>
              <a:t> (формирование способов умственных действий - СУД);</a:t>
            </a:r>
          </a:p>
          <a:p>
            <a:r>
              <a:rPr lang="ru-RU" dirty="0" smtClean="0"/>
              <a:t> эмоциональные, нравственные (формирование сферы эстетических и нравственных отношений - СЭН); </a:t>
            </a:r>
          </a:p>
          <a:p>
            <a:r>
              <a:rPr lang="ru-RU" dirty="0" smtClean="0"/>
              <a:t>технологии саморазвития (формирование саморазвивающихся механизмов личности - СУМ); </a:t>
            </a:r>
          </a:p>
          <a:p>
            <a:r>
              <a:rPr lang="ru-RU" dirty="0" smtClean="0"/>
              <a:t>эвристические (развитие творческих способностей - РТС).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Специфика педагогической технологии состоит в том, что построенный на ее основе педагогический процесс должен гарантировать достижение поставленных целей. Вторая характерная черта технологии заключается в структурировании (алгоритмизации) процесса взаимодействия преподавателя и учащихся.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Педагогические технологии.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Таким образом, «педагогическая технология» является тем «педагогическим феноменом, который сосредотачивает в себе возможность решения многих задач, а самое существенное - может помочь в личностном совершенствовании самого педагога-воспитателя, формировании в нем таких качеств, как толерантность, искренность, </a:t>
            </a:r>
            <a:r>
              <a:rPr lang="ru-RU" sz="2800" dirty="0" err="1" smtClean="0"/>
              <a:t>креативность</a:t>
            </a:r>
            <a:r>
              <a:rPr lang="ru-RU" sz="2800" dirty="0" smtClean="0"/>
              <a:t>» (Е.Ф. Широкова).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79743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Источники педагогических технологий.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Второй источник</a:t>
            </a:r>
            <a:r>
              <a:rPr lang="ru-RU" dirty="0" smtClean="0"/>
              <a:t> - сама педагогика. Еще А. Макаренко называл педагогический процесс особым образом организованным «педагогическим производством», ставил проблемы разработки «педагогической техники». Он отмечал: «Наше педагогическое производство никогда не строилось по технологической логике, а всегда по логике моральной проповеди. Именно поэтому у нас просто отсутствуют все важные отделы производства: технологический процесс, учет операций, конструкторская работа, применение конструкторов и приспособлений, нормирование, контроль, допуски и браковка».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Альтернативные определения педагогических технологий.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ПТ</a:t>
            </a:r>
            <a:r>
              <a:rPr lang="ru-RU" dirty="0" smtClean="0"/>
              <a:t> - это описание педагогического процесса, неизбежно ведущего к запланированному результату.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ПТ</a:t>
            </a:r>
            <a:r>
              <a:rPr lang="ru-RU" dirty="0" smtClean="0"/>
              <a:t> - это систематический метод планирования, применения и оценивания всего процесса обучения и усвоения знаний путем учета человеческих и технических ресурсов и взаимодействия между ними для достижения более эффективной формы образования.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ПТ</a:t>
            </a:r>
            <a:r>
              <a:rPr lang="ru-RU" dirty="0" smtClean="0"/>
              <a:t> - это алгоритмизация деятельности преподавателей и учащихся на основе проектирования всех учебных ситуаций (Пальчевский, Фридман).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Альтернативные определения педагогических технологий.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ПТ</a:t>
            </a:r>
            <a:r>
              <a:rPr lang="ru-RU" sz="2800" dirty="0" smtClean="0"/>
              <a:t> - это описание, проект процесса формирования личности (А.П. Беспалько).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ПТ</a:t>
            </a:r>
            <a:r>
              <a:rPr lang="ru-RU" sz="2800" dirty="0" smtClean="0"/>
              <a:t> - это научно обоснованное предписание эффективного осуществления педагогического процесса (Цветков).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ПТ </a:t>
            </a:r>
            <a:r>
              <a:rPr lang="ru-RU" sz="2800" dirty="0" smtClean="0"/>
              <a:t>- это содержательная техника реализации учебного процесса (В.П. Беспалько).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Альтернативные определения педагогических технологий.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ПТ </a:t>
            </a:r>
            <a:r>
              <a:rPr lang="ru-RU" dirty="0" smtClean="0"/>
              <a:t>- есть комплексный, интегративный процесс, включающий людей, идеи, средства и способы организации деятельности для анализа проблем и планирования, обеспечения, оценивания и управления решением проблем, охватывающих все аспекты усвоения и управления решением проблем, охватывающих все аспекты усвоения знаний (Ассоциация по педагогическим коммуникациям и технологии США).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Структурные составляющие.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Цели обучения.</a:t>
            </a:r>
          </a:p>
          <a:p>
            <a:pPr algn="just"/>
            <a:r>
              <a:rPr lang="ru-RU" sz="2800" dirty="0" smtClean="0"/>
              <a:t>Содержание обучения.</a:t>
            </a:r>
          </a:p>
          <a:p>
            <a:pPr algn="just"/>
            <a:r>
              <a:rPr lang="ru-RU" sz="2800" dirty="0" smtClean="0"/>
              <a:t>Методы обучения.</a:t>
            </a:r>
          </a:p>
          <a:p>
            <a:pPr algn="just"/>
            <a:r>
              <a:rPr lang="ru-RU" sz="2800" dirty="0" smtClean="0"/>
              <a:t>Средства педагогического взаимодействия.</a:t>
            </a:r>
          </a:p>
          <a:p>
            <a:pPr algn="just"/>
            <a:r>
              <a:rPr lang="ru-RU" sz="2800" dirty="0" smtClean="0"/>
              <a:t>Формы организации обучения.</a:t>
            </a:r>
          </a:p>
          <a:p>
            <a:pPr algn="just"/>
            <a:r>
              <a:rPr lang="ru-RU" sz="2800" dirty="0" smtClean="0"/>
              <a:t>Результаты деятельности.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41602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</a:rPr>
                        <a:t>По ведущему фактору психического развития</a:t>
                      </a:r>
                      <a:endParaRPr lang="ru-RU" b="0" dirty="0">
                        <a:solidFill>
                          <a:srgbClr val="C00000"/>
                        </a:solidFill>
                        <a:latin typeface="Tahoma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Биогенные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/>
                        <a:t>Социогенные</a:t>
                      </a:r>
                      <a:endParaRPr lang="ru-RU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/>
                        <a:t>Психогенные</a:t>
                      </a:r>
                      <a:endParaRPr lang="ru-RU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/>
                        <a:t>Идеалистические</a:t>
                      </a:r>
                      <a:endParaRPr lang="ru-RU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По ориентации на личностные структуры</a:t>
                      </a:r>
                      <a:endParaRPr lang="ru-RU" b="0" dirty="0">
                        <a:solidFill>
                          <a:srgbClr val="C00000"/>
                        </a:solidFill>
                        <a:latin typeface="Tahoma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/>
                        <a:t>Информационные (формирование знаний, умений, навыков)</a:t>
                      </a:r>
                      <a:endParaRPr lang="ru-RU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/>
                        <a:t>Операционные (формирование способов умственных действий)</a:t>
                      </a:r>
                      <a:endParaRPr lang="ru-RU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/>
                        <a:t>Эмоционально-художественные (воспитание эстетических отношений)</a:t>
                      </a:r>
                      <a:endParaRPr lang="ru-RU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  <a:tr h="341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/>
                        <a:t>Эмоционально-нравственные (воспитание нравственных отношений)</a:t>
                      </a:r>
                      <a:endParaRPr lang="ru-RU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Таблица классификаций педагогических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68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По ориентации на личностные структуры</a:t>
                      </a:r>
                      <a:endParaRPr lang="ru-RU" b="0" dirty="0" smtClean="0">
                        <a:solidFill>
                          <a:srgbClr val="C00000"/>
                        </a:solidFill>
                        <a:latin typeface="Tahoma"/>
                      </a:endParaRPr>
                    </a:p>
                    <a:p>
                      <a:endParaRPr lang="ru-RU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000000"/>
                          </a:solidFill>
                          <a:latin typeface="Tahoma"/>
                        </a:rPr>
                        <a:t>Саморазвитие (формирование самоуправляющих механизмов)</a:t>
                      </a:r>
                    </a:p>
                  </a:txBody>
                  <a:tcPr marL="47625" marR="47625" marT="47625" marB="47625"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>
                          <a:solidFill>
                            <a:srgbClr val="000000"/>
                          </a:solidFill>
                          <a:latin typeface="Tahoma"/>
                        </a:rPr>
                        <a:t>Эвристические (развитие творческих способностей)</a:t>
                      </a:r>
                    </a:p>
                  </a:txBody>
                  <a:tcPr marL="47625" marR="47625" marT="47625" marB="47625"/>
                </a:tc>
              </a:tr>
              <a:tr h="0">
                <a:tc rowSpan="5">
                  <a:txBody>
                    <a:bodyPr/>
                    <a:lstStyle/>
                    <a:p>
                      <a:pPr algn="ctr" fontAlgn="t"/>
                      <a:r>
                        <a:rPr lang="ru-RU" b="0" dirty="0">
                          <a:solidFill>
                            <a:srgbClr val="C00000"/>
                          </a:solidFill>
                          <a:latin typeface="Tahoma"/>
                        </a:rPr>
                        <a:t>По характеру содержания образования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Обучающие - воспитательные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Светские - религиозные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Общеобразовательные - профессиональные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>
                          <a:solidFill>
                            <a:srgbClr val="000000"/>
                          </a:solidFill>
                          <a:latin typeface="Tahoma"/>
                        </a:rPr>
                        <a:t>Гуманитарные - технократические</a:t>
                      </a:r>
                    </a:p>
                  </a:txBody>
                  <a:tcPr marL="47625" marR="47625" marT="47625" marB="4762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err="1">
                          <a:solidFill>
                            <a:srgbClr val="000000"/>
                          </a:solidFill>
                          <a:latin typeface="Tahoma"/>
                        </a:rPr>
                        <a:t>Частнопредметные</a:t>
                      </a:r>
                      <a:endParaRPr lang="ru-RU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761</Words>
  <Application>Microsoft Office PowerPoint</Application>
  <PresentationFormat>Экран (4:3)</PresentationFormat>
  <Paragraphs>132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Bookman Old Style</vt:lpstr>
      <vt:lpstr>Century Schoolbook</vt:lpstr>
      <vt:lpstr>Tahoma</vt:lpstr>
      <vt:lpstr>Wingdings</vt:lpstr>
      <vt:lpstr>Wingdings 2</vt:lpstr>
      <vt:lpstr>Эркер</vt:lpstr>
      <vt:lpstr>Понятие педагогической технологии. Классификация основных педагогических технологий.</vt:lpstr>
      <vt:lpstr>Источники педагогических технологий.</vt:lpstr>
      <vt:lpstr>Источники педагогических технологий.</vt:lpstr>
      <vt:lpstr>Альтернативные определения педагогических технологий.</vt:lpstr>
      <vt:lpstr>Альтернативные определения педагогических технологий.</vt:lpstr>
      <vt:lpstr>Альтернативные определения педагогических технологий.</vt:lpstr>
      <vt:lpstr>Структурные составляющие.</vt:lpstr>
      <vt:lpstr>Таблица классификаций педагогических технологий</vt:lpstr>
      <vt:lpstr>Таблица классификаций педагогических технологий</vt:lpstr>
      <vt:lpstr>Таблица классификаций педагогических технологий</vt:lpstr>
      <vt:lpstr>Таблица классификаций педагогических технологий</vt:lpstr>
      <vt:lpstr>Таблица классификаций педагогических технологий</vt:lpstr>
      <vt:lpstr>Таблица классификаций педагогических технологий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Педагогические технологии.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основных педагогических технологий.</dc:title>
  <dc:creator>Nadyushka</dc:creator>
  <cp:lastModifiedBy>351</cp:lastModifiedBy>
  <cp:revision>10</cp:revision>
  <dcterms:created xsi:type="dcterms:W3CDTF">2014-04-13T18:05:08Z</dcterms:created>
  <dcterms:modified xsi:type="dcterms:W3CDTF">2020-04-09T02:42:42Z</dcterms:modified>
</cp:coreProperties>
</file>