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75" r:id="rId5"/>
    <p:sldId id="276" r:id="rId6"/>
    <p:sldId id="258" r:id="rId7"/>
    <p:sldId id="277" r:id="rId8"/>
    <p:sldId id="261" r:id="rId9"/>
    <p:sldId id="260" r:id="rId10"/>
    <p:sldId id="262" r:id="rId11"/>
    <p:sldId id="278" r:id="rId12"/>
    <p:sldId id="263" r:id="rId13"/>
    <p:sldId id="281" r:id="rId14"/>
    <p:sldId id="264" r:id="rId15"/>
    <p:sldId id="265" r:id="rId16"/>
    <p:sldId id="266" r:id="rId17"/>
    <p:sldId id="279" r:id="rId18"/>
    <p:sldId id="280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6" autoAdjust="0"/>
    <p:restoredTop sz="94660"/>
  </p:normalViewPr>
  <p:slideViewPr>
    <p:cSldViewPr>
      <p:cViewPr>
        <p:scale>
          <a:sx n="70" d="100"/>
          <a:sy n="70" d="100"/>
        </p:scale>
        <p:origin x="-1224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6AB53-F469-4786-83F0-586C6194E75B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4E79D-0644-4BE1-9C60-77106B8C71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4E79D-0644-4BE1-9C60-77106B8C7136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 4. Основные экономические показатели функционирования </a:t>
            </a:r>
            <a:r>
              <a:rPr lang="ru-RU" dirty="0" smtClean="0"/>
              <a:t>региона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8523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Инвестиции в основной капитал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– </a:t>
            </a:r>
            <a:r>
              <a:rPr lang="ru-RU" dirty="0"/>
              <a:t>совокупность затрат, направленных на строительство, реконструкцию (включая расширение и модернизацию) объектов, которые приводят к увеличению </a:t>
            </a:r>
            <a:r>
              <a:rPr lang="ru-RU" dirty="0" smtClean="0"/>
              <a:t>их </a:t>
            </a:r>
            <a:r>
              <a:rPr lang="ru-RU" dirty="0"/>
              <a:t>первоначальной стоимости, приобретение машин, оборудования, транспортных средств, производственного и хозяйственного инвентаря, бухгалтерский учет которых осуществляется </a:t>
            </a:r>
            <a:r>
              <a:rPr lang="ru-RU" dirty="0" smtClean="0"/>
              <a:t>в </a:t>
            </a:r>
            <a:r>
              <a:rPr lang="ru-RU" dirty="0"/>
              <a:t>порядке, установленном для учета вложений во </a:t>
            </a:r>
            <a:r>
              <a:rPr lang="ru-RU" dirty="0" err="1"/>
              <a:t>внеоборотные</a:t>
            </a:r>
            <a:r>
              <a:rPr lang="ru-RU" dirty="0"/>
              <a:t> активы, инвестиции в объекты интеллектуальной собственности; культивируемые биологические ресурсы.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4154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90057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Индекс производства продукции сельского хозяйства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r>
              <a:rPr lang="ru-RU" dirty="0" smtClean="0"/>
              <a:t>Относительный </a:t>
            </a:r>
            <a:r>
              <a:rPr lang="ru-RU" dirty="0"/>
              <a:t>показатель, характеризующий изменение объема производства сельскохозяйственной продукции всеми сельхозпроизводителями (сельскохозяйственными организациями, крестьянскими (фермерскими) хозяйствами, индивидуальными предпринимателями, хозяйствами населения) в сравниваемых периодах.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Индекс </a:t>
            </a:r>
            <a:r>
              <a:rPr lang="ru-RU" dirty="0"/>
              <a:t>производства продукции сельского хозяйства – агрегированный индекс производства продукции растениеводства и животноводства.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746018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57800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Стоимость фиксированного набора потребительских товаров и услуг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межрегиональных сопоставлений покупательной способности населения исчисляется на основе единых объемов потребления, а также средних цен по России и ее субъектам. В состав набора включены </a:t>
            </a:r>
          </a:p>
          <a:p>
            <a:pPr marL="0" indent="0">
              <a:buNone/>
            </a:pPr>
            <a:r>
              <a:rPr lang="ru-RU" dirty="0"/>
              <a:t>83 наименования товаров и услуг, в том числе 30 видов продовольственных товаров, 41 вид непродовольственных товаров и 12 видов услуг. Данные о стоимости набора приводятся в расчете </a:t>
            </a:r>
            <a:r>
              <a:rPr lang="ru-RU" dirty="0" smtClean="0"/>
              <a:t>на </a:t>
            </a:r>
            <a:r>
              <a:rPr lang="ru-RU" dirty="0"/>
              <a:t>месяц.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127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Стоимость условного (минимального) набора продуктов питания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рассчитывается </a:t>
            </a:r>
            <a:r>
              <a:rPr lang="ru-RU" dirty="0"/>
              <a:t>Росстатом, отражает межрегиональную дифференциацию уровней потребительских цен и не является составляющим элементом величины прожиточного минимума. При ее расчете используются единые </a:t>
            </a:r>
            <a:r>
              <a:rPr lang="ru-RU" dirty="0" smtClean="0"/>
              <a:t>(</a:t>
            </a:r>
            <a:r>
              <a:rPr lang="ru-RU" dirty="0"/>
              <a:t>в отличие от величины прожиточного минимума) условные объемы потребления продуктов питания, установленные в целом по Российской Федерации, и средние потребительские цены на них </a:t>
            </a:r>
            <a:r>
              <a:rPr lang="ru-RU" dirty="0" smtClean="0"/>
              <a:t>по </a:t>
            </a:r>
            <a:r>
              <a:rPr lang="ru-RU" dirty="0"/>
              <a:t>субъектам Российской Федерации.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состав набора входят 33 вида продуктов питания.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815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Индекс потребительских цен (ИПЦ)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характеризует </a:t>
            </a:r>
            <a:r>
              <a:rPr lang="ru-RU" dirty="0"/>
              <a:t>изменение во времени общего уровня цен </a:t>
            </a:r>
          </a:p>
          <a:p>
            <a:pPr marL="0" indent="0" algn="ctr">
              <a:buNone/>
            </a:pPr>
            <a:r>
              <a:rPr lang="ru-RU" dirty="0"/>
              <a:t>и тарифов на товары и услуги, приобретаемые населением для непроизводственного потребления. </a:t>
            </a:r>
          </a:p>
          <a:p>
            <a:r>
              <a:rPr lang="ru-RU" dirty="0"/>
              <a:t>ИПЦ измеряет отношение стоимости фиксированного набора товаров и услуг в ценах текущего периода к его стоимости в ценах предыдущего периода.</a:t>
            </a:r>
          </a:p>
          <a:p>
            <a:r>
              <a:rPr lang="ru-RU" dirty="0"/>
              <a:t>ИПЦ в 2020 г. рассчитывался на базе данных регистрации цен на 520 видов товаров (услуг) -представителей, которая осуществлялась 21-25 числа каждого месяца более чем в 83 тыс. организаций торговли и сферы услуг в 282 городах на территории всех субъектов Российской Федерации.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560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Индексы потребительских цен на непродовольственные товары в Республике Саха (Якутия) в октябре 2020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078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41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Среднемесячная номинальная начисленная заработная плата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исчисляется </a:t>
            </a:r>
            <a:r>
              <a:rPr lang="ru-RU" dirty="0"/>
              <a:t>делением фонда начисленной заработной платы работников на среднесписочную численность работников и на количество месяцев в периоде.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фонд заработной платы включаются начисленные работникам суммы оплаты труда в денежной и </a:t>
            </a:r>
            <a:r>
              <a:rPr lang="ru-RU" dirty="0" err="1"/>
              <a:t>неденежной</a:t>
            </a:r>
            <a:r>
              <a:rPr lang="ru-RU" dirty="0"/>
              <a:t> формах за отработанное и неотработанное время, компенсационные выплаты, связанные с режимом работы и условиями труда, доплаты </a:t>
            </a:r>
            <a:r>
              <a:rPr lang="ru-RU" dirty="0" smtClean="0"/>
              <a:t>и </a:t>
            </a:r>
            <a:r>
              <a:rPr lang="ru-RU" dirty="0"/>
              <a:t>надбавки, премии и единовременные поощрительные выплаты, а также оплата питания и проживания, имеющая систематический характер.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1344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/>
              <a:t>Индекс производства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Относительный </a:t>
            </a:r>
            <a:r>
              <a:rPr lang="ru-RU" dirty="0"/>
              <a:t>показатель, </a:t>
            </a:r>
            <a:r>
              <a:rPr lang="ru-RU" dirty="0" smtClean="0"/>
              <a:t>характеризует </a:t>
            </a:r>
            <a:r>
              <a:rPr lang="ru-RU" dirty="0"/>
              <a:t>изменение масштабов производства в сравниваемых </a:t>
            </a:r>
            <a:r>
              <a:rPr lang="ru-RU" dirty="0" smtClean="0"/>
              <a:t>периодах</a:t>
            </a:r>
          </a:p>
        </p:txBody>
      </p:sp>
    </p:spTree>
    <p:extLst>
      <p:ext uri="{BB962C8B-B14F-4D97-AF65-F5344CB8AC3E}">
        <p14:creationId xmlns:p14="http://schemas.microsoft.com/office/powerpoint/2010/main" xmlns="" val="408473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Реальная начисленная заработная плата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Характеризует </a:t>
            </a:r>
            <a:r>
              <a:rPr lang="ru-RU" dirty="0"/>
              <a:t>покупательную способность заработной платы в отчетном периоде в связи с изменением цен на потребительские товары и услуги </a:t>
            </a:r>
            <a:r>
              <a:rPr lang="ru-RU" dirty="0" smtClean="0"/>
              <a:t>по </a:t>
            </a:r>
            <a:r>
              <a:rPr lang="ru-RU" dirty="0"/>
              <a:t>сравнению с базисным периодом.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этого рассчитывается индекс реальной начисленной заработной платы путем деления индекса номинальной начисленной заработной платы на индекс потребительских цен за один и тот же временной период.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16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Реальные денежные доходы населения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Характеризуют </a:t>
            </a:r>
            <a:r>
              <a:rPr lang="ru-RU" dirty="0"/>
              <a:t>изменение денежных доходов населения в сравниваемых периодах в сопоставимых ценах (с корректировкой на индекс потребительских цен). </a:t>
            </a:r>
            <a:endParaRPr lang="ru-RU" dirty="0" smtClean="0"/>
          </a:p>
          <a:p>
            <a:r>
              <a:rPr lang="ru-RU" b="1" dirty="0" smtClean="0"/>
              <a:t>Денежные </a:t>
            </a:r>
            <a:r>
              <a:rPr lang="ru-RU" b="1" dirty="0"/>
              <a:t>доходы населения </a:t>
            </a:r>
            <a:r>
              <a:rPr lang="ru-RU" b="1" dirty="0" smtClean="0"/>
              <a:t>включают:</a:t>
            </a:r>
          </a:p>
          <a:p>
            <a:pPr>
              <a:buFontTx/>
              <a:buChar char="-"/>
            </a:pPr>
            <a:r>
              <a:rPr lang="ru-RU" dirty="0" smtClean="0"/>
              <a:t>оплату </a:t>
            </a:r>
            <a:r>
              <a:rPr lang="ru-RU" dirty="0"/>
              <a:t>труда наемных работников;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доходы от </a:t>
            </a:r>
            <a:r>
              <a:rPr lang="ru-RU" dirty="0"/>
              <a:t>предпринимательской деятельности и другой производственной деятельности;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социальные </a:t>
            </a:r>
            <a:r>
              <a:rPr lang="ru-RU" dirty="0"/>
              <a:t>выплаты (пенсии, пособия, стипендии и другие выплаты</a:t>
            </a:r>
            <a:r>
              <a:rPr lang="ru-RU" dirty="0" smtClean="0"/>
              <a:t>);</a:t>
            </a:r>
          </a:p>
          <a:p>
            <a:pPr>
              <a:buFontTx/>
              <a:buChar char="-"/>
            </a:pPr>
            <a:r>
              <a:rPr lang="ru-RU" dirty="0" smtClean="0"/>
              <a:t>доходы </a:t>
            </a:r>
            <a:r>
              <a:rPr lang="ru-RU" dirty="0"/>
              <a:t>от собственности (дивиденды, проценты, начисленные по денежным средствам на банковских счетах физических лиц в кредитных организациях;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выплата </a:t>
            </a:r>
            <a:r>
              <a:rPr lang="ru-RU" dirty="0"/>
              <a:t>доходов по государственным и другим ценным бумагам;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инвестиционный </a:t>
            </a:r>
            <a:r>
              <a:rPr lang="ru-RU" dirty="0"/>
              <a:t>доход (доход </a:t>
            </a:r>
            <a:r>
              <a:rPr lang="ru-RU" dirty="0" smtClean="0"/>
              <a:t> от </a:t>
            </a:r>
            <a:r>
              <a:rPr lang="ru-RU" dirty="0"/>
              <a:t>собственности держателей полисов);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прочие </a:t>
            </a:r>
            <a:r>
              <a:rPr lang="ru-RU" dirty="0"/>
              <a:t>денежные поступления.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538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/>
              <a:t>Безработные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в соответствии со стандартами Международной Организации Труда - МОТ) – лица в возрасте 15 лет и старше, которые в рассматриваемый период удовлетворяли одновременно следующим критериям: </a:t>
            </a:r>
          </a:p>
          <a:p>
            <a:pPr marL="0" indent="0">
              <a:buNone/>
            </a:pPr>
            <a:r>
              <a:rPr lang="ru-RU" dirty="0"/>
              <a:t>- не имели работы (доходного занятия); </a:t>
            </a:r>
          </a:p>
          <a:p>
            <a:pPr marL="0" indent="0">
              <a:buNone/>
            </a:pPr>
            <a:r>
              <a:rPr lang="ru-RU" dirty="0"/>
              <a:t>- занимались поиском работы в течение последних четырех недель, используя при этом любые способы; </a:t>
            </a:r>
          </a:p>
          <a:p>
            <a:pPr marL="0" indent="0">
              <a:buNone/>
            </a:pPr>
            <a:r>
              <a:rPr lang="ru-RU" dirty="0"/>
              <a:t>- были готовы приступить к работе в течение обследуемой недели. </a:t>
            </a:r>
          </a:p>
          <a:p>
            <a:r>
              <a:rPr lang="ru-RU" dirty="0"/>
              <a:t>Обучающиеся, пенсионеры и инвалиды учитывались в качестве безработных, если они не имели работы, занимались поиском работы и были готовы приступить к ней.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304125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Безработные, зарегистрированные в органах службы занятости населения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трудоспособные граждане:</a:t>
            </a:r>
          </a:p>
          <a:p>
            <a:pPr>
              <a:buFontTx/>
              <a:buChar char="-"/>
            </a:pPr>
            <a:r>
              <a:rPr lang="ru-RU" dirty="0" smtClean="0"/>
              <a:t>не </a:t>
            </a:r>
            <a:r>
              <a:rPr lang="ru-RU" dirty="0"/>
              <a:t>имеющие работы и заработка (трудового дохода), </a:t>
            </a:r>
            <a:r>
              <a:rPr lang="ru-RU" dirty="0" smtClean="0"/>
              <a:t>- проживающие </a:t>
            </a:r>
            <a:r>
              <a:rPr lang="ru-RU" dirty="0"/>
              <a:t>на территории </a:t>
            </a:r>
            <a:r>
              <a:rPr lang="ru-RU" dirty="0" smtClean="0"/>
              <a:t>РФ,</a:t>
            </a:r>
          </a:p>
          <a:p>
            <a:pPr>
              <a:buFontTx/>
              <a:buChar char="-"/>
            </a:pPr>
            <a:r>
              <a:rPr lang="ru-RU" dirty="0" smtClean="0"/>
              <a:t>зарегистрированные </a:t>
            </a:r>
            <a:r>
              <a:rPr lang="ru-RU" dirty="0"/>
              <a:t>в органах службы занятости населения по месту жительства в целях поиска подходящей работы,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ищущие </a:t>
            </a:r>
            <a:r>
              <a:rPr lang="ru-RU" dirty="0"/>
              <a:t>работу и готовые приступить к ней.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Информация </a:t>
            </a:r>
            <a:r>
              <a:rPr lang="ru-RU" dirty="0"/>
              <a:t>о численности безработных, получивших официальный статус в органах службы занятости населения, разрабатывается Федеральной службой по труду и занятости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642153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Естественное движение населения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обобщенное </a:t>
            </a:r>
            <a:r>
              <a:rPr lang="ru-RU" dirty="0"/>
              <a:t>название совокупности рождений и смертей, изменяющих численность населения так называемым естественным путем. </a:t>
            </a:r>
          </a:p>
        </p:txBody>
      </p:sp>
    </p:spTree>
    <p:extLst>
      <p:ext uri="{BB962C8B-B14F-4D97-AF65-F5344CB8AC3E}">
        <p14:creationId xmlns:p14="http://schemas.microsoft.com/office/powerpoint/2010/main" xmlns="" val="794865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568952" cy="581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98165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7675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87956574"/>
              </p:ext>
            </p:extLst>
          </p:nvPr>
        </p:nvGraphicFramePr>
        <p:xfrm>
          <a:off x="467544" y="1268760"/>
          <a:ext cx="8229600" cy="39551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4800"/>
                <a:gridCol w="41148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Индивидуальные индексы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Сводные индексы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23094">
                <a:tc>
                  <a:txBody>
                    <a:bodyPr/>
                    <a:lstStyle/>
                    <a:p>
                      <a:r>
                        <a:rPr lang="ru-RU" dirty="0" smtClean="0"/>
                        <a:t>отражают изменение выпуска одного продукта и исчисляются как отношение объемов производства данного вида продукта в натурально-вещественном выражении в сравниваемых периодах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характеризуют совокупные изменения всех видов продукции и отражает изменение создаваемой в процессе производства стоимости в результате изменения только физического объема производимой продукции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2889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1329" y="764704"/>
            <a:ext cx="921942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255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09" y="1340768"/>
            <a:ext cx="7765323" cy="484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896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Объем выполненных работ по виду деятельности "Строительство"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/>
              <a:t>это строительные работы, выполненные организациями собственными силами на основании договоров и (или) контрактов, заключаемых с заказчиками, а также  работы, выполненные хозяйственным способом организациями и населением. </a:t>
            </a: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В </a:t>
            </a:r>
            <a:r>
              <a:rPr lang="ru-RU" dirty="0"/>
              <a:t>стоимость этих работ включаются работы по строительству новых объектов, капитальному и текущему ремонту, реконструкции жилых и нежилых зданий и инженерных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427836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573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/>
              <a:t>Оборот розничной торговли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- выручка </a:t>
            </a:r>
            <a:r>
              <a:rPr lang="ru-RU" dirty="0"/>
              <a:t>от продажи товаров населению для личного потребления или использования в домашнем хозяйстве за наличный расчет или оплаченных </a:t>
            </a:r>
            <a:r>
              <a:rPr lang="ru-RU" dirty="0" smtClean="0"/>
              <a:t>по </a:t>
            </a:r>
            <a:r>
              <a:rPr lang="ru-RU" dirty="0"/>
              <a:t>кредитным карточкам, расчетным чекам банков, по перечислениям со счетов вкладчиков, </a:t>
            </a:r>
            <a:r>
              <a:rPr lang="ru-RU" dirty="0" smtClean="0"/>
              <a:t>по </a:t>
            </a:r>
            <a:r>
              <a:rPr lang="ru-RU" dirty="0"/>
              <a:t>поручению физического лица без открытия счета, посредством платежных карт (электронных денег).</a:t>
            </a:r>
          </a:p>
          <a:p>
            <a:r>
              <a:rPr lang="ru-RU" dirty="0"/>
              <a:t>Стоимость товаров, проданных (отпущенных) отдельным категориям населения со скидкой или полностью оплаченных органами социальной защиты, включается в оборот розничной торговли </a:t>
            </a:r>
            <a:r>
              <a:rPr lang="ru-RU" dirty="0" smtClean="0"/>
              <a:t>в </a:t>
            </a:r>
            <a:r>
              <a:rPr lang="ru-RU" dirty="0"/>
              <a:t>полном объеме.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оборот розничной торговли не включается стоимость товаров, проданных (отпущенных) из розничной торговой сети юридическим лицам (в том числе организациям социальной сферы, </a:t>
            </a:r>
            <a:r>
              <a:rPr lang="ru-RU" dirty="0" err="1"/>
              <a:t>спецпотребителям</a:t>
            </a:r>
            <a:r>
              <a:rPr lang="ru-RU" dirty="0"/>
              <a:t> и т.п.) и индивидуальным предпринимателям, а также оборот общественного 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155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/>
              <a:t>Объем платных услуг населению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 денежный </a:t>
            </a:r>
            <a:r>
              <a:rPr lang="ru-RU" dirty="0"/>
              <a:t>эквивалент объема услуг, оказанных резидентами российской экономики (юридическими лицами и физическими лицами, осуществляющими предпринимательскую деятельность без образования юридического лица (индивидуальными предпринимателями)) гражданам Российской Федерации, а также гражданам других государств (нерезидентам), потребляющим те или иные услуги на территории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xmlns="" val="3691708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1071</Words>
  <Application>Microsoft Office PowerPoint</Application>
  <PresentationFormat>Экран (4:3)</PresentationFormat>
  <Paragraphs>65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 4. Основные экономические показатели функционирования региона</vt:lpstr>
      <vt:lpstr>Индекс производства </vt:lpstr>
      <vt:lpstr>Слайд 3</vt:lpstr>
      <vt:lpstr>Слайд 4</vt:lpstr>
      <vt:lpstr>Слайд 5</vt:lpstr>
      <vt:lpstr>Объем выполненных работ по виду деятельности "Строительство" </vt:lpstr>
      <vt:lpstr>Слайд 7</vt:lpstr>
      <vt:lpstr>Оборот розничной торговли </vt:lpstr>
      <vt:lpstr>Объем платных услуг населению </vt:lpstr>
      <vt:lpstr>Инвестиции в основной капитал </vt:lpstr>
      <vt:lpstr>Слайд 11</vt:lpstr>
      <vt:lpstr>Индекс производства продукции сельского хозяйства </vt:lpstr>
      <vt:lpstr>Слайд 13</vt:lpstr>
      <vt:lpstr>Стоимость фиксированного набора потребительских товаров и услуг</vt:lpstr>
      <vt:lpstr>Стоимость условного (минимального) набора продуктов питания</vt:lpstr>
      <vt:lpstr>Индекс потребительских цен (ИПЦ) </vt:lpstr>
      <vt:lpstr>Слайд 17</vt:lpstr>
      <vt:lpstr>Слайд 18</vt:lpstr>
      <vt:lpstr>Среднемесячная номинальная начисленная заработная плата </vt:lpstr>
      <vt:lpstr>Реальная начисленная заработная плата </vt:lpstr>
      <vt:lpstr>Реальные денежные доходы населения </vt:lpstr>
      <vt:lpstr>Безработные</vt:lpstr>
      <vt:lpstr>Безработные, зарегистрированные в органах службы занятости населения </vt:lpstr>
      <vt:lpstr>Естественное движение населения 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4. Основные экономические показатели функционирования региона</dc:title>
  <dc:creator>ФАВ</dc:creator>
  <cp:lastModifiedBy>Zrkboi</cp:lastModifiedBy>
  <cp:revision>20</cp:revision>
  <dcterms:created xsi:type="dcterms:W3CDTF">2021-03-25T01:36:02Z</dcterms:created>
  <dcterms:modified xsi:type="dcterms:W3CDTF">2021-03-25T03:51:43Z</dcterms:modified>
</cp:coreProperties>
</file>