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2"/>
  </p:notesMasterIdLst>
  <p:sldIdLst>
    <p:sldId id="300" r:id="rId2"/>
    <p:sldId id="256" r:id="rId3"/>
    <p:sldId id="257" r:id="rId4"/>
    <p:sldId id="258" r:id="rId5"/>
    <p:sldId id="304" r:id="rId6"/>
    <p:sldId id="263" r:id="rId7"/>
    <p:sldId id="264" r:id="rId8"/>
    <p:sldId id="307" r:id="rId9"/>
    <p:sldId id="265" r:id="rId10"/>
    <p:sldId id="267" r:id="rId11"/>
    <p:sldId id="303" r:id="rId12"/>
    <p:sldId id="306" r:id="rId13"/>
    <p:sldId id="266" r:id="rId14"/>
    <p:sldId id="262" r:id="rId15"/>
    <p:sldId id="305" r:id="rId16"/>
    <p:sldId id="309" r:id="rId17"/>
    <p:sldId id="310" r:id="rId18"/>
    <p:sldId id="308" r:id="rId19"/>
    <p:sldId id="261" r:id="rId20"/>
    <p:sldId id="269" r:id="rId21"/>
    <p:sldId id="270" r:id="rId22"/>
    <p:sldId id="290" r:id="rId23"/>
    <p:sldId id="302" r:id="rId24"/>
    <p:sldId id="311" r:id="rId25"/>
    <p:sldId id="313" r:id="rId26"/>
    <p:sldId id="286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14" r:id="rId37"/>
    <p:sldId id="324" r:id="rId38"/>
    <p:sldId id="278" r:id="rId39"/>
    <p:sldId id="274" r:id="rId40"/>
    <p:sldId id="275" r:id="rId41"/>
    <p:sldId id="276" r:id="rId42"/>
    <p:sldId id="279" r:id="rId43"/>
    <p:sldId id="280" r:id="rId44"/>
    <p:sldId id="282" r:id="rId45"/>
    <p:sldId id="285" r:id="rId46"/>
    <p:sldId id="281" r:id="rId47"/>
    <p:sldId id="288" r:id="rId48"/>
    <p:sldId id="325" r:id="rId49"/>
    <p:sldId id="326" r:id="rId50"/>
    <p:sldId id="301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C75A8-5BDA-4CC7-8932-77A008102700}" type="doc">
      <dgm:prSet loTypeId="urn:microsoft.com/office/officeart/2005/8/layout/matrix1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E1A4CD-86B4-422A-934E-384FE125CDBB}">
      <dgm:prSet phldrT="[Текст]" custT="1"/>
      <dgm:spPr/>
      <dgm:t>
        <a:bodyPr/>
        <a:lstStyle/>
        <a:p>
          <a:r>
            <a:rPr lang="ru-RU" sz="1800" b="1" dirty="0" smtClean="0"/>
            <a:t>Характеристики анализаторов</a:t>
          </a:r>
          <a:endParaRPr lang="ru-RU" sz="1800" b="1" dirty="0"/>
        </a:p>
      </dgm:t>
    </dgm:pt>
    <dgm:pt modelId="{F37F0D6B-4CAC-48F6-8DBF-1E17F54D761F}" type="parTrans" cxnId="{C311948B-049D-46E9-8A4C-EF8BB394481E}">
      <dgm:prSet/>
      <dgm:spPr/>
      <dgm:t>
        <a:bodyPr/>
        <a:lstStyle/>
        <a:p>
          <a:endParaRPr lang="ru-RU"/>
        </a:p>
      </dgm:t>
    </dgm:pt>
    <dgm:pt modelId="{CB10EE37-FE84-4FC4-9720-BD2881CD106E}" type="sibTrans" cxnId="{C311948B-049D-46E9-8A4C-EF8BB394481E}">
      <dgm:prSet/>
      <dgm:spPr/>
      <dgm:t>
        <a:bodyPr/>
        <a:lstStyle/>
        <a:p>
          <a:endParaRPr lang="ru-RU"/>
        </a:p>
      </dgm:t>
    </dgm:pt>
    <dgm:pt modelId="{7606BBC2-BE4E-48DF-9C2A-3808FB70699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Нижний абсолютный порог ощущений</a:t>
          </a:r>
          <a:endParaRPr lang="ru-RU" sz="1800" b="1" dirty="0">
            <a:solidFill>
              <a:schemeClr val="tx1"/>
            </a:solidFill>
          </a:endParaRPr>
        </a:p>
      </dgm:t>
    </dgm:pt>
    <dgm:pt modelId="{A68830F7-057F-496D-9CD4-3545DC5A6814}" type="parTrans" cxnId="{3B17E856-7920-48D2-AF45-5BE74C80C147}">
      <dgm:prSet/>
      <dgm:spPr/>
      <dgm:t>
        <a:bodyPr/>
        <a:lstStyle/>
        <a:p>
          <a:endParaRPr lang="ru-RU"/>
        </a:p>
      </dgm:t>
    </dgm:pt>
    <dgm:pt modelId="{6AEE64FF-A214-4654-94EB-86FCF33539E5}" type="sibTrans" cxnId="{3B17E856-7920-48D2-AF45-5BE74C80C147}">
      <dgm:prSet/>
      <dgm:spPr/>
      <dgm:t>
        <a:bodyPr/>
        <a:lstStyle/>
        <a:p>
          <a:endParaRPr lang="ru-RU"/>
        </a:p>
      </dgm:t>
    </dgm:pt>
    <dgm:pt modelId="{3E9AB9E1-EF94-453E-84A4-C51D8D20DBA7}">
      <dgm:prSet phldrT="[Текст]" custT="1"/>
      <dgm:spPr/>
      <dgm:t>
        <a:bodyPr/>
        <a:lstStyle/>
        <a:p>
          <a:r>
            <a:rPr lang="ru-RU" sz="2000" b="1" dirty="0" smtClean="0"/>
            <a:t>Верхний порог ощущений</a:t>
          </a:r>
          <a:endParaRPr lang="ru-RU" sz="2000" b="1" dirty="0"/>
        </a:p>
      </dgm:t>
    </dgm:pt>
    <dgm:pt modelId="{EA29DD20-C715-4C0F-A150-A64C371B3936}" type="parTrans" cxnId="{1346DAFE-001A-4436-9377-583FCF642492}">
      <dgm:prSet/>
      <dgm:spPr/>
      <dgm:t>
        <a:bodyPr/>
        <a:lstStyle/>
        <a:p>
          <a:endParaRPr lang="ru-RU"/>
        </a:p>
      </dgm:t>
    </dgm:pt>
    <dgm:pt modelId="{5245EF19-68CF-4DD3-A198-BEB18E948DBE}" type="sibTrans" cxnId="{1346DAFE-001A-4436-9377-583FCF642492}">
      <dgm:prSet/>
      <dgm:spPr/>
      <dgm:t>
        <a:bodyPr/>
        <a:lstStyle/>
        <a:p>
          <a:endParaRPr lang="ru-RU"/>
        </a:p>
      </dgm:t>
    </dgm:pt>
    <dgm:pt modelId="{568BBAF6-65EF-4E19-95DE-C2A117F1FA82}">
      <dgm:prSet phldrT="[Текст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ru-RU" sz="1800" b="1" dirty="0" smtClean="0"/>
            <a:t>Дифференциальный порог ощущений</a:t>
          </a:r>
          <a:endParaRPr lang="ru-RU" sz="1800" b="1" dirty="0"/>
        </a:p>
      </dgm:t>
    </dgm:pt>
    <dgm:pt modelId="{2D88BC4E-0151-42C1-86EA-E97FDDDCDF13}" type="parTrans" cxnId="{A499994B-9A37-49B8-AF07-6AE699042A42}">
      <dgm:prSet/>
      <dgm:spPr/>
      <dgm:t>
        <a:bodyPr/>
        <a:lstStyle/>
        <a:p>
          <a:endParaRPr lang="ru-RU"/>
        </a:p>
      </dgm:t>
    </dgm:pt>
    <dgm:pt modelId="{2813BC4F-A83F-4FDE-96EB-1B9792CB14AB}" type="sibTrans" cxnId="{A499994B-9A37-49B8-AF07-6AE699042A42}">
      <dgm:prSet/>
      <dgm:spPr/>
      <dgm:t>
        <a:bodyPr/>
        <a:lstStyle/>
        <a:p>
          <a:endParaRPr lang="ru-RU"/>
        </a:p>
      </dgm:t>
    </dgm:pt>
    <dgm:pt modelId="{91D8767D-00C2-4070-B5B4-C8593E44D01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/>
            <a:t>Латентный период реакции </a:t>
          </a:r>
          <a:endParaRPr lang="ru-RU" sz="1800" b="1" dirty="0"/>
        </a:p>
      </dgm:t>
    </dgm:pt>
    <dgm:pt modelId="{E8F4F6D6-99F4-4FFA-9559-47C57BADFC60}" type="parTrans" cxnId="{BA90343B-6593-4CF5-8D9D-4DF14252EFB9}">
      <dgm:prSet/>
      <dgm:spPr/>
      <dgm:t>
        <a:bodyPr/>
        <a:lstStyle/>
        <a:p>
          <a:endParaRPr lang="ru-RU"/>
        </a:p>
      </dgm:t>
    </dgm:pt>
    <dgm:pt modelId="{FD3EE881-4D31-438D-BFBC-01A14D5CBC3B}" type="sibTrans" cxnId="{BA90343B-6593-4CF5-8D9D-4DF14252EFB9}">
      <dgm:prSet/>
      <dgm:spPr/>
      <dgm:t>
        <a:bodyPr/>
        <a:lstStyle/>
        <a:p>
          <a:endParaRPr lang="ru-RU"/>
        </a:p>
      </dgm:t>
    </dgm:pt>
    <dgm:pt modelId="{B0F5F2DD-1662-424A-9688-5378FBCE96CD}" type="pres">
      <dgm:prSet presAssocID="{C36C75A8-5BDA-4CC7-8932-77A00810270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EAEC04-CA20-490D-BD4C-9D5DB4E2925D}" type="pres">
      <dgm:prSet presAssocID="{C36C75A8-5BDA-4CC7-8932-77A008102700}" presName="matrix" presStyleCnt="0"/>
      <dgm:spPr/>
    </dgm:pt>
    <dgm:pt modelId="{7DB79A81-5B25-4040-979F-C856DB41C7A9}" type="pres">
      <dgm:prSet presAssocID="{C36C75A8-5BDA-4CC7-8932-77A008102700}" presName="tile1" presStyleLbl="node1" presStyleIdx="0" presStyleCnt="4"/>
      <dgm:spPr/>
      <dgm:t>
        <a:bodyPr/>
        <a:lstStyle/>
        <a:p>
          <a:endParaRPr lang="ru-RU"/>
        </a:p>
      </dgm:t>
    </dgm:pt>
    <dgm:pt modelId="{8AAE64F0-8759-4140-8174-CA4B061190AB}" type="pres">
      <dgm:prSet presAssocID="{C36C75A8-5BDA-4CC7-8932-77A00810270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DCC57-5E79-43AC-A06B-197CE9914FCE}" type="pres">
      <dgm:prSet presAssocID="{C36C75A8-5BDA-4CC7-8932-77A008102700}" presName="tile2" presStyleLbl="node1" presStyleIdx="1" presStyleCnt="4" custLinFactNeighborX="-1266" custLinFactNeighborY="-3333"/>
      <dgm:spPr/>
      <dgm:t>
        <a:bodyPr/>
        <a:lstStyle/>
        <a:p>
          <a:endParaRPr lang="ru-RU"/>
        </a:p>
      </dgm:t>
    </dgm:pt>
    <dgm:pt modelId="{95C4B8BB-D9B2-4064-8AFB-7663B0EE3533}" type="pres">
      <dgm:prSet presAssocID="{C36C75A8-5BDA-4CC7-8932-77A00810270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AAB99-CC54-4A08-B6B9-C11E6B41E9F4}" type="pres">
      <dgm:prSet presAssocID="{C36C75A8-5BDA-4CC7-8932-77A008102700}" presName="tile3" presStyleLbl="node1" presStyleIdx="2" presStyleCnt="4"/>
      <dgm:spPr/>
      <dgm:t>
        <a:bodyPr/>
        <a:lstStyle/>
        <a:p>
          <a:endParaRPr lang="ru-RU"/>
        </a:p>
      </dgm:t>
    </dgm:pt>
    <dgm:pt modelId="{294422AC-EFDD-43EE-AE77-D530197B2F6D}" type="pres">
      <dgm:prSet presAssocID="{C36C75A8-5BDA-4CC7-8932-77A00810270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BF4B8-E41B-4F48-B1CB-2843CB41CB13}" type="pres">
      <dgm:prSet presAssocID="{C36C75A8-5BDA-4CC7-8932-77A008102700}" presName="tile4" presStyleLbl="node1" presStyleIdx="3" presStyleCnt="4"/>
      <dgm:spPr/>
      <dgm:t>
        <a:bodyPr/>
        <a:lstStyle/>
        <a:p>
          <a:endParaRPr lang="ru-RU"/>
        </a:p>
      </dgm:t>
    </dgm:pt>
    <dgm:pt modelId="{62AC8E5E-5EBE-458E-A8BF-0D6BC8759765}" type="pres">
      <dgm:prSet presAssocID="{C36C75A8-5BDA-4CC7-8932-77A00810270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E0E16-3265-4B8C-BECC-F6AD5CB7C22D}" type="pres">
      <dgm:prSet presAssocID="{C36C75A8-5BDA-4CC7-8932-77A008102700}" presName="centerTile" presStyleLbl="fgShp" presStyleIdx="0" presStyleCnt="1" custScaleX="13924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4CAA8-BC54-44C7-AC42-81A3F08586C4}" type="presOf" srcId="{568BBAF6-65EF-4E19-95DE-C2A117F1FA82}" destId="{294422AC-EFDD-43EE-AE77-D530197B2F6D}" srcOrd="1" destOrd="0" presId="urn:microsoft.com/office/officeart/2005/8/layout/matrix1"/>
    <dgm:cxn modelId="{E307F4D5-FC15-46D2-AB56-7D7ED45DDEF6}" type="presOf" srcId="{3E9AB9E1-EF94-453E-84A4-C51D8D20DBA7}" destId="{613DCC57-5E79-43AC-A06B-197CE9914FCE}" srcOrd="0" destOrd="0" presId="urn:microsoft.com/office/officeart/2005/8/layout/matrix1"/>
    <dgm:cxn modelId="{F1AE5CD5-AD0D-4CF8-BDC9-FE0DC6FA56D5}" type="presOf" srcId="{7606BBC2-BE4E-48DF-9C2A-3808FB706995}" destId="{8AAE64F0-8759-4140-8174-CA4B061190AB}" srcOrd="1" destOrd="0" presId="urn:microsoft.com/office/officeart/2005/8/layout/matrix1"/>
    <dgm:cxn modelId="{92186E8B-83FB-40CC-81F3-0ABDB3290F94}" type="presOf" srcId="{91D8767D-00C2-4070-B5B4-C8593E44D015}" destId="{62AC8E5E-5EBE-458E-A8BF-0D6BC8759765}" srcOrd="1" destOrd="0" presId="urn:microsoft.com/office/officeart/2005/8/layout/matrix1"/>
    <dgm:cxn modelId="{C7AC1ABF-BC8A-4A35-9730-09BECA58FC9B}" type="presOf" srcId="{24E1A4CD-86B4-422A-934E-384FE125CDBB}" destId="{3D3E0E16-3265-4B8C-BECC-F6AD5CB7C22D}" srcOrd="0" destOrd="0" presId="urn:microsoft.com/office/officeart/2005/8/layout/matrix1"/>
    <dgm:cxn modelId="{B1BC12EF-4C78-45EB-8486-FD2054B0CFFB}" type="presOf" srcId="{C36C75A8-5BDA-4CC7-8932-77A008102700}" destId="{B0F5F2DD-1662-424A-9688-5378FBCE96CD}" srcOrd="0" destOrd="0" presId="urn:microsoft.com/office/officeart/2005/8/layout/matrix1"/>
    <dgm:cxn modelId="{A499994B-9A37-49B8-AF07-6AE699042A42}" srcId="{24E1A4CD-86B4-422A-934E-384FE125CDBB}" destId="{568BBAF6-65EF-4E19-95DE-C2A117F1FA82}" srcOrd="2" destOrd="0" parTransId="{2D88BC4E-0151-42C1-86EA-E97FDDDCDF13}" sibTransId="{2813BC4F-A83F-4FDE-96EB-1B9792CB14AB}"/>
    <dgm:cxn modelId="{3B17E856-7920-48D2-AF45-5BE74C80C147}" srcId="{24E1A4CD-86B4-422A-934E-384FE125CDBB}" destId="{7606BBC2-BE4E-48DF-9C2A-3808FB706995}" srcOrd="0" destOrd="0" parTransId="{A68830F7-057F-496D-9CD4-3545DC5A6814}" sibTransId="{6AEE64FF-A214-4654-94EB-86FCF33539E5}"/>
    <dgm:cxn modelId="{8EF5D6B3-1C76-47D0-8D93-985FB2C32532}" type="presOf" srcId="{568BBAF6-65EF-4E19-95DE-C2A117F1FA82}" destId="{85BAAB99-CC54-4A08-B6B9-C11E6B41E9F4}" srcOrd="0" destOrd="0" presId="urn:microsoft.com/office/officeart/2005/8/layout/matrix1"/>
    <dgm:cxn modelId="{5CD8707A-10A8-4F36-BC2E-EBD90D8B0705}" type="presOf" srcId="{7606BBC2-BE4E-48DF-9C2A-3808FB706995}" destId="{7DB79A81-5B25-4040-979F-C856DB41C7A9}" srcOrd="0" destOrd="0" presId="urn:microsoft.com/office/officeart/2005/8/layout/matrix1"/>
    <dgm:cxn modelId="{DF10EF4C-62D2-4E35-A466-6B03A7761768}" type="presOf" srcId="{91D8767D-00C2-4070-B5B4-C8593E44D015}" destId="{31DBF4B8-E41B-4F48-B1CB-2843CB41CB13}" srcOrd="0" destOrd="0" presId="urn:microsoft.com/office/officeart/2005/8/layout/matrix1"/>
    <dgm:cxn modelId="{C311948B-049D-46E9-8A4C-EF8BB394481E}" srcId="{C36C75A8-5BDA-4CC7-8932-77A008102700}" destId="{24E1A4CD-86B4-422A-934E-384FE125CDBB}" srcOrd="0" destOrd="0" parTransId="{F37F0D6B-4CAC-48F6-8DBF-1E17F54D761F}" sibTransId="{CB10EE37-FE84-4FC4-9720-BD2881CD106E}"/>
    <dgm:cxn modelId="{BA90343B-6593-4CF5-8D9D-4DF14252EFB9}" srcId="{24E1A4CD-86B4-422A-934E-384FE125CDBB}" destId="{91D8767D-00C2-4070-B5B4-C8593E44D015}" srcOrd="3" destOrd="0" parTransId="{E8F4F6D6-99F4-4FFA-9559-47C57BADFC60}" sibTransId="{FD3EE881-4D31-438D-BFBC-01A14D5CBC3B}"/>
    <dgm:cxn modelId="{1346DAFE-001A-4436-9377-583FCF642492}" srcId="{24E1A4CD-86B4-422A-934E-384FE125CDBB}" destId="{3E9AB9E1-EF94-453E-84A4-C51D8D20DBA7}" srcOrd="1" destOrd="0" parTransId="{EA29DD20-C715-4C0F-A150-A64C371B3936}" sibTransId="{5245EF19-68CF-4DD3-A198-BEB18E948DBE}"/>
    <dgm:cxn modelId="{DDDEE8D9-F912-4DA6-8053-5D7002EBC098}" type="presOf" srcId="{3E9AB9E1-EF94-453E-84A4-C51D8D20DBA7}" destId="{95C4B8BB-D9B2-4064-8AFB-7663B0EE3533}" srcOrd="1" destOrd="0" presId="urn:microsoft.com/office/officeart/2005/8/layout/matrix1"/>
    <dgm:cxn modelId="{7B800424-AFC0-4CF2-932A-65B7B9C7F4D3}" type="presParOf" srcId="{B0F5F2DD-1662-424A-9688-5378FBCE96CD}" destId="{6EEAEC04-CA20-490D-BD4C-9D5DB4E2925D}" srcOrd="0" destOrd="0" presId="urn:microsoft.com/office/officeart/2005/8/layout/matrix1"/>
    <dgm:cxn modelId="{DDA0F538-A5FE-4E89-930E-D252C8AF6B1B}" type="presParOf" srcId="{6EEAEC04-CA20-490D-BD4C-9D5DB4E2925D}" destId="{7DB79A81-5B25-4040-979F-C856DB41C7A9}" srcOrd="0" destOrd="0" presId="urn:microsoft.com/office/officeart/2005/8/layout/matrix1"/>
    <dgm:cxn modelId="{F1FB157D-0D1F-4DF9-AB1B-FF1271F3DE13}" type="presParOf" srcId="{6EEAEC04-CA20-490D-BD4C-9D5DB4E2925D}" destId="{8AAE64F0-8759-4140-8174-CA4B061190AB}" srcOrd="1" destOrd="0" presId="urn:microsoft.com/office/officeart/2005/8/layout/matrix1"/>
    <dgm:cxn modelId="{9B30821E-80C4-4CAA-8869-3F544F33807E}" type="presParOf" srcId="{6EEAEC04-CA20-490D-BD4C-9D5DB4E2925D}" destId="{613DCC57-5E79-43AC-A06B-197CE9914FCE}" srcOrd="2" destOrd="0" presId="urn:microsoft.com/office/officeart/2005/8/layout/matrix1"/>
    <dgm:cxn modelId="{38AA18AC-1FFD-457A-BEDA-867A44B78069}" type="presParOf" srcId="{6EEAEC04-CA20-490D-BD4C-9D5DB4E2925D}" destId="{95C4B8BB-D9B2-4064-8AFB-7663B0EE3533}" srcOrd="3" destOrd="0" presId="urn:microsoft.com/office/officeart/2005/8/layout/matrix1"/>
    <dgm:cxn modelId="{33902FE5-C4B3-4CF4-BF43-4DEE613B6D9E}" type="presParOf" srcId="{6EEAEC04-CA20-490D-BD4C-9D5DB4E2925D}" destId="{85BAAB99-CC54-4A08-B6B9-C11E6B41E9F4}" srcOrd="4" destOrd="0" presId="urn:microsoft.com/office/officeart/2005/8/layout/matrix1"/>
    <dgm:cxn modelId="{A7C3F52C-6C80-4E62-9EFE-36EB1A61FC66}" type="presParOf" srcId="{6EEAEC04-CA20-490D-BD4C-9D5DB4E2925D}" destId="{294422AC-EFDD-43EE-AE77-D530197B2F6D}" srcOrd="5" destOrd="0" presId="urn:microsoft.com/office/officeart/2005/8/layout/matrix1"/>
    <dgm:cxn modelId="{14B9CC3D-741C-4126-A099-06C5A1D90857}" type="presParOf" srcId="{6EEAEC04-CA20-490D-BD4C-9D5DB4E2925D}" destId="{31DBF4B8-E41B-4F48-B1CB-2843CB41CB13}" srcOrd="6" destOrd="0" presId="urn:microsoft.com/office/officeart/2005/8/layout/matrix1"/>
    <dgm:cxn modelId="{263BD0F2-0138-48EF-9849-6AEC0E3F73DB}" type="presParOf" srcId="{6EEAEC04-CA20-490D-BD4C-9D5DB4E2925D}" destId="{62AC8E5E-5EBE-458E-A8BF-0D6BC8759765}" srcOrd="7" destOrd="0" presId="urn:microsoft.com/office/officeart/2005/8/layout/matrix1"/>
    <dgm:cxn modelId="{899C8282-85ED-42AF-B569-B4DC9F676EBA}" type="presParOf" srcId="{B0F5F2DD-1662-424A-9688-5378FBCE96CD}" destId="{3D3E0E16-3265-4B8C-BECC-F6AD5CB7C22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E0AE9-3DD4-46E4-8892-2E9682D959C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532117-6F73-4A0E-B6D4-73BFBC225F45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Свойства ощущений</a:t>
          </a:r>
          <a:endParaRPr lang="ru-RU" sz="3200" b="1" dirty="0">
            <a:solidFill>
              <a:schemeClr val="tx1"/>
            </a:solidFill>
          </a:endParaRPr>
        </a:p>
      </dgm:t>
    </dgm:pt>
    <dgm:pt modelId="{F467F092-FEE4-4B9A-9FE8-3E6EDE88E360}" type="parTrans" cxnId="{04520F78-E627-4462-8B8C-B2DE74747823}">
      <dgm:prSet/>
      <dgm:spPr/>
      <dgm:t>
        <a:bodyPr/>
        <a:lstStyle/>
        <a:p>
          <a:endParaRPr lang="ru-RU"/>
        </a:p>
      </dgm:t>
    </dgm:pt>
    <dgm:pt modelId="{FB41ABD8-7A46-4949-A4CB-14FF458933A3}" type="sibTrans" cxnId="{04520F78-E627-4462-8B8C-B2DE74747823}">
      <dgm:prSet/>
      <dgm:spPr/>
      <dgm:t>
        <a:bodyPr/>
        <a:lstStyle/>
        <a:p>
          <a:endParaRPr lang="ru-RU"/>
        </a:p>
      </dgm:t>
    </dgm:pt>
    <dgm:pt modelId="{CEAA764B-3229-4057-8812-4B842E899483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Качество</a:t>
          </a:r>
          <a:r>
            <a:rPr lang="ru-RU" sz="1800" dirty="0" smtClean="0">
              <a:solidFill>
                <a:schemeClr val="tx1"/>
              </a:solidFill>
            </a:rPr>
            <a:t> - это свойство, характеризующее основную информацию, отображаемую данным ощущением, отличающую его от других видов ощущений и варьирующую в пределах данного вида ощущений</a:t>
          </a:r>
          <a:endParaRPr lang="ru-RU" sz="1800" dirty="0">
            <a:solidFill>
              <a:schemeClr val="tx1"/>
            </a:solidFill>
          </a:endParaRPr>
        </a:p>
      </dgm:t>
    </dgm:pt>
    <dgm:pt modelId="{53D6BE40-B8CA-4ED8-823D-5D1CB801CB18}" type="parTrans" cxnId="{A0393557-67E0-47D4-9597-4B36FDF30FAB}">
      <dgm:prSet/>
      <dgm:spPr/>
      <dgm:t>
        <a:bodyPr/>
        <a:lstStyle/>
        <a:p>
          <a:endParaRPr lang="ru-RU"/>
        </a:p>
      </dgm:t>
    </dgm:pt>
    <dgm:pt modelId="{CBC9402F-D3C1-451E-9E1B-F5E7E305D125}" type="sibTrans" cxnId="{A0393557-67E0-47D4-9597-4B36FDF30FAB}">
      <dgm:prSet/>
      <dgm:spPr/>
      <dgm:t>
        <a:bodyPr/>
        <a:lstStyle/>
        <a:p>
          <a:endParaRPr lang="ru-RU"/>
        </a:p>
      </dgm:t>
    </dgm:pt>
    <dgm:pt modelId="{3744C10F-5B0E-46A7-AFA1-DAC03C7D7C14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  </a:t>
          </a:r>
          <a:r>
            <a:rPr lang="ru-RU" sz="1800" b="1" dirty="0" smtClean="0">
              <a:solidFill>
                <a:schemeClr val="tx1"/>
              </a:solidFill>
            </a:rPr>
            <a:t>Длительность ощущений </a:t>
          </a:r>
          <a:r>
            <a:rPr lang="ru-RU" sz="1800" dirty="0" smtClean="0">
              <a:solidFill>
                <a:schemeClr val="tx1"/>
              </a:solidFill>
            </a:rPr>
            <a:t>–это временная характеристика возникшего ощущения. Она определяется функциональным состоянием органа чувств, временем действия раздражителя и его интенсивностью</a:t>
          </a:r>
          <a:endParaRPr lang="ru-RU" sz="1800" dirty="0">
            <a:solidFill>
              <a:schemeClr val="tx1"/>
            </a:solidFill>
          </a:endParaRPr>
        </a:p>
      </dgm:t>
    </dgm:pt>
    <dgm:pt modelId="{B851A63C-CD74-4AFD-A8F0-2AE6AD9AFF1C}" type="parTrans" cxnId="{86E9FF09-E2C0-415A-A3A5-8DBE68B18856}">
      <dgm:prSet/>
      <dgm:spPr/>
      <dgm:t>
        <a:bodyPr/>
        <a:lstStyle/>
        <a:p>
          <a:endParaRPr lang="ru-RU"/>
        </a:p>
      </dgm:t>
    </dgm:pt>
    <dgm:pt modelId="{E0D4C619-F382-46BD-8565-4F885008EA19}" type="sibTrans" cxnId="{86E9FF09-E2C0-415A-A3A5-8DBE68B18856}">
      <dgm:prSet/>
      <dgm:spPr/>
      <dgm:t>
        <a:bodyPr/>
        <a:lstStyle/>
        <a:p>
          <a:endParaRPr lang="ru-RU"/>
        </a:p>
      </dgm:t>
    </dgm:pt>
    <dgm:pt modelId="{F7773339-131B-44DC-B1C4-7B51D100DA92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Пространственная локализация раздражителя. </a:t>
          </a:r>
          <a:r>
            <a:rPr lang="ru-RU" dirty="0" smtClean="0">
              <a:solidFill>
                <a:schemeClr val="tx1"/>
              </a:solidFill>
            </a:rPr>
            <a:t>Анализ, осуществляемый рецепторами, даёт нам сведения о локализации раздражителя в пространстве</a:t>
          </a:r>
          <a:endParaRPr lang="ru-RU" dirty="0">
            <a:solidFill>
              <a:schemeClr val="tx1"/>
            </a:solidFill>
          </a:endParaRPr>
        </a:p>
      </dgm:t>
    </dgm:pt>
    <dgm:pt modelId="{E0D75D74-413C-42BE-9187-B3C3E43D2373}" type="parTrans" cxnId="{06BD4853-AC64-46F5-869C-7D17B7D2BB15}">
      <dgm:prSet/>
      <dgm:spPr/>
      <dgm:t>
        <a:bodyPr/>
        <a:lstStyle/>
        <a:p>
          <a:endParaRPr lang="ru-RU"/>
        </a:p>
      </dgm:t>
    </dgm:pt>
    <dgm:pt modelId="{BD7FA1B9-32B0-436F-B35C-1A099F2D2661}" type="sibTrans" cxnId="{06BD4853-AC64-46F5-869C-7D17B7D2BB15}">
      <dgm:prSet/>
      <dgm:spPr/>
      <dgm:t>
        <a:bodyPr/>
        <a:lstStyle/>
        <a:p>
          <a:endParaRPr lang="ru-RU"/>
        </a:p>
      </dgm:t>
    </dgm:pt>
    <dgm:pt modelId="{75867925-0566-4BE1-8586-74C631DB9029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Интенсивность</a:t>
          </a:r>
          <a:r>
            <a:rPr lang="ru-RU" sz="1800" dirty="0" smtClean="0">
              <a:solidFill>
                <a:schemeClr val="tx1"/>
              </a:solidFill>
            </a:rPr>
            <a:t> ощущения является его количественной  характеристикой и зависит от силы действующего раздражителя </a:t>
          </a:r>
          <a:endParaRPr lang="ru-RU" sz="1800" dirty="0">
            <a:solidFill>
              <a:schemeClr val="tx1"/>
            </a:solidFill>
          </a:endParaRPr>
        </a:p>
      </dgm:t>
    </dgm:pt>
    <dgm:pt modelId="{FFCB1D57-33A2-4A6A-A108-96AB95CE8053}" type="sibTrans" cxnId="{C27F8615-2CEB-447D-B597-7409603E4032}">
      <dgm:prSet/>
      <dgm:spPr/>
      <dgm:t>
        <a:bodyPr/>
        <a:lstStyle/>
        <a:p>
          <a:endParaRPr lang="ru-RU"/>
        </a:p>
      </dgm:t>
    </dgm:pt>
    <dgm:pt modelId="{1713329E-A45E-43D8-B5D9-27071053DB1F}" type="parTrans" cxnId="{C27F8615-2CEB-447D-B597-7409603E4032}">
      <dgm:prSet/>
      <dgm:spPr/>
      <dgm:t>
        <a:bodyPr/>
        <a:lstStyle/>
        <a:p>
          <a:endParaRPr lang="ru-RU"/>
        </a:p>
      </dgm:t>
    </dgm:pt>
    <dgm:pt modelId="{D4C06944-99E2-43F5-B5B0-FFF08D83C53B}" type="pres">
      <dgm:prSet presAssocID="{3B4E0AE9-3DD4-46E4-8892-2E9682D959C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3F7065-2D3E-470D-8FDF-BCB582E9E860}" type="pres">
      <dgm:prSet presAssocID="{DF532117-6F73-4A0E-B6D4-73BFBC225F45}" presName="roof" presStyleLbl="dkBgShp" presStyleIdx="0" presStyleCnt="2" custScaleY="45631" custLinFactNeighborX="-4738" custLinFactNeighborY="10792"/>
      <dgm:spPr/>
      <dgm:t>
        <a:bodyPr/>
        <a:lstStyle/>
        <a:p>
          <a:endParaRPr lang="ru-RU"/>
        </a:p>
      </dgm:t>
    </dgm:pt>
    <dgm:pt modelId="{3DB41E5C-42F2-4883-BE6D-84DA87DE0D3C}" type="pres">
      <dgm:prSet presAssocID="{DF532117-6F73-4A0E-B6D4-73BFBC225F45}" presName="pillars" presStyleCnt="0"/>
      <dgm:spPr/>
    </dgm:pt>
    <dgm:pt modelId="{06BFF47F-21B2-4A12-BA14-19B3C3E64D10}" type="pres">
      <dgm:prSet presAssocID="{DF532117-6F73-4A0E-B6D4-73BFBC225F45}" presName="pillar1" presStyleLbl="node1" presStyleIdx="0" presStyleCnt="4" custScaleY="122259" custLinFactNeighborY="1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7A208-49DA-4760-8B9A-68B973A86FF1}" type="pres">
      <dgm:prSet presAssocID="{75867925-0566-4BE1-8586-74C631DB9029}" presName="pillarX" presStyleLbl="node1" presStyleIdx="1" presStyleCnt="4" custScaleY="122240" custLinFactNeighborY="1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46375-0851-4D51-A47C-C02AC85033DD}" type="pres">
      <dgm:prSet presAssocID="{3744C10F-5B0E-46A7-AFA1-DAC03C7D7C14}" presName="pillarX" presStyleLbl="node1" presStyleIdx="2" presStyleCnt="4" custScaleX="107009" custScaleY="122241" custLinFactNeighborX="-1709" custLinFactNeighborY="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CDA6C-EAE8-42E3-A4E3-AF83F990E58D}" type="pres">
      <dgm:prSet presAssocID="{F7773339-131B-44DC-B1C4-7B51D100DA92}" presName="pillarX" presStyleLbl="node1" presStyleIdx="3" presStyleCnt="4" custScaleX="91049" custScaleY="124881" custLinFactNeighborX="-707" custLinFactNeighborY="1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709AF-78DD-4190-B1E0-4FCFE26C5C12}" type="pres">
      <dgm:prSet presAssocID="{DF532117-6F73-4A0E-B6D4-73BFBC225F45}" presName="base" presStyleLbl="dkBgShp" presStyleIdx="1" presStyleCnt="2" custFlipVert="1" custScaleY="31364" custLinFactNeighborY="-5870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04520F78-E627-4462-8B8C-B2DE74747823}" srcId="{3B4E0AE9-3DD4-46E4-8892-2E9682D959C2}" destId="{DF532117-6F73-4A0E-B6D4-73BFBC225F45}" srcOrd="0" destOrd="0" parTransId="{F467F092-FEE4-4B9A-9FE8-3E6EDE88E360}" sibTransId="{FB41ABD8-7A46-4949-A4CB-14FF458933A3}"/>
    <dgm:cxn modelId="{686212C8-6AFD-477F-B7FA-5EFCA75F0385}" type="presOf" srcId="{3B4E0AE9-3DD4-46E4-8892-2E9682D959C2}" destId="{D4C06944-99E2-43F5-B5B0-FFF08D83C53B}" srcOrd="0" destOrd="0" presId="urn:microsoft.com/office/officeart/2005/8/layout/hList3"/>
    <dgm:cxn modelId="{53B34171-282E-4B12-AFB1-5FF3988B3917}" type="presOf" srcId="{F7773339-131B-44DC-B1C4-7B51D100DA92}" destId="{189CDA6C-EAE8-42E3-A4E3-AF83F990E58D}" srcOrd="0" destOrd="0" presId="urn:microsoft.com/office/officeart/2005/8/layout/hList3"/>
    <dgm:cxn modelId="{A0393557-67E0-47D4-9597-4B36FDF30FAB}" srcId="{DF532117-6F73-4A0E-B6D4-73BFBC225F45}" destId="{CEAA764B-3229-4057-8812-4B842E899483}" srcOrd="0" destOrd="0" parTransId="{53D6BE40-B8CA-4ED8-823D-5D1CB801CB18}" sibTransId="{CBC9402F-D3C1-451E-9E1B-F5E7E305D125}"/>
    <dgm:cxn modelId="{06BD4853-AC64-46F5-869C-7D17B7D2BB15}" srcId="{DF532117-6F73-4A0E-B6D4-73BFBC225F45}" destId="{F7773339-131B-44DC-B1C4-7B51D100DA92}" srcOrd="3" destOrd="0" parTransId="{E0D75D74-413C-42BE-9187-B3C3E43D2373}" sibTransId="{BD7FA1B9-32B0-436F-B35C-1A099F2D2661}"/>
    <dgm:cxn modelId="{E5D9B1CD-1BE8-4161-B62E-EBE54BAF41E9}" type="presOf" srcId="{DF532117-6F73-4A0E-B6D4-73BFBC225F45}" destId="{9B3F7065-2D3E-470D-8FDF-BCB582E9E860}" srcOrd="0" destOrd="0" presId="urn:microsoft.com/office/officeart/2005/8/layout/hList3"/>
    <dgm:cxn modelId="{8B883A2C-C77B-476C-A9A4-8A3A1E5416EB}" type="presOf" srcId="{75867925-0566-4BE1-8586-74C631DB9029}" destId="{1267A208-49DA-4760-8B9A-68B973A86FF1}" srcOrd="0" destOrd="0" presId="urn:microsoft.com/office/officeart/2005/8/layout/hList3"/>
    <dgm:cxn modelId="{86E9FF09-E2C0-415A-A3A5-8DBE68B18856}" srcId="{DF532117-6F73-4A0E-B6D4-73BFBC225F45}" destId="{3744C10F-5B0E-46A7-AFA1-DAC03C7D7C14}" srcOrd="2" destOrd="0" parTransId="{B851A63C-CD74-4AFD-A8F0-2AE6AD9AFF1C}" sibTransId="{E0D4C619-F382-46BD-8565-4F885008EA19}"/>
    <dgm:cxn modelId="{6ED3C729-70C7-4F7D-B93D-50F963DC6145}" type="presOf" srcId="{3744C10F-5B0E-46A7-AFA1-DAC03C7D7C14}" destId="{13E46375-0851-4D51-A47C-C02AC85033DD}" srcOrd="0" destOrd="0" presId="urn:microsoft.com/office/officeart/2005/8/layout/hList3"/>
    <dgm:cxn modelId="{3E0C691A-DB99-47EF-A5E6-CB08681DAE08}" type="presOf" srcId="{CEAA764B-3229-4057-8812-4B842E899483}" destId="{06BFF47F-21B2-4A12-BA14-19B3C3E64D10}" srcOrd="0" destOrd="0" presId="urn:microsoft.com/office/officeart/2005/8/layout/hList3"/>
    <dgm:cxn modelId="{C27F8615-2CEB-447D-B597-7409603E4032}" srcId="{DF532117-6F73-4A0E-B6D4-73BFBC225F45}" destId="{75867925-0566-4BE1-8586-74C631DB9029}" srcOrd="1" destOrd="0" parTransId="{1713329E-A45E-43D8-B5D9-27071053DB1F}" sibTransId="{FFCB1D57-33A2-4A6A-A108-96AB95CE8053}"/>
    <dgm:cxn modelId="{B877F34B-8086-490A-BFF8-75E689ED4C1D}" type="presParOf" srcId="{D4C06944-99E2-43F5-B5B0-FFF08D83C53B}" destId="{9B3F7065-2D3E-470D-8FDF-BCB582E9E860}" srcOrd="0" destOrd="0" presId="urn:microsoft.com/office/officeart/2005/8/layout/hList3"/>
    <dgm:cxn modelId="{55ABA755-66DF-4140-B3C8-0D8A761FE161}" type="presParOf" srcId="{D4C06944-99E2-43F5-B5B0-FFF08D83C53B}" destId="{3DB41E5C-42F2-4883-BE6D-84DA87DE0D3C}" srcOrd="1" destOrd="0" presId="urn:microsoft.com/office/officeart/2005/8/layout/hList3"/>
    <dgm:cxn modelId="{358E4FD0-51CF-4EDB-B5CB-CE5E77020D27}" type="presParOf" srcId="{3DB41E5C-42F2-4883-BE6D-84DA87DE0D3C}" destId="{06BFF47F-21B2-4A12-BA14-19B3C3E64D10}" srcOrd="0" destOrd="0" presId="urn:microsoft.com/office/officeart/2005/8/layout/hList3"/>
    <dgm:cxn modelId="{33DF4064-E170-48A7-B319-DF8F770ABC2C}" type="presParOf" srcId="{3DB41E5C-42F2-4883-BE6D-84DA87DE0D3C}" destId="{1267A208-49DA-4760-8B9A-68B973A86FF1}" srcOrd="1" destOrd="0" presId="urn:microsoft.com/office/officeart/2005/8/layout/hList3"/>
    <dgm:cxn modelId="{F017C73E-D703-4C81-9C04-DA5CCBED9B97}" type="presParOf" srcId="{3DB41E5C-42F2-4883-BE6D-84DA87DE0D3C}" destId="{13E46375-0851-4D51-A47C-C02AC85033DD}" srcOrd="2" destOrd="0" presId="urn:microsoft.com/office/officeart/2005/8/layout/hList3"/>
    <dgm:cxn modelId="{1D6CA2F3-8404-4861-A5A0-C0D998D681C4}" type="presParOf" srcId="{3DB41E5C-42F2-4883-BE6D-84DA87DE0D3C}" destId="{189CDA6C-EAE8-42E3-A4E3-AF83F990E58D}" srcOrd="3" destOrd="0" presId="urn:microsoft.com/office/officeart/2005/8/layout/hList3"/>
    <dgm:cxn modelId="{2EC5C464-94B7-4950-80F5-C55402389296}" type="presParOf" srcId="{D4C06944-99E2-43F5-B5B0-FFF08D83C53B}" destId="{CBF709AF-78DD-4190-B1E0-4FCFE26C5C1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FB957E-1FCD-42F0-B62E-BC4B9AF89F65}" type="doc">
      <dgm:prSet loTypeId="urn:microsoft.com/office/officeart/2005/8/layout/hLis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176DBF9-3C01-4DC9-B84A-5463346A6C00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</a:rPr>
            <a:t>Типы восприятия</a:t>
          </a:r>
          <a:endParaRPr lang="ru-RU" sz="3600" dirty="0">
            <a:solidFill>
              <a:schemeClr val="tx1"/>
            </a:solidFill>
          </a:endParaRPr>
        </a:p>
      </dgm:t>
    </dgm:pt>
    <dgm:pt modelId="{ABC5A15D-6FD5-4470-9869-C9710262E14F}" type="parTrans" cxnId="{EE67E4E7-7414-4652-857A-407CB0C9FC96}">
      <dgm:prSet/>
      <dgm:spPr/>
      <dgm:t>
        <a:bodyPr/>
        <a:lstStyle/>
        <a:p>
          <a:endParaRPr lang="ru-RU"/>
        </a:p>
      </dgm:t>
    </dgm:pt>
    <dgm:pt modelId="{DBC038CA-9896-4D7E-8518-D6B960D20283}" type="sibTrans" cxnId="{EE67E4E7-7414-4652-857A-407CB0C9FC96}">
      <dgm:prSet/>
      <dgm:spPr/>
      <dgm:t>
        <a:bodyPr/>
        <a:lstStyle/>
        <a:p>
          <a:endParaRPr lang="ru-RU"/>
        </a:p>
      </dgm:t>
    </dgm:pt>
    <dgm:pt modelId="{D001CD82-E977-41FB-8A41-C3146835F03A}">
      <dgm:prSet phldrT="[Текст]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Аналитический </a:t>
          </a:r>
          <a:r>
            <a:rPr lang="ru-RU" dirty="0" smtClean="0"/>
            <a:t>характеризуется стремлением выделить и проанализировать прежде всего детали, частности</a:t>
          </a:r>
          <a:endParaRPr lang="ru-RU" dirty="0"/>
        </a:p>
      </dgm:t>
    </dgm:pt>
    <dgm:pt modelId="{E36C6636-F253-46F7-A512-1A0E0FFDCFA5}" type="parTrans" cxnId="{2E93677D-67EA-4A95-B283-E17CF63B85E7}">
      <dgm:prSet/>
      <dgm:spPr/>
      <dgm:t>
        <a:bodyPr/>
        <a:lstStyle/>
        <a:p>
          <a:endParaRPr lang="ru-RU"/>
        </a:p>
      </dgm:t>
    </dgm:pt>
    <dgm:pt modelId="{15000984-EF5A-4271-BA7D-DFDC3AA1648D}" type="sibTrans" cxnId="{2E93677D-67EA-4A95-B283-E17CF63B85E7}">
      <dgm:prSet/>
      <dgm:spPr/>
      <dgm:t>
        <a:bodyPr/>
        <a:lstStyle/>
        <a:p>
          <a:endParaRPr lang="ru-RU"/>
        </a:p>
      </dgm:t>
    </dgm:pt>
    <dgm:pt modelId="{B681B734-21B6-4862-A254-D134B5F4DE20}">
      <dgm:prSet phldrT="[Текст]"/>
      <dgm:spPr>
        <a:gradFill rotWithShape="0">
          <a:gsLst>
            <a:gs pos="0">
              <a:schemeClr val="accent3">
                <a:lumMod val="85000"/>
              </a:schemeClr>
            </a:gs>
            <a:gs pos="80000">
              <a:schemeClr val="accent4">
                <a:hueOff val="3085722"/>
                <a:satOff val="16374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4">
                <a:hueOff val="3085722"/>
                <a:satOff val="16374"/>
                <a:lumOff val="25882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</a:rPr>
            <a:t>Синтетический </a:t>
          </a:r>
          <a:r>
            <a:rPr lang="ru-RU" dirty="0" smtClean="0"/>
            <a:t>характеризуется склонностью к обобщенному отражению явлений и к определению основного смысла воспринимаемого</a:t>
          </a:r>
          <a:endParaRPr lang="ru-RU" dirty="0"/>
        </a:p>
      </dgm:t>
    </dgm:pt>
    <dgm:pt modelId="{F7672197-C7AC-4C2C-8BEE-6FBBB90B8C22}" type="parTrans" cxnId="{4119D70F-F44A-4CD9-B537-4C3477BF8A05}">
      <dgm:prSet/>
      <dgm:spPr/>
      <dgm:t>
        <a:bodyPr/>
        <a:lstStyle/>
        <a:p>
          <a:endParaRPr lang="ru-RU"/>
        </a:p>
      </dgm:t>
    </dgm:pt>
    <dgm:pt modelId="{B7B6D56E-C101-464D-BF82-2865102A3A8D}" type="sibTrans" cxnId="{4119D70F-F44A-4CD9-B537-4C3477BF8A05}">
      <dgm:prSet/>
      <dgm:spPr/>
      <dgm:t>
        <a:bodyPr/>
        <a:lstStyle/>
        <a:p>
          <a:endParaRPr lang="ru-RU"/>
        </a:p>
      </dgm:t>
    </dgm:pt>
    <dgm:pt modelId="{163FBAA3-D4E5-49CA-80A5-E4BB913738C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Аналитико-синтетический обнаруживает в </a:t>
          </a:r>
          <a:r>
            <a:rPr lang="ru-RU" dirty="0" smtClean="0"/>
            <a:t>равной степени стремление к анализу  и синтезу</a:t>
          </a:r>
          <a:endParaRPr lang="ru-RU" dirty="0"/>
        </a:p>
      </dgm:t>
    </dgm:pt>
    <dgm:pt modelId="{D3289926-546E-4FBA-9D6C-BA325D7F4145}" type="parTrans" cxnId="{643D26B4-C4EB-4313-8D16-D04139B9EB5A}">
      <dgm:prSet/>
      <dgm:spPr/>
      <dgm:t>
        <a:bodyPr/>
        <a:lstStyle/>
        <a:p>
          <a:endParaRPr lang="ru-RU"/>
        </a:p>
      </dgm:t>
    </dgm:pt>
    <dgm:pt modelId="{8FE9CA38-F144-4ED5-BA4C-FFF2F5A3353D}" type="sibTrans" cxnId="{643D26B4-C4EB-4313-8D16-D04139B9EB5A}">
      <dgm:prSet/>
      <dgm:spPr/>
      <dgm:t>
        <a:bodyPr/>
        <a:lstStyle/>
        <a:p>
          <a:endParaRPr lang="ru-RU"/>
        </a:p>
      </dgm:t>
    </dgm:pt>
    <dgm:pt modelId="{D1555D4F-2A48-4C19-8A28-1ECC752184E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Эмоциональный </a:t>
          </a:r>
          <a:r>
            <a:rPr lang="ru-RU" dirty="0" smtClean="0"/>
            <a:t>характеризуется выражением прежде всего своих переживаний по поводу воспринимаемого</a:t>
          </a:r>
          <a:endParaRPr lang="ru-RU" dirty="0"/>
        </a:p>
      </dgm:t>
    </dgm:pt>
    <dgm:pt modelId="{09AD1E75-371A-410E-A9F2-A48248CCA35A}" type="parTrans" cxnId="{5E91E314-0868-485C-9776-2BF18DE74194}">
      <dgm:prSet/>
      <dgm:spPr/>
      <dgm:t>
        <a:bodyPr/>
        <a:lstStyle/>
        <a:p>
          <a:endParaRPr lang="ru-RU"/>
        </a:p>
      </dgm:t>
    </dgm:pt>
    <dgm:pt modelId="{4880DD38-A322-44E2-A96E-E7ED92157901}" type="sibTrans" cxnId="{5E91E314-0868-485C-9776-2BF18DE74194}">
      <dgm:prSet/>
      <dgm:spPr/>
      <dgm:t>
        <a:bodyPr/>
        <a:lstStyle/>
        <a:p>
          <a:endParaRPr lang="ru-RU"/>
        </a:p>
      </dgm:t>
    </dgm:pt>
    <dgm:pt modelId="{78FF5124-A640-4268-B926-DB599C4FC647}" type="pres">
      <dgm:prSet presAssocID="{BDFB957E-1FCD-42F0-B62E-BC4B9AF89F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E82705-7111-4FDC-8788-F93FBAC03157}" type="pres">
      <dgm:prSet presAssocID="{2176DBF9-3C01-4DC9-B84A-5463346A6C00}" presName="roof" presStyleLbl="dkBgShp" presStyleIdx="0" presStyleCnt="2"/>
      <dgm:spPr/>
      <dgm:t>
        <a:bodyPr/>
        <a:lstStyle/>
        <a:p>
          <a:endParaRPr lang="ru-RU"/>
        </a:p>
      </dgm:t>
    </dgm:pt>
    <dgm:pt modelId="{4EF5C0DF-179D-42F1-816D-5D2EF1CAB336}" type="pres">
      <dgm:prSet presAssocID="{2176DBF9-3C01-4DC9-B84A-5463346A6C00}" presName="pillars" presStyleCnt="0"/>
      <dgm:spPr/>
    </dgm:pt>
    <dgm:pt modelId="{32A26F7B-A06A-4559-B0BB-BE0A689807DC}" type="pres">
      <dgm:prSet presAssocID="{2176DBF9-3C01-4DC9-B84A-5463346A6C00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F936D-DB1C-4E77-A817-C0526026E758}" type="pres">
      <dgm:prSet presAssocID="{B681B734-21B6-4862-A254-D134B5F4DE2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C6C0C-0CD1-4EA8-A8A6-AACA0043B506}" type="pres">
      <dgm:prSet presAssocID="{163FBAA3-D4E5-49CA-80A5-E4BB913738C4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4B528-85CC-4EEC-B546-D07F222362B7}" type="pres">
      <dgm:prSet presAssocID="{D1555D4F-2A48-4C19-8A28-1ECC752184E2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8081F-7E81-46E2-A6D6-96BC0A2EBDB5}" type="pres">
      <dgm:prSet presAssocID="{2176DBF9-3C01-4DC9-B84A-5463346A6C00}" presName="base" presStyleLbl="dkBgShp" presStyleIdx="1" presStyleCnt="2"/>
      <dgm:spPr/>
    </dgm:pt>
  </dgm:ptLst>
  <dgm:cxnLst>
    <dgm:cxn modelId="{2E93677D-67EA-4A95-B283-E17CF63B85E7}" srcId="{2176DBF9-3C01-4DC9-B84A-5463346A6C00}" destId="{D001CD82-E977-41FB-8A41-C3146835F03A}" srcOrd="0" destOrd="0" parTransId="{E36C6636-F253-46F7-A512-1A0E0FFDCFA5}" sibTransId="{15000984-EF5A-4271-BA7D-DFDC3AA1648D}"/>
    <dgm:cxn modelId="{E3A174FB-1946-4BE3-ADA8-9280B093F933}" type="presOf" srcId="{BDFB957E-1FCD-42F0-B62E-BC4B9AF89F65}" destId="{78FF5124-A640-4268-B926-DB599C4FC647}" srcOrd="0" destOrd="0" presId="urn:microsoft.com/office/officeart/2005/8/layout/hList3"/>
    <dgm:cxn modelId="{823286D8-0726-46AF-869A-B2F0FE3F79D8}" type="presOf" srcId="{B681B734-21B6-4862-A254-D134B5F4DE20}" destId="{F6AF936D-DB1C-4E77-A817-C0526026E758}" srcOrd="0" destOrd="0" presId="urn:microsoft.com/office/officeart/2005/8/layout/hList3"/>
    <dgm:cxn modelId="{643D26B4-C4EB-4313-8D16-D04139B9EB5A}" srcId="{2176DBF9-3C01-4DC9-B84A-5463346A6C00}" destId="{163FBAA3-D4E5-49CA-80A5-E4BB913738C4}" srcOrd="2" destOrd="0" parTransId="{D3289926-546E-4FBA-9D6C-BA325D7F4145}" sibTransId="{8FE9CA38-F144-4ED5-BA4C-FFF2F5A3353D}"/>
    <dgm:cxn modelId="{5E91E314-0868-485C-9776-2BF18DE74194}" srcId="{2176DBF9-3C01-4DC9-B84A-5463346A6C00}" destId="{D1555D4F-2A48-4C19-8A28-1ECC752184E2}" srcOrd="3" destOrd="0" parTransId="{09AD1E75-371A-410E-A9F2-A48248CCA35A}" sibTransId="{4880DD38-A322-44E2-A96E-E7ED92157901}"/>
    <dgm:cxn modelId="{EE67E4E7-7414-4652-857A-407CB0C9FC96}" srcId="{BDFB957E-1FCD-42F0-B62E-BC4B9AF89F65}" destId="{2176DBF9-3C01-4DC9-B84A-5463346A6C00}" srcOrd="0" destOrd="0" parTransId="{ABC5A15D-6FD5-4470-9869-C9710262E14F}" sibTransId="{DBC038CA-9896-4D7E-8518-D6B960D20283}"/>
    <dgm:cxn modelId="{384F3418-51C7-4433-8B30-74A6F93BBA76}" type="presOf" srcId="{D1555D4F-2A48-4C19-8A28-1ECC752184E2}" destId="{2D84B528-85CC-4EEC-B546-D07F222362B7}" srcOrd="0" destOrd="0" presId="urn:microsoft.com/office/officeart/2005/8/layout/hList3"/>
    <dgm:cxn modelId="{63AB1C35-1E8A-40F9-A1B4-657613411704}" type="presOf" srcId="{2176DBF9-3C01-4DC9-B84A-5463346A6C00}" destId="{ABE82705-7111-4FDC-8788-F93FBAC03157}" srcOrd="0" destOrd="0" presId="urn:microsoft.com/office/officeart/2005/8/layout/hList3"/>
    <dgm:cxn modelId="{16F2E049-8D47-4879-A765-CB7D1F9458F8}" type="presOf" srcId="{163FBAA3-D4E5-49CA-80A5-E4BB913738C4}" destId="{0E6C6C0C-0CD1-4EA8-A8A6-AACA0043B506}" srcOrd="0" destOrd="0" presId="urn:microsoft.com/office/officeart/2005/8/layout/hList3"/>
    <dgm:cxn modelId="{4119D70F-F44A-4CD9-B537-4C3477BF8A05}" srcId="{2176DBF9-3C01-4DC9-B84A-5463346A6C00}" destId="{B681B734-21B6-4862-A254-D134B5F4DE20}" srcOrd="1" destOrd="0" parTransId="{F7672197-C7AC-4C2C-8BEE-6FBBB90B8C22}" sibTransId="{B7B6D56E-C101-464D-BF82-2865102A3A8D}"/>
    <dgm:cxn modelId="{E18FE418-5900-415C-B033-88E9678E82C1}" type="presOf" srcId="{D001CD82-E977-41FB-8A41-C3146835F03A}" destId="{32A26F7B-A06A-4559-B0BB-BE0A689807DC}" srcOrd="0" destOrd="0" presId="urn:microsoft.com/office/officeart/2005/8/layout/hList3"/>
    <dgm:cxn modelId="{EB6F5097-00BE-4574-A70C-430CCF302496}" type="presParOf" srcId="{78FF5124-A640-4268-B926-DB599C4FC647}" destId="{ABE82705-7111-4FDC-8788-F93FBAC03157}" srcOrd="0" destOrd="0" presId="urn:microsoft.com/office/officeart/2005/8/layout/hList3"/>
    <dgm:cxn modelId="{59EACA2C-393F-474B-89EA-8BDC50D54538}" type="presParOf" srcId="{78FF5124-A640-4268-B926-DB599C4FC647}" destId="{4EF5C0DF-179D-42F1-816D-5D2EF1CAB336}" srcOrd="1" destOrd="0" presId="urn:microsoft.com/office/officeart/2005/8/layout/hList3"/>
    <dgm:cxn modelId="{89AC6E88-CE32-48DC-AEB4-74B099F26C92}" type="presParOf" srcId="{4EF5C0DF-179D-42F1-816D-5D2EF1CAB336}" destId="{32A26F7B-A06A-4559-B0BB-BE0A689807DC}" srcOrd="0" destOrd="0" presId="urn:microsoft.com/office/officeart/2005/8/layout/hList3"/>
    <dgm:cxn modelId="{874633D5-A967-4F85-A509-01D0EE8C94AC}" type="presParOf" srcId="{4EF5C0DF-179D-42F1-816D-5D2EF1CAB336}" destId="{F6AF936D-DB1C-4E77-A817-C0526026E758}" srcOrd="1" destOrd="0" presId="urn:microsoft.com/office/officeart/2005/8/layout/hList3"/>
    <dgm:cxn modelId="{2B681415-CC33-48F0-B15B-E30E60D8FAB5}" type="presParOf" srcId="{4EF5C0DF-179D-42F1-816D-5D2EF1CAB336}" destId="{0E6C6C0C-0CD1-4EA8-A8A6-AACA0043B506}" srcOrd="2" destOrd="0" presId="urn:microsoft.com/office/officeart/2005/8/layout/hList3"/>
    <dgm:cxn modelId="{0CAC928D-BA1D-4C19-9E82-2925CBA1D3D2}" type="presParOf" srcId="{4EF5C0DF-179D-42F1-816D-5D2EF1CAB336}" destId="{2D84B528-85CC-4EEC-B546-D07F222362B7}" srcOrd="3" destOrd="0" presId="urn:microsoft.com/office/officeart/2005/8/layout/hList3"/>
    <dgm:cxn modelId="{23D5EA22-C317-4BC7-B7EA-2C38F6EB3DE6}" type="presParOf" srcId="{78FF5124-A640-4268-B926-DB599C4FC647}" destId="{3198081F-7E81-46E2-A6D6-96BC0A2EBDB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79A81-5B25-4040-979F-C856DB41C7A9}">
      <dsp:nvSpPr>
        <dsp:cNvPr id="0" name=""/>
        <dsp:cNvSpPr/>
      </dsp:nvSpPr>
      <dsp:spPr>
        <a:xfrm rot="16200000">
          <a:off x="342038" y="-342038"/>
          <a:ext cx="2160240" cy="2844316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Нижний абсолютный порог ощущений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1" y="1"/>
        <a:ext cx="2844316" cy="1620180"/>
      </dsp:txXfrm>
    </dsp:sp>
    <dsp:sp modelId="{613DCC57-5E79-43AC-A06B-197CE9914FCE}">
      <dsp:nvSpPr>
        <dsp:cNvPr id="0" name=""/>
        <dsp:cNvSpPr/>
      </dsp:nvSpPr>
      <dsp:spPr>
        <a:xfrm>
          <a:off x="2808306" y="0"/>
          <a:ext cx="2844316" cy="216024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33333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33333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3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Верхний порог ощущений</a:t>
          </a:r>
          <a:endParaRPr lang="ru-RU" sz="2000" b="1" kern="1200" dirty="0"/>
        </a:p>
      </dsp:txBody>
      <dsp:txXfrm>
        <a:off x="2808306" y="0"/>
        <a:ext cx="2844316" cy="1620180"/>
      </dsp:txXfrm>
    </dsp:sp>
    <dsp:sp modelId="{85BAAB99-CC54-4A08-B6B9-C11E6B41E9F4}">
      <dsp:nvSpPr>
        <dsp:cNvPr id="0" name=""/>
        <dsp:cNvSpPr/>
      </dsp:nvSpPr>
      <dsp:spPr>
        <a:xfrm rot="10800000">
          <a:off x="0" y="2160240"/>
          <a:ext cx="2844316" cy="2160240"/>
        </a:xfrm>
        <a:prstGeom prst="round1Rect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Дифференциальный порог ощущений</a:t>
          </a:r>
          <a:endParaRPr lang="ru-RU" sz="1800" b="1" kern="1200" dirty="0"/>
        </a:p>
      </dsp:txBody>
      <dsp:txXfrm rot="10800000">
        <a:off x="0" y="2700299"/>
        <a:ext cx="2844316" cy="1620180"/>
      </dsp:txXfrm>
    </dsp:sp>
    <dsp:sp modelId="{31DBF4B8-E41B-4F48-B1CB-2843CB41CB13}">
      <dsp:nvSpPr>
        <dsp:cNvPr id="0" name=""/>
        <dsp:cNvSpPr/>
      </dsp:nvSpPr>
      <dsp:spPr>
        <a:xfrm rot="5400000">
          <a:off x="3186354" y="1818202"/>
          <a:ext cx="2160240" cy="2844316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Латентный период реакции </a:t>
          </a:r>
          <a:endParaRPr lang="ru-RU" sz="1800" b="1" kern="1200" dirty="0"/>
        </a:p>
      </dsp:txBody>
      <dsp:txXfrm rot="-5400000">
        <a:off x="2844316" y="2700300"/>
        <a:ext cx="2844316" cy="1620180"/>
      </dsp:txXfrm>
    </dsp:sp>
    <dsp:sp modelId="{3D3E0E16-3265-4B8C-BECC-F6AD5CB7C22D}">
      <dsp:nvSpPr>
        <dsp:cNvPr id="0" name=""/>
        <dsp:cNvSpPr/>
      </dsp:nvSpPr>
      <dsp:spPr>
        <a:xfrm>
          <a:off x="1656188" y="1620180"/>
          <a:ext cx="2376255" cy="108012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Характеристики анализаторов</a:t>
          </a:r>
          <a:endParaRPr lang="ru-RU" sz="1800" b="1" kern="1200" dirty="0"/>
        </a:p>
      </dsp:txBody>
      <dsp:txXfrm>
        <a:off x="1708915" y="1672907"/>
        <a:ext cx="2270801" cy="97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F7065-2D3E-470D-8FDF-BCB582E9E860}">
      <dsp:nvSpPr>
        <dsp:cNvPr id="0" name=""/>
        <dsp:cNvSpPr/>
      </dsp:nvSpPr>
      <dsp:spPr>
        <a:xfrm>
          <a:off x="0" y="432045"/>
          <a:ext cx="8424936" cy="857593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Свойства ощущений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432045"/>
        <a:ext cx="8424936" cy="857593"/>
      </dsp:txXfrm>
    </dsp:sp>
    <dsp:sp modelId="{06BFF47F-21B2-4A12-BA14-19B3C3E64D10}">
      <dsp:nvSpPr>
        <dsp:cNvPr id="0" name=""/>
        <dsp:cNvSpPr/>
      </dsp:nvSpPr>
      <dsp:spPr>
        <a:xfrm>
          <a:off x="4076" y="1223390"/>
          <a:ext cx="2114461" cy="482526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Качество</a:t>
          </a:r>
          <a:r>
            <a:rPr lang="ru-RU" sz="1800" kern="1200" dirty="0" smtClean="0">
              <a:solidFill>
                <a:schemeClr val="tx1"/>
              </a:solidFill>
            </a:rPr>
            <a:t> - это свойство, характеризующее основную информацию, отображаемую данным ощущением, отличающую его от других видов ощущений и варьирующую в пределах данного вида ощущений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076" y="1223390"/>
        <a:ext cx="2114461" cy="4825267"/>
      </dsp:txXfrm>
    </dsp:sp>
    <dsp:sp modelId="{1267A208-49DA-4760-8B9A-68B973A86FF1}">
      <dsp:nvSpPr>
        <dsp:cNvPr id="0" name=""/>
        <dsp:cNvSpPr/>
      </dsp:nvSpPr>
      <dsp:spPr>
        <a:xfrm>
          <a:off x="2118537" y="1224160"/>
          <a:ext cx="2114461" cy="482451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Интенсивность</a:t>
          </a:r>
          <a:r>
            <a:rPr lang="ru-RU" sz="1800" kern="1200" dirty="0" smtClean="0">
              <a:solidFill>
                <a:schemeClr val="tx1"/>
              </a:solidFill>
            </a:rPr>
            <a:t> ощущения является его количественной  характеристикой и зависит от силы действующего раздражителя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118537" y="1224160"/>
        <a:ext cx="2114461" cy="4824517"/>
      </dsp:txXfrm>
    </dsp:sp>
    <dsp:sp modelId="{13E46375-0851-4D51-A47C-C02AC85033DD}">
      <dsp:nvSpPr>
        <dsp:cNvPr id="0" name=""/>
        <dsp:cNvSpPr/>
      </dsp:nvSpPr>
      <dsp:spPr>
        <a:xfrm>
          <a:off x="4196863" y="1198249"/>
          <a:ext cx="2262664" cy="4824557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 </a:t>
          </a:r>
          <a:r>
            <a:rPr lang="ru-RU" sz="1800" b="1" kern="1200" dirty="0" smtClean="0">
              <a:solidFill>
                <a:schemeClr val="tx1"/>
              </a:solidFill>
            </a:rPr>
            <a:t>Длительность ощущений </a:t>
          </a:r>
          <a:r>
            <a:rPr lang="ru-RU" sz="1800" kern="1200" dirty="0" smtClean="0">
              <a:solidFill>
                <a:schemeClr val="tx1"/>
              </a:solidFill>
            </a:rPr>
            <a:t>–это временная характеристика возникшего ощущения. Она определяется функциональным состоянием органа чувств, временем действия раздражителя и его интенсивностью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196863" y="1198249"/>
        <a:ext cx="2262664" cy="4824557"/>
      </dsp:txXfrm>
    </dsp:sp>
    <dsp:sp modelId="{189CDA6C-EAE8-42E3-A4E3-AF83F990E58D}">
      <dsp:nvSpPr>
        <dsp:cNvPr id="0" name=""/>
        <dsp:cNvSpPr/>
      </dsp:nvSpPr>
      <dsp:spPr>
        <a:xfrm>
          <a:off x="6480714" y="1152112"/>
          <a:ext cx="1925196" cy="4928751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Пространственная локализация раздражителя. </a:t>
          </a:r>
          <a:r>
            <a:rPr lang="ru-RU" sz="1700" kern="1200" dirty="0" smtClean="0">
              <a:solidFill>
                <a:schemeClr val="tx1"/>
              </a:solidFill>
            </a:rPr>
            <a:t>Анализ, осуществляемый рецепторами, даёт нам сведения о локализации раздражителя в пространстве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6480714" y="1152112"/>
        <a:ext cx="1925196" cy="4928751"/>
      </dsp:txXfrm>
    </dsp:sp>
    <dsp:sp modelId="{CBF709AF-78DD-4190-B1E0-4FCFE26C5C12}">
      <dsp:nvSpPr>
        <dsp:cNvPr id="0" name=""/>
        <dsp:cNvSpPr/>
      </dsp:nvSpPr>
      <dsp:spPr>
        <a:xfrm flipV="1">
          <a:off x="0" y="5669232"/>
          <a:ext cx="8424936" cy="1375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82705-7111-4FDC-8788-F93FBAC03157}">
      <dsp:nvSpPr>
        <dsp:cNvPr id="0" name=""/>
        <dsp:cNvSpPr/>
      </dsp:nvSpPr>
      <dsp:spPr>
        <a:xfrm>
          <a:off x="0" y="0"/>
          <a:ext cx="8568952" cy="1516900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Типы восприятия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0"/>
        <a:ext cx="8568952" cy="1516900"/>
      </dsp:txXfrm>
    </dsp:sp>
    <dsp:sp modelId="{32A26F7B-A06A-4559-B0BB-BE0A689807DC}">
      <dsp:nvSpPr>
        <dsp:cNvPr id="0" name=""/>
        <dsp:cNvSpPr/>
      </dsp:nvSpPr>
      <dsp:spPr>
        <a:xfrm>
          <a:off x="0" y="1516900"/>
          <a:ext cx="2142238" cy="3185491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Аналитический </a:t>
          </a:r>
          <a:r>
            <a:rPr lang="ru-RU" sz="1900" kern="1200" dirty="0" smtClean="0"/>
            <a:t>характеризуется стремлением выделить и проанализировать прежде всего детали, частности</a:t>
          </a:r>
          <a:endParaRPr lang="ru-RU" sz="1900" kern="1200" dirty="0"/>
        </a:p>
      </dsp:txBody>
      <dsp:txXfrm>
        <a:off x="0" y="1516900"/>
        <a:ext cx="2142238" cy="3185491"/>
      </dsp:txXfrm>
    </dsp:sp>
    <dsp:sp modelId="{F6AF936D-DB1C-4E77-A817-C0526026E758}">
      <dsp:nvSpPr>
        <dsp:cNvPr id="0" name=""/>
        <dsp:cNvSpPr/>
      </dsp:nvSpPr>
      <dsp:spPr>
        <a:xfrm>
          <a:off x="2142237" y="1516900"/>
          <a:ext cx="2142238" cy="3185491"/>
        </a:xfrm>
        <a:prstGeom prst="rect">
          <a:avLst/>
        </a:prstGeom>
        <a:gradFill rotWithShape="0">
          <a:gsLst>
            <a:gs pos="0">
              <a:schemeClr val="accent3">
                <a:lumMod val="85000"/>
              </a:schemeClr>
            </a:gs>
            <a:gs pos="80000">
              <a:schemeClr val="accent4">
                <a:hueOff val="3085722"/>
                <a:satOff val="16374"/>
                <a:lumOff val="25882"/>
                <a:alphaOff val="0"/>
                <a:shade val="93000"/>
                <a:satMod val="130000"/>
              </a:schemeClr>
            </a:gs>
            <a:gs pos="100000">
              <a:schemeClr val="accent4">
                <a:hueOff val="3085722"/>
                <a:satOff val="16374"/>
                <a:lumOff val="2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Синтетический </a:t>
          </a:r>
          <a:r>
            <a:rPr lang="ru-RU" sz="1900" kern="1200" dirty="0" smtClean="0"/>
            <a:t>характеризуется склонностью к обобщенному отражению явлений и к определению основного смысла воспринимаемого</a:t>
          </a:r>
          <a:endParaRPr lang="ru-RU" sz="1900" kern="1200" dirty="0"/>
        </a:p>
      </dsp:txBody>
      <dsp:txXfrm>
        <a:off x="2142237" y="1516900"/>
        <a:ext cx="2142238" cy="3185491"/>
      </dsp:txXfrm>
    </dsp:sp>
    <dsp:sp modelId="{0E6C6C0C-0CD1-4EA8-A8A6-AACA0043B506}">
      <dsp:nvSpPr>
        <dsp:cNvPr id="0" name=""/>
        <dsp:cNvSpPr/>
      </dsp:nvSpPr>
      <dsp:spPr>
        <a:xfrm>
          <a:off x="4284475" y="1516900"/>
          <a:ext cx="2142238" cy="3185491"/>
        </a:xfrm>
        <a:prstGeom prst="rect">
          <a:avLst/>
        </a:prstGeom>
        <a:gradFill rotWithShape="0">
          <a:gsLst>
            <a:gs pos="0">
              <a:schemeClr val="accent4">
                <a:hueOff val="6171443"/>
                <a:satOff val="32748"/>
                <a:lumOff val="51765"/>
                <a:alphaOff val="0"/>
                <a:shade val="51000"/>
                <a:satMod val="130000"/>
              </a:schemeClr>
            </a:gs>
            <a:gs pos="80000">
              <a:schemeClr val="accent4">
                <a:hueOff val="6171443"/>
                <a:satOff val="32748"/>
                <a:lumOff val="51765"/>
                <a:alphaOff val="0"/>
                <a:shade val="93000"/>
                <a:satMod val="130000"/>
              </a:schemeClr>
            </a:gs>
            <a:gs pos="100000">
              <a:schemeClr val="accent4">
                <a:hueOff val="6171443"/>
                <a:satOff val="32748"/>
                <a:lumOff val="5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Аналитико-синтетический обнаруживает в </a:t>
          </a:r>
          <a:r>
            <a:rPr lang="ru-RU" sz="1900" kern="1200" dirty="0" smtClean="0"/>
            <a:t>равной степени стремление к анализу  и синтезу</a:t>
          </a:r>
          <a:endParaRPr lang="ru-RU" sz="1900" kern="1200" dirty="0"/>
        </a:p>
      </dsp:txBody>
      <dsp:txXfrm>
        <a:off x="4284475" y="1516900"/>
        <a:ext cx="2142238" cy="3185491"/>
      </dsp:txXfrm>
    </dsp:sp>
    <dsp:sp modelId="{2D84B528-85CC-4EEC-B546-D07F222362B7}">
      <dsp:nvSpPr>
        <dsp:cNvPr id="0" name=""/>
        <dsp:cNvSpPr/>
      </dsp:nvSpPr>
      <dsp:spPr>
        <a:xfrm>
          <a:off x="6426714" y="1516900"/>
          <a:ext cx="2142238" cy="3185491"/>
        </a:xfrm>
        <a:prstGeom prst="rect">
          <a:avLst/>
        </a:prstGeom>
        <a:gradFill rotWithShape="0">
          <a:gsLst>
            <a:gs pos="0">
              <a:schemeClr val="accent4">
                <a:hueOff val="9257164"/>
                <a:satOff val="49122"/>
                <a:lumOff val="77647"/>
                <a:alphaOff val="0"/>
                <a:shade val="51000"/>
                <a:satMod val="130000"/>
              </a:schemeClr>
            </a:gs>
            <a:gs pos="80000">
              <a:schemeClr val="accent4">
                <a:hueOff val="9257164"/>
                <a:satOff val="49122"/>
                <a:lumOff val="77647"/>
                <a:alphaOff val="0"/>
                <a:shade val="93000"/>
                <a:satMod val="130000"/>
              </a:schemeClr>
            </a:gs>
            <a:gs pos="100000">
              <a:schemeClr val="accent4">
                <a:hueOff val="9257164"/>
                <a:satOff val="49122"/>
                <a:lumOff val="7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Эмоциональный </a:t>
          </a:r>
          <a:r>
            <a:rPr lang="ru-RU" sz="1900" kern="1200" dirty="0" smtClean="0"/>
            <a:t>характеризуется выражением прежде всего своих переживаний по поводу воспринимаемого</a:t>
          </a:r>
          <a:endParaRPr lang="ru-RU" sz="1900" kern="1200" dirty="0"/>
        </a:p>
      </dsp:txBody>
      <dsp:txXfrm>
        <a:off x="6426714" y="1516900"/>
        <a:ext cx="2142238" cy="3185491"/>
      </dsp:txXfrm>
    </dsp:sp>
    <dsp:sp modelId="{3198081F-7E81-46E2-A6D6-96BC0A2EBDB5}">
      <dsp:nvSpPr>
        <dsp:cNvPr id="0" name=""/>
        <dsp:cNvSpPr/>
      </dsp:nvSpPr>
      <dsp:spPr>
        <a:xfrm>
          <a:off x="0" y="4702392"/>
          <a:ext cx="8568952" cy="353943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F0BBE-5862-4354-A1AD-DFE666FE2D88}" type="datetimeFigureOut">
              <a:rPr lang="ru-RU" smtClean="0"/>
              <a:pPr/>
              <a:t>17.02.2019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F212E-C31C-4117-B87B-882DD1F588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47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F212E-C31C-4117-B87B-882DD1F5887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43A4B-FB08-4403-B54A-0AF927BE8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D57D-48FD-43A6-A616-BDE771224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8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47650"/>
            <a:ext cx="2055812" cy="5875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8213" cy="5875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866F-A091-4495-8DCE-EAD1C19A3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8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4350-F197-4F90-B15F-40C95E04C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8461C-C5CC-4EAD-A2D9-44A466063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5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5850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88" y="2674938"/>
            <a:ext cx="3627437" cy="344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60333-0727-4D61-B174-29543B322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5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0944B-D6A2-4C40-9B94-F6DC7BBCD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6A30-C0BE-4185-A5AB-784D1EED6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4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15033-9B2B-4110-884C-59F6BC1B2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6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74818-0791-462B-9CBF-5DC2C1A5B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1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EA8F-4B82-4464-90C3-DD410576D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0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6035675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D788A3"/>
              </a:gs>
              <a:gs pos="100000">
                <a:srgbClr val="8A2E4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211138" y="5354638"/>
            <a:ext cx="8720137" cy="1327150"/>
            <a:chOff x="133" y="3373"/>
            <a:chExt cx="5493" cy="836"/>
          </a:xfrm>
        </p:grpSpPr>
        <p:sp>
          <p:nvSpPr>
            <p:cNvPr id="2057" name="Freeform 3"/>
            <p:cNvSpPr>
              <a:spLocks noChangeArrowheads="1"/>
            </p:cNvSpPr>
            <p:nvPr/>
          </p:nvSpPr>
          <p:spPr bwMode="auto">
            <a:xfrm>
              <a:off x="3814" y="3464"/>
              <a:ext cx="1812" cy="448"/>
            </a:xfrm>
            <a:custGeom>
              <a:avLst/>
              <a:gdLst>
                <a:gd name="T0" fmla="*/ 1808 w 2706"/>
                <a:gd name="T1" fmla="*/ 0 h 640"/>
                <a:gd name="T2" fmla="*/ 1808 w 2706"/>
                <a:gd name="T3" fmla="*/ 0 h 640"/>
                <a:gd name="T4" fmla="*/ 1732 w 2706"/>
                <a:gd name="T5" fmla="*/ 13 h 640"/>
                <a:gd name="T6" fmla="*/ 1654 w 2706"/>
                <a:gd name="T7" fmla="*/ 27 h 640"/>
                <a:gd name="T8" fmla="*/ 1575 w 2706"/>
                <a:gd name="T9" fmla="*/ 42 h 640"/>
                <a:gd name="T10" fmla="*/ 1493 w 2706"/>
                <a:gd name="T11" fmla="*/ 57 h 640"/>
                <a:gd name="T12" fmla="*/ 1410 w 2706"/>
                <a:gd name="T13" fmla="*/ 76 h 640"/>
                <a:gd name="T14" fmla="*/ 1325 w 2706"/>
                <a:gd name="T15" fmla="*/ 94 h 640"/>
                <a:gd name="T16" fmla="*/ 1237 w 2706"/>
                <a:gd name="T17" fmla="*/ 115 h 640"/>
                <a:gd name="T18" fmla="*/ 1148 w 2706"/>
                <a:gd name="T19" fmla="*/ 136 h 640"/>
                <a:gd name="T20" fmla="*/ 1148 w 2706"/>
                <a:gd name="T21" fmla="*/ 136 h 640"/>
                <a:gd name="T22" fmla="*/ 986 w 2706"/>
                <a:gd name="T23" fmla="*/ 176 h 640"/>
                <a:gd name="T24" fmla="*/ 828 w 2706"/>
                <a:gd name="T25" fmla="*/ 213 h 640"/>
                <a:gd name="T26" fmla="*/ 676 w 2706"/>
                <a:gd name="T27" fmla="*/ 246 h 640"/>
                <a:gd name="T28" fmla="*/ 530 w 2706"/>
                <a:gd name="T29" fmla="*/ 279 h 640"/>
                <a:gd name="T30" fmla="*/ 391 w 2706"/>
                <a:gd name="T31" fmla="*/ 307 h 640"/>
                <a:gd name="T32" fmla="*/ 256 w 2706"/>
                <a:gd name="T33" fmla="*/ 332 h 640"/>
                <a:gd name="T34" fmla="*/ 126 w 2706"/>
                <a:gd name="T35" fmla="*/ 356 h 640"/>
                <a:gd name="T36" fmla="*/ 0 w 2706"/>
                <a:gd name="T37" fmla="*/ 377 h 640"/>
                <a:gd name="T38" fmla="*/ 0 w 2706"/>
                <a:gd name="T39" fmla="*/ 377 h 640"/>
                <a:gd name="T40" fmla="*/ 87 w 2706"/>
                <a:gd name="T41" fmla="*/ 389 h 640"/>
                <a:gd name="T42" fmla="*/ 170 w 2706"/>
                <a:gd name="T43" fmla="*/ 400 h 640"/>
                <a:gd name="T44" fmla="*/ 250 w 2706"/>
                <a:gd name="T45" fmla="*/ 410 h 640"/>
                <a:gd name="T46" fmla="*/ 329 w 2706"/>
                <a:gd name="T47" fmla="*/ 419 h 640"/>
                <a:gd name="T48" fmla="*/ 406 w 2706"/>
                <a:gd name="T49" fmla="*/ 427 h 640"/>
                <a:gd name="T50" fmla="*/ 479 w 2706"/>
                <a:gd name="T51" fmla="*/ 433 h 640"/>
                <a:gd name="T52" fmla="*/ 550 w 2706"/>
                <a:gd name="T53" fmla="*/ 438 h 640"/>
                <a:gd name="T54" fmla="*/ 620 w 2706"/>
                <a:gd name="T55" fmla="*/ 442 h 640"/>
                <a:gd name="T56" fmla="*/ 688 w 2706"/>
                <a:gd name="T57" fmla="*/ 445 h 640"/>
                <a:gd name="T58" fmla="*/ 754 w 2706"/>
                <a:gd name="T59" fmla="*/ 447 h 640"/>
                <a:gd name="T60" fmla="*/ 817 w 2706"/>
                <a:gd name="T61" fmla="*/ 448 h 640"/>
                <a:gd name="T62" fmla="*/ 879 w 2706"/>
                <a:gd name="T63" fmla="*/ 448 h 640"/>
                <a:gd name="T64" fmla="*/ 939 w 2706"/>
                <a:gd name="T65" fmla="*/ 447 h 640"/>
                <a:gd name="T66" fmla="*/ 998 w 2706"/>
                <a:gd name="T67" fmla="*/ 445 h 640"/>
                <a:gd name="T68" fmla="*/ 1054 w 2706"/>
                <a:gd name="T69" fmla="*/ 442 h 640"/>
                <a:gd name="T70" fmla="*/ 1109 w 2706"/>
                <a:gd name="T71" fmla="*/ 438 h 640"/>
                <a:gd name="T72" fmla="*/ 1161 w 2706"/>
                <a:gd name="T73" fmla="*/ 434 h 640"/>
                <a:gd name="T74" fmla="*/ 1213 w 2706"/>
                <a:gd name="T75" fmla="*/ 428 h 640"/>
                <a:gd name="T76" fmla="*/ 1263 w 2706"/>
                <a:gd name="T77" fmla="*/ 421 h 640"/>
                <a:gd name="T78" fmla="*/ 1312 w 2706"/>
                <a:gd name="T79" fmla="*/ 414 h 640"/>
                <a:gd name="T80" fmla="*/ 1359 w 2706"/>
                <a:gd name="T81" fmla="*/ 406 h 640"/>
                <a:gd name="T82" fmla="*/ 1406 w 2706"/>
                <a:gd name="T83" fmla="*/ 398 h 640"/>
                <a:gd name="T84" fmla="*/ 1450 w 2706"/>
                <a:gd name="T85" fmla="*/ 388 h 640"/>
                <a:gd name="T86" fmla="*/ 1495 w 2706"/>
                <a:gd name="T87" fmla="*/ 378 h 640"/>
                <a:gd name="T88" fmla="*/ 1537 w 2706"/>
                <a:gd name="T89" fmla="*/ 367 h 640"/>
                <a:gd name="T90" fmla="*/ 1579 w 2706"/>
                <a:gd name="T91" fmla="*/ 356 h 640"/>
                <a:gd name="T92" fmla="*/ 1619 w 2706"/>
                <a:gd name="T93" fmla="*/ 343 h 640"/>
                <a:gd name="T94" fmla="*/ 1659 w 2706"/>
                <a:gd name="T95" fmla="*/ 330 h 640"/>
                <a:gd name="T96" fmla="*/ 1736 w 2706"/>
                <a:gd name="T97" fmla="*/ 302 h 640"/>
                <a:gd name="T98" fmla="*/ 1809 w 2706"/>
                <a:gd name="T99" fmla="*/ 273 h 640"/>
                <a:gd name="T100" fmla="*/ 1809 w 2706"/>
                <a:gd name="T101" fmla="*/ 273 h 640"/>
                <a:gd name="T102" fmla="*/ 1812 w 2706"/>
                <a:gd name="T103" fmla="*/ 272 h 640"/>
                <a:gd name="T104" fmla="*/ 1812 w 2706"/>
                <a:gd name="T105" fmla="*/ 272 h 640"/>
                <a:gd name="T106" fmla="*/ 1812 w 2706"/>
                <a:gd name="T107" fmla="*/ 0 h 640"/>
                <a:gd name="T108" fmla="*/ 1812 w 2706"/>
                <a:gd name="T109" fmla="*/ 0 h 640"/>
                <a:gd name="T110" fmla="*/ 1808 w 2706"/>
                <a:gd name="T111" fmla="*/ 0 h 640"/>
                <a:gd name="T112" fmla="*/ 1808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4E7ED">
                <a:alpha val="2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" name="Freeform 4"/>
            <p:cNvSpPr>
              <a:spLocks noChangeArrowheads="1"/>
            </p:cNvSpPr>
            <p:nvPr/>
          </p:nvSpPr>
          <p:spPr bwMode="auto">
            <a:xfrm>
              <a:off x="1652" y="3384"/>
              <a:ext cx="3495" cy="533"/>
            </a:xfrm>
            <a:custGeom>
              <a:avLst/>
              <a:gdLst>
                <a:gd name="T0" fmla="*/ 3495 w 5216"/>
                <a:gd name="T1" fmla="*/ 499 h 762"/>
                <a:gd name="T2" fmla="*/ 3340 w 5216"/>
                <a:gd name="T3" fmla="*/ 480 h 762"/>
                <a:gd name="T4" fmla="*/ 3001 w 5216"/>
                <a:gd name="T5" fmla="*/ 427 h 762"/>
                <a:gd name="T6" fmla="*/ 2623 w 5216"/>
                <a:gd name="T7" fmla="*/ 355 h 762"/>
                <a:gd name="T8" fmla="*/ 2202 w 5216"/>
                <a:gd name="T9" fmla="*/ 262 h 762"/>
                <a:gd name="T10" fmla="*/ 1974 w 5216"/>
                <a:gd name="T11" fmla="*/ 207 h 762"/>
                <a:gd name="T12" fmla="*/ 1797 w 5216"/>
                <a:gd name="T13" fmla="*/ 165 h 762"/>
                <a:gd name="T14" fmla="*/ 1628 w 5216"/>
                <a:gd name="T15" fmla="*/ 129 h 762"/>
                <a:gd name="T16" fmla="*/ 1467 w 5216"/>
                <a:gd name="T17" fmla="*/ 98 h 762"/>
                <a:gd name="T18" fmla="*/ 1313 w 5216"/>
                <a:gd name="T19" fmla="*/ 71 h 762"/>
                <a:gd name="T20" fmla="*/ 1166 w 5216"/>
                <a:gd name="T21" fmla="*/ 50 h 762"/>
                <a:gd name="T22" fmla="*/ 894 w 5216"/>
                <a:gd name="T23" fmla="*/ 20 h 762"/>
                <a:gd name="T24" fmla="*/ 650 w 5216"/>
                <a:gd name="T25" fmla="*/ 3 h 762"/>
                <a:gd name="T26" fmla="*/ 432 w 5216"/>
                <a:gd name="T27" fmla="*/ 0 h 762"/>
                <a:gd name="T28" fmla="*/ 240 w 5216"/>
                <a:gd name="T29" fmla="*/ 7 h 762"/>
                <a:gd name="T30" fmla="*/ 74 w 5216"/>
                <a:gd name="T31" fmla="*/ 22 h 762"/>
                <a:gd name="T32" fmla="*/ 0 w 5216"/>
                <a:gd name="T33" fmla="*/ 34 h 762"/>
                <a:gd name="T34" fmla="*/ 210 w 5216"/>
                <a:gd name="T35" fmla="*/ 60 h 762"/>
                <a:gd name="T36" fmla="*/ 437 w 5216"/>
                <a:gd name="T37" fmla="*/ 98 h 762"/>
                <a:gd name="T38" fmla="*/ 679 w 5216"/>
                <a:gd name="T39" fmla="*/ 147 h 762"/>
                <a:gd name="T40" fmla="*/ 939 w 5216"/>
                <a:gd name="T41" fmla="*/ 207 h 762"/>
                <a:gd name="T42" fmla="*/ 1177 w 5216"/>
                <a:gd name="T43" fmla="*/ 264 h 762"/>
                <a:gd name="T44" fmla="*/ 1613 w 5216"/>
                <a:gd name="T45" fmla="*/ 361 h 762"/>
                <a:gd name="T46" fmla="*/ 1815 w 5216"/>
                <a:gd name="T47" fmla="*/ 400 h 762"/>
                <a:gd name="T48" fmla="*/ 2005 w 5216"/>
                <a:gd name="T49" fmla="*/ 434 h 762"/>
                <a:gd name="T50" fmla="*/ 2184 w 5216"/>
                <a:gd name="T51" fmla="*/ 463 h 762"/>
                <a:gd name="T52" fmla="*/ 2353 w 5216"/>
                <a:gd name="T53" fmla="*/ 485 h 762"/>
                <a:gd name="T54" fmla="*/ 2513 w 5216"/>
                <a:gd name="T55" fmla="*/ 505 h 762"/>
                <a:gd name="T56" fmla="*/ 2663 w 5216"/>
                <a:gd name="T57" fmla="*/ 518 h 762"/>
                <a:gd name="T58" fmla="*/ 2804 w 5216"/>
                <a:gd name="T59" fmla="*/ 527 h 762"/>
                <a:gd name="T60" fmla="*/ 2938 w 5216"/>
                <a:gd name="T61" fmla="*/ 533 h 762"/>
                <a:gd name="T62" fmla="*/ 3062 w 5216"/>
                <a:gd name="T63" fmla="*/ 533 h 762"/>
                <a:gd name="T64" fmla="*/ 3180 w 5216"/>
                <a:gd name="T65" fmla="*/ 530 h 762"/>
                <a:gd name="T66" fmla="*/ 3291 w 5216"/>
                <a:gd name="T67" fmla="*/ 523 h 762"/>
                <a:gd name="T68" fmla="*/ 3396 w 5216"/>
                <a:gd name="T69" fmla="*/ 512 h 762"/>
                <a:gd name="T70" fmla="*/ 3495 w 5216"/>
                <a:gd name="T71" fmla="*/ 499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F4E7ED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9" name="Freeform 5"/>
            <p:cNvSpPr>
              <a:spLocks noChangeArrowheads="1"/>
            </p:cNvSpPr>
            <p:nvPr/>
          </p:nvSpPr>
          <p:spPr bwMode="auto">
            <a:xfrm>
              <a:off x="1784" y="3391"/>
              <a:ext cx="3446" cy="486"/>
            </a:xfrm>
            <a:custGeom>
              <a:avLst/>
              <a:gdLst>
                <a:gd name="T0" fmla="*/ 0 w 5144"/>
                <a:gd name="T1" fmla="*/ 49 h 694"/>
                <a:gd name="T2" fmla="*/ 0 w 5144"/>
                <a:gd name="T3" fmla="*/ 49 h 694"/>
                <a:gd name="T4" fmla="*/ 12 w 5144"/>
                <a:gd name="T5" fmla="*/ 46 h 694"/>
                <a:gd name="T6" fmla="*/ 48 w 5144"/>
                <a:gd name="T7" fmla="*/ 39 h 694"/>
                <a:gd name="T8" fmla="*/ 110 w 5144"/>
                <a:gd name="T9" fmla="*/ 29 h 694"/>
                <a:gd name="T10" fmla="*/ 150 w 5144"/>
                <a:gd name="T11" fmla="*/ 24 h 694"/>
                <a:gd name="T12" fmla="*/ 197 w 5144"/>
                <a:gd name="T13" fmla="*/ 18 h 694"/>
                <a:gd name="T14" fmla="*/ 249 w 5144"/>
                <a:gd name="T15" fmla="*/ 14 h 694"/>
                <a:gd name="T16" fmla="*/ 309 w 5144"/>
                <a:gd name="T17" fmla="*/ 10 h 694"/>
                <a:gd name="T18" fmla="*/ 375 w 5144"/>
                <a:gd name="T19" fmla="*/ 6 h 694"/>
                <a:gd name="T20" fmla="*/ 449 w 5144"/>
                <a:gd name="T21" fmla="*/ 3 h 694"/>
                <a:gd name="T22" fmla="*/ 529 w 5144"/>
                <a:gd name="T23" fmla="*/ 1 h 694"/>
                <a:gd name="T24" fmla="*/ 616 w 5144"/>
                <a:gd name="T25" fmla="*/ 0 h 694"/>
                <a:gd name="T26" fmla="*/ 710 w 5144"/>
                <a:gd name="T27" fmla="*/ 1 h 694"/>
                <a:gd name="T28" fmla="*/ 811 w 5144"/>
                <a:gd name="T29" fmla="*/ 4 h 694"/>
                <a:gd name="T30" fmla="*/ 919 w 5144"/>
                <a:gd name="T31" fmla="*/ 10 h 694"/>
                <a:gd name="T32" fmla="*/ 1034 w 5144"/>
                <a:gd name="T33" fmla="*/ 17 h 694"/>
                <a:gd name="T34" fmla="*/ 1156 w 5144"/>
                <a:gd name="T35" fmla="*/ 28 h 694"/>
                <a:gd name="T36" fmla="*/ 1286 w 5144"/>
                <a:gd name="T37" fmla="*/ 41 h 694"/>
                <a:gd name="T38" fmla="*/ 1424 w 5144"/>
                <a:gd name="T39" fmla="*/ 56 h 694"/>
                <a:gd name="T40" fmla="*/ 1569 w 5144"/>
                <a:gd name="T41" fmla="*/ 74 h 694"/>
                <a:gd name="T42" fmla="*/ 1722 w 5144"/>
                <a:gd name="T43" fmla="*/ 97 h 694"/>
                <a:gd name="T44" fmla="*/ 1881 w 5144"/>
                <a:gd name="T45" fmla="*/ 122 h 694"/>
                <a:gd name="T46" fmla="*/ 2049 w 5144"/>
                <a:gd name="T47" fmla="*/ 151 h 694"/>
                <a:gd name="T48" fmla="*/ 2224 w 5144"/>
                <a:gd name="T49" fmla="*/ 186 h 694"/>
                <a:gd name="T50" fmla="*/ 2408 w 5144"/>
                <a:gd name="T51" fmla="*/ 224 h 694"/>
                <a:gd name="T52" fmla="*/ 2599 w 5144"/>
                <a:gd name="T53" fmla="*/ 266 h 694"/>
                <a:gd name="T54" fmla="*/ 2799 w 5144"/>
                <a:gd name="T55" fmla="*/ 314 h 694"/>
                <a:gd name="T56" fmla="*/ 3007 w 5144"/>
                <a:gd name="T57" fmla="*/ 366 h 694"/>
                <a:gd name="T58" fmla="*/ 3222 w 5144"/>
                <a:gd name="T59" fmla="*/ 423 h 694"/>
                <a:gd name="T60" fmla="*/ 3446 w 5144"/>
                <a:gd name="T61" fmla="*/ 48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" name="Freeform 6"/>
            <p:cNvSpPr>
              <a:spLocks noChangeArrowheads="1"/>
            </p:cNvSpPr>
            <p:nvPr/>
          </p:nvSpPr>
          <p:spPr bwMode="auto">
            <a:xfrm>
              <a:off x="3538" y="3383"/>
              <a:ext cx="2084" cy="408"/>
            </a:xfrm>
            <a:custGeom>
              <a:avLst/>
              <a:gdLst>
                <a:gd name="T0" fmla="*/ 0 w 3112"/>
                <a:gd name="T1" fmla="*/ 408 h 584"/>
                <a:gd name="T2" fmla="*/ 0 w 3112"/>
                <a:gd name="T3" fmla="*/ 408 h 584"/>
                <a:gd name="T4" fmla="*/ 60 w 3112"/>
                <a:gd name="T5" fmla="*/ 391 h 584"/>
                <a:gd name="T6" fmla="*/ 225 w 3112"/>
                <a:gd name="T7" fmla="*/ 348 h 584"/>
                <a:gd name="T8" fmla="*/ 339 w 3112"/>
                <a:gd name="T9" fmla="*/ 319 h 584"/>
                <a:gd name="T10" fmla="*/ 470 w 3112"/>
                <a:gd name="T11" fmla="*/ 286 h 584"/>
                <a:gd name="T12" fmla="*/ 616 w 3112"/>
                <a:gd name="T13" fmla="*/ 252 h 584"/>
                <a:gd name="T14" fmla="*/ 773 w 3112"/>
                <a:gd name="T15" fmla="*/ 214 h 584"/>
                <a:gd name="T16" fmla="*/ 939 w 3112"/>
                <a:gd name="T17" fmla="*/ 177 h 584"/>
                <a:gd name="T18" fmla="*/ 1109 w 3112"/>
                <a:gd name="T19" fmla="*/ 141 h 584"/>
                <a:gd name="T20" fmla="*/ 1283 w 3112"/>
                <a:gd name="T21" fmla="*/ 108 h 584"/>
                <a:gd name="T22" fmla="*/ 1456 w 3112"/>
                <a:gd name="T23" fmla="*/ 75 h 584"/>
                <a:gd name="T24" fmla="*/ 1542 w 3112"/>
                <a:gd name="T25" fmla="*/ 61 h 584"/>
                <a:gd name="T26" fmla="*/ 1625 w 3112"/>
                <a:gd name="T27" fmla="*/ 48 h 584"/>
                <a:gd name="T28" fmla="*/ 1708 w 3112"/>
                <a:gd name="T29" fmla="*/ 36 h 584"/>
                <a:gd name="T30" fmla="*/ 1788 w 3112"/>
                <a:gd name="T31" fmla="*/ 25 h 584"/>
                <a:gd name="T32" fmla="*/ 1867 w 3112"/>
                <a:gd name="T33" fmla="*/ 17 h 584"/>
                <a:gd name="T34" fmla="*/ 1942 w 3112"/>
                <a:gd name="T35" fmla="*/ 10 h 584"/>
                <a:gd name="T36" fmla="*/ 2014 w 3112"/>
                <a:gd name="T37" fmla="*/ 4 h 584"/>
                <a:gd name="T38" fmla="*/ 2084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1" name="Freeform 7"/>
            <p:cNvSpPr>
              <a:spLocks noChangeArrowheads="1"/>
            </p:cNvSpPr>
            <p:nvPr/>
          </p:nvSpPr>
          <p:spPr bwMode="auto">
            <a:xfrm>
              <a:off x="133" y="3373"/>
              <a:ext cx="5493" cy="836"/>
            </a:xfrm>
            <a:custGeom>
              <a:avLst/>
              <a:gdLst>
                <a:gd name="T0" fmla="*/ 5490 w 8196"/>
                <a:gd name="T1" fmla="*/ 359 h 1192"/>
                <a:gd name="T2" fmla="*/ 5388 w 8196"/>
                <a:gd name="T3" fmla="*/ 400 h 1192"/>
                <a:gd name="T4" fmla="*/ 5280 w 8196"/>
                <a:gd name="T5" fmla="*/ 435 h 1192"/>
                <a:gd name="T6" fmla="*/ 5165 w 8196"/>
                <a:gd name="T7" fmla="*/ 467 h 1192"/>
                <a:gd name="T8" fmla="*/ 5041 w 8196"/>
                <a:gd name="T9" fmla="*/ 492 h 1192"/>
                <a:gd name="T10" fmla="*/ 4907 w 8196"/>
                <a:gd name="T11" fmla="*/ 512 h 1192"/>
                <a:gd name="T12" fmla="*/ 4762 w 8196"/>
                <a:gd name="T13" fmla="*/ 526 h 1192"/>
                <a:gd name="T14" fmla="*/ 4606 w 8196"/>
                <a:gd name="T15" fmla="*/ 534 h 1192"/>
                <a:gd name="T16" fmla="*/ 4435 w 8196"/>
                <a:gd name="T17" fmla="*/ 533 h 1192"/>
                <a:gd name="T18" fmla="*/ 4250 w 8196"/>
                <a:gd name="T19" fmla="*/ 526 h 1192"/>
                <a:gd name="T20" fmla="*/ 4049 w 8196"/>
                <a:gd name="T21" fmla="*/ 509 h 1192"/>
                <a:gd name="T22" fmla="*/ 3831 w 8196"/>
                <a:gd name="T23" fmla="*/ 484 h 1192"/>
                <a:gd name="T24" fmla="*/ 3595 w 8196"/>
                <a:gd name="T25" fmla="*/ 450 h 1192"/>
                <a:gd name="T26" fmla="*/ 3339 w 8196"/>
                <a:gd name="T27" fmla="*/ 405 h 1192"/>
                <a:gd name="T28" fmla="*/ 3061 w 8196"/>
                <a:gd name="T29" fmla="*/ 351 h 1192"/>
                <a:gd name="T30" fmla="*/ 2763 w 8196"/>
                <a:gd name="T31" fmla="*/ 285 h 1192"/>
                <a:gd name="T32" fmla="*/ 2440 w 8196"/>
                <a:gd name="T33" fmla="*/ 208 h 1192"/>
                <a:gd name="T34" fmla="*/ 2276 w 8196"/>
                <a:gd name="T35" fmla="*/ 168 h 1192"/>
                <a:gd name="T36" fmla="*/ 1966 w 8196"/>
                <a:gd name="T37" fmla="*/ 104 h 1192"/>
                <a:gd name="T38" fmla="*/ 1684 w 8196"/>
                <a:gd name="T39" fmla="*/ 58 h 1192"/>
                <a:gd name="T40" fmla="*/ 1425 w 8196"/>
                <a:gd name="T41" fmla="*/ 25 h 1192"/>
                <a:gd name="T42" fmla="*/ 1190 w 8196"/>
                <a:gd name="T43" fmla="*/ 7 h 1192"/>
                <a:gd name="T44" fmla="*/ 980 w 8196"/>
                <a:gd name="T45" fmla="*/ 0 h 1192"/>
                <a:gd name="T46" fmla="*/ 792 w 8196"/>
                <a:gd name="T47" fmla="*/ 3 h 1192"/>
                <a:gd name="T48" fmla="*/ 626 w 8196"/>
                <a:gd name="T49" fmla="*/ 14 h 1192"/>
                <a:gd name="T50" fmla="*/ 480 w 8196"/>
                <a:gd name="T51" fmla="*/ 31 h 1192"/>
                <a:gd name="T52" fmla="*/ 355 w 8196"/>
                <a:gd name="T53" fmla="*/ 52 h 1192"/>
                <a:gd name="T54" fmla="*/ 251 w 8196"/>
                <a:gd name="T55" fmla="*/ 76 h 1192"/>
                <a:gd name="T56" fmla="*/ 166 w 8196"/>
                <a:gd name="T57" fmla="*/ 101 h 1192"/>
                <a:gd name="T58" fmla="*/ 99 w 8196"/>
                <a:gd name="T59" fmla="*/ 123 h 1192"/>
                <a:gd name="T60" fmla="*/ 32 w 8196"/>
                <a:gd name="T61" fmla="*/ 151 h 1192"/>
                <a:gd name="T62" fmla="*/ 0 w 8196"/>
                <a:gd name="T63" fmla="*/ 168 h 1192"/>
                <a:gd name="T64" fmla="*/ 5490 w 8196"/>
                <a:gd name="T65" fmla="*/ 836 h 1192"/>
                <a:gd name="T66" fmla="*/ 5493 w 8196"/>
                <a:gd name="T67" fmla="*/ 832 h 1192"/>
                <a:gd name="T68" fmla="*/ 5493 w 8196"/>
                <a:gd name="T69" fmla="*/ 358 h 1192"/>
                <a:gd name="T70" fmla="*/ 5490 w 8196"/>
                <a:gd name="T71" fmla="*/ 359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64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568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830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 smtClean="0">
                <a:solidFill>
                  <a:srgbClr val="B13F9A"/>
                </a:solidFill>
                <a:latin typeface="+mn-lt"/>
                <a:cs typeface="Arial Unicode M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/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588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1000" smtClean="0">
                <a:solidFill>
                  <a:srgbClr val="B13F9A"/>
                </a:solidFill>
                <a:latin typeface="+mn-lt"/>
                <a:cs typeface="Arial Unicode M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B7AD6657-EF27-4C18-95C3-CD0938F6DF8B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B13F9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B13F9A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B13F9A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B13F9A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85800" y="1600200"/>
            <a:ext cx="777240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3600" b="1" dirty="0" smtClean="0">
                <a:solidFill>
                  <a:srgbClr val="FFFFFF"/>
                </a:solidFill>
                <a:latin typeface="Candara" pitchFamily="32" charset="0"/>
              </a:rPr>
              <a:t>Тема: Ощущение и восприятие</a:t>
            </a:r>
            <a:endParaRPr lang="ru-RU" sz="3600" b="1" dirty="0">
              <a:solidFill>
                <a:srgbClr val="FFFFFF"/>
              </a:solidFill>
              <a:latin typeface="Candar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4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Различают две основные формы изменения чувствительности: адаптация и сенсибилизация. </a:t>
            </a:r>
          </a:p>
          <a:p>
            <a:pPr algn="just"/>
            <a:endParaRPr lang="ru-RU" sz="2400" b="1" dirty="0">
              <a:solidFill>
                <a:schemeClr val="bg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Адаптация</a:t>
            </a:r>
            <a:r>
              <a:rPr lang="ru-RU" sz="2400" dirty="0" smtClean="0">
                <a:solidFill>
                  <a:schemeClr val="bg1"/>
                </a:solidFill>
              </a:rPr>
              <a:t> — изменение чувствительности для приспособления к внешним условиям (полная, негативная , где ощущение снижается под влиянием сильного раздражителя и позитивная – где чувствительность повышается под влиянием слабого). 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Сенсибилизация</a:t>
            </a:r>
            <a:r>
              <a:rPr lang="ru-RU" sz="2400" dirty="0" smtClean="0">
                <a:solidFill>
                  <a:schemeClr val="bg1"/>
                </a:solidFill>
              </a:rPr>
              <a:t> — повышение чувствительности под влиянием внутренних факторов, состояния организма</a:t>
            </a:r>
            <a:r>
              <a:rPr lang="ru-RU" sz="2400" dirty="0">
                <a:solidFill>
                  <a:schemeClr val="bg1"/>
                </a:solidFill>
              </a:rPr>
              <a:t>. Например, увеличение остроты зрения под влиянием слабых слуховых или обонятельных раздражителей. </a:t>
            </a:r>
            <a:r>
              <a:rPr lang="ru-RU" sz="2400" dirty="0" smtClean="0">
                <a:solidFill>
                  <a:schemeClr val="bg1"/>
                </a:solidFill>
              </a:rPr>
              <a:t>Или </a:t>
            </a:r>
            <a:r>
              <a:rPr lang="ru-RU" sz="2400" dirty="0">
                <a:solidFill>
                  <a:schemeClr val="bg1"/>
                </a:solidFill>
              </a:rPr>
              <a:t>повышения чувствительности за счет характера деятельности (скрипачи обладают высокой чувствительностью к звукам, текстильщики научаются различать более 60 оттенков черного цвета и т.д.).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5"/>
            <a:ext cx="856895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chemeClr val="bg1"/>
                </a:solidFill>
              </a:rPr>
              <a:t>Явления взаимодействия ощущений.</a:t>
            </a:r>
          </a:p>
          <a:p>
            <a:pPr algn="just"/>
            <a:endParaRPr lang="ru-RU" sz="2600" dirty="0" smtClean="0">
              <a:solidFill>
                <a:schemeClr val="bg1"/>
              </a:solidFill>
            </a:endParaRPr>
          </a:p>
          <a:p>
            <a:pPr algn="just"/>
            <a:r>
              <a:rPr lang="ru-RU" sz="2600" b="1" dirty="0" smtClean="0">
                <a:solidFill>
                  <a:schemeClr val="bg1"/>
                </a:solidFill>
              </a:rPr>
              <a:t>Синестезия</a:t>
            </a:r>
            <a:r>
              <a:rPr lang="ru-RU" sz="2600" dirty="0" smtClean="0">
                <a:solidFill>
                  <a:schemeClr val="bg1"/>
                </a:solidFill>
              </a:rPr>
              <a:t> – это возникновение ощущения в одном анализаторе при воздействии на другой анализатор.  Н: звуковые раздражители вызывают зрительные. Теплый тон, кричащий </a:t>
            </a:r>
            <a:r>
              <a:rPr lang="ru-RU" sz="2600" dirty="0">
                <a:solidFill>
                  <a:schemeClr val="bg1"/>
                </a:solidFill>
              </a:rPr>
              <a:t>цвет. </a:t>
            </a:r>
            <a:endParaRPr lang="ru-RU" sz="2600" dirty="0" smtClean="0">
              <a:solidFill>
                <a:schemeClr val="bg1"/>
              </a:solidFill>
            </a:endParaRPr>
          </a:p>
          <a:p>
            <a:pPr algn="just"/>
            <a:r>
              <a:rPr lang="ru-RU" sz="2600" dirty="0" smtClean="0">
                <a:solidFill>
                  <a:schemeClr val="bg1"/>
                </a:solidFill>
              </a:rPr>
              <a:t>Качество </a:t>
            </a:r>
            <a:r>
              <a:rPr lang="ru-RU" sz="2600" dirty="0">
                <a:solidFill>
                  <a:schemeClr val="bg1"/>
                </a:solidFill>
              </a:rPr>
              <a:t>ощущений одного вида переносится на другой. Встречаются в норме («цветовой слух») у многих людей, </a:t>
            </a:r>
            <a:r>
              <a:rPr lang="ru-RU" sz="2600" dirty="0" smtClean="0">
                <a:solidFill>
                  <a:schemeClr val="bg1"/>
                </a:solidFill>
              </a:rPr>
              <a:t>низкочастотные </a:t>
            </a:r>
            <a:r>
              <a:rPr lang="ru-RU" sz="2600" dirty="0">
                <a:solidFill>
                  <a:schemeClr val="bg1"/>
                </a:solidFill>
              </a:rPr>
              <a:t>звуки дают ощущение мягкости или обилия, в то время как высокочастотные звуки воспринимаются как хрупкие и острые, синий цвет воспринимается как холодный, в то время как красный - как теплый. </a:t>
            </a:r>
            <a:endParaRPr lang="ru-RU" sz="2600" dirty="0" smtClean="0">
              <a:solidFill>
                <a:schemeClr val="bg1"/>
              </a:solidFill>
            </a:endParaRP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 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Явления взаимодействия ощущений.</a:t>
            </a:r>
          </a:p>
          <a:p>
            <a:pPr algn="just"/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Контраст</a:t>
            </a:r>
            <a:r>
              <a:rPr lang="ru-RU" sz="2800" dirty="0" smtClean="0">
                <a:solidFill>
                  <a:schemeClr val="bg1"/>
                </a:solidFill>
              </a:rPr>
              <a:t> – изменение интенсивности и качества ощущения под влиянием предыдущего или сопутствующего раздражителя.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Например</a:t>
            </a:r>
            <a:r>
              <a:rPr lang="ru-RU" sz="2800" dirty="0">
                <a:solidFill>
                  <a:schemeClr val="bg1"/>
                </a:solidFill>
              </a:rPr>
              <a:t>, после холодного слабый тепловой раздражитель кажется горячим или одна и та же фигура на черном фоне кажется светлее, а на белом - темнее.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70" y="476672"/>
            <a:ext cx="813690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Дифференциальный (разностный) порог — минимальное изменение интенсивности раздражителя вызывающее изменение ощущения.</a:t>
            </a:r>
          </a:p>
          <a:p>
            <a:pPr algn="just"/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Латентный период реакции — промежуток времени от момента подачи сигнала до возникновения ощущения. После окончания воздействия раздражителя зрительные ощущения исчезают не сразу, а постепенно (инерция зрения равна 0,1-0,2 с).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8139072"/>
              </p:ext>
            </p:extLst>
          </p:nvPr>
        </p:nvGraphicFramePr>
        <p:xfrm>
          <a:off x="395536" y="8662"/>
          <a:ext cx="842493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96944" cy="6264696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Пространственная </a:t>
            </a:r>
            <a:r>
              <a:rPr lang="ru-RU" sz="2400" b="1" dirty="0">
                <a:solidFill>
                  <a:schemeClr val="bg1"/>
                </a:solidFill>
              </a:rPr>
              <a:t>локализация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Термин «локализация» употребляется относительно слуха (определение расположения источника звука в среде), зрения (определение положения стимула в области зрения), осязательных ощущений (определение места стимуляции на коже).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Благодаря </a:t>
            </a:r>
            <a:r>
              <a:rPr lang="ru-RU" sz="2400" dirty="0" err="1">
                <a:solidFill>
                  <a:schemeClr val="bg1"/>
                </a:solidFill>
              </a:rPr>
              <a:t>бинокулярности</a:t>
            </a:r>
            <a:r>
              <a:rPr lang="ru-RU" sz="2400" dirty="0">
                <a:solidFill>
                  <a:schemeClr val="bg1"/>
                </a:solidFill>
              </a:rPr>
              <a:t> зрения, слуха мы видим и слышим образы ощущений в определенном месте пространства. </a:t>
            </a:r>
            <a:r>
              <a:rPr lang="ru-RU" sz="2400" dirty="0" smtClean="0">
                <a:solidFill>
                  <a:schemeClr val="bg1"/>
                </a:solidFill>
              </a:rPr>
              <a:t>Локализация тактильных </a:t>
            </a:r>
            <a:r>
              <a:rPr lang="ru-RU" sz="2400" dirty="0">
                <a:solidFill>
                  <a:schemeClr val="bg1"/>
                </a:solidFill>
              </a:rPr>
              <a:t>ощущений вырабатывается в опыте благодаря совместной деятельности зрения и мышечного чувства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Ощущение </a:t>
            </a:r>
            <a:r>
              <a:rPr lang="ru-RU" sz="2400" dirty="0">
                <a:solidFill>
                  <a:schemeClr val="bg1"/>
                </a:solidFill>
              </a:rPr>
              <a:t>вкуса локализуется на разных участках языка: сладкое - кончик языка, кислое - края языка, горькое - основание языка, соленое - края и середина языка. Обоняние - более чувствительна левая сторона носа.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7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496944" cy="5760640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РАЗВИТИЕ</a:t>
            </a: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Ощущения начинают развиваться сразу после рождения. Однако не все виды чувствительности развиваются одинаково. Сразу после рождения у ребенка развивается осязательная, вкусовая и обонятельная чувствительность (ребенок реагирует на температуру среды, прикосновение, боль; определяет мать по запаху материнского молока; отличает молоко матери от коровьего молока или воды). Однако развитие этих ощущений продолжается достаточно долго (мало развиты в 4-5 лет).</a:t>
            </a: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57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496944" cy="5472608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Менее </a:t>
            </a:r>
            <a:r>
              <a:rPr lang="ru-RU" sz="2400" dirty="0">
                <a:solidFill>
                  <a:schemeClr val="bg1"/>
                </a:solidFill>
              </a:rPr>
              <a:t>зрелыми к моменту рождения являются зрительные и слуховые ощущения.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Быстрее </a:t>
            </a:r>
            <a:r>
              <a:rPr lang="ru-RU" sz="2400" dirty="0">
                <a:solidFill>
                  <a:schemeClr val="bg1"/>
                </a:solidFill>
              </a:rPr>
              <a:t>начинают развиваться слуховые ощущения (реагирует на звук - в первые недели жизни, на направление -через два-три месяца, а на пение и музыку - на третьем-четвертом месяце).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Речевой </a:t>
            </a:r>
            <a:r>
              <a:rPr lang="ru-RU" sz="2400" dirty="0">
                <a:solidFill>
                  <a:schemeClr val="bg1"/>
                </a:solidFill>
              </a:rPr>
              <a:t>слух развивается постепенно. Сначала ребенок реагирует на интонацию речи (на втором месяце), затем - на ритм, а способность различать звуки (сначала гласные, а потом согласные) появляется к концу первого года жизни. Абсолютная чувствительность к свету у младенца низка, но заметно возрастает в первые дни жизни. Различение цветов наступает лишь на пятом месяце.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077072"/>
            <a:ext cx="7772400" cy="150018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Вопросы для обсуждения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Как  определяются пороги чувствительности, как можно измерить чувствительность?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Можно ли утверждать, что слабые и сильные раздражители одинаково воздействуют на чувствительность анализатора?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Всегда ли действие раздражителя вызывает ощущение?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Какие виды ощущений входят в состав осязательных?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Можно ли произвольно менять чувствительность?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00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669" y="980728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Восприятие</a:t>
            </a:r>
            <a:r>
              <a:rPr lang="ru-RU" sz="2800" dirty="0" smtClean="0">
                <a:solidFill>
                  <a:schemeClr val="bg1"/>
                </a:solidFill>
              </a:rPr>
              <a:t> –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 познавательный психический процесс </a:t>
            </a:r>
            <a:r>
              <a:rPr lang="ru-RU" sz="2800" b="1" i="1" dirty="0" smtClean="0">
                <a:solidFill>
                  <a:schemeClr val="bg1"/>
                </a:solidFill>
              </a:rPr>
              <a:t>целостного отражения</a:t>
            </a:r>
            <a:r>
              <a:rPr lang="ru-RU" sz="2800" dirty="0" smtClean="0">
                <a:solidFill>
                  <a:schemeClr val="bg1"/>
                </a:solidFill>
              </a:rPr>
              <a:t> явлений и предметов окружающего мира, возникающий при воздействии раздражителей на органы чувств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Процесс </a:t>
            </a:r>
            <a:r>
              <a:rPr lang="ru-RU" sz="2800" dirty="0">
                <a:solidFill>
                  <a:schemeClr val="bg1"/>
                </a:solidFill>
              </a:rPr>
              <a:t>восприятия зависит от содержания психической жизни человека, от особенностей его личности и прошлого опыта. Данная зависимость в психологии носит название </a:t>
            </a:r>
            <a:r>
              <a:rPr lang="ru-RU" sz="2800" b="1" dirty="0">
                <a:solidFill>
                  <a:schemeClr val="bg1"/>
                </a:solidFill>
              </a:rPr>
              <a:t>апперцепции.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72400" cy="1362075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Ощущения, восприятие, внимание как познавательные процессы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Ощущения, их классификация и свойства.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Восприятие.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процессе восприятия формируются </a:t>
            </a:r>
            <a:r>
              <a:rPr lang="ru-RU" sz="2400" i="1" dirty="0" smtClean="0"/>
              <a:t>перцептивные образы,</a:t>
            </a:r>
            <a:r>
              <a:rPr lang="ru-RU" sz="2400" dirty="0" smtClean="0"/>
              <a:t> с которыми в дальнейшем оперируют внимание, память и мышление. Образ представляет собой субъективную форму объекта; он является порождением внутреннего мира данного человека.</a:t>
            </a:r>
            <a:endParaRPr lang="ru-RU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62213"/>
            <a:ext cx="8208912" cy="377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1"/>
            <a:ext cx="77724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свойства восприятия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7566434"/>
              </p:ext>
            </p:extLst>
          </p:nvPr>
        </p:nvGraphicFramePr>
        <p:xfrm>
          <a:off x="395536" y="1124744"/>
          <a:ext cx="8389440" cy="458083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31742"/>
                <a:gridCol w="6257698"/>
              </a:tblGrid>
              <a:tr h="792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Избирательность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/>
                        <a:t>Проявляется в преимущественном выделении одних объектов по сравнению с другими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798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Константность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Образ предмета сохраняет относительное постоянство в изменяющихся условиях среды. Предметы постоянные </a:t>
                      </a:r>
                      <a:r>
                        <a:rPr lang="ru-RU" sz="2000" dirty="0"/>
                        <a:t>по форме, цвету, величине и т.д.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91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Осмысленность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Восприятие у человека тесно связано с мышлением, с пониманием сущности предмета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90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+mn-ea"/>
                        </a:rPr>
                        <a:t>Обобщенность</a:t>
                      </a:r>
                      <a:r>
                        <a:rPr lang="ru-RU" sz="2000" b="1" baseline="0" dirty="0" smtClean="0">
                          <a:latin typeface="+mn-lt"/>
                          <a:ea typeface="+mn-ea"/>
                        </a:rPr>
                        <a:t>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169920" algn="l"/>
                        </a:tabLst>
                      </a:pPr>
                      <a:r>
                        <a:rPr lang="ru-RU" sz="2000" dirty="0"/>
                        <a:t>Способность человека отражать окружающую дей-ствительность как </a:t>
                      </a:r>
                      <a:r>
                        <a:rPr lang="ru-RU" sz="2000" dirty="0" smtClean="0"/>
                        <a:t>воздействия </a:t>
                      </a:r>
                      <a:r>
                        <a:rPr lang="ru-RU" sz="2000" dirty="0"/>
                        <a:t>конкретных ее предметов, относящихся к определенному классу явлений.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7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Целостность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Восприятие есть всегда целостный образ предмета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28979094"/>
              </p:ext>
            </p:extLst>
          </p:nvPr>
        </p:nvGraphicFramePr>
        <p:xfrm>
          <a:off x="323528" y="404664"/>
          <a:ext cx="85689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7772400" cy="648072"/>
          </a:xfrm>
        </p:spPr>
        <p:txBody>
          <a:bodyPr/>
          <a:lstStyle/>
          <a:p>
            <a:pPr algn="ctr"/>
            <a:r>
              <a:rPr lang="ru-RU" sz="2800" dirty="0" smtClean="0"/>
              <a:t>Виды восприятия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573016"/>
            <a:ext cx="7772400" cy="25202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2600" dirty="0" smtClean="0">
                <a:solidFill>
                  <a:schemeClr val="bg1"/>
                </a:solidFill>
              </a:rPr>
              <a:t>В зависимости от объекта восприятия выделяют восприятие предметов, речи и человека человеком.</a:t>
            </a:r>
          </a:p>
          <a:p>
            <a:pPr algn="just"/>
            <a:endParaRPr lang="ru-RU" sz="2600" dirty="0" smtClean="0">
              <a:solidFill>
                <a:schemeClr val="bg1"/>
              </a:solidFill>
            </a:endParaRPr>
          </a:p>
          <a:p>
            <a:pPr algn="just"/>
            <a:r>
              <a:rPr lang="ru-RU" sz="2600" dirty="0" smtClean="0">
                <a:solidFill>
                  <a:schemeClr val="bg1"/>
                </a:solidFill>
              </a:rPr>
              <a:t>По модальности: зрительное, слуховое, обонятельное, осязательное и вкусовое.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</a:rPr>
              <a:t>По </a:t>
            </a:r>
            <a:r>
              <a:rPr lang="ru-RU" sz="2600" dirty="0" smtClean="0">
                <a:solidFill>
                  <a:schemeClr val="bg1"/>
                </a:solidFill>
              </a:rPr>
              <a:t>форме существования материи: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</a:rPr>
              <a:t>Восприятие движения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</a:rPr>
              <a:t>Восприятие времени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</a:rPr>
              <a:t>Восприятие пространства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8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64807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Восприятие как действие 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8060432" cy="5400600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Восприятие – активный процесс. Совокупность действий, направленных на обследование объекта и создание его идеальной копии. Двигательные реакции глаз и рук – равнозначны.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Движения глаз по функции делятся на 2 группы:</a:t>
            </a:r>
          </a:p>
          <a:p>
            <a:pPr marL="342900" indent="-342900" algn="just">
              <a:buFontTx/>
              <a:buChar char="-"/>
            </a:pPr>
            <a:r>
              <a:rPr lang="ru-RU" sz="2800" dirty="0">
                <a:solidFill>
                  <a:schemeClr val="bg1"/>
                </a:solidFill>
              </a:rPr>
              <a:t>П</a:t>
            </a:r>
            <a:r>
              <a:rPr lang="ru-RU" sz="2800" dirty="0" smtClean="0">
                <a:solidFill>
                  <a:schemeClr val="bg1"/>
                </a:solidFill>
              </a:rPr>
              <a:t>оисковые, установочные, корректирующее движения;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Гностические движения, выполняющие функцию построения образа;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По форме движения глаз делятся на макродвижения и микродвижения.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9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64807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Теории нисходящей и восходящей обработки сенсорной информации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060432" cy="5112568"/>
          </a:xfrm>
        </p:spPr>
        <p:txBody>
          <a:bodyPr/>
          <a:lstStyle/>
          <a:p>
            <a:pPr algn="just"/>
            <a:r>
              <a:rPr lang="ru-RU" sz="2600" b="1" dirty="0" smtClean="0">
                <a:solidFill>
                  <a:schemeClr val="bg1"/>
                </a:solidFill>
              </a:rPr>
              <a:t>Теория нисходящей обработки </a:t>
            </a:r>
            <a:r>
              <a:rPr lang="ru-RU" sz="2600" dirty="0" smtClean="0">
                <a:solidFill>
                  <a:schemeClr val="bg1"/>
                </a:solidFill>
              </a:rPr>
              <a:t>(Грегори Р. 1979 г.)  основана на  распознавании  образов и использовании контекстуальной информации.  Мозг использует предыдущий опыт для конструирования  реальности.</a:t>
            </a:r>
          </a:p>
          <a:p>
            <a:pPr algn="just"/>
            <a:r>
              <a:rPr lang="ru-RU" sz="2600" b="1" dirty="0" smtClean="0">
                <a:solidFill>
                  <a:schemeClr val="bg1"/>
                </a:solidFill>
              </a:rPr>
              <a:t>«Куб </a:t>
            </a:r>
            <a:r>
              <a:rPr lang="ru-RU" sz="2600" b="1" dirty="0" err="1" smtClean="0">
                <a:solidFill>
                  <a:schemeClr val="bg1"/>
                </a:solidFill>
              </a:rPr>
              <a:t>Неккера</a:t>
            </a:r>
            <a:r>
              <a:rPr lang="ru-RU" sz="2600" b="1" dirty="0" smtClean="0">
                <a:solidFill>
                  <a:schemeClr val="bg1"/>
                </a:solidFill>
              </a:rPr>
              <a:t>» </a:t>
            </a:r>
            <a:r>
              <a:rPr lang="ru-RU" sz="2600" dirty="0" smtClean="0">
                <a:solidFill>
                  <a:schemeClr val="bg1"/>
                </a:solidFill>
              </a:rPr>
              <a:t>– оптическая иллюзия, которая утверждает, что неверная гипотеза ведет к ошибкам восприятия. Физическая модель  нестабильна  и создает два разных восприятия. Мозг  вырабатывает две гипотезы на  основе сенсорных данных и предыдущего опыта, и не может решить какую из них выбрать.</a:t>
            </a:r>
            <a:endParaRPr lang="ru-R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21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7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КуБ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Неккера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533625" cy="294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8640960" cy="5328592"/>
          </a:xfrm>
        </p:spPr>
        <p:txBody>
          <a:bodyPr/>
          <a:lstStyle/>
          <a:p>
            <a:pPr algn="just"/>
            <a:r>
              <a:rPr lang="ru-RU" sz="2500" b="1" dirty="0" smtClean="0">
                <a:solidFill>
                  <a:schemeClr val="bg1"/>
                </a:solidFill>
              </a:rPr>
              <a:t>По </a:t>
            </a:r>
            <a:r>
              <a:rPr lang="ru-RU" sz="2500" b="1" dirty="0">
                <a:solidFill>
                  <a:schemeClr val="bg1"/>
                </a:solidFill>
              </a:rPr>
              <a:t>теории восходящей обработки информации </a:t>
            </a:r>
            <a:r>
              <a:rPr lang="ru-RU" sz="2500" dirty="0">
                <a:solidFill>
                  <a:schemeClr val="bg1"/>
                </a:solidFill>
              </a:rPr>
              <a:t>процесс восприятия носит более прямой, непосредственный характер. </a:t>
            </a:r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ru-RU" sz="2500" dirty="0">
                <a:solidFill>
                  <a:schemeClr val="bg1"/>
                </a:solidFill>
              </a:rPr>
              <a:t>Согласно теории </a:t>
            </a:r>
            <a:r>
              <a:rPr lang="ru-RU" sz="2500" dirty="0" err="1">
                <a:solidFill>
                  <a:schemeClr val="bg1"/>
                </a:solidFill>
              </a:rPr>
              <a:t>Гибсона</a:t>
            </a:r>
            <a:r>
              <a:rPr lang="ru-RU" sz="2500" dirty="0">
                <a:solidFill>
                  <a:schemeClr val="bg1"/>
                </a:solidFill>
              </a:rPr>
              <a:t>, получаемая мозгом информация вообще никак не интерпретируется и не обрабатывается, потому что она достаточно содержательна сама по себе. </a:t>
            </a:r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ru-RU" sz="2500" b="1" dirty="0" smtClean="0">
                <a:solidFill>
                  <a:schemeClr val="bg1"/>
                </a:solidFill>
              </a:rPr>
              <a:t>Структуры </a:t>
            </a:r>
            <a:r>
              <a:rPr lang="ru-RU" sz="2500" b="1" dirty="0">
                <a:solidFill>
                  <a:schemeClr val="bg1"/>
                </a:solidFill>
              </a:rPr>
              <a:t>светового потока</a:t>
            </a:r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bg1"/>
                </a:solidFill>
              </a:rPr>
              <a:t>• </a:t>
            </a:r>
            <a:r>
              <a:rPr lang="ru-RU" sz="2500" dirty="0">
                <a:solidFill>
                  <a:schemeClr val="bg1"/>
                </a:solidFill>
              </a:rPr>
              <a:t>Поток либо исходит из конкретной точки, либо движется по направлению к ней. Воспринимающий может определить направление движения, исходя из его центра; если поток движется по направлению к конкретной точке – значит, воспринимающий удаляется от нее; если поток исходит из какой-то точки, воспринимающий приближается к ней.</a:t>
            </a:r>
            <a:endParaRPr lang="ru-RU" sz="2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33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8640960" cy="5328592"/>
          </a:xfrm>
        </p:spPr>
        <p:txBody>
          <a:bodyPr/>
          <a:lstStyle/>
          <a:p>
            <a:pPr algn="just"/>
            <a:endParaRPr lang="ru-RU" sz="25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2666"/>
            <a:ext cx="7272808" cy="415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470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8640960" cy="4968552"/>
          </a:xfrm>
        </p:spPr>
        <p:txBody>
          <a:bodyPr/>
          <a:lstStyle/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r>
              <a:rPr lang="ru-RU" sz="2500" b="1" dirty="0" smtClean="0">
                <a:solidFill>
                  <a:schemeClr val="bg1"/>
                </a:solidFill>
              </a:rPr>
              <a:t>Инвариантные </a:t>
            </a:r>
            <a:r>
              <a:rPr lang="ru-RU" sz="2500" b="1" dirty="0">
                <a:solidFill>
                  <a:schemeClr val="bg1"/>
                </a:solidFill>
              </a:rPr>
              <a:t>структуры светового </a:t>
            </a:r>
            <a:r>
              <a:rPr lang="ru-RU" sz="2500" b="1" dirty="0" smtClean="0">
                <a:solidFill>
                  <a:schemeClr val="bg1"/>
                </a:solidFill>
              </a:rPr>
              <a:t>потока</a:t>
            </a:r>
            <a:r>
              <a:rPr lang="ru-RU" sz="2500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ru-RU" sz="2500" dirty="0">
                <a:solidFill>
                  <a:schemeClr val="bg1"/>
                </a:solidFill>
              </a:rPr>
              <a:t>• При приближении к объекту структура светового потока его поверхности становится более четкой и выпуклой, а при удалении от него она, напротив, делается смазанной и менее заметной.</a:t>
            </a:r>
          </a:p>
          <a:p>
            <a:pPr algn="just"/>
            <a:r>
              <a:rPr lang="ru-RU" sz="2500" dirty="0">
                <a:solidFill>
                  <a:schemeClr val="bg1"/>
                </a:solidFill>
              </a:rPr>
              <a:t>• Поскольку, когда мы перемещаемся, структура светового потока всегда одинакова, ее называют инвариантной, то есть не изменяющейся при движении наблюдателя. Она обеспечивает нас информацией об окружающей среде и представляет собой чрезвычайно важную подсказку при определении глубины. </a:t>
            </a:r>
          </a:p>
        </p:txBody>
      </p:sp>
    </p:spTree>
    <p:extLst>
      <p:ext uri="{BB962C8B-B14F-4D97-AF65-F5344CB8AC3E}">
        <p14:creationId xmlns:p14="http://schemas.microsoft.com/office/powerpoint/2010/main" val="228931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152" y="1484784"/>
            <a:ext cx="79208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Ощущение</a:t>
            </a:r>
            <a:r>
              <a:rPr lang="ru-RU" sz="2800" dirty="0" smtClean="0">
                <a:solidFill>
                  <a:schemeClr val="bg1"/>
                </a:solidFill>
              </a:rPr>
              <a:t> –  психический процесс отражения в сознании отдельных качеств предметов и явлений при их непосредственном воздействии на органы ощущений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8640960" cy="4968552"/>
          </a:xfrm>
        </p:spPr>
        <p:txBody>
          <a:bodyPr/>
          <a:lstStyle/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77523"/>
            <a:ext cx="6984776" cy="505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00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8640960" cy="5256584"/>
          </a:xfrm>
        </p:spPr>
        <p:txBody>
          <a:bodyPr/>
          <a:lstStyle/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5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Структурные принципы перцептивного процесса</a:t>
            </a:r>
          </a:p>
          <a:p>
            <a:pPr algn="just"/>
            <a:endParaRPr lang="ru-RU" sz="2500" dirty="0">
              <a:solidFill>
                <a:schemeClr val="bg1"/>
              </a:solidFill>
            </a:endParaRPr>
          </a:p>
          <a:p>
            <a:pPr algn="just"/>
            <a:r>
              <a:rPr lang="ru-RU" sz="2500" dirty="0">
                <a:solidFill>
                  <a:schemeClr val="bg1"/>
                </a:solidFill>
              </a:rPr>
              <a:t>Чтобы продемонстрировать, что целое – это не просто сумма частей, </a:t>
            </a:r>
            <a:r>
              <a:rPr lang="ru-RU" sz="2500" dirty="0" smtClean="0">
                <a:solidFill>
                  <a:schemeClr val="bg1"/>
                </a:solidFill>
              </a:rPr>
              <a:t>гештальтпсихология вывела </a:t>
            </a:r>
            <a:r>
              <a:rPr lang="ru-RU" sz="2500" dirty="0">
                <a:solidFill>
                  <a:schemeClr val="bg1"/>
                </a:solidFill>
              </a:rPr>
              <a:t>структурные принципы организации восприятия. </a:t>
            </a:r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ru-RU" sz="2500" dirty="0" smtClean="0">
                <a:solidFill>
                  <a:schemeClr val="bg1"/>
                </a:solidFill>
              </a:rPr>
              <a:t>Эти </a:t>
            </a:r>
            <a:r>
              <a:rPr lang="ru-RU" sz="2500" dirty="0">
                <a:solidFill>
                  <a:schemeClr val="bg1"/>
                </a:solidFill>
              </a:rPr>
              <a:t>принципы (или закономерности) представляют собой своего рода кратчайшие пути, используемые психикой для решения задач; они весьма убедительно объясняют, как объекты меньшего размера группируются друг с другом, образуя более крупные, и наглядно показывают, что между целым и разными составляющими его частями есть разница.</a:t>
            </a:r>
          </a:p>
        </p:txBody>
      </p:sp>
    </p:spTree>
    <p:extLst>
      <p:ext uri="{BB962C8B-B14F-4D97-AF65-F5344CB8AC3E}">
        <p14:creationId xmlns:p14="http://schemas.microsoft.com/office/powerpoint/2010/main" val="1324613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8640960" cy="4104456"/>
          </a:xfrm>
        </p:spPr>
        <p:txBody>
          <a:bodyPr/>
          <a:lstStyle/>
          <a:p>
            <a:pPr algn="just"/>
            <a:r>
              <a:rPr lang="ru-RU" sz="2500" b="1" dirty="0" smtClean="0">
                <a:solidFill>
                  <a:schemeClr val="bg1"/>
                </a:solidFill>
              </a:rPr>
              <a:t>Схожесть</a:t>
            </a:r>
            <a:endParaRPr lang="ru-RU" sz="2500" b="1" dirty="0">
              <a:solidFill>
                <a:schemeClr val="bg1"/>
              </a:solidFill>
            </a:endParaRP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r>
              <a:rPr lang="ru-RU" sz="2500" b="1" dirty="0">
                <a:solidFill>
                  <a:schemeClr val="bg1"/>
                </a:solidFill>
              </a:rPr>
              <a:t>Похожие по размеру, цвету, очертаниям объекты воспринимаются вместе. Например, глядя на рисунок ниже, мы видим вертикальные колонки из кружков и квадратиков</a:t>
            </a:r>
            <a:r>
              <a:rPr lang="ru-RU" sz="25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2578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042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8640960" cy="4032448"/>
          </a:xfrm>
        </p:spPr>
        <p:txBody>
          <a:bodyPr/>
          <a:lstStyle/>
          <a:p>
            <a:pPr algn="just"/>
            <a:r>
              <a:rPr lang="ru-RU" sz="2500" b="1" dirty="0">
                <a:solidFill>
                  <a:schemeClr val="bg1"/>
                </a:solidFill>
              </a:rPr>
              <a:t>Целостность</a:t>
            </a: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r>
              <a:rPr lang="ru-RU" sz="2500" b="1" dirty="0">
                <a:solidFill>
                  <a:schemeClr val="bg1"/>
                </a:solidFill>
              </a:rPr>
              <a:t>Согласно этому принципу, восприятие имеет тенденцию к упрощению и целостности. Например, на этой иллюстрации люди, как правило, видят не комбинацию сложных форм, а пять колец.</a:t>
            </a: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47626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436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640960" cy="4608512"/>
          </a:xfrm>
        </p:spPr>
        <p:txBody>
          <a:bodyPr/>
          <a:lstStyle/>
          <a:p>
            <a:pPr algn="just"/>
            <a:r>
              <a:rPr lang="ru-RU" sz="2500" b="1" dirty="0">
                <a:solidFill>
                  <a:schemeClr val="bg1"/>
                </a:solidFill>
              </a:rPr>
              <a:t>Близость</a:t>
            </a: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r>
              <a:rPr lang="ru-RU" sz="2500" b="1" dirty="0">
                <a:solidFill>
                  <a:schemeClr val="bg1"/>
                </a:solidFill>
              </a:rPr>
              <a:t>Группа объектов, расположенных близко друг к другу, воспринимается вместе. На следующем рисунке кружки справа кажутся большинству людей сгруппированными в горизонтальные ряды, а кружки слева – в вертикальные колонки.</a:t>
            </a: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r>
              <a:rPr lang="ru-RU" sz="2500" b="1" dirty="0">
                <a:solidFill>
                  <a:schemeClr val="bg1"/>
                </a:solidFill>
              </a:rPr>
              <a:t>Близость</a:t>
            </a: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r>
              <a:rPr lang="ru-RU" sz="2500" b="1" dirty="0">
                <a:solidFill>
                  <a:schemeClr val="bg1"/>
                </a:solidFill>
              </a:rPr>
              <a:t>Группа объектов, расположенных близко друг к другу, воспринимается вместе. На следующем рисунке кружки справа кажутся большинству людей сгруппированными в горизонтальные ряды, а кружки слева – в вертикальные колонки.</a:t>
            </a: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24192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152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8640960" cy="4536504"/>
          </a:xfrm>
        </p:spPr>
        <p:txBody>
          <a:bodyPr/>
          <a:lstStyle/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r>
              <a:rPr lang="ru-RU" sz="2500" b="1" dirty="0">
                <a:solidFill>
                  <a:schemeClr val="bg1"/>
                </a:solidFill>
              </a:rPr>
              <a:t>Замкнутость</a:t>
            </a: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r>
              <a:rPr lang="ru-RU" sz="2500" b="1" dirty="0">
                <a:solidFill>
                  <a:schemeClr val="bg1"/>
                </a:solidFill>
              </a:rPr>
              <a:t>Принцип замкнутости отражает тенденцию восприятия завершать фигуру, чтобы она приобрела полную форму. Если точки кажутся соединенными между собой изогнутыми либо прямыми линиями, человеку видится плавное соединение; а линии воспринимаются как сгруппированные, а не отдельные линии и углы. </a:t>
            </a:r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  <a:p>
            <a:pPr algn="just"/>
            <a:endParaRPr lang="ru-RU" sz="2500" b="1" dirty="0">
              <a:solidFill>
                <a:schemeClr val="bg1"/>
              </a:solidFill>
            </a:endParaRPr>
          </a:p>
          <a:p>
            <a:pPr algn="just"/>
            <a:endParaRPr lang="ru-RU" sz="2500" b="1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00833"/>
            <a:ext cx="35392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939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7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Фигура и фон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980729"/>
            <a:ext cx="7772400" cy="2592288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Согласно этому принципу, при восприятии объекта фигура всегда выдвинута вперед, а фон отодвинут назад. Даже если речь идет об одном образе (как на рисунке ниже), мы видим либо вазу, либо два обращенных друг к другу профиля, но никогда оба образа одновременно.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979712" y="3501008"/>
            <a:ext cx="5068627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7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7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Закон завершенности (или замыкания)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8060432" cy="2376264"/>
          </a:xfrm>
        </p:spPr>
        <p:txBody>
          <a:bodyPr/>
          <a:lstStyle/>
          <a:p>
            <a:pPr algn="just"/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sz="2400" i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Закон гласит, что мозг заполняет пробелы </a:t>
            </a:r>
            <a:r>
              <a:rPr lang="ru-RU" sz="2400" dirty="0">
                <a:solidFill>
                  <a:schemeClr val="bg1"/>
                </a:solidFill>
              </a:rPr>
              <a:t>в образах сгруппированных объектов, создавая цельный образ.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Так</a:t>
            </a:r>
            <a:r>
              <a:rPr lang="ru-RU" sz="2400" dirty="0">
                <a:solidFill>
                  <a:schemeClr val="bg1"/>
                </a:solidFill>
              </a:rPr>
              <a:t>, наш мозг вполне успешно игнорирует пробелы на этой иллюстрации, замыкая контуры. Он сам предоставляет недостающую информацию и «дорисовывает» треугольники и кружки – фигуры, ему хорошо знакомые.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918445" cy="264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7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rid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4892791" cy="3766476"/>
          </a:xfrm>
          <a:prstGeom prst="rect">
            <a:avLst/>
          </a:prstGeo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362075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7048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Анатомо-физиологический аппарат, специализированный для приема воздействий определенных раздражителей из внешней и внутренней среды и переработки их в ощущения, называют</a:t>
            </a:r>
            <a:r>
              <a:rPr lang="ru-RU" sz="2400" b="1" dirty="0" smtClean="0">
                <a:solidFill>
                  <a:schemeClr val="bg1"/>
                </a:solidFill>
              </a:rPr>
              <a:t> анализатором.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Он состоит из четырех частей: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рецептора, или органа чувств, преобразующего энергию внешнего воздействия в нервные сигналы;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нервных путей, по которым нервные сигналы передаются в мозг (афферентного нерва);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мозгового центра в коре полушарий головного мозга;</a:t>
            </a:r>
          </a:p>
          <a:p>
            <a:pPr marL="266700" indent="-2667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эфферентной нервной веточки, передающей импульс из мозгового центра анализатора рецептору.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5527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34920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Параллельные прямые кажутся расположенными под </a:t>
            </a:r>
            <a:r>
              <a:rPr lang="ru-RU" sz="2400" b="1" dirty="0" smtClean="0">
                <a:solidFill>
                  <a:schemeClr val="bg1"/>
                </a:solidFill>
              </a:rPr>
              <a:t>углом (зрительные искажения)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50803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одной прямой лежат линии BC, а не AC, как кажется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726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7524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Какой круг больше? Тот, который окружен маленькими кругами, или же тот, который окружен большими? Они одинаковые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3048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5624" y="11663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Иллюзия перспективы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type="body" idx="1"/>
          </p:nvPr>
        </p:nvSpPr>
        <p:spPr>
          <a:xfrm>
            <a:off x="467544" y="416645"/>
            <a:ext cx="8280920" cy="1500187"/>
          </a:xfrm>
        </p:spPr>
        <p:txBody>
          <a:bodyPr>
            <a:normAutofit/>
          </a:bodyPr>
          <a:lstStyle/>
          <a:p>
            <a:pPr marL="0" indent="266700" algn="just">
              <a:buNone/>
              <a:tabLst>
                <a:tab pos="0" algn="l"/>
              </a:tabLst>
            </a:pPr>
            <a:r>
              <a:rPr lang="ru-RU" sz="2400" b="1" dirty="0" smtClean="0">
                <a:solidFill>
                  <a:schemeClr val="bg1"/>
                </a:solidFill>
              </a:rPr>
              <a:t>Параллелепипеды равны, хотя «дальняя» фигура кажется больше по размеру, так как мы привыкли, что при удалении предметы должны уменьшаться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Явление иррадиации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2420888"/>
            <a:ext cx="7772400" cy="15001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Явление иррадиации состоит в том, что светлые предметы на темном фоне кажутся более увеличенными против своих настоящих размеров и как бы захватывают часть темного фона.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62250"/>
            <a:ext cx="6048672" cy="27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Эффект  перцептивной  готовности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98693"/>
            <a:ext cx="36766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7772400" cy="576065"/>
          </a:xfrm>
        </p:spPr>
        <p:txBody>
          <a:bodyPr/>
          <a:lstStyle/>
          <a:p>
            <a:pPr marL="273050" indent="-635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Двойственные изображения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4093816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82050"/>
            <a:ext cx="2952328" cy="406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Невозможные фигуры</a:t>
            </a:r>
            <a:endParaRPr lang="ru-RU" sz="24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45934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indent="-635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Парейдолические иллюзии, или парейдолии, </a:t>
            </a:r>
            <a:r>
              <a:rPr lang="ru-RU" sz="2400" dirty="0" smtClean="0">
                <a:solidFill>
                  <a:schemeClr val="bg1"/>
                </a:solidFill>
              </a:rPr>
              <a:t>— это иллюзорное восприятие реального объекта.</a:t>
            </a:r>
          </a:p>
          <a:p>
            <a:pPr marL="273050" indent="-635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marL="273050" indent="-635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 отличие от других вышеприведенных иллюзий, где изображения созданы специально, чтобы провоцировать возникновение ошибок восприятия, парейдолии возникают при восприятии самых обычных объектов.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indent="-635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7589"/>
            <a:ext cx="456242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3826"/>
            <a:ext cx="357071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0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Классификация по расположению рецепторов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49418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Три класса по Шеррингтону И.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Экстерорецептивные ощущения</a:t>
            </a:r>
            <a:r>
              <a:rPr lang="ru-RU" dirty="0" smtClean="0">
                <a:solidFill>
                  <a:schemeClr val="bg1"/>
                </a:solidFill>
              </a:rPr>
              <a:t>, которые возникают при воздействии внешних раздражителей на рецепторы, находящиеся на поверхности тела ( зрительные, слуховые, осязательные и т.д.)</a:t>
            </a:r>
          </a:p>
          <a:p>
            <a:pPr algn="just">
              <a:buFontTx/>
              <a:buChar char="-"/>
            </a:pPr>
            <a:r>
              <a:rPr lang="ru-RU" b="1" dirty="0" err="1" smtClean="0">
                <a:solidFill>
                  <a:schemeClr val="bg1"/>
                </a:solidFill>
              </a:rPr>
              <a:t>Проприцептивные</a:t>
            </a:r>
            <a:r>
              <a:rPr lang="ru-RU" b="1" dirty="0" smtClean="0">
                <a:solidFill>
                  <a:schemeClr val="bg1"/>
                </a:solidFill>
              </a:rPr>
              <a:t> ощущения</a:t>
            </a:r>
            <a:r>
              <a:rPr lang="ru-RU" dirty="0" smtClean="0">
                <a:solidFill>
                  <a:schemeClr val="bg1"/>
                </a:solidFill>
              </a:rPr>
              <a:t> -  ощущения от мышц, сухожилий и суставов.</a:t>
            </a:r>
          </a:p>
          <a:p>
            <a:pPr algn="just">
              <a:buFontTx/>
              <a:buChar char="-"/>
            </a:pPr>
            <a:r>
              <a:rPr lang="ru-RU" b="1" dirty="0" err="1" smtClean="0">
                <a:solidFill>
                  <a:schemeClr val="bg1"/>
                </a:solidFill>
              </a:rPr>
              <a:t>Интероцептивные</a:t>
            </a:r>
            <a:r>
              <a:rPr lang="ru-RU" b="1" dirty="0" smtClean="0">
                <a:solidFill>
                  <a:schemeClr val="bg1"/>
                </a:solidFill>
              </a:rPr>
              <a:t> ощущения</a:t>
            </a:r>
            <a:r>
              <a:rPr lang="ru-RU" dirty="0" smtClean="0">
                <a:solidFill>
                  <a:schemeClr val="bg1"/>
                </a:solidFill>
              </a:rPr>
              <a:t> отражают состояние внутренней среды организма (жажду, голод и т.д.)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12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36912"/>
            <a:ext cx="7772400" cy="338437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Вопросы по теме Восприятие</a:t>
            </a:r>
          </a:p>
          <a:p>
            <a:r>
              <a:rPr lang="ru-RU" dirty="0">
                <a:solidFill>
                  <a:schemeClr val="bg1"/>
                </a:solidFill>
              </a:rPr>
              <a:t>1.	Что произошло с человеком, если музыка увеличила скорость его реакции?</a:t>
            </a:r>
          </a:p>
          <a:p>
            <a:r>
              <a:rPr lang="ru-RU" dirty="0">
                <a:solidFill>
                  <a:schemeClr val="bg1"/>
                </a:solidFill>
              </a:rPr>
              <a:t>2.	Когда и почему  сладкое может стать гадким?</a:t>
            </a:r>
          </a:p>
          <a:p>
            <a:r>
              <a:rPr lang="ru-RU" dirty="0">
                <a:solidFill>
                  <a:schemeClr val="bg1"/>
                </a:solidFill>
              </a:rPr>
              <a:t>3.	Как определить, чувствителен ли человек к боли?</a:t>
            </a:r>
          </a:p>
          <a:p>
            <a:r>
              <a:rPr lang="ru-RU" dirty="0">
                <a:solidFill>
                  <a:schemeClr val="bg1"/>
                </a:solidFill>
              </a:rPr>
              <a:t>4.	Как ориентируются в пространстве слепые  от рождения люди?</a:t>
            </a:r>
          </a:p>
          <a:p>
            <a:r>
              <a:rPr lang="ru-RU" dirty="0">
                <a:solidFill>
                  <a:schemeClr val="bg1"/>
                </a:solidFill>
              </a:rPr>
              <a:t>5.	Почему у эскимосов  существует значительно больше названий  качеств снега, чем у других народов?</a:t>
            </a:r>
          </a:p>
          <a:p>
            <a:r>
              <a:rPr lang="ru-RU" dirty="0">
                <a:solidFill>
                  <a:schemeClr val="bg1"/>
                </a:solidFill>
              </a:rPr>
              <a:t>6.	Чем отличается  шум от звука? Когда звук становится шумом и наоборот?</a:t>
            </a:r>
          </a:p>
          <a:p>
            <a:r>
              <a:rPr lang="ru-RU" dirty="0">
                <a:solidFill>
                  <a:schemeClr val="bg1"/>
                </a:solidFill>
              </a:rPr>
              <a:t>7.	Что такое маскировка? Есть ли у нее правило?</a:t>
            </a:r>
          </a:p>
          <a:p>
            <a:r>
              <a:rPr lang="ru-RU" dirty="0">
                <a:solidFill>
                  <a:schemeClr val="bg1"/>
                </a:solidFill>
              </a:rPr>
              <a:t>8.	Когда и как в темноте можно найти предмет  по цвету?</a:t>
            </a:r>
          </a:p>
          <a:p>
            <a:r>
              <a:rPr lang="ru-RU" dirty="0">
                <a:solidFill>
                  <a:schemeClr val="bg1"/>
                </a:solidFill>
              </a:rPr>
              <a:t>9.	Каким видит мир дальтоник?</a:t>
            </a:r>
          </a:p>
          <a:p>
            <a:r>
              <a:rPr lang="ru-RU" dirty="0">
                <a:solidFill>
                  <a:schemeClr val="bg1"/>
                </a:solidFill>
              </a:rPr>
              <a:t>10.	Можно ли считать горькое вкусным?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27001493"/>
              </p:ext>
            </p:extLst>
          </p:nvPr>
        </p:nvGraphicFramePr>
        <p:xfrm>
          <a:off x="1403648" y="1556792"/>
          <a:ext cx="56886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47667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Интенсивность ощущений у разных людей разная. Для измерения интенсивности ощущений в науке введены понятия: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Нижний порог ощущений — минимальная величина раздражителя, вызывающая едва заметное ощущение (обозначается</a:t>
            </a:r>
            <a:r>
              <a:rPr lang="ru-RU" sz="2800" i="1" dirty="0" smtClean="0">
                <a:solidFill>
                  <a:schemeClr val="bg1"/>
                </a:solidFill>
              </a:rPr>
              <a:t> J</a:t>
            </a:r>
            <a:r>
              <a:rPr lang="ru-RU" sz="2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2800" i="1" dirty="0" smtClean="0">
                <a:solidFill>
                  <a:schemeClr val="bg1"/>
                </a:solidFill>
              </a:rPr>
              <a:t>).</a:t>
            </a:r>
            <a:r>
              <a:rPr lang="ru-RU" sz="2800" dirty="0" smtClean="0">
                <a:solidFill>
                  <a:schemeClr val="bg1"/>
                </a:solidFill>
              </a:rPr>
              <a:t> Сигналы, интенсивность которых меньше</a:t>
            </a:r>
            <a:r>
              <a:rPr lang="ru-RU" sz="2800" i="1" dirty="0" smtClean="0">
                <a:solidFill>
                  <a:schemeClr val="bg1"/>
                </a:solidFill>
              </a:rPr>
              <a:t> J</a:t>
            </a:r>
            <a:r>
              <a:rPr lang="ru-RU" sz="2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2800" i="1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человеком не ощущаются. </a:t>
            </a:r>
          </a:p>
          <a:p>
            <a:pPr algn="just"/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Верхний порог — максимальная величина раздражителя, которую способен адекватно воспринимать анализатор</a:t>
            </a:r>
            <a:r>
              <a:rPr lang="ru-RU" sz="2800" i="1" dirty="0" smtClean="0">
                <a:solidFill>
                  <a:schemeClr val="bg1"/>
                </a:solidFill>
              </a:rPr>
              <a:t> (J</a:t>
            </a:r>
            <a:r>
              <a:rPr lang="ru-RU" sz="2800" i="1" baseline="-25000" dirty="0" smtClean="0">
                <a:solidFill>
                  <a:schemeClr val="bg1"/>
                </a:solidFill>
              </a:rPr>
              <a:t>max</a:t>
            </a:r>
            <a:r>
              <a:rPr lang="ru-RU" sz="2800" i="1" dirty="0" smtClean="0">
                <a:solidFill>
                  <a:schemeClr val="bg1"/>
                </a:solidFill>
              </a:rPr>
              <a:t>).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Интервал между</a:t>
            </a:r>
            <a:r>
              <a:rPr lang="ru-RU" sz="2800" i="1" dirty="0" smtClean="0">
                <a:solidFill>
                  <a:schemeClr val="bg1"/>
                </a:solidFill>
              </a:rPr>
              <a:t> J</a:t>
            </a:r>
            <a:r>
              <a:rPr lang="ru-RU" sz="2800" i="1" baseline="-25000" dirty="0" smtClean="0">
                <a:solidFill>
                  <a:schemeClr val="bg1"/>
                </a:solidFill>
              </a:rPr>
              <a:t>0</a:t>
            </a:r>
            <a:r>
              <a:rPr lang="ru-RU" sz="2800" dirty="0" smtClean="0">
                <a:solidFill>
                  <a:schemeClr val="bg1"/>
                </a:solidFill>
              </a:rPr>
              <a:t> и </a:t>
            </a:r>
            <a:r>
              <a:rPr lang="ru-RU" sz="2800" i="1" dirty="0" smtClean="0">
                <a:solidFill>
                  <a:schemeClr val="bg1"/>
                </a:solidFill>
              </a:rPr>
              <a:t>J</a:t>
            </a:r>
            <a:r>
              <a:rPr lang="ru-RU" sz="2800" i="1" baseline="-25000" dirty="0" smtClean="0">
                <a:solidFill>
                  <a:schemeClr val="bg1"/>
                </a:solidFill>
              </a:rPr>
              <a:t>max</a:t>
            </a:r>
            <a:r>
              <a:rPr lang="ru-RU" sz="2800" dirty="0" smtClean="0">
                <a:solidFill>
                  <a:schemeClr val="bg1"/>
                </a:solidFill>
              </a:rPr>
              <a:t> носит название</a:t>
            </a:r>
            <a:r>
              <a:rPr lang="ru-RU" sz="2800" i="1" dirty="0" smtClean="0">
                <a:solidFill>
                  <a:schemeClr val="bg1"/>
                </a:solidFill>
              </a:rPr>
              <a:t> диапазон чувствительности.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Существует и общая зависимость интенсивности ощущения от силы раздражителя, которая выражается в основном психофизиологическом </a:t>
            </a:r>
            <a:r>
              <a:rPr lang="ru-RU" sz="2800" b="1" dirty="0">
                <a:solidFill>
                  <a:schemeClr val="bg1"/>
                </a:solidFill>
              </a:rPr>
              <a:t>законе Вебера - </a:t>
            </a:r>
            <a:r>
              <a:rPr lang="ru-RU" sz="2800" b="1" dirty="0" err="1">
                <a:solidFill>
                  <a:schemeClr val="bg1"/>
                </a:solidFill>
              </a:rPr>
              <a:t>Фехнера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Интенсивность </a:t>
            </a:r>
            <a:r>
              <a:rPr lang="ru-RU" sz="2800" dirty="0">
                <a:solidFill>
                  <a:schemeClr val="bg1"/>
                </a:solidFill>
              </a:rPr>
              <a:t>ощущения (S) пропорциональна логарифму силы раздражителя (I) и выражается формулой: S = k/n I + С, где к - коэффициент пропорциональности, зависящий от модальности раздражителя, а С - постоянная интегрирования. Отсюда следует, что интенсивность ощущения растет гораздо медленнее, чем сила раздражителя.</a:t>
            </a:r>
          </a:p>
        </p:txBody>
      </p:sp>
    </p:spTree>
    <p:extLst>
      <p:ext uri="{BB962C8B-B14F-4D97-AF65-F5344CB8AC3E}">
        <p14:creationId xmlns:p14="http://schemas.microsoft.com/office/powerpoint/2010/main" val="13141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5579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Средние значения нижних абсолютных порогов для разных анализаторов человека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8241071"/>
              </p:ext>
            </p:extLst>
          </p:nvPr>
        </p:nvGraphicFramePr>
        <p:xfrm>
          <a:off x="395536" y="1124744"/>
          <a:ext cx="8078190" cy="504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956"/>
                <a:gridCol w="6076234"/>
              </a:tblGrid>
              <a:tr h="1045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Анализаторы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Величина абсолютного порога ощущения, </a:t>
                      </a:r>
                      <a:r>
                        <a:rPr lang="ru-RU" sz="2000" dirty="0" smtClean="0"/>
                        <a:t>представленная </a:t>
                      </a:r>
                      <a:r>
                        <a:rPr lang="ru-RU" sz="2000" dirty="0"/>
                        <a:t>в виде условий, при которых возникает едва заметное ощущение данной модальности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80184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Зрительный</a:t>
                      </a:r>
                    </a:p>
                    <a:p>
                      <a:endParaRPr lang="ru-RU" sz="20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Способность воспринимать ясной темной ночью пламя свечи на расстоянии до </a:t>
                      </a:r>
                      <a:r>
                        <a:rPr lang="ru-RU" sz="2000" dirty="0" smtClean="0"/>
                        <a:t>48 км от </a:t>
                      </a:r>
                      <a:r>
                        <a:rPr lang="ru-RU" sz="2000" dirty="0"/>
                        <a:t>глаза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725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Слуховой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Различение </a:t>
                      </a:r>
                      <a:r>
                        <a:rPr lang="ru-RU" sz="2000" dirty="0" smtClean="0"/>
                        <a:t>тиканья </a:t>
                      </a:r>
                      <a:r>
                        <a:rPr lang="ru-RU" sz="2000" dirty="0"/>
                        <a:t>наручных часов в полной тишине на расстоянии </a:t>
                      </a:r>
                      <a:r>
                        <a:rPr lang="ru-RU" sz="2000" dirty="0" smtClean="0"/>
                        <a:t>до 6,3 м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32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Вкусовой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Ощущение присутствия одной чайной ложки сахара в </a:t>
                      </a:r>
                      <a:r>
                        <a:rPr lang="ru-RU" sz="2000" dirty="0" smtClean="0"/>
                        <a:t>7,5 литрах воды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184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Обонятельный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Ощущение наличия духов лишь при одной их капле в помещении, состоящем из </a:t>
                      </a:r>
                      <a:r>
                        <a:rPr lang="ru-RU" sz="2000" dirty="0" smtClean="0"/>
                        <a:t>3 </a:t>
                      </a:r>
                      <a:r>
                        <a:rPr lang="ru-RU" sz="2000" dirty="0"/>
                        <a:t>комнат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725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Тактильный</a:t>
                      </a:r>
                      <a:endParaRPr lang="ru-RU" sz="2000" dirty="0"/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Ощущение движения воздуха, производимого падением крыла мухи на поверхность кожи с высоты около </a:t>
                      </a:r>
                      <a:r>
                        <a:rPr lang="ru-RU" sz="2000" dirty="0" smtClean="0"/>
                        <a:t>1</a:t>
                      </a:r>
                      <a:r>
                        <a:rPr lang="ru-RU" sz="2000" baseline="0" dirty="0" smtClean="0"/>
                        <a:t> см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ibl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Microsoft YaHei"/>
        <a:cs typeface=""/>
      </a:majorFont>
      <a:minorFont>
        <a:latin typeface="Candar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760</TotalTime>
  <Words>2184</Words>
  <Application>Microsoft Office PowerPoint</Application>
  <PresentationFormat>Экран (4:3)</PresentationFormat>
  <Paragraphs>221</Paragraphs>
  <Slides>50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1_Тема Office</vt:lpstr>
      <vt:lpstr>Презентация PowerPoint</vt:lpstr>
      <vt:lpstr>Ощущения, восприятие, внимание как познавательные процессы</vt:lpstr>
      <vt:lpstr>Презентация PowerPoint</vt:lpstr>
      <vt:lpstr>Презентация PowerPoint</vt:lpstr>
      <vt:lpstr>Классификация по расположению рецепторов</vt:lpstr>
      <vt:lpstr>Презентация PowerPoint</vt:lpstr>
      <vt:lpstr>Презентация PowerPoint</vt:lpstr>
      <vt:lpstr>Презентация PowerPoint</vt:lpstr>
      <vt:lpstr>Средние значения нижних абсолютных порогов для разных анализаторов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свойства восприятия</vt:lpstr>
      <vt:lpstr>Презентация PowerPoint</vt:lpstr>
      <vt:lpstr>Виды восприятия</vt:lpstr>
      <vt:lpstr>Восприятие как действие  </vt:lpstr>
      <vt:lpstr>Теории нисходящей и восходящей обработки сенсорной информации</vt:lpstr>
      <vt:lpstr>КуБ Неккера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Фигура и фон  </vt:lpstr>
      <vt:lpstr>Закон завершенности (или замыкания)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Иллюзия перспективы</vt:lpstr>
      <vt:lpstr>Явление иррадиации </vt:lpstr>
      <vt:lpstr>Эффект  перцептивной  готовности</vt:lpstr>
      <vt:lpstr>Презентация PowerPoint</vt:lpstr>
      <vt:lpstr> Невозможные фигуры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Ощущения, восприятие, внимание как познавательные процессы</dc:title>
  <dc:creator>Ируня</dc:creator>
  <cp:lastModifiedBy>Василиса Васильевна</cp:lastModifiedBy>
  <cp:revision>63</cp:revision>
  <dcterms:created xsi:type="dcterms:W3CDTF">2012-09-25T09:09:25Z</dcterms:created>
  <dcterms:modified xsi:type="dcterms:W3CDTF">2019-02-17T09:19:20Z</dcterms:modified>
</cp:coreProperties>
</file>