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6" r:id="rId1"/>
  </p:sldMasterIdLst>
  <p:notesMasterIdLst>
    <p:notesMasterId r:id="rId24"/>
  </p:notesMasterIdLst>
  <p:handoutMasterIdLst>
    <p:handoutMasterId r:id="rId25"/>
  </p:handoutMasterIdLst>
  <p:sldIdLst>
    <p:sldId id="705" r:id="rId2"/>
    <p:sldId id="919" r:id="rId3"/>
    <p:sldId id="761" r:id="rId4"/>
    <p:sldId id="920" r:id="rId5"/>
    <p:sldId id="921" r:id="rId6"/>
    <p:sldId id="922" r:id="rId7"/>
    <p:sldId id="918" r:id="rId8"/>
    <p:sldId id="923" r:id="rId9"/>
    <p:sldId id="849" r:id="rId10"/>
    <p:sldId id="768" r:id="rId11"/>
    <p:sldId id="850" r:id="rId12"/>
    <p:sldId id="924" r:id="rId13"/>
    <p:sldId id="769" r:id="rId14"/>
    <p:sldId id="925" r:id="rId15"/>
    <p:sldId id="770" r:id="rId16"/>
    <p:sldId id="926" r:id="rId17"/>
    <p:sldId id="929" r:id="rId18"/>
    <p:sldId id="927" r:id="rId19"/>
    <p:sldId id="865" r:id="rId20"/>
    <p:sldId id="928" r:id="rId21"/>
    <p:sldId id="870" r:id="rId22"/>
    <p:sldId id="836" r:id="rId23"/>
  </p:sldIdLst>
  <p:sldSz cx="9144000" cy="6858000" type="screen4x3"/>
  <p:notesSz cx="6662738" cy="9820275"/>
  <p:defaultTextStyle>
    <a:defPPr>
      <a:defRPr lang="ru-RU"/>
    </a:defPPr>
    <a:lvl1pPr algn="l" rtl="0" eaLnBrk="0" fontAlgn="base" hangingPunct="0">
      <a:spcBef>
        <a:spcPct val="0"/>
      </a:spcBef>
      <a:spcAft>
        <a:spcPct val="0"/>
      </a:spcAft>
      <a:defRPr sz="1200" kern="1200">
        <a:solidFill>
          <a:srgbClr val="5F5F5F"/>
        </a:solidFill>
        <a:latin typeface="Arial" pitchFamily="34" charset="0"/>
        <a:ea typeface="+mn-ea"/>
        <a:cs typeface="+mn-cs"/>
      </a:defRPr>
    </a:lvl1pPr>
    <a:lvl2pPr marL="457200" algn="l" rtl="0" eaLnBrk="0" fontAlgn="base" hangingPunct="0">
      <a:spcBef>
        <a:spcPct val="0"/>
      </a:spcBef>
      <a:spcAft>
        <a:spcPct val="0"/>
      </a:spcAft>
      <a:defRPr sz="1200" kern="1200">
        <a:solidFill>
          <a:srgbClr val="5F5F5F"/>
        </a:solidFill>
        <a:latin typeface="Arial" pitchFamily="34" charset="0"/>
        <a:ea typeface="+mn-ea"/>
        <a:cs typeface="+mn-cs"/>
      </a:defRPr>
    </a:lvl2pPr>
    <a:lvl3pPr marL="914400" algn="l" rtl="0" eaLnBrk="0" fontAlgn="base" hangingPunct="0">
      <a:spcBef>
        <a:spcPct val="0"/>
      </a:spcBef>
      <a:spcAft>
        <a:spcPct val="0"/>
      </a:spcAft>
      <a:defRPr sz="1200" kern="1200">
        <a:solidFill>
          <a:srgbClr val="5F5F5F"/>
        </a:solidFill>
        <a:latin typeface="Arial" pitchFamily="34" charset="0"/>
        <a:ea typeface="+mn-ea"/>
        <a:cs typeface="+mn-cs"/>
      </a:defRPr>
    </a:lvl3pPr>
    <a:lvl4pPr marL="1371600" algn="l" rtl="0" eaLnBrk="0" fontAlgn="base" hangingPunct="0">
      <a:spcBef>
        <a:spcPct val="0"/>
      </a:spcBef>
      <a:spcAft>
        <a:spcPct val="0"/>
      </a:spcAft>
      <a:defRPr sz="1200" kern="1200">
        <a:solidFill>
          <a:srgbClr val="5F5F5F"/>
        </a:solidFill>
        <a:latin typeface="Arial" pitchFamily="34" charset="0"/>
        <a:ea typeface="+mn-ea"/>
        <a:cs typeface="+mn-cs"/>
      </a:defRPr>
    </a:lvl4pPr>
    <a:lvl5pPr marL="1828800" algn="l" rtl="0" eaLnBrk="0" fontAlgn="base" hangingPunct="0">
      <a:spcBef>
        <a:spcPct val="0"/>
      </a:spcBef>
      <a:spcAft>
        <a:spcPct val="0"/>
      </a:spcAft>
      <a:defRPr sz="1200" kern="1200">
        <a:solidFill>
          <a:srgbClr val="5F5F5F"/>
        </a:solidFill>
        <a:latin typeface="Arial" pitchFamily="34" charset="0"/>
        <a:ea typeface="+mn-ea"/>
        <a:cs typeface="+mn-cs"/>
      </a:defRPr>
    </a:lvl5pPr>
    <a:lvl6pPr marL="2286000" algn="l" defTabSz="914400" rtl="0" eaLnBrk="1" latinLnBrk="0" hangingPunct="1">
      <a:defRPr sz="1200" kern="1200">
        <a:solidFill>
          <a:srgbClr val="5F5F5F"/>
        </a:solidFill>
        <a:latin typeface="Arial" pitchFamily="34" charset="0"/>
        <a:ea typeface="+mn-ea"/>
        <a:cs typeface="+mn-cs"/>
      </a:defRPr>
    </a:lvl6pPr>
    <a:lvl7pPr marL="2743200" algn="l" defTabSz="914400" rtl="0" eaLnBrk="1" latinLnBrk="0" hangingPunct="1">
      <a:defRPr sz="1200" kern="1200">
        <a:solidFill>
          <a:srgbClr val="5F5F5F"/>
        </a:solidFill>
        <a:latin typeface="Arial" pitchFamily="34" charset="0"/>
        <a:ea typeface="+mn-ea"/>
        <a:cs typeface="+mn-cs"/>
      </a:defRPr>
    </a:lvl7pPr>
    <a:lvl8pPr marL="3200400" algn="l" defTabSz="914400" rtl="0" eaLnBrk="1" latinLnBrk="0" hangingPunct="1">
      <a:defRPr sz="1200" kern="1200">
        <a:solidFill>
          <a:srgbClr val="5F5F5F"/>
        </a:solidFill>
        <a:latin typeface="Arial" pitchFamily="34" charset="0"/>
        <a:ea typeface="+mn-ea"/>
        <a:cs typeface="+mn-cs"/>
      </a:defRPr>
    </a:lvl8pPr>
    <a:lvl9pPr marL="3657600" algn="l" defTabSz="914400" rtl="0" eaLnBrk="1" latinLnBrk="0" hangingPunct="1">
      <a:defRPr sz="1200" kern="1200">
        <a:solidFill>
          <a:srgbClr val="5F5F5F"/>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4E6FA4"/>
    <a:srgbClr val="DDDDDD"/>
    <a:srgbClr val="B2B2B2"/>
    <a:srgbClr val="9B9B9B"/>
    <a:srgbClr val="809CF6"/>
    <a:srgbClr val="FF3300"/>
    <a:srgbClr val="5F5F5F"/>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170" autoAdjust="0"/>
    <p:restoredTop sz="95556" autoAdjust="0"/>
  </p:normalViewPr>
  <p:slideViewPr>
    <p:cSldViewPr>
      <p:cViewPr>
        <p:scale>
          <a:sx n="100" d="100"/>
          <a:sy n="100" d="100"/>
        </p:scale>
        <p:origin x="-264" y="-132"/>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notesViewPr>
    <p:cSldViewPr>
      <p:cViewPr varScale="1">
        <p:scale>
          <a:sx n="39" d="100"/>
          <a:sy n="39" d="100"/>
        </p:scale>
        <p:origin x="-3019" y="-72"/>
      </p:cViewPr>
      <p:guideLst>
        <p:guide orient="horz" pos="3093"/>
        <p:guide pos="2098"/>
      </p:guideLst>
    </p:cSldViewPr>
  </p:notes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C28C3F-29D0-42D4-8CC6-10A515513ECB}"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ru-RU"/>
        </a:p>
      </dgm:t>
    </dgm:pt>
    <dgm:pt modelId="{2E0599D1-FB26-4B12-B7CB-E51BD544BD98}">
      <dgm:prSet phldrT="[Текст]" custT="1"/>
      <dgm:spPr/>
      <dgm:t>
        <a:bodyPr/>
        <a:lstStyle/>
        <a:p>
          <a:r>
            <a:rPr lang="ru-RU" sz="2000" dirty="0" smtClean="0"/>
            <a:t>Действие вредных веществ</a:t>
          </a:r>
          <a:endParaRPr lang="ru-RU" sz="2000" dirty="0"/>
        </a:p>
      </dgm:t>
    </dgm:pt>
    <dgm:pt modelId="{F4E397C5-980D-4D23-880C-47020B2DCCCF}" type="parTrans" cxnId="{5262F0C5-070E-4178-85D0-5B035DAB1E0F}">
      <dgm:prSet/>
      <dgm:spPr/>
      <dgm:t>
        <a:bodyPr/>
        <a:lstStyle/>
        <a:p>
          <a:endParaRPr lang="ru-RU"/>
        </a:p>
      </dgm:t>
    </dgm:pt>
    <dgm:pt modelId="{DF3FE4A1-3805-4A28-93AD-83FEB8FA1C72}" type="sibTrans" cxnId="{5262F0C5-070E-4178-85D0-5B035DAB1E0F}">
      <dgm:prSet/>
      <dgm:spPr/>
      <dgm:t>
        <a:bodyPr/>
        <a:lstStyle/>
        <a:p>
          <a:endParaRPr lang="ru-RU"/>
        </a:p>
      </dgm:t>
    </dgm:pt>
    <dgm:pt modelId="{48F95ACE-9C13-40E2-B685-7DAD2FD090AC}">
      <dgm:prSet phldrT="[Текст]" custT="1"/>
      <dgm:spPr/>
      <dgm:t>
        <a:bodyPr/>
        <a:lstStyle/>
        <a:p>
          <a:r>
            <a:rPr lang="ru-RU" sz="1600" dirty="0" smtClean="0">
              <a:solidFill>
                <a:srgbClr val="000000"/>
              </a:solidFill>
            </a:rPr>
            <a:t>КОМБИНИРОВАННОЕ ДЕЙСТВИЕ</a:t>
          </a:r>
          <a:endParaRPr lang="ru-RU" sz="1600" dirty="0"/>
        </a:p>
      </dgm:t>
    </dgm:pt>
    <dgm:pt modelId="{FB89D5B9-EE0D-44F2-9A12-92E4634EA26E}" type="parTrans" cxnId="{28045DEB-23A0-4F20-9AA9-AD6C463948BD}">
      <dgm:prSet/>
      <dgm:spPr/>
      <dgm:t>
        <a:bodyPr/>
        <a:lstStyle/>
        <a:p>
          <a:endParaRPr lang="ru-RU"/>
        </a:p>
      </dgm:t>
    </dgm:pt>
    <dgm:pt modelId="{4BF4E5DF-A304-430B-9E90-D5E456137B24}" type="sibTrans" cxnId="{28045DEB-23A0-4F20-9AA9-AD6C463948BD}">
      <dgm:prSet/>
      <dgm:spPr/>
      <dgm:t>
        <a:bodyPr/>
        <a:lstStyle/>
        <a:p>
          <a:endParaRPr lang="ru-RU"/>
        </a:p>
      </dgm:t>
    </dgm:pt>
    <dgm:pt modelId="{44D58C67-B27A-4922-9B53-9CF278CD659D}">
      <dgm:prSet phldrT="[Текст]"/>
      <dgm:spPr/>
      <dgm:t>
        <a:bodyPr/>
        <a:lstStyle/>
        <a:p>
          <a:r>
            <a:rPr lang="ru-RU" b="1" dirty="0" smtClean="0">
              <a:solidFill>
                <a:schemeClr val="tx2"/>
              </a:solidFill>
            </a:rPr>
            <a:t>Аддитивное действие (эффект суммации)</a:t>
          </a:r>
          <a:endParaRPr lang="ru-RU" dirty="0"/>
        </a:p>
      </dgm:t>
    </dgm:pt>
    <dgm:pt modelId="{185CA304-7ABA-415C-9441-AFE597485D14}" type="parTrans" cxnId="{0C9D7492-45A3-46D6-BC91-86A071004112}">
      <dgm:prSet/>
      <dgm:spPr/>
      <dgm:t>
        <a:bodyPr/>
        <a:lstStyle/>
        <a:p>
          <a:endParaRPr lang="ru-RU"/>
        </a:p>
      </dgm:t>
    </dgm:pt>
    <dgm:pt modelId="{B5584AAF-5AE0-4223-9169-3D254898EF23}" type="sibTrans" cxnId="{0C9D7492-45A3-46D6-BC91-86A071004112}">
      <dgm:prSet/>
      <dgm:spPr/>
      <dgm:t>
        <a:bodyPr/>
        <a:lstStyle/>
        <a:p>
          <a:endParaRPr lang="ru-RU"/>
        </a:p>
      </dgm:t>
    </dgm:pt>
    <dgm:pt modelId="{1BAD2F57-DD66-4750-B138-964AB7C4C5A9}">
      <dgm:prSet phldrT="[Текст]"/>
      <dgm:spPr/>
      <dgm:t>
        <a:bodyPr/>
        <a:lstStyle/>
        <a:p>
          <a:r>
            <a:rPr lang="ru-RU" b="1" dirty="0" smtClean="0">
              <a:solidFill>
                <a:schemeClr val="tx2"/>
              </a:solidFill>
            </a:rPr>
            <a:t>Антагонистическое действие</a:t>
          </a:r>
          <a:endParaRPr lang="ru-RU" dirty="0"/>
        </a:p>
      </dgm:t>
    </dgm:pt>
    <dgm:pt modelId="{02CA1A70-0349-4B0A-9C51-48E8B74CB1EE}" type="parTrans" cxnId="{D5033520-5817-447A-9D1A-738A46FA4557}">
      <dgm:prSet/>
      <dgm:spPr/>
      <dgm:t>
        <a:bodyPr/>
        <a:lstStyle/>
        <a:p>
          <a:endParaRPr lang="ru-RU"/>
        </a:p>
      </dgm:t>
    </dgm:pt>
    <dgm:pt modelId="{1E44CE08-D662-4E0F-AAB1-B670396F2991}" type="sibTrans" cxnId="{D5033520-5817-447A-9D1A-738A46FA4557}">
      <dgm:prSet/>
      <dgm:spPr/>
      <dgm:t>
        <a:bodyPr/>
        <a:lstStyle/>
        <a:p>
          <a:endParaRPr lang="ru-RU"/>
        </a:p>
      </dgm:t>
    </dgm:pt>
    <dgm:pt modelId="{C87A2AB2-3587-4065-B031-9AF78C78B270}">
      <dgm:prSet phldrT="[Текст]" custT="1"/>
      <dgm:spPr/>
      <dgm:t>
        <a:bodyPr/>
        <a:lstStyle/>
        <a:p>
          <a:r>
            <a:rPr lang="ru-RU" sz="1600" dirty="0" smtClean="0">
              <a:solidFill>
                <a:srgbClr val="000000"/>
              </a:solidFill>
            </a:rPr>
            <a:t>НЕЗАВИСИМОЕ ДЕЙСТВИЕ</a:t>
          </a:r>
          <a:endParaRPr lang="ru-RU" sz="1600" dirty="0"/>
        </a:p>
      </dgm:t>
    </dgm:pt>
    <dgm:pt modelId="{A565ED9B-889E-475F-8C3F-A101D66A0057}" type="parTrans" cxnId="{D243B517-085B-4A4F-9EE3-7E7B0CF09165}">
      <dgm:prSet/>
      <dgm:spPr/>
      <dgm:t>
        <a:bodyPr/>
        <a:lstStyle/>
        <a:p>
          <a:endParaRPr lang="ru-RU"/>
        </a:p>
      </dgm:t>
    </dgm:pt>
    <dgm:pt modelId="{207870D4-503C-4446-BA6C-44514AB61617}" type="sibTrans" cxnId="{D243B517-085B-4A4F-9EE3-7E7B0CF09165}">
      <dgm:prSet/>
      <dgm:spPr/>
      <dgm:t>
        <a:bodyPr/>
        <a:lstStyle/>
        <a:p>
          <a:endParaRPr lang="ru-RU"/>
        </a:p>
      </dgm:t>
    </dgm:pt>
    <dgm:pt modelId="{ACF55D49-DB93-4542-8C7D-260B185385A1}">
      <dgm:prSet/>
      <dgm:spPr/>
      <dgm:t>
        <a:bodyPr/>
        <a:lstStyle/>
        <a:p>
          <a:r>
            <a:rPr lang="ru-RU" b="1" dirty="0" smtClean="0">
              <a:solidFill>
                <a:schemeClr val="tx2"/>
              </a:solidFill>
            </a:rPr>
            <a:t>Потенцированное действие (синергизм)</a:t>
          </a:r>
          <a:endParaRPr lang="ru-RU" dirty="0" smtClean="0">
            <a:solidFill>
              <a:srgbClr val="000000"/>
            </a:solidFill>
          </a:endParaRPr>
        </a:p>
      </dgm:t>
    </dgm:pt>
    <dgm:pt modelId="{27C032B7-87CD-4873-B2D6-41DB9806FB8C}" type="parTrans" cxnId="{609C6642-C347-4967-9C1A-93E376AF20C2}">
      <dgm:prSet/>
      <dgm:spPr/>
      <dgm:t>
        <a:bodyPr/>
        <a:lstStyle/>
        <a:p>
          <a:endParaRPr lang="ru-RU"/>
        </a:p>
      </dgm:t>
    </dgm:pt>
    <dgm:pt modelId="{64BAC556-7383-4652-AA42-DB0078AACB99}" type="sibTrans" cxnId="{609C6642-C347-4967-9C1A-93E376AF20C2}">
      <dgm:prSet/>
      <dgm:spPr/>
      <dgm:t>
        <a:bodyPr/>
        <a:lstStyle/>
        <a:p>
          <a:endParaRPr lang="ru-RU"/>
        </a:p>
      </dgm:t>
    </dgm:pt>
    <dgm:pt modelId="{0A2372E1-8579-46DD-8FB1-5558C3BFED9C}" type="pres">
      <dgm:prSet presAssocID="{D2C28C3F-29D0-42D4-8CC6-10A515513ECB}" presName="hierChild1" presStyleCnt="0">
        <dgm:presLayoutVars>
          <dgm:chPref val="1"/>
          <dgm:dir/>
          <dgm:animOne val="branch"/>
          <dgm:animLvl val="lvl"/>
          <dgm:resizeHandles/>
        </dgm:presLayoutVars>
      </dgm:prSet>
      <dgm:spPr/>
      <dgm:t>
        <a:bodyPr/>
        <a:lstStyle/>
        <a:p>
          <a:endParaRPr lang="ru-RU"/>
        </a:p>
      </dgm:t>
    </dgm:pt>
    <dgm:pt modelId="{D586E162-5A74-4C35-983E-BC3C721C22E3}" type="pres">
      <dgm:prSet presAssocID="{2E0599D1-FB26-4B12-B7CB-E51BD544BD98}" presName="hierRoot1" presStyleCnt="0"/>
      <dgm:spPr/>
    </dgm:pt>
    <dgm:pt modelId="{66812A36-F5D4-4729-A18A-3830BD639757}" type="pres">
      <dgm:prSet presAssocID="{2E0599D1-FB26-4B12-B7CB-E51BD544BD98}" presName="composite" presStyleCnt="0"/>
      <dgm:spPr/>
    </dgm:pt>
    <dgm:pt modelId="{AFB93D9E-DCB3-40C8-A74F-0E09A8D1AF31}" type="pres">
      <dgm:prSet presAssocID="{2E0599D1-FB26-4B12-B7CB-E51BD544BD98}" presName="background" presStyleLbl="node0" presStyleIdx="0" presStyleCnt="1"/>
      <dgm:spPr/>
    </dgm:pt>
    <dgm:pt modelId="{A9AA3E2A-2AE8-409E-877E-A16FDD6F0C05}" type="pres">
      <dgm:prSet presAssocID="{2E0599D1-FB26-4B12-B7CB-E51BD544BD98}" presName="text" presStyleLbl="fgAcc0" presStyleIdx="0" presStyleCnt="1" custScaleX="331090" custLinFactNeighborX="-15868" custLinFactNeighborY="-7661">
        <dgm:presLayoutVars>
          <dgm:chPref val="3"/>
        </dgm:presLayoutVars>
      </dgm:prSet>
      <dgm:spPr/>
      <dgm:t>
        <a:bodyPr/>
        <a:lstStyle/>
        <a:p>
          <a:endParaRPr lang="ru-RU"/>
        </a:p>
      </dgm:t>
    </dgm:pt>
    <dgm:pt modelId="{E3BA81E1-5DC8-435B-BF8C-3C3A3DE296EE}" type="pres">
      <dgm:prSet presAssocID="{2E0599D1-FB26-4B12-B7CB-E51BD544BD98}" presName="hierChild2" presStyleCnt="0"/>
      <dgm:spPr/>
    </dgm:pt>
    <dgm:pt modelId="{A95E311F-4A05-4424-8193-AA3D2AB22859}" type="pres">
      <dgm:prSet presAssocID="{FB89D5B9-EE0D-44F2-9A12-92E4634EA26E}" presName="Name10" presStyleLbl="parChTrans1D2" presStyleIdx="0" presStyleCnt="2"/>
      <dgm:spPr/>
      <dgm:t>
        <a:bodyPr/>
        <a:lstStyle/>
        <a:p>
          <a:endParaRPr lang="ru-RU"/>
        </a:p>
      </dgm:t>
    </dgm:pt>
    <dgm:pt modelId="{82F3D31E-7C25-48DF-A10D-16C3EB4C6973}" type="pres">
      <dgm:prSet presAssocID="{48F95ACE-9C13-40E2-B685-7DAD2FD090AC}" presName="hierRoot2" presStyleCnt="0"/>
      <dgm:spPr/>
    </dgm:pt>
    <dgm:pt modelId="{5DAADDE9-105F-4975-9C04-0D5DD2F01999}" type="pres">
      <dgm:prSet presAssocID="{48F95ACE-9C13-40E2-B685-7DAD2FD090AC}" presName="composite2" presStyleCnt="0"/>
      <dgm:spPr/>
    </dgm:pt>
    <dgm:pt modelId="{52C4B88B-08E6-4264-9806-1D6F44F09784}" type="pres">
      <dgm:prSet presAssocID="{48F95ACE-9C13-40E2-B685-7DAD2FD090AC}" presName="background2" presStyleLbl="node2" presStyleIdx="0" presStyleCnt="2"/>
      <dgm:spPr/>
    </dgm:pt>
    <dgm:pt modelId="{9355BD30-6C64-49CD-A8C8-23D168464493}" type="pres">
      <dgm:prSet presAssocID="{48F95ACE-9C13-40E2-B685-7DAD2FD090AC}" presName="text2" presStyleLbl="fgAcc2" presStyleIdx="0" presStyleCnt="2" custScaleX="167922">
        <dgm:presLayoutVars>
          <dgm:chPref val="3"/>
        </dgm:presLayoutVars>
      </dgm:prSet>
      <dgm:spPr/>
      <dgm:t>
        <a:bodyPr/>
        <a:lstStyle/>
        <a:p>
          <a:endParaRPr lang="ru-RU"/>
        </a:p>
      </dgm:t>
    </dgm:pt>
    <dgm:pt modelId="{CB333274-36F2-424D-B0D5-9B5E3E278CC9}" type="pres">
      <dgm:prSet presAssocID="{48F95ACE-9C13-40E2-B685-7DAD2FD090AC}" presName="hierChild3" presStyleCnt="0"/>
      <dgm:spPr/>
    </dgm:pt>
    <dgm:pt modelId="{A95087B3-3E86-49F9-8777-8767B33B3F61}" type="pres">
      <dgm:prSet presAssocID="{185CA304-7ABA-415C-9441-AFE597485D14}" presName="Name17" presStyleLbl="parChTrans1D3" presStyleIdx="0" presStyleCnt="3"/>
      <dgm:spPr/>
      <dgm:t>
        <a:bodyPr/>
        <a:lstStyle/>
        <a:p>
          <a:endParaRPr lang="ru-RU"/>
        </a:p>
      </dgm:t>
    </dgm:pt>
    <dgm:pt modelId="{E19906CC-7D75-43EF-AE8A-480B2DE22708}" type="pres">
      <dgm:prSet presAssocID="{44D58C67-B27A-4922-9B53-9CF278CD659D}" presName="hierRoot3" presStyleCnt="0"/>
      <dgm:spPr/>
    </dgm:pt>
    <dgm:pt modelId="{D354586A-8136-4E6A-B983-C455CB71C96A}" type="pres">
      <dgm:prSet presAssocID="{44D58C67-B27A-4922-9B53-9CF278CD659D}" presName="composite3" presStyleCnt="0"/>
      <dgm:spPr/>
    </dgm:pt>
    <dgm:pt modelId="{6EAE33E4-0CB7-44DE-9672-6470B76EC357}" type="pres">
      <dgm:prSet presAssocID="{44D58C67-B27A-4922-9B53-9CF278CD659D}" presName="background3" presStyleLbl="node3" presStyleIdx="0" presStyleCnt="3"/>
      <dgm:spPr/>
    </dgm:pt>
    <dgm:pt modelId="{DB137A16-B001-4360-8351-E3B8B772C06D}" type="pres">
      <dgm:prSet presAssocID="{44D58C67-B27A-4922-9B53-9CF278CD659D}" presName="text3" presStyleLbl="fgAcc3" presStyleIdx="0" presStyleCnt="3">
        <dgm:presLayoutVars>
          <dgm:chPref val="3"/>
        </dgm:presLayoutVars>
      </dgm:prSet>
      <dgm:spPr/>
      <dgm:t>
        <a:bodyPr/>
        <a:lstStyle/>
        <a:p>
          <a:endParaRPr lang="ru-RU"/>
        </a:p>
      </dgm:t>
    </dgm:pt>
    <dgm:pt modelId="{486D46FF-89A1-48BC-84F5-53E98A255BA6}" type="pres">
      <dgm:prSet presAssocID="{44D58C67-B27A-4922-9B53-9CF278CD659D}" presName="hierChild4" presStyleCnt="0"/>
      <dgm:spPr/>
    </dgm:pt>
    <dgm:pt modelId="{E8003C82-73C1-4C28-9F5C-72308BE68BBF}" type="pres">
      <dgm:prSet presAssocID="{02CA1A70-0349-4B0A-9C51-48E8B74CB1EE}" presName="Name17" presStyleLbl="parChTrans1D3" presStyleIdx="1" presStyleCnt="3"/>
      <dgm:spPr/>
      <dgm:t>
        <a:bodyPr/>
        <a:lstStyle/>
        <a:p>
          <a:endParaRPr lang="ru-RU"/>
        </a:p>
      </dgm:t>
    </dgm:pt>
    <dgm:pt modelId="{B6D18AA5-7E30-4799-964E-3884D4DCD601}" type="pres">
      <dgm:prSet presAssocID="{1BAD2F57-DD66-4750-B138-964AB7C4C5A9}" presName="hierRoot3" presStyleCnt="0"/>
      <dgm:spPr/>
    </dgm:pt>
    <dgm:pt modelId="{E66B3F33-6524-4EF7-8254-87E7CB0AB67C}" type="pres">
      <dgm:prSet presAssocID="{1BAD2F57-DD66-4750-B138-964AB7C4C5A9}" presName="composite3" presStyleCnt="0"/>
      <dgm:spPr/>
    </dgm:pt>
    <dgm:pt modelId="{B3F0AC8A-CAA7-43F3-A61F-9024C7E75622}" type="pres">
      <dgm:prSet presAssocID="{1BAD2F57-DD66-4750-B138-964AB7C4C5A9}" presName="background3" presStyleLbl="node3" presStyleIdx="1" presStyleCnt="3"/>
      <dgm:spPr/>
    </dgm:pt>
    <dgm:pt modelId="{E2972D3D-FCED-462C-9F86-E849CC136F4F}" type="pres">
      <dgm:prSet presAssocID="{1BAD2F57-DD66-4750-B138-964AB7C4C5A9}" presName="text3" presStyleLbl="fgAcc3" presStyleIdx="1" presStyleCnt="3">
        <dgm:presLayoutVars>
          <dgm:chPref val="3"/>
        </dgm:presLayoutVars>
      </dgm:prSet>
      <dgm:spPr/>
      <dgm:t>
        <a:bodyPr/>
        <a:lstStyle/>
        <a:p>
          <a:endParaRPr lang="ru-RU"/>
        </a:p>
      </dgm:t>
    </dgm:pt>
    <dgm:pt modelId="{C654226F-40CA-42A0-987D-E36E2DC0A46A}" type="pres">
      <dgm:prSet presAssocID="{1BAD2F57-DD66-4750-B138-964AB7C4C5A9}" presName="hierChild4" presStyleCnt="0"/>
      <dgm:spPr/>
    </dgm:pt>
    <dgm:pt modelId="{39161845-4FD7-49D1-94B3-59384501D72E}" type="pres">
      <dgm:prSet presAssocID="{27C032B7-87CD-4873-B2D6-41DB9806FB8C}" presName="Name17" presStyleLbl="parChTrans1D3" presStyleIdx="2" presStyleCnt="3"/>
      <dgm:spPr/>
      <dgm:t>
        <a:bodyPr/>
        <a:lstStyle/>
        <a:p>
          <a:endParaRPr lang="ru-RU"/>
        </a:p>
      </dgm:t>
    </dgm:pt>
    <dgm:pt modelId="{49D9746F-C345-4228-A94C-0323A721823E}" type="pres">
      <dgm:prSet presAssocID="{ACF55D49-DB93-4542-8C7D-260B185385A1}" presName="hierRoot3" presStyleCnt="0"/>
      <dgm:spPr/>
    </dgm:pt>
    <dgm:pt modelId="{24234015-0A5C-4A87-8029-707DA66738F1}" type="pres">
      <dgm:prSet presAssocID="{ACF55D49-DB93-4542-8C7D-260B185385A1}" presName="composite3" presStyleCnt="0"/>
      <dgm:spPr/>
    </dgm:pt>
    <dgm:pt modelId="{D1DBE338-E6FC-4ECE-A0AA-C92DD30FFB7F}" type="pres">
      <dgm:prSet presAssocID="{ACF55D49-DB93-4542-8C7D-260B185385A1}" presName="background3" presStyleLbl="node3" presStyleIdx="2" presStyleCnt="3"/>
      <dgm:spPr/>
    </dgm:pt>
    <dgm:pt modelId="{6B114EB9-837C-48D3-A55B-D341FB7D14D7}" type="pres">
      <dgm:prSet presAssocID="{ACF55D49-DB93-4542-8C7D-260B185385A1}" presName="text3" presStyleLbl="fgAcc3" presStyleIdx="2" presStyleCnt="3">
        <dgm:presLayoutVars>
          <dgm:chPref val="3"/>
        </dgm:presLayoutVars>
      </dgm:prSet>
      <dgm:spPr/>
      <dgm:t>
        <a:bodyPr/>
        <a:lstStyle/>
        <a:p>
          <a:endParaRPr lang="ru-RU"/>
        </a:p>
      </dgm:t>
    </dgm:pt>
    <dgm:pt modelId="{9A1D4B8E-CE7D-40C9-B660-04AAFE49C18F}" type="pres">
      <dgm:prSet presAssocID="{ACF55D49-DB93-4542-8C7D-260B185385A1}" presName="hierChild4" presStyleCnt="0"/>
      <dgm:spPr/>
    </dgm:pt>
    <dgm:pt modelId="{F035BFE8-5F19-47ED-B645-9F6F6AD78D13}" type="pres">
      <dgm:prSet presAssocID="{A565ED9B-889E-475F-8C3F-A101D66A0057}" presName="Name10" presStyleLbl="parChTrans1D2" presStyleIdx="1" presStyleCnt="2"/>
      <dgm:spPr/>
      <dgm:t>
        <a:bodyPr/>
        <a:lstStyle/>
        <a:p>
          <a:endParaRPr lang="ru-RU"/>
        </a:p>
      </dgm:t>
    </dgm:pt>
    <dgm:pt modelId="{84319602-80C5-4AFD-B05D-F0CA0FBDF2CE}" type="pres">
      <dgm:prSet presAssocID="{C87A2AB2-3587-4065-B031-9AF78C78B270}" presName="hierRoot2" presStyleCnt="0"/>
      <dgm:spPr/>
    </dgm:pt>
    <dgm:pt modelId="{CFB01527-0BB9-4462-8994-6C9367564534}" type="pres">
      <dgm:prSet presAssocID="{C87A2AB2-3587-4065-B031-9AF78C78B270}" presName="composite2" presStyleCnt="0"/>
      <dgm:spPr/>
    </dgm:pt>
    <dgm:pt modelId="{3741A2BC-0478-4222-AA7D-7C222ED41456}" type="pres">
      <dgm:prSet presAssocID="{C87A2AB2-3587-4065-B031-9AF78C78B270}" presName="background2" presStyleLbl="node2" presStyleIdx="1" presStyleCnt="2"/>
      <dgm:spPr/>
    </dgm:pt>
    <dgm:pt modelId="{516F781B-4FB8-4321-99A0-BD4184EE2912}" type="pres">
      <dgm:prSet presAssocID="{C87A2AB2-3587-4065-B031-9AF78C78B270}" presName="text2" presStyleLbl="fgAcc2" presStyleIdx="1" presStyleCnt="2" custScaleX="114890">
        <dgm:presLayoutVars>
          <dgm:chPref val="3"/>
        </dgm:presLayoutVars>
      </dgm:prSet>
      <dgm:spPr/>
      <dgm:t>
        <a:bodyPr/>
        <a:lstStyle/>
        <a:p>
          <a:endParaRPr lang="ru-RU"/>
        </a:p>
      </dgm:t>
    </dgm:pt>
    <dgm:pt modelId="{EB59DF21-402F-4DDF-B493-68B7BC1D901C}" type="pres">
      <dgm:prSet presAssocID="{C87A2AB2-3587-4065-B031-9AF78C78B270}" presName="hierChild3" presStyleCnt="0"/>
      <dgm:spPr/>
    </dgm:pt>
  </dgm:ptLst>
  <dgm:cxnLst>
    <dgm:cxn modelId="{88A0AB67-1384-4B1B-9970-599546BC97C6}" type="presOf" srcId="{27C032B7-87CD-4873-B2D6-41DB9806FB8C}" destId="{39161845-4FD7-49D1-94B3-59384501D72E}" srcOrd="0" destOrd="0" presId="urn:microsoft.com/office/officeart/2005/8/layout/hierarchy1"/>
    <dgm:cxn modelId="{FE6AD089-B177-4F2C-9248-145EAF1CF317}" type="presOf" srcId="{C87A2AB2-3587-4065-B031-9AF78C78B270}" destId="{516F781B-4FB8-4321-99A0-BD4184EE2912}" srcOrd="0" destOrd="0" presId="urn:microsoft.com/office/officeart/2005/8/layout/hierarchy1"/>
    <dgm:cxn modelId="{D5033520-5817-447A-9D1A-738A46FA4557}" srcId="{48F95ACE-9C13-40E2-B685-7DAD2FD090AC}" destId="{1BAD2F57-DD66-4750-B138-964AB7C4C5A9}" srcOrd="1" destOrd="0" parTransId="{02CA1A70-0349-4B0A-9C51-48E8B74CB1EE}" sibTransId="{1E44CE08-D662-4E0F-AAB1-B670396F2991}"/>
    <dgm:cxn modelId="{8CA3C6EC-F0D2-4216-87BF-3A69E00C9759}" type="presOf" srcId="{48F95ACE-9C13-40E2-B685-7DAD2FD090AC}" destId="{9355BD30-6C64-49CD-A8C8-23D168464493}" srcOrd="0" destOrd="0" presId="urn:microsoft.com/office/officeart/2005/8/layout/hierarchy1"/>
    <dgm:cxn modelId="{609C6642-C347-4967-9C1A-93E376AF20C2}" srcId="{48F95ACE-9C13-40E2-B685-7DAD2FD090AC}" destId="{ACF55D49-DB93-4542-8C7D-260B185385A1}" srcOrd="2" destOrd="0" parTransId="{27C032B7-87CD-4873-B2D6-41DB9806FB8C}" sibTransId="{64BAC556-7383-4652-AA42-DB0078AACB99}"/>
    <dgm:cxn modelId="{B327EE02-7523-41EC-8E4F-B93A4A36CEEA}" type="presOf" srcId="{185CA304-7ABA-415C-9441-AFE597485D14}" destId="{A95087B3-3E86-49F9-8777-8767B33B3F61}" srcOrd="0" destOrd="0" presId="urn:microsoft.com/office/officeart/2005/8/layout/hierarchy1"/>
    <dgm:cxn modelId="{A3788FD4-A398-4D75-9D4B-40DC9D5F8323}" type="presOf" srcId="{1BAD2F57-DD66-4750-B138-964AB7C4C5A9}" destId="{E2972D3D-FCED-462C-9F86-E849CC136F4F}" srcOrd="0" destOrd="0" presId="urn:microsoft.com/office/officeart/2005/8/layout/hierarchy1"/>
    <dgm:cxn modelId="{0C9D7492-45A3-46D6-BC91-86A071004112}" srcId="{48F95ACE-9C13-40E2-B685-7DAD2FD090AC}" destId="{44D58C67-B27A-4922-9B53-9CF278CD659D}" srcOrd="0" destOrd="0" parTransId="{185CA304-7ABA-415C-9441-AFE597485D14}" sibTransId="{B5584AAF-5AE0-4223-9169-3D254898EF23}"/>
    <dgm:cxn modelId="{28045DEB-23A0-4F20-9AA9-AD6C463948BD}" srcId="{2E0599D1-FB26-4B12-B7CB-E51BD544BD98}" destId="{48F95ACE-9C13-40E2-B685-7DAD2FD090AC}" srcOrd="0" destOrd="0" parTransId="{FB89D5B9-EE0D-44F2-9A12-92E4634EA26E}" sibTransId="{4BF4E5DF-A304-430B-9E90-D5E456137B24}"/>
    <dgm:cxn modelId="{A81CABEF-68F9-4F76-BDC8-29E15358510E}" type="presOf" srcId="{FB89D5B9-EE0D-44F2-9A12-92E4634EA26E}" destId="{A95E311F-4A05-4424-8193-AA3D2AB22859}" srcOrd="0" destOrd="0" presId="urn:microsoft.com/office/officeart/2005/8/layout/hierarchy1"/>
    <dgm:cxn modelId="{0DFA2A9E-0719-46FF-9B3F-DAA3C3AFA504}" type="presOf" srcId="{D2C28C3F-29D0-42D4-8CC6-10A515513ECB}" destId="{0A2372E1-8579-46DD-8FB1-5558C3BFED9C}" srcOrd="0" destOrd="0" presId="urn:microsoft.com/office/officeart/2005/8/layout/hierarchy1"/>
    <dgm:cxn modelId="{D243B517-085B-4A4F-9EE3-7E7B0CF09165}" srcId="{2E0599D1-FB26-4B12-B7CB-E51BD544BD98}" destId="{C87A2AB2-3587-4065-B031-9AF78C78B270}" srcOrd="1" destOrd="0" parTransId="{A565ED9B-889E-475F-8C3F-A101D66A0057}" sibTransId="{207870D4-503C-4446-BA6C-44514AB61617}"/>
    <dgm:cxn modelId="{17A7CB70-467B-4427-833E-C05791C1047E}" type="presOf" srcId="{ACF55D49-DB93-4542-8C7D-260B185385A1}" destId="{6B114EB9-837C-48D3-A55B-D341FB7D14D7}" srcOrd="0" destOrd="0" presId="urn:microsoft.com/office/officeart/2005/8/layout/hierarchy1"/>
    <dgm:cxn modelId="{F97604D3-8B1C-488F-9E45-91EE179ED522}" type="presOf" srcId="{2E0599D1-FB26-4B12-B7CB-E51BD544BD98}" destId="{A9AA3E2A-2AE8-409E-877E-A16FDD6F0C05}" srcOrd="0" destOrd="0" presId="urn:microsoft.com/office/officeart/2005/8/layout/hierarchy1"/>
    <dgm:cxn modelId="{28939409-7519-4820-B6ED-C063A1D2E676}" type="presOf" srcId="{A565ED9B-889E-475F-8C3F-A101D66A0057}" destId="{F035BFE8-5F19-47ED-B645-9F6F6AD78D13}" srcOrd="0" destOrd="0" presId="urn:microsoft.com/office/officeart/2005/8/layout/hierarchy1"/>
    <dgm:cxn modelId="{73C676B7-8B58-4192-9CF4-6FF51974299F}" type="presOf" srcId="{44D58C67-B27A-4922-9B53-9CF278CD659D}" destId="{DB137A16-B001-4360-8351-E3B8B772C06D}" srcOrd="0" destOrd="0" presId="urn:microsoft.com/office/officeart/2005/8/layout/hierarchy1"/>
    <dgm:cxn modelId="{5262F0C5-070E-4178-85D0-5B035DAB1E0F}" srcId="{D2C28C3F-29D0-42D4-8CC6-10A515513ECB}" destId="{2E0599D1-FB26-4B12-B7CB-E51BD544BD98}" srcOrd="0" destOrd="0" parTransId="{F4E397C5-980D-4D23-880C-47020B2DCCCF}" sibTransId="{DF3FE4A1-3805-4A28-93AD-83FEB8FA1C72}"/>
    <dgm:cxn modelId="{70D3CBB1-6138-40F7-9B8E-6C820FE6B661}" type="presOf" srcId="{02CA1A70-0349-4B0A-9C51-48E8B74CB1EE}" destId="{E8003C82-73C1-4C28-9F5C-72308BE68BBF}" srcOrd="0" destOrd="0" presId="urn:microsoft.com/office/officeart/2005/8/layout/hierarchy1"/>
    <dgm:cxn modelId="{3B826965-EBDF-4B1B-AD1E-F6EC8234F4B0}" type="presParOf" srcId="{0A2372E1-8579-46DD-8FB1-5558C3BFED9C}" destId="{D586E162-5A74-4C35-983E-BC3C721C22E3}" srcOrd="0" destOrd="0" presId="urn:microsoft.com/office/officeart/2005/8/layout/hierarchy1"/>
    <dgm:cxn modelId="{794D22D0-D019-4205-AE15-ECFAE21595E7}" type="presParOf" srcId="{D586E162-5A74-4C35-983E-BC3C721C22E3}" destId="{66812A36-F5D4-4729-A18A-3830BD639757}" srcOrd="0" destOrd="0" presId="urn:microsoft.com/office/officeart/2005/8/layout/hierarchy1"/>
    <dgm:cxn modelId="{75EFAA41-7CE2-4D91-AFAC-B32D867F46D5}" type="presParOf" srcId="{66812A36-F5D4-4729-A18A-3830BD639757}" destId="{AFB93D9E-DCB3-40C8-A74F-0E09A8D1AF31}" srcOrd="0" destOrd="0" presId="urn:microsoft.com/office/officeart/2005/8/layout/hierarchy1"/>
    <dgm:cxn modelId="{90F9C852-ECB8-4D9E-A47A-7CBAD49AA331}" type="presParOf" srcId="{66812A36-F5D4-4729-A18A-3830BD639757}" destId="{A9AA3E2A-2AE8-409E-877E-A16FDD6F0C05}" srcOrd="1" destOrd="0" presId="urn:microsoft.com/office/officeart/2005/8/layout/hierarchy1"/>
    <dgm:cxn modelId="{C23C14ED-A2CF-4CC2-88CA-7F3E652A7BFF}" type="presParOf" srcId="{D586E162-5A74-4C35-983E-BC3C721C22E3}" destId="{E3BA81E1-5DC8-435B-BF8C-3C3A3DE296EE}" srcOrd="1" destOrd="0" presId="urn:microsoft.com/office/officeart/2005/8/layout/hierarchy1"/>
    <dgm:cxn modelId="{00F65971-0301-4597-BDDA-4F7B67895C54}" type="presParOf" srcId="{E3BA81E1-5DC8-435B-BF8C-3C3A3DE296EE}" destId="{A95E311F-4A05-4424-8193-AA3D2AB22859}" srcOrd="0" destOrd="0" presId="urn:microsoft.com/office/officeart/2005/8/layout/hierarchy1"/>
    <dgm:cxn modelId="{EB96B9E7-C8A9-4E33-90BE-6687BDE6933F}" type="presParOf" srcId="{E3BA81E1-5DC8-435B-BF8C-3C3A3DE296EE}" destId="{82F3D31E-7C25-48DF-A10D-16C3EB4C6973}" srcOrd="1" destOrd="0" presId="urn:microsoft.com/office/officeart/2005/8/layout/hierarchy1"/>
    <dgm:cxn modelId="{6CA4C389-DF43-44BD-9E52-E263EE377CE1}" type="presParOf" srcId="{82F3D31E-7C25-48DF-A10D-16C3EB4C6973}" destId="{5DAADDE9-105F-4975-9C04-0D5DD2F01999}" srcOrd="0" destOrd="0" presId="urn:microsoft.com/office/officeart/2005/8/layout/hierarchy1"/>
    <dgm:cxn modelId="{EAD5FF20-5333-4202-A0AD-20B27B011183}" type="presParOf" srcId="{5DAADDE9-105F-4975-9C04-0D5DD2F01999}" destId="{52C4B88B-08E6-4264-9806-1D6F44F09784}" srcOrd="0" destOrd="0" presId="urn:microsoft.com/office/officeart/2005/8/layout/hierarchy1"/>
    <dgm:cxn modelId="{A5F83B36-1A6F-4107-AE42-799E6198B799}" type="presParOf" srcId="{5DAADDE9-105F-4975-9C04-0D5DD2F01999}" destId="{9355BD30-6C64-49CD-A8C8-23D168464493}" srcOrd="1" destOrd="0" presId="urn:microsoft.com/office/officeart/2005/8/layout/hierarchy1"/>
    <dgm:cxn modelId="{07DD141E-7E21-48CE-BA27-96ACF6778C0F}" type="presParOf" srcId="{82F3D31E-7C25-48DF-A10D-16C3EB4C6973}" destId="{CB333274-36F2-424D-B0D5-9B5E3E278CC9}" srcOrd="1" destOrd="0" presId="urn:microsoft.com/office/officeart/2005/8/layout/hierarchy1"/>
    <dgm:cxn modelId="{D5175679-C0D6-4012-A4F1-DF185DD0D137}" type="presParOf" srcId="{CB333274-36F2-424D-B0D5-9B5E3E278CC9}" destId="{A95087B3-3E86-49F9-8777-8767B33B3F61}" srcOrd="0" destOrd="0" presId="urn:microsoft.com/office/officeart/2005/8/layout/hierarchy1"/>
    <dgm:cxn modelId="{36537C09-6874-4F6F-A03B-0C6E62C407AF}" type="presParOf" srcId="{CB333274-36F2-424D-B0D5-9B5E3E278CC9}" destId="{E19906CC-7D75-43EF-AE8A-480B2DE22708}" srcOrd="1" destOrd="0" presId="urn:microsoft.com/office/officeart/2005/8/layout/hierarchy1"/>
    <dgm:cxn modelId="{936C561A-C72D-4834-8FC2-9BF2A36589C3}" type="presParOf" srcId="{E19906CC-7D75-43EF-AE8A-480B2DE22708}" destId="{D354586A-8136-4E6A-B983-C455CB71C96A}" srcOrd="0" destOrd="0" presId="urn:microsoft.com/office/officeart/2005/8/layout/hierarchy1"/>
    <dgm:cxn modelId="{80E80387-7C6E-469A-91C6-F027AFBFB501}" type="presParOf" srcId="{D354586A-8136-4E6A-B983-C455CB71C96A}" destId="{6EAE33E4-0CB7-44DE-9672-6470B76EC357}" srcOrd="0" destOrd="0" presId="urn:microsoft.com/office/officeart/2005/8/layout/hierarchy1"/>
    <dgm:cxn modelId="{FF5A97FE-6494-4CCD-8E89-E0799F0FA07E}" type="presParOf" srcId="{D354586A-8136-4E6A-B983-C455CB71C96A}" destId="{DB137A16-B001-4360-8351-E3B8B772C06D}" srcOrd="1" destOrd="0" presId="urn:microsoft.com/office/officeart/2005/8/layout/hierarchy1"/>
    <dgm:cxn modelId="{1DF3F3D1-223E-4487-8D28-8321FFA1666B}" type="presParOf" srcId="{E19906CC-7D75-43EF-AE8A-480B2DE22708}" destId="{486D46FF-89A1-48BC-84F5-53E98A255BA6}" srcOrd="1" destOrd="0" presId="urn:microsoft.com/office/officeart/2005/8/layout/hierarchy1"/>
    <dgm:cxn modelId="{AF083FFF-0DA1-4432-B40B-1C5A54DC5FE8}" type="presParOf" srcId="{CB333274-36F2-424D-B0D5-9B5E3E278CC9}" destId="{E8003C82-73C1-4C28-9F5C-72308BE68BBF}" srcOrd="2" destOrd="0" presId="urn:microsoft.com/office/officeart/2005/8/layout/hierarchy1"/>
    <dgm:cxn modelId="{A5056B8F-F285-46FD-BC5E-6FA093754536}" type="presParOf" srcId="{CB333274-36F2-424D-B0D5-9B5E3E278CC9}" destId="{B6D18AA5-7E30-4799-964E-3884D4DCD601}" srcOrd="3" destOrd="0" presId="urn:microsoft.com/office/officeart/2005/8/layout/hierarchy1"/>
    <dgm:cxn modelId="{91E7F0AC-4A44-454B-BFD4-64B36CBBAD5E}" type="presParOf" srcId="{B6D18AA5-7E30-4799-964E-3884D4DCD601}" destId="{E66B3F33-6524-4EF7-8254-87E7CB0AB67C}" srcOrd="0" destOrd="0" presId="urn:microsoft.com/office/officeart/2005/8/layout/hierarchy1"/>
    <dgm:cxn modelId="{4381FF18-89FB-4A14-B7FB-D07911A29833}" type="presParOf" srcId="{E66B3F33-6524-4EF7-8254-87E7CB0AB67C}" destId="{B3F0AC8A-CAA7-43F3-A61F-9024C7E75622}" srcOrd="0" destOrd="0" presId="urn:microsoft.com/office/officeart/2005/8/layout/hierarchy1"/>
    <dgm:cxn modelId="{021908A0-D3EC-4900-9706-C52A16D6EF1C}" type="presParOf" srcId="{E66B3F33-6524-4EF7-8254-87E7CB0AB67C}" destId="{E2972D3D-FCED-462C-9F86-E849CC136F4F}" srcOrd="1" destOrd="0" presId="urn:microsoft.com/office/officeart/2005/8/layout/hierarchy1"/>
    <dgm:cxn modelId="{9CE82658-6112-4D11-A42E-32A953681B56}" type="presParOf" srcId="{B6D18AA5-7E30-4799-964E-3884D4DCD601}" destId="{C654226F-40CA-42A0-987D-E36E2DC0A46A}" srcOrd="1" destOrd="0" presId="urn:microsoft.com/office/officeart/2005/8/layout/hierarchy1"/>
    <dgm:cxn modelId="{B830FF64-2B46-4B77-BD52-62A0564C270D}" type="presParOf" srcId="{CB333274-36F2-424D-B0D5-9B5E3E278CC9}" destId="{39161845-4FD7-49D1-94B3-59384501D72E}" srcOrd="4" destOrd="0" presId="urn:microsoft.com/office/officeart/2005/8/layout/hierarchy1"/>
    <dgm:cxn modelId="{74014E7F-6B4A-4C56-8CAB-3570FC3FD7BE}" type="presParOf" srcId="{CB333274-36F2-424D-B0D5-9B5E3E278CC9}" destId="{49D9746F-C345-4228-A94C-0323A721823E}" srcOrd="5" destOrd="0" presId="urn:microsoft.com/office/officeart/2005/8/layout/hierarchy1"/>
    <dgm:cxn modelId="{66748909-0D5F-46CB-B23E-4013F8F49CD8}" type="presParOf" srcId="{49D9746F-C345-4228-A94C-0323A721823E}" destId="{24234015-0A5C-4A87-8029-707DA66738F1}" srcOrd="0" destOrd="0" presId="urn:microsoft.com/office/officeart/2005/8/layout/hierarchy1"/>
    <dgm:cxn modelId="{984806AC-8F85-4598-BE4E-F246BD977933}" type="presParOf" srcId="{24234015-0A5C-4A87-8029-707DA66738F1}" destId="{D1DBE338-E6FC-4ECE-A0AA-C92DD30FFB7F}" srcOrd="0" destOrd="0" presId="urn:microsoft.com/office/officeart/2005/8/layout/hierarchy1"/>
    <dgm:cxn modelId="{763E1FD6-D5F8-47C4-B9C8-ED73509DC124}" type="presParOf" srcId="{24234015-0A5C-4A87-8029-707DA66738F1}" destId="{6B114EB9-837C-48D3-A55B-D341FB7D14D7}" srcOrd="1" destOrd="0" presId="urn:microsoft.com/office/officeart/2005/8/layout/hierarchy1"/>
    <dgm:cxn modelId="{A8083DB0-D7F8-442C-BB65-786A4F29F7F4}" type="presParOf" srcId="{49D9746F-C345-4228-A94C-0323A721823E}" destId="{9A1D4B8E-CE7D-40C9-B660-04AAFE49C18F}" srcOrd="1" destOrd="0" presId="urn:microsoft.com/office/officeart/2005/8/layout/hierarchy1"/>
    <dgm:cxn modelId="{E9FDB843-DE79-48E9-95AA-AA2838F56C8F}" type="presParOf" srcId="{E3BA81E1-5DC8-435B-BF8C-3C3A3DE296EE}" destId="{F035BFE8-5F19-47ED-B645-9F6F6AD78D13}" srcOrd="2" destOrd="0" presId="urn:microsoft.com/office/officeart/2005/8/layout/hierarchy1"/>
    <dgm:cxn modelId="{19A4E783-0651-40F6-B4D8-30583EF0DBCB}" type="presParOf" srcId="{E3BA81E1-5DC8-435B-BF8C-3C3A3DE296EE}" destId="{84319602-80C5-4AFD-B05D-F0CA0FBDF2CE}" srcOrd="3" destOrd="0" presId="urn:microsoft.com/office/officeart/2005/8/layout/hierarchy1"/>
    <dgm:cxn modelId="{FFECA58F-9D92-4300-BA12-D375E68B38B3}" type="presParOf" srcId="{84319602-80C5-4AFD-B05D-F0CA0FBDF2CE}" destId="{CFB01527-0BB9-4462-8994-6C9367564534}" srcOrd="0" destOrd="0" presId="urn:microsoft.com/office/officeart/2005/8/layout/hierarchy1"/>
    <dgm:cxn modelId="{C1EE8B53-6086-4335-BF91-6F703C8D8161}" type="presParOf" srcId="{CFB01527-0BB9-4462-8994-6C9367564534}" destId="{3741A2BC-0478-4222-AA7D-7C222ED41456}" srcOrd="0" destOrd="0" presId="urn:microsoft.com/office/officeart/2005/8/layout/hierarchy1"/>
    <dgm:cxn modelId="{C959D3CA-9298-431E-A686-777A006C921D}" type="presParOf" srcId="{CFB01527-0BB9-4462-8994-6C9367564534}" destId="{516F781B-4FB8-4321-99A0-BD4184EE2912}" srcOrd="1" destOrd="0" presId="urn:microsoft.com/office/officeart/2005/8/layout/hierarchy1"/>
    <dgm:cxn modelId="{D09775CE-9A37-43BC-89EB-A40641DDF132}" type="presParOf" srcId="{84319602-80C5-4AFD-B05D-F0CA0FBDF2CE}" destId="{EB59DF21-402F-4DDF-B493-68B7BC1D901C}" srcOrd="1" destOrd="0" presId="urn:microsoft.com/office/officeart/2005/8/layout/hierarchy1"/>
  </dgm:cxnLst>
  <dgm:bg/>
  <dgm:whole/>
  <dgm:extLst>
    <a:ext uri="http://schemas.microsoft.com/office/drawing/2008/diagram">
      <dsp:dataModelExt xmlns=""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D7B3A1-73CC-47FE-B54A-C7447E2A464F}" type="doc">
      <dgm:prSet loTypeId="urn:microsoft.com/office/officeart/2005/8/layout/radial6" loCatId="cycle" qsTypeId="urn:microsoft.com/office/officeart/2005/8/quickstyle/simple2" qsCatId="simple" csTypeId="urn:microsoft.com/office/officeart/2005/8/colors/accent5_1" csCatId="accent5" phldr="1"/>
      <dgm:spPr/>
      <dgm:t>
        <a:bodyPr/>
        <a:lstStyle/>
        <a:p>
          <a:endParaRPr lang="ru-RU"/>
        </a:p>
      </dgm:t>
    </dgm:pt>
    <dgm:pt modelId="{B3CB0F87-938C-412E-ADD1-7762B904F2D2}">
      <dgm:prSet phldrT="[Текст]"/>
      <dgm:spPr>
        <a:solidFill>
          <a:schemeClr val="accent4">
            <a:lumMod val="60000"/>
            <a:lumOff val="40000"/>
          </a:schemeClr>
        </a:solidFill>
      </dgm:spPr>
      <dgm:t>
        <a:bodyPr/>
        <a:lstStyle/>
        <a:p>
          <a:r>
            <a:rPr lang="ru-RU" b="1" dirty="0" smtClean="0">
              <a:solidFill>
                <a:srgbClr val="002060"/>
              </a:solidFill>
            </a:rPr>
            <a:t>МЕРОПРИЯТИЯ</a:t>
          </a:r>
          <a:endParaRPr lang="ru-RU" b="1" dirty="0">
            <a:solidFill>
              <a:srgbClr val="002060"/>
            </a:solidFill>
          </a:endParaRPr>
        </a:p>
      </dgm:t>
    </dgm:pt>
    <dgm:pt modelId="{D0EBDF20-417C-498D-84DE-8F4AF50F14C9}" type="parTrans" cxnId="{B429E78F-BF24-49CC-BDDF-35AFDF460792}">
      <dgm:prSet/>
      <dgm:spPr/>
      <dgm:t>
        <a:bodyPr/>
        <a:lstStyle/>
        <a:p>
          <a:endParaRPr lang="ru-RU"/>
        </a:p>
      </dgm:t>
    </dgm:pt>
    <dgm:pt modelId="{33BA284D-5B87-42D2-8CC7-025EE03627BE}" type="sibTrans" cxnId="{B429E78F-BF24-49CC-BDDF-35AFDF460792}">
      <dgm:prSet/>
      <dgm:spPr/>
      <dgm:t>
        <a:bodyPr/>
        <a:lstStyle/>
        <a:p>
          <a:endParaRPr lang="ru-RU"/>
        </a:p>
      </dgm:t>
    </dgm:pt>
    <dgm:pt modelId="{E0945FE8-8F32-4FB1-BC18-E9B790CECC29}">
      <dgm:prSet custT="1"/>
      <dgm:spPr/>
      <dgm:t>
        <a:bodyPr/>
        <a:lstStyle/>
        <a:p>
          <a:r>
            <a:rPr lang="ru-RU" sz="1800" b="1" dirty="0" smtClean="0">
              <a:solidFill>
                <a:srgbClr val="002060"/>
              </a:solidFill>
            </a:rPr>
            <a:t>вентиляционные системы и установки</a:t>
          </a:r>
          <a:endParaRPr lang="ru-RU" sz="1800" b="1" dirty="0">
            <a:solidFill>
              <a:srgbClr val="002060"/>
            </a:solidFill>
          </a:endParaRPr>
        </a:p>
      </dgm:t>
    </dgm:pt>
    <dgm:pt modelId="{DA9E45DC-747B-45CE-867B-6FC6751C759B}" type="parTrans" cxnId="{9A6CA6CE-1958-4489-9959-F2447A71DC56}">
      <dgm:prSet/>
      <dgm:spPr/>
      <dgm:t>
        <a:bodyPr/>
        <a:lstStyle/>
        <a:p>
          <a:endParaRPr lang="ru-RU"/>
        </a:p>
      </dgm:t>
    </dgm:pt>
    <dgm:pt modelId="{713875E0-CA9B-4DC1-BACD-FB85AD66A62C}" type="sibTrans" cxnId="{9A6CA6CE-1958-4489-9959-F2447A71DC56}">
      <dgm:prSet/>
      <dgm:spPr/>
      <dgm:t>
        <a:bodyPr/>
        <a:lstStyle/>
        <a:p>
          <a:endParaRPr lang="ru-RU"/>
        </a:p>
      </dgm:t>
    </dgm:pt>
    <dgm:pt modelId="{E74819ED-715D-4F39-9772-1469D42677F1}">
      <dgm:prSet custT="1"/>
      <dgm:spPr/>
      <dgm:t>
        <a:bodyPr/>
        <a:lstStyle/>
        <a:p>
          <a:r>
            <a:rPr lang="ru-RU" sz="1800" b="1" dirty="0" smtClean="0">
              <a:solidFill>
                <a:srgbClr val="002060"/>
              </a:solidFill>
            </a:rPr>
            <a:t>системы пылеподавления и пылеудаления</a:t>
          </a:r>
          <a:endParaRPr lang="ru-RU" sz="1800" b="1" dirty="0">
            <a:solidFill>
              <a:srgbClr val="002060"/>
            </a:solidFill>
          </a:endParaRPr>
        </a:p>
      </dgm:t>
    </dgm:pt>
    <dgm:pt modelId="{EE4221ED-AFA3-4251-B081-A1883910636D}" type="parTrans" cxnId="{3C08422B-22F5-4134-B3CA-860139763A63}">
      <dgm:prSet/>
      <dgm:spPr/>
      <dgm:t>
        <a:bodyPr/>
        <a:lstStyle/>
        <a:p>
          <a:endParaRPr lang="ru-RU"/>
        </a:p>
      </dgm:t>
    </dgm:pt>
    <dgm:pt modelId="{28386B14-6D31-46EC-A606-C34F5BCE5D40}" type="sibTrans" cxnId="{3C08422B-22F5-4134-B3CA-860139763A63}">
      <dgm:prSet/>
      <dgm:spPr/>
      <dgm:t>
        <a:bodyPr/>
        <a:lstStyle/>
        <a:p>
          <a:endParaRPr lang="ru-RU"/>
        </a:p>
      </dgm:t>
    </dgm:pt>
    <dgm:pt modelId="{F3FDB6A2-4459-4D77-8140-5D98CFBAF1BF}">
      <dgm:prSet custT="1"/>
      <dgm:spPr/>
      <dgm:t>
        <a:bodyPr/>
        <a:lstStyle/>
        <a:p>
          <a:r>
            <a:rPr lang="ru-RU" sz="1800" b="1" dirty="0" smtClean="0">
              <a:solidFill>
                <a:srgbClr val="002060"/>
              </a:solidFill>
            </a:rPr>
            <a:t>паспортизация и ремонт вентиляционных установок</a:t>
          </a:r>
          <a:endParaRPr lang="ru-RU" sz="1800" b="1" dirty="0">
            <a:solidFill>
              <a:srgbClr val="002060"/>
            </a:solidFill>
          </a:endParaRPr>
        </a:p>
      </dgm:t>
    </dgm:pt>
    <dgm:pt modelId="{90665836-C339-40B6-8A94-C612578436A2}" type="parTrans" cxnId="{8BFFE851-401C-4555-B470-FD4C238021CF}">
      <dgm:prSet/>
      <dgm:spPr/>
      <dgm:t>
        <a:bodyPr/>
        <a:lstStyle/>
        <a:p>
          <a:endParaRPr lang="ru-RU"/>
        </a:p>
      </dgm:t>
    </dgm:pt>
    <dgm:pt modelId="{4D5B5238-A7EC-4D25-9BD2-E7A8F81E94C2}" type="sibTrans" cxnId="{8BFFE851-401C-4555-B470-FD4C238021CF}">
      <dgm:prSet/>
      <dgm:spPr/>
      <dgm:t>
        <a:bodyPr/>
        <a:lstStyle/>
        <a:p>
          <a:endParaRPr lang="ru-RU"/>
        </a:p>
      </dgm:t>
    </dgm:pt>
    <dgm:pt modelId="{831BCEF5-3935-4788-B7BF-A8C6D8F877FD}">
      <dgm:prSet custT="1"/>
      <dgm:spPr/>
      <dgm:t>
        <a:bodyPr/>
        <a:lstStyle/>
        <a:p>
          <a:r>
            <a:rPr lang="ru-RU" sz="1800" b="1" dirty="0" smtClean="0">
              <a:solidFill>
                <a:srgbClr val="002060"/>
              </a:solidFill>
            </a:rPr>
            <a:t>модернизация технологических процессов и производственного оборудования</a:t>
          </a:r>
          <a:endParaRPr lang="ru-RU" sz="1800" b="1" dirty="0">
            <a:solidFill>
              <a:srgbClr val="002060"/>
            </a:solidFill>
          </a:endParaRPr>
        </a:p>
      </dgm:t>
    </dgm:pt>
    <dgm:pt modelId="{D19316AB-F530-4A35-ABC2-A34EB0217C63}" type="parTrans" cxnId="{9FFF8A0F-2B28-4D25-9845-B9A4C333C23B}">
      <dgm:prSet/>
      <dgm:spPr/>
      <dgm:t>
        <a:bodyPr/>
        <a:lstStyle/>
        <a:p>
          <a:endParaRPr lang="ru-RU"/>
        </a:p>
      </dgm:t>
    </dgm:pt>
    <dgm:pt modelId="{E0D61658-CA89-456B-B621-85757DEECB83}" type="sibTrans" cxnId="{9FFF8A0F-2B28-4D25-9845-B9A4C333C23B}">
      <dgm:prSet/>
      <dgm:spPr/>
      <dgm:t>
        <a:bodyPr/>
        <a:lstStyle/>
        <a:p>
          <a:endParaRPr lang="ru-RU"/>
        </a:p>
      </dgm:t>
    </dgm:pt>
    <dgm:pt modelId="{102C03FA-1E63-4EA6-8E5B-844A8322A328}">
      <dgm:prSet custT="1"/>
      <dgm:spPr/>
      <dgm:t>
        <a:bodyPr/>
        <a:lstStyle/>
        <a:p>
          <a:r>
            <a:rPr lang="ru-RU" sz="1800" b="1" dirty="0" smtClean="0">
              <a:solidFill>
                <a:srgbClr val="002060"/>
              </a:solidFill>
            </a:rPr>
            <a:t>СИЗ органов дыхания, глаз, кожных покровов</a:t>
          </a:r>
          <a:endParaRPr lang="ru-RU" sz="1800" b="1" dirty="0"/>
        </a:p>
      </dgm:t>
    </dgm:pt>
    <dgm:pt modelId="{6E2E36E2-6C59-4E30-B7A2-943ACD3FAD1C}" type="parTrans" cxnId="{06212CAA-E47F-4889-8CA4-80C530F10B97}">
      <dgm:prSet/>
      <dgm:spPr/>
      <dgm:t>
        <a:bodyPr/>
        <a:lstStyle/>
        <a:p>
          <a:endParaRPr lang="ru-RU"/>
        </a:p>
      </dgm:t>
    </dgm:pt>
    <dgm:pt modelId="{D685EEBA-D787-4128-AE7B-3A75261565BC}" type="sibTrans" cxnId="{06212CAA-E47F-4889-8CA4-80C530F10B97}">
      <dgm:prSet/>
      <dgm:spPr/>
      <dgm:t>
        <a:bodyPr/>
        <a:lstStyle/>
        <a:p>
          <a:endParaRPr lang="ru-RU"/>
        </a:p>
      </dgm:t>
    </dgm:pt>
    <dgm:pt modelId="{43D7124B-D0EF-4261-A758-6AE6D5354979}">
      <dgm:prSet custT="1"/>
      <dgm:spPr/>
      <dgm:t>
        <a:bodyPr/>
        <a:lstStyle/>
        <a:p>
          <a:r>
            <a:rPr lang="ru-RU" sz="1800" b="1" dirty="0" smtClean="0">
              <a:solidFill>
                <a:srgbClr val="002060"/>
              </a:solidFill>
            </a:rPr>
            <a:t>Замена на менее токсичные химические вещества</a:t>
          </a:r>
          <a:endParaRPr lang="ru-RU" sz="1800" b="1" dirty="0">
            <a:solidFill>
              <a:srgbClr val="002060"/>
            </a:solidFill>
          </a:endParaRPr>
        </a:p>
      </dgm:t>
    </dgm:pt>
    <dgm:pt modelId="{AA5C570F-5726-4AE5-BC4D-7D7EBDD75136}" type="parTrans" cxnId="{AC4FA24B-D7C5-4D14-A35D-92DCE043EA22}">
      <dgm:prSet/>
      <dgm:spPr/>
      <dgm:t>
        <a:bodyPr/>
        <a:lstStyle/>
        <a:p>
          <a:endParaRPr lang="ru-RU"/>
        </a:p>
      </dgm:t>
    </dgm:pt>
    <dgm:pt modelId="{C230D1E9-73DA-4FA7-8F44-40AD46654C83}" type="sibTrans" cxnId="{AC4FA24B-D7C5-4D14-A35D-92DCE043EA22}">
      <dgm:prSet/>
      <dgm:spPr/>
      <dgm:t>
        <a:bodyPr/>
        <a:lstStyle/>
        <a:p>
          <a:endParaRPr lang="ru-RU"/>
        </a:p>
      </dgm:t>
    </dgm:pt>
    <dgm:pt modelId="{88FF0C7A-A9E6-4398-9F85-748C0EC3F38D}" type="pres">
      <dgm:prSet presAssocID="{77D7B3A1-73CC-47FE-B54A-C7447E2A464F}" presName="Name0" presStyleCnt="0">
        <dgm:presLayoutVars>
          <dgm:chMax val="1"/>
          <dgm:dir/>
          <dgm:animLvl val="ctr"/>
          <dgm:resizeHandles val="exact"/>
        </dgm:presLayoutVars>
      </dgm:prSet>
      <dgm:spPr/>
      <dgm:t>
        <a:bodyPr/>
        <a:lstStyle/>
        <a:p>
          <a:endParaRPr lang="ru-RU"/>
        </a:p>
      </dgm:t>
    </dgm:pt>
    <dgm:pt modelId="{83CD04EB-EA7D-4E3D-BEC8-48DCCB15D6B5}" type="pres">
      <dgm:prSet presAssocID="{B3CB0F87-938C-412E-ADD1-7762B904F2D2}" presName="centerShape" presStyleLbl="node0" presStyleIdx="0" presStyleCnt="1" custScaleY="72038" custLinFactNeighborX="239" custLinFactNeighborY="1410"/>
      <dgm:spPr/>
      <dgm:t>
        <a:bodyPr/>
        <a:lstStyle/>
        <a:p>
          <a:endParaRPr lang="ru-RU"/>
        </a:p>
      </dgm:t>
    </dgm:pt>
    <dgm:pt modelId="{9E152135-6B59-4D87-BB31-2621B8AC7B2A}" type="pres">
      <dgm:prSet presAssocID="{831BCEF5-3935-4788-B7BF-A8C6D8F877FD}" presName="node" presStyleLbl="node1" presStyleIdx="0" presStyleCnt="6" custScaleX="236889" custScaleY="128958">
        <dgm:presLayoutVars>
          <dgm:bulletEnabled val="1"/>
        </dgm:presLayoutVars>
      </dgm:prSet>
      <dgm:spPr/>
      <dgm:t>
        <a:bodyPr/>
        <a:lstStyle/>
        <a:p>
          <a:endParaRPr lang="ru-RU"/>
        </a:p>
      </dgm:t>
    </dgm:pt>
    <dgm:pt modelId="{7617AE97-5AB0-4828-80A6-3197206EB859}" type="pres">
      <dgm:prSet presAssocID="{831BCEF5-3935-4788-B7BF-A8C6D8F877FD}" presName="dummy" presStyleCnt="0"/>
      <dgm:spPr/>
    </dgm:pt>
    <dgm:pt modelId="{5A0E23DB-1C89-4584-894D-1135095C4B16}" type="pres">
      <dgm:prSet presAssocID="{E0D61658-CA89-456B-B621-85757DEECB83}" presName="sibTrans" presStyleLbl="sibTrans2D1" presStyleIdx="0" presStyleCnt="6"/>
      <dgm:spPr/>
      <dgm:t>
        <a:bodyPr/>
        <a:lstStyle/>
        <a:p>
          <a:endParaRPr lang="ru-RU"/>
        </a:p>
      </dgm:t>
    </dgm:pt>
    <dgm:pt modelId="{12EB3891-C72D-4155-84C5-81C274101F43}" type="pres">
      <dgm:prSet presAssocID="{F3FDB6A2-4459-4D77-8140-5D98CFBAF1BF}" presName="node" presStyleLbl="node1" presStyleIdx="1" presStyleCnt="6" custScaleX="206130" custRadScaleRad="120989" custRadScaleInc="48846">
        <dgm:presLayoutVars>
          <dgm:bulletEnabled val="1"/>
        </dgm:presLayoutVars>
      </dgm:prSet>
      <dgm:spPr/>
      <dgm:t>
        <a:bodyPr/>
        <a:lstStyle/>
        <a:p>
          <a:endParaRPr lang="ru-RU"/>
        </a:p>
      </dgm:t>
    </dgm:pt>
    <dgm:pt modelId="{6A85647C-612D-4483-9120-91258A96F55B}" type="pres">
      <dgm:prSet presAssocID="{F3FDB6A2-4459-4D77-8140-5D98CFBAF1BF}" presName="dummy" presStyleCnt="0"/>
      <dgm:spPr/>
    </dgm:pt>
    <dgm:pt modelId="{3B241398-8542-4E10-97C9-9A354DF9BBBD}" type="pres">
      <dgm:prSet presAssocID="{4D5B5238-A7EC-4D25-9BD2-E7A8F81E94C2}" presName="sibTrans" presStyleLbl="sibTrans2D1" presStyleIdx="1" presStyleCnt="6"/>
      <dgm:spPr/>
      <dgm:t>
        <a:bodyPr/>
        <a:lstStyle/>
        <a:p>
          <a:endParaRPr lang="ru-RU"/>
        </a:p>
      </dgm:t>
    </dgm:pt>
    <dgm:pt modelId="{A43EEFE3-5AE8-48AB-8C4D-F491109F68AA}" type="pres">
      <dgm:prSet presAssocID="{102C03FA-1E63-4EA6-8E5B-844A8322A328}" presName="node" presStyleLbl="node1" presStyleIdx="2" presStyleCnt="6" custScaleX="195797" custScaleY="116770" custRadScaleRad="122959" custRadScaleInc="-59286">
        <dgm:presLayoutVars>
          <dgm:bulletEnabled val="1"/>
        </dgm:presLayoutVars>
      </dgm:prSet>
      <dgm:spPr/>
      <dgm:t>
        <a:bodyPr/>
        <a:lstStyle/>
        <a:p>
          <a:endParaRPr lang="ru-RU"/>
        </a:p>
      </dgm:t>
    </dgm:pt>
    <dgm:pt modelId="{B6A0AC8B-CF15-4105-883A-DEA6EE1308F8}" type="pres">
      <dgm:prSet presAssocID="{102C03FA-1E63-4EA6-8E5B-844A8322A328}" presName="dummy" presStyleCnt="0"/>
      <dgm:spPr/>
    </dgm:pt>
    <dgm:pt modelId="{EAC4C255-8609-4936-9058-8EAC55A41874}" type="pres">
      <dgm:prSet presAssocID="{D685EEBA-D787-4128-AE7B-3A75261565BC}" presName="sibTrans" presStyleLbl="sibTrans2D1" presStyleIdx="2" presStyleCnt="6"/>
      <dgm:spPr/>
      <dgm:t>
        <a:bodyPr/>
        <a:lstStyle/>
        <a:p>
          <a:endParaRPr lang="ru-RU"/>
        </a:p>
      </dgm:t>
    </dgm:pt>
    <dgm:pt modelId="{F09D8AE7-852F-450D-9B0D-91B38CADFE35}" type="pres">
      <dgm:prSet presAssocID="{E0945FE8-8F32-4FB1-BC18-E9B790CECC29}" presName="node" presStyleLbl="node1" presStyleIdx="3" presStyleCnt="6" custScaleX="236141" custRadScaleRad="103751" custRadScaleInc="-63898">
        <dgm:presLayoutVars>
          <dgm:bulletEnabled val="1"/>
        </dgm:presLayoutVars>
      </dgm:prSet>
      <dgm:spPr/>
      <dgm:t>
        <a:bodyPr/>
        <a:lstStyle/>
        <a:p>
          <a:endParaRPr lang="ru-RU"/>
        </a:p>
      </dgm:t>
    </dgm:pt>
    <dgm:pt modelId="{A21201C5-1FEE-46E4-8002-E7D708F93AEC}" type="pres">
      <dgm:prSet presAssocID="{E0945FE8-8F32-4FB1-BC18-E9B790CECC29}" presName="dummy" presStyleCnt="0"/>
      <dgm:spPr/>
    </dgm:pt>
    <dgm:pt modelId="{2AD4C683-3277-4694-99C9-DA45CD17C125}" type="pres">
      <dgm:prSet presAssocID="{713875E0-CA9B-4DC1-BACD-FB85AD66A62C}" presName="sibTrans" presStyleLbl="sibTrans2D1" presStyleIdx="3" presStyleCnt="6"/>
      <dgm:spPr/>
      <dgm:t>
        <a:bodyPr/>
        <a:lstStyle/>
        <a:p>
          <a:endParaRPr lang="ru-RU"/>
        </a:p>
      </dgm:t>
    </dgm:pt>
    <dgm:pt modelId="{05177C57-7B17-4A12-B9ED-86CCD49E2755}" type="pres">
      <dgm:prSet presAssocID="{E74819ED-715D-4F39-9772-1469D42677F1}" presName="node" presStyleLbl="node1" presStyleIdx="4" presStyleCnt="6" custScaleX="212622" custRadScaleRad="129584" custRadScaleInc="25741">
        <dgm:presLayoutVars>
          <dgm:bulletEnabled val="1"/>
        </dgm:presLayoutVars>
      </dgm:prSet>
      <dgm:spPr/>
      <dgm:t>
        <a:bodyPr/>
        <a:lstStyle/>
        <a:p>
          <a:endParaRPr lang="ru-RU"/>
        </a:p>
      </dgm:t>
    </dgm:pt>
    <dgm:pt modelId="{C24F0C0F-569C-4632-8B66-AE5616484082}" type="pres">
      <dgm:prSet presAssocID="{E74819ED-715D-4F39-9772-1469D42677F1}" presName="dummy" presStyleCnt="0"/>
      <dgm:spPr/>
    </dgm:pt>
    <dgm:pt modelId="{16786C59-0876-4163-A740-486DFE2945D9}" type="pres">
      <dgm:prSet presAssocID="{28386B14-6D31-46EC-A606-C34F5BCE5D40}" presName="sibTrans" presStyleLbl="sibTrans2D1" presStyleIdx="4" presStyleCnt="6"/>
      <dgm:spPr/>
      <dgm:t>
        <a:bodyPr/>
        <a:lstStyle/>
        <a:p>
          <a:endParaRPr lang="ru-RU"/>
        </a:p>
      </dgm:t>
    </dgm:pt>
    <dgm:pt modelId="{AC6DFA4B-73B6-4630-947C-DC1AED57721A}" type="pres">
      <dgm:prSet presAssocID="{43D7124B-D0EF-4261-A758-6AE6D5354979}" presName="node" presStyleLbl="node1" presStyleIdx="5" presStyleCnt="6" custScaleX="247063" custScaleY="111181" custRadScaleRad="124882" custRadScaleInc="-67695">
        <dgm:presLayoutVars>
          <dgm:bulletEnabled val="1"/>
        </dgm:presLayoutVars>
      </dgm:prSet>
      <dgm:spPr/>
      <dgm:t>
        <a:bodyPr/>
        <a:lstStyle/>
        <a:p>
          <a:endParaRPr lang="ru-RU"/>
        </a:p>
      </dgm:t>
    </dgm:pt>
    <dgm:pt modelId="{86EB9745-52C0-4EC4-8F99-37EF390571A8}" type="pres">
      <dgm:prSet presAssocID="{43D7124B-D0EF-4261-A758-6AE6D5354979}" presName="dummy" presStyleCnt="0"/>
      <dgm:spPr/>
    </dgm:pt>
    <dgm:pt modelId="{136F626C-9E25-49FC-8C44-214566B99303}" type="pres">
      <dgm:prSet presAssocID="{C230D1E9-73DA-4FA7-8F44-40AD46654C83}" presName="sibTrans" presStyleLbl="sibTrans2D1" presStyleIdx="5" presStyleCnt="6"/>
      <dgm:spPr/>
      <dgm:t>
        <a:bodyPr/>
        <a:lstStyle/>
        <a:p>
          <a:endParaRPr lang="ru-RU"/>
        </a:p>
      </dgm:t>
    </dgm:pt>
  </dgm:ptLst>
  <dgm:cxnLst>
    <dgm:cxn modelId="{9FFF8A0F-2B28-4D25-9845-B9A4C333C23B}" srcId="{B3CB0F87-938C-412E-ADD1-7762B904F2D2}" destId="{831BCEF5-3935-4788-B7BF-A8C6D8F877FD}" srcOrd="0" destOrd="0" parTransId="{D19316AB-F530-4A35-ABC2-A34EB0217C63}" sibTransId="{E0D61658-CA89-456B-B621-85757DEECB83}"/>
    <dgm:cxn modelId="{9A6CA6CE-1958-4489-9959-F2447A71DC56}" srcId="{B3CB0F87-938C-412E-ADD1-7762B904F2D2}" destId="{E0945FE8-8F32-4FB1-BC18-E9B790CECC29}" srcOrd="3" destOrd="0" parTransId="{DA9E45DC-747B-45CE-867B-6FC6751C759B}" sibTransId="{713875E0-CA9B-4DC1-BACD-FB85AD66A62C}"/>
    <dgm:cxn modelId="{3C08422B-22F5-4134-B3CA-860139763A63}" srcId="{B3CB0F87-938C-412E-ADD1-7762B904F2D2}" destId="{E74819ED-715D-4F39-9772-1469D42677F1}" srcOrd="4" destOrd="0" parTransId="{EE4221ED-AFA3-4251-B081-A1883910636D}" sibTransId="{28386B14-6D31-46EC-A606-C34F5BCE5D40}"/>
    <dgm:cxn modelId="{B429E78F-BF24-49CC-BDDF-35AFDF460792}" srcId="{77D7B3A1-73CC-47FE-B54A-C7447E2A464F}" destId="{B3CB0F87-938C-412E-ADD1-7762B904F2D2}" srcOrd="0" destOrd="0" parTransId="{D0EBDF20-417C-498D-84DE-8F4AF50F14C9}" sibTransId="{33BA284D-5B87-42D2-8CC7-025EE03627BE}"/>
    <dgm:cxn modelId="{27B3E2FD-8BF1-4131-9DC7-63BFF2BEA71D}" type="presOf" srcId="{831BCEF5-3935-4788-B7BF-A8C6D8F877FD}" destId="{9E152135-6B59-4D87-BB31-2621B8AC7B2A}" srcOrd="0" destOrd="0" presId="urn:microsoft.com/office/officeart/2005/8/layout/radial6"/>
    <dgm:cxn modelId="{DFCDF187-2308-47A1-92DD-AA497D8978E5}" type="presOf" srcId="{4D5B5238-A7EC-4D25-9BD2-E7A8F81E94C2}" destId="{3B241398-8542-4E10-97C9-9A354DF9BBBD}" srcOrd="0" destOrd="0" presId="urn:microsoft.com/office/officeart/2005/8/layout/radial6"/>
    <dgm:cxn modelId="{AC4FA24B-D7C5-4D14-A35D-92DCE043EA22}" srcId="{B3CB0F87-938C-412E-ADD1-7762B904F2D2}" destId="{43D7124B-D0EF-4261-A758-6AE6D5354979}" srcOrd="5" destOrd="0" parTransId="{AA5C570F-5726-4AE5-BC4D-7D7EBDD75136}" sibTransId="{C230D1E9-73DA-4FA7-8F44-40AD46654C83}"/>
    <dgm:cxn modelId="{9637F87C-2052-43AC-98CF-19E4A7733DD1}" type="presOf" srcId="{28386B14-6D31-46EC-A606-C34F5BCE5D40}" destId="{16786C59-0876-4163-A740-486DFE2945D9}" srcOrd="0" destOrd="0" presId="urn:microsoft.com/office/officeart/2005/8/layout/radial6"/>
    <dgm:cxn modelId="{E39D30F9-C07F-41CF-AF85-4ECAC9E6F596}" type="presOf" srcId="{77D7B3A1-73CC-47FE-B54A-C7447E2A464F}" destId="{88FF0C7A-A9E6-4398-9F85-748C0EC3F38D}" srcOrd="0" destOrd="0" presId="urn:microsoft.com/office/officeart/2005/8/layout/radial6"/>
    <dgm:cxn modelId="{5F524C46-EBEB-4B60-8829-5A006BA7A5D4}" type="presOf" srcId="{F3FDB6A2-4459-4D77-8140-5D98CFBAF1BF}" destId="{12EB3891-C72D-4155-84C5-81C274101F43}" srcOrd="0" destOrd="0" presId="urn:microsoft.com/office/officeart/2005/8/layout/radial6"/>
    <dgm:cxn modelId="{7EF0A23C-158C-4EA5-8D5B-F9873FF77E16}" type="presOf" srcId="{713875E0-CA9B-4DC1-BACD-FB85AD66A62C}" destId="{2AD4C683-3277-4694-99C9-DA45CD17C125}" srcOrd="0" destOrd="0" presId="urn:microsoft.com/office/officeart/2005/8/layout/radial6"/>
    <dgm:cxn modelId="{F8B31FE7-6F82-4955-821E-B8689EF75B9C}" type="presOf" srcId="{E0945FE8-8F32-4FB1-BC18-E9B790CECC29}" destId="{F09D8AE7-852F-450D-9B0D-91B38CADFE35}" srcOrd="0" destOrd="0" presId="urn:microsoft.com/office/officeart/2005/8/layout/radial6"/>
    <dgm:cxn modelId="{1F9FEF64-3F17-43E4-A3D4-B80272E93880}" type="presOf" srcId="{B3CB0F87-938C-412E-ADD1-7762B904F2D2}" destId="{83CD04EB-EA7D-4E3D-BEC8-48DCCB15D6B5}" srcOrd="0" destOrd="0" presId="urn:microsoft.com/office/officeart/2005/8/layout/radial6"/>
    <dgm:cxn modelId="{1B3BFBF5-0FDB-4B00-AE02-FD52EBC4EFA7}" type="presOf" srcId="{E74819ED-715D-4F39-9772-1469D42677F1}" destId="{05177C57-7B17-4A12-B9ED-86CCD49E2755}" srcOrd="0" destOrd="0" presId="urn:microsoft.com/office/officeart/2005/8/layout/radial6"/>
    <dgm:cxn modelId="{3B4EF357-80DA-417B-9ACA-3C0E17AF45E5}" type="presOf" srcId="{E0D61658-CA89-456B-B621-85757DEECB83}" destId="{5A0E23DB-1C89-4584-894D-1135095C4B16}" srcOrd="0" destOrd="0" presId="urn:microsoft.com/office/officeart/2005/8/layout/radial6"/>
    <dgm:cxn modelId="{EF59AFBE-7929-497A-9561-FD2BE4E29F7A}" type="presOf" srcId="{C230D1E9-73DA-4FA7-8F44-40AD46654C83}" destId="{136F626C-9E25-49FC-8C44-214566B99303}" srcOrd="0" destOrd="0" presId="urn:microsoft.com/office/officeart/2005/8/layout/radial6"/>
    <dgm:cxn modelId="{06212CAA-E47F-4889-8CA4-80C530F10B97}" srcId="{B3CB0F87-938C-412E-ADD1-7762B904F2D2}" destId="{102C03FA-1E63-4EA6-8E5B-844A8322A328}" srcOrd="2" destOrd="0" parTransId="{6E2E36E2-6C59-4E30-B7A2-943ACD3FAD1C}" sibTransId="{D685EEBA-D787-4128-AE7B-3A75261565BC}"/>
    <dgm:cxn modelId="{46B3C333-BC84-4981-B45F-0B1D75058149}" type="presOf" srcId="{43D7124B-D0EF-4261-A758-6AE6D5354979}" destId="{AC6DFA4B-73B6-4630-947C-DC1AED57721A}" srcOrd="0" destOrd="0" presId="urn:microsoft.com/office/officeart/2005/8/layout/radial6"/>
    <dgm:cxn modelId="{8BFFE851-401C-4555-B470-FD4C238021CF}" srcId="{B3CB0F87-938C-412E-ADD1-7762B904F2D2}" destId="{F3FDB6A2-4459-4D77-8140-5D98CFBAF1BF}" srcOrd="1" destOrd="0" parTransId="{90665836-C339-40B6-8A94-C612578436A2}" sibTransId="{4D5B5238-A7EC-4D25-9BD2-E7A8F81E94C2}"/>
    <dgm:cxn modelId="{55F1DFB5-FA85-4703-908C-3AE9EDCA63AE}" type="presOf" srcId="{102C03FA-1E63-4EA6-8E5B-844A8322A328}" destId="{A43EEFE3-5AE8-48AB-8C4D-F491109F68AA}" srcOrd="0" destOrd="0" presId="urn:microsoft.com/office/officeart/2005/8/layout/radial6"/>
    <dgm:cxn modelId="{3AC1EAB9-3F51-4921-B53E-90B77B3EBB46}" type="presOf" srcId="{D685EEBA-D787-4128-AE7B-3A75261565BC}" destId="{EAC4C255-8609-4936-9058-8EAC55A41874}" srcOrd="0" destOrd="0" presId="urn:microsoft.com/office/officeart/2005/8/layout/radial6"/>
    <dgm:cxn modelId="{3F31655C-6757-4B05-A2F3-C34A8EB4FB28}" type="presParOf" srcId="{88FF0C7A-A9E6-4398-9F85-748C0EC3F38D}" destId="{83CD04EB-EA7D-4E3D-BEC8-48DCCB15D6B5}" srcOrd="0" destOrd="0" presId="urn:microsoft.com/office/officeart/2005/8/layout/radial6"/>
    <dgm:cxn modelId="{5A69085F-0FAE-46DB-94D6-7B47DC2A704F}" type="presParOf" srcId="{88FF0C7A-A9E6-4398-9F85-748C0EC3F38D}" destId="{9E152135-6B59-4D87-BB31-2621B8AC7B2A}" srcOrd="1" destOrd="0" presId="urn:microsoft.com/office/officeart/2005/8/layout/radial6"/>
    <dgm:cxn modelId="{1513635C-187E-406F-8930-5ABB6306510D}" type="presParOf" srcId="{88FF0C7A-A9E6-4398-9F85-748C0EC3F38D}" destId="{7617AE97-5AB0-4828-80A6-3197206EB859}" srcOrd="2" destOrd="0" presId="urn:microsoft.com/office/officeart/2005/8/layout/radial6"/>
    <dgm:cxn modelId="{8C82B0E3-6442-4488-AD9A-F4B31A54A763}" type="presParOf" srcId="{88FF0C7A-A9E6-4398-9F85-748C0EC3F38D}" destId="{5A0E23DB-1C89-4584-894D-1135095C4B16}" srcOrd="3" destOrd="0" presId="urn:microsoft.com/office/officeart/2005/8/layout/radial6"/>
    <dgm:cxn modelId="{6B0E1925-807E-4F78-A617-890E3694B8F7}" type="presParOf" srcId="{88FF0C7A-A9E6-4398-9F85-748C0EC3F38D}" destId="{12EB3891-C72D-4155-84C5-81C274101F43}" srcOrd="4" destOrd="0" presId="urn:microsoft.com/office/officeart/2005/8/layout/radial6"/>
    <dgm:cxn modelId="{219E212B-0C83-4B3B-AF72-EA2D8CA87E89}" type="presParOf" srcId="{88FF0C7A-A9E6-4398-9F85-748C0EC3F38D}" destId="{6A85647C-612D-4483-9120-91258A96F55B}" srcOrd="5" destOrd="0" presId="urn:microsoft.com/office/officeart/2005/8/layout/radial6"/>
    <dgm:cxn modelId="{1F555792-1ADD-487E-863A-4951229A1FB1}" type="presParOf" srcId="{88FF0C7A-A9E6-4398-9F85-748C0EC3F38D}" destId="{3B241398-8542-4E10-97C9-9A354DF9BBBD}" srcOrd="6" destOrd="0" presId="urn:microsoft.com/office/officeart/2005/8/layout/radial6"/>
    <dgm:cxn modelId="{DE77159C-A3F7-4CE4-8346-00611EC0892F}" type="presParOf" srcId="{88FF0C7A-A9E6-4398-9F85-748C0EC3F38D}" destId="{A43EEFE3-5AE8-48AB-8C4D-F491109F68AA}" srcOrd="7" destOrd="0" presId="urn:microsoft.com/office/officeart/2005/8/layout/radial6"/>
    <dgm:cxn modelId="{D0C8A278-A0A8-42BE-8357-DED67D0C2FAB}" type="presParOf" srcId="{88FF0C7A-A9E6-4398-9F85-748C0EC3F38D}" destId="{B6A0AC8B-CF15-4105-883A-DEA6EE1308F8}" srcOrd="8" destOrd="0" presId="urn:microsoft.com/office/officeart/2005/8/layout/radial6"/>
    <dgm:cxn modelId="{1368B7A3-6DEF-4749-93C1-0F2684644B4C}" type="presParOf" srcId="{88FF0C7A-A9E6-4398-9F85-748C0EC3F38D}" destId="{EAC4C255-8609-4936-9058-8EAC55A41874}" srcOrd="9" destOrd="0" presId="urn:microsoft.com/office/officeart/2005/8/layout/radial6"/>
    <dgm:cxn modelId="{4C49122A-769C-4BEC-B004-42F351477F81}" type="presParOf" srcId="{88FF0C7A-A9E6-4398-9F85-748C0EC3F38D}" destId="{F09D8AE7-852F-450D-9B0D-91B38CADFE35}" srcOrd="10" destOrd="0" presId="urn:microsoft.com/office/officeart/2005/8/layout/radial6"/>
    <dgm:cxn modelId="{B0430FC6-E826-4D1E-8CBE-52527D954FF8}" type="presParOf" srcId="{88FF0C7A-A9E6-4398-9F85-748C0EC3F38D}" destId="{A21201C5-1FEE-46E4-8002-E7D708F93AEC}" srcOrd="11" destOrd="0" presId="urn:microsoft.com/office/officeart/2005/8/layout/radial6"/>
    <dgm:cxn modelId="{8596EB96-12F8-4254-8F37-02E2FE2D5355}" type="presParOf" srcId="{88FF0C7A-A9E6-4398-9F85-748C0EC3F38D}" destId="{2AD4C683-3277-4694-99C9-DA45CD17C125}" srcOrd="12" destOrd="0" presId="urn:microsoft.com/office/officeart/2005/8/layout/radial6"/>
    <dgm:cxn modelId="{9E84E602-E947-4315-9952-FC60C3D8D015}" type="presParOf" srcId="{88FF0C7A-A9E6-4398-9F85-748C0EC3F38D}" destId="{05177C57-7B17-4A12-B9ED-86CCD49E2755}" srcOrd="13" destOrd="0" presId="urn:microsoft.com/office/officeart/2005/8/layout/radial6"/>
    <dgm:cxn modelId="{15E8F73D-8652-465C-8998-B6FBE397B3ED}" type="presParOf" srcId="{88FF0C7A-A9E6-4398-9F85-748C0EC3F38D}" destId="{C24F0C0F-569C-4632-8B66-AE5616484082}" srcOrd="14" destOrd="0" presId="urn:microsoft.com/office/officeart/2005/8/layout/radial6"/>
    <dgm:cxn modelId="{67F223A5-214A-4047-A667-5BFD45328350}" type="presParOf" srcId="{88FF0C7A-A9E6-4398-9F85-748C0EC3F38D}" destId="{16786C59-0876-4163-A740-486DFE2945D9}" srcOrd="15" destOrd="0" presId="urn:microsoft.com/office/officeart/2005/8/layout/radial6"/>
    <dgm:cxn modelId="{306FAA40-A846-4602-A70A-88FE5F858E74}" type="presParOf" srcId="{88FF0C7A-A9E6-4398-9F85-748C0EC3F38D}" destId="{AC6DFA4B-73B6-4630-947C-DC1AED57721A}" srcOrd="16" destOrd="0" presId="urn:microsoft.com/office/officeart/2005/8/layout/radial6"/>
    <dgm:cxn modelId="{B6DFE6A0-2948-4BB3-A9BB-5250AE5F0252}" type="presParOf" srcId="{88FF0C7A-A9E6-4398-9F85-748C0EC3F38D}" destId="{86EB9745-52C0-4EC4-8F99-37EF390571A8}" srcOrd="17" destOrd="0" presId="urn:microsoft.com/office/officeart/2005/8/layout/radial6"/>
    <dgm:cxn modelId="{DCDB64A7-7584-4304-9CD1-6E003CF6ADDD}" type="presParOf" srcId="{88FF0C7A-A9E6-4398-9F85-748C0EC3F38D}" destId="{136F626C-9E25-49FC-8C44-214566B99303}" srcOrd="18" destOrd="0" presId="urn:microsoft.com/office/officeart/2005/8/layout/radial6"/>
  </dgm:cxnLst>
  <dgm:bg>
    <a:noFill/>
  </dgm:bg>
  <dgm:whole/>
  <dgm:extLst>
    <a:ext uri="http://schemas.microsoft.com/office/drawing/2008/diagram">
      <dsp:dataModelExt xmlns="" xmlns:dsp="http://schemas.microsoft.com/office/drawing/2008/diagram" relId="rId5"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887663" cy="490538"/>
          </a:xfrm>
          <a:prstGeom prst="rect">
            <a:avLst/>
          </a:prstGeom>
        </p:spPr>
        <p:txBody>
          <a:bodyPr vert="horz" lIns="91440" tIns="45720" rIns="91440" bIns="45720" rtlCol="0"/>
          <a:lstStyle>
            <a:lvl1pPr algn="l" eaLnBrk="1" hangingPunct="1">
              <a:defRPr sz="1200">
                <a:latin typeface="Arial" charset="0"/>
              </a:defRPr>
            </a:lvl1pPr>
          </a:lstStyle>
          <a:p>
            <a:pPr>
              <a:defRPr/>
            </a:pPr>
            <a:endParaRPr lang="ru-RU"/>
          </a:p>
        </p:txBody>
      </p:sp>
      <p:sp>
        <p:nvSpPr>
          <p:cNvPr id="3" name="Дата 2"/>
          <p:cNvSpPr>
            <a:spLocks noGrp="1"/>
          </p:cNvSpPr>
          <p:nvPr>
            <p:ph type="dt" sz="quarter" idx="1"/>
          </p:nvPr>
        </p:nvSpPr>
        <p:spPr>
          <a:xfrm>
            <a:off x="3773488" y="0"/>
            <a:ext cx="2887662" cy="490538"/>
          </a:xfrm>
          <a:prstGeom prst="rect">
            <a:avLst/>
          </a:prstGeom>
        </p:spPr>
        <p:txBody>
          <a:bodyPr vert="horz" lIns="91440" tIns="45720" rIns="91440" bIns="45720" rtlCol="0"/>
          <a:lstStyle>
            <a:lvl1pPr algn="r" eaLnBrk="1" hangingPunct="1">
              <a:defRPr sz="1200">
                <a:latin typeface="Arial" charset="0"/>
              </a:defRPr>
            </a:lvl1pPr>
          </a:lstStyle>
          <a:p>
            <a:pPr>
              <a:defRPr/>
            </a:pPr>
            <a:fld id="{AC6310C8-AE82-4BA7-9D6F-7BDF365341E6}" type="datetimeFigureOut">
              <a:rPr lang="ru-RU"/>
              <a:pPr>
                <a:defRPr/>
              </a:pPr>
              <a:t>02.10.2015</a:t>
            </a:fld>
            <a:endParaRPr lang="ru-RU"/>
          </a:p>
        </p:txBody>
      </p:sp>
      <p:sp>
        <p:nvSpPr>
          <p:cNvPr id="4" name="Нижний колонтитул 3"/>
          <p:cNvSpPr>
            <a:spLocks noGrp="1"/>
          </p:cNvSpPr>
          <p:nvPr>
            <p:ph type="ftr" sz="quarter" idx="2"/>
          </p:nvPr>
        </p:nvSpPr>
        <p:spPr>
          <a:xfrm>
            <a:off x="0" y="9328150"/>
            <a:ext cx="2887663" cy="490538"/>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ru-RU"/>
          </a:p>
        </p:txBody>
      </p:sp>
      <p:sp>
        <p:nvSpPr>
          <p:cNvPr id="5" name="Номер слайда 4"/>
          <p:cNvSpPr>
            <a:spLocks noGrp="1"/>
          </p:cNvSpPr>
          <p:nvPr>
            <p:ph type="sldNum" sz="quarter" idx="3"/>
          </p:nvPr>
        </p:nvSpPr>
        <p:spPr>
          <a:xfrm>
            <a:off x="3773488" y="9328150"/>
            <a:ext cx="2887662" cy="490538"/>
          </a:xfrm>
          <a:prstGeom prst="rect">
            <a:avLst/>
          </a:prstGeom>
        </p:spPr>
        <p:txBody>
          <a:bodyPr vert="horz" wrap="square" lIns="91440" tIns="45720" rIns="91440" bIns="45720" numCol="1" anchor="b" anchorCtr="0" compatLnSpc="1">
            <a:prstTxWarp prst="textNoShape">
              <a:avLst/>
            </a:prstTxWarp>
          </a:bodyPr>
          <a:lstStyle>
            <a:lvl1pPr algn="r" eaLnBrk="1" hangingPunct="1">
              <a:defRPr/>
            </a:lvl1pPr>
          </a:lstStyle>
          <a:p>
            <a:fld id="{95BC06A7-59DD-4AB6-A585-8CFBCF6BB434}" type="slidenum">
              <a:rPr lang="ru-RU" altLang="ru-RU"/>
              <a:pPr/>
              <a:t>‹#›</a:t>
            </a:fld>
            <a:endParaRPr lang="ru-RU" alt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887663" cy="492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chemeClr val="tx1"/>
                </a:solidFill>
                <a:latin typeface="Arial" pitchFamily="34" charset="0"/>
              </a:defRPr>
            </a:lvl1pPr>
          </a:lstStyle>
          <a:p>
            <a:pPr>
              <a:defRPr/>
            </a:pPr>
            <a:endParaRPr lang="ru-RU"/>
          </a:p>
        </p:txBody>
      </p:sp>
      <p:sp>
        <p:nvSpPr>
          <p:cNvPr id="17411" name="Rectangle 3"/>
          <p:cNvSpPr>
            <a:spLocks noGrp="1" noChangeArrowheads="1"/>
          </p:cNvSpPr>
          <p:nvPr>
            <p:ph type="dt" idx="1"/>
          </p:nvPr>
        </p:nvSpPr>
        <p:spPr bwMode="auto">
          <a:xfrm>
            <a:off x="3773488" y="0"/>
            <a:ext cx="2887662" cy="492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latin typeface="Arial" pitchFamily="34" charset="0"/>
              </a:defRPr>
            </a:lvl1pPr>
          </a:lstStyle>
          <a:p>
            <a:pPr>
              <a:defRPr/>
            </a:pPr>
            <a:endParaRPr lang="ru-RU"/>
          </a:p>
        </p:txBody>
      </p:sp>
      <p:sp>
        <p:nvSpPr>
          <p:cNvPr id="6148" name="Rectangle 4"/>
          <p:cNvSpPr>
            <a:spLocks noGrp="1" noRot="1" noChangeAspect="1" noChangeArrowheads="1" noTextEdit="1"/>
          </p:cNvSpPr>
          <p:nvPr>
            <p:ph type="sldImg" idx="2"/>
          </p:nvPr>
        </p:nvSpPr>
        <p:spPr bwMode="auto">
          <a:xfrm>
            <a:off x="877888" y="736600"/>
            <a:ext cx="4908550" cy="3681413"/>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666750" y="4664075"/>
            <a:ext cx="5329238"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17414" name="Rectangle 6"/>
          <p:cNvSpPr>
            <a:spLocks noGrp="1" noChangeArrowheads="1"/>
          </p:cNvSpPr>
          <p:nvPr>
            <p:ph type="ftr" sz="quarter" idx="4"/>
          </p:nvPr>
        </p:nvSpPr>
        <p:spPr bwMode="auto">
          <a:xfrm>
            <a:off x="0" y="9326563"/>
            <a:ext cx="2887663" cy="4921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chemeClr val="tx1"/>
                </a:solidFill>
                <a:latin typeface="Arial" pitchFamily="34" charset="0"/>
              </a:defRPr>
            </a:lvl1pPr>
          </a:lstStyle>
          <a:p>
            <a:pPr>
              <a:defRPr/>
            </a:pPr>
            <a:endParaRPr lang="ru-RU"/>
          </a:p>
        </p:txBody>
      </p:sp>
      <p:sp>
        <p:nvSpPr>
          <p:cNvPr id="17415" name="Rectangle 7"/>
          <p:cNvSpPr>
            <a:spLocks noGrp="1" noChangeArrowheads="1"/>
          </p:cNvSpPr>
          <p:nvPr>
            <p:ph type="sldNum" sz="quarter" idx="5"/>
          </p:nvPr>
        </p:nvSpPr>
        <p:spPr bwMode="auto">
          <a:xfrm>
            <a:off x="3773488" y="9326563"/>
            <a:ext cx="2887662" cy="4921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a:solidFill>
                  <a:schemeClr val="tx1"/>
                </a:solidFill>
              </a:defRPr>
            </a:lvl1pPr>
          </a:lstStyle>
          <a:p>
            <a:fld id="{C266FE2F-08AF-47E2-91F5-32F04AE861ED}" type="slidenum">
              <a:rPr lang="ru-RU" altLang="ru-RU"/>
              <a:pPr/>
              <a:t>‹#›</a:t>
            </a:fld>
            <a:endParaRPr lang="ru-RU" alt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Образ слайда 1"/>
          <p:cNvSpPr>
            <a:spLocks noGrp="1" noRot="1" noChangeAspect="1" noTextEdit="1"/>
          </p:cNvSpPr>
          <p:nvPr>
            <p:ph type="sldImg"/>
          </p:nvPr>
        </p:nvSpPr>
        <p:spPr>
          <a:ln/>
        </p:spPr>
      </p:sp>
      <p:sp>
        <p:nvSpPr>
          <p:cNvPr id="9219" name="Заметки 2"/>
          <p:cNvSpPr>
            <a:spLocks noGrp="1"/>
          </p:cNvSpPr>
          <p:nvPr>
            <p:ph type="body" idx="1"/>
          </p:nvPr>
        </p:nvSpPr>
        <p:spPr>
          <a:noFill/>
          <a:ln/>
        </p:spPr>
        <p:txBody>
          <a:bodyPr/>
          <a:lstStyle/>
          <a:p>
            <a:r>
              <a:rPr lang="ru-RU" altLang="ru-RU" dirty="0" smtClean="0"/>
              <a:t>Приложение № 2</a:t>
            </a:r>
            <a:r>
              <a:rPr lang="en-US" altLang="ru-RU" dirty="0" smtClean="0"/>
              <a:t> </a:t>
            </a:r>
            <a:r>
              <a:rPr lang="ru-RU" altLang="ru-RU" dirty="0" smtClean="0"/>
              <a:t>к приказу Министерства труда</a:t>
            </a:r>
            <a:r>
              <a:rPr lang="en-US" altLang="ru-RU" dirty="0" smtClean="0"/>
              <a:t> </a:t>
            </a:r>
            <a:r>
              <a:rPr lang="ru-RU" altLang="ru-RU" dirty="0" smtClean="0"/>
              <a:t>и социальной защиты Российской</a:t>
            </a:r>
            <a:r>
              <a:rPr lang="en-US" altLang="ru-RU" dirty="0" smtClean="0"/>
              <a:t> </a:t>
            </a:r>
            <a:r>
              <a:rPr lang="ru-RU" altLang="ru-RU" dirty="0" smtClean="0"/>
              <a:t>Федерации*</a:t>
            </a:r>
            <a:r>
              <a:rPr lang="en-US" altLang="ru-RU" dirty="0" smtClean="0"/>
              <a:t> </a:t>
            </a:r>
            <a:r>
              <a:rPr lang="ru-RU" altLang="ru-RU" dirty="0" smtClean="0"/>
              <a:t>от ‘ г. № ___</a:t>
            </a:r>
          </a:p>
          <a:p>
            <a:r>
              <a:rPr lang="ru-RU" altLang="ru-RU" dirty="0" smtClean="0"/>
              <a:t>КЛАССИФИКАТОР</a:t>
            </a:r>
            <a:r>
              <a:rPr lang="en-US" altLang="ru-RU" dirty="0" smtClean="0"/>
              <a:t> </a:t>
            </a:r>
            <a:r>
              <a:rPr lang="ru-RU" altLang="ru-RU" dirty="0" smtClean="0"/>
              <a:t>вредных и (или) опасных факторов</a:t>
            </a:r>
            <a:r>
              <a:rPr lang="en-US" altLang="ru-RU" dirty="0" smtClean="0"/>
              <a:t> </a:t>
            </a:r>
            <a:r>
              <a:rPr lang="ru-RU" altLang="ru-RU" dirty="0" smtClean="0"/>
              <a:t>производственной среды и трудового процесса</a:t>
            </a:r>
          </a:p>
          <a:p>
            <a:r>
              <a:rPr lang="ru-RU" altLang="ru-RU" dirty="0" smtClean="0"/>
              <a:t>№ </a:t>
            </a:r>
            <a:r>
              <a:rPr lang="ru-RU" altLang="ru-RU" dirty="0" err="1" smtClean="0"/>
              <a:t>п</a:t>
            </a:r>
            <a:r>
              <a:rPr lang="ru-RU" altLang="ru-RU" dirty="0" smtClean="0"/>
              <a:t>/</a:t>
            </a:r>
            <a:r>
              <a:rPr lang="ru-RU" altLang="ru-RU" dirty="0" err="1" smtClean="0"/>
              <a:t>п</a:t>
            </a:r>
            <a:r>
              <a:rPr lang="ru-RU" altLang="ru-RU" dirty="0" smtClean="0"/>
              <a:t> Наименование вредного и(или) опасного</a:t>
            </a:r>
            <a:r>
              <a:rPr lang="en-US" altLang="ru-RU" dirty="0" smtClean="0"/>
              <a:t> </a:t>
            </a:r>
            <a:r>
              <a:rPr lang="ru-RU" altLang="ru-RU" dirty="0" smtClean="0"/>
              <a:t>фактора производственной среды и трудового процесса</a:t>
            </a:r>
          </a:p>
          <a:p>
            <a:r>
              <a:rPr lang="ru-RU" altLang="ru-RU" b="1" dirty="0" smtClean="0"/>
              <a:t>01 Химический фактор</a:t>
            </a:r>
            <a:r>
              <a:rPr lang="en-US" altLang="ru-RU" b="1" dirty="0" smtClean="0"/>
              <a:t> </a:t>
            </a:r>
            <a:r>
              <a:rPr lang="ru-RU" altLang="ru-RU" b="1" dirty="0" smtClean="0"/>
              <a:t>1</a:t>
            </a:r>
            <a:endParaRPr lang="ru-RU" altLang="ru-RU" dirty="0" smtClean="0"/>
          </a:p>
          <a:p>
            <a:r>
              <a:rPr lang="ru-RU" altLang="ru-RU" b="1" dirty="0" smtClean="0"/>
              <a:t>02 Биологический фактор</a:t>
            </a:r>
            <a:endParaRPr lang="ru-RU" altLang="ru-RU" dirty="0" smtClean="0"/>
          </a:p>
          <a:p>
            <a:r>
              <a:rPr lang="ru-RU" altLang="ru-RU" b="1" dirty="0" smtClean="0"/>
              <a:t>02.1 Микроорганизмы-продуценты, препараты, содержащие живые клетки и споры микроорганизмов</a:t>
            </a:r>
            <a:endParaRPr lang="ru-RU" altLang="ru-RU" dirty="0" smtClean="0"/>
          </a:p>
          <a:p>
            <a:r>
              <a:rPr lang="ru-RU" altLang="ru-RU" b="1" dirty="0" smtClean="0"/>
              <a:t>02.2 Патогенные микроорганизмы</a:t>
            </a:r>
            <a:endParaRPr lang="ru-RU" altLang="ru-RU" dirty="0" smtClean="0"/>
          </a:p>
          <a:p>
            <a:r>
              <a:rPr lang="ru-RU" altLang="ru-RU" b="1" dirty="0" smtClean="0"/>
              <a:t>03 Аэрозоли преимущественно </a:t>
            </a:r>
            <a:r>
              <a:rPr lang="ru-RU" altLang="ru-RU" b="1" dirty="0" err="1" smtClean="0"/>
              <a:t>фиброгенного</a:t>
            </a:r>
            <a:r>
              <a:rPr lang="ru-RU" altLang="ru-RU" b="1" dirty="0" smtClean="0"/>
              <a:t> действия</a:t>
            </a:r>
            <a:endParaRPr lang="en-US" altLang="ru-RU" b="1" dirty="0" smtClean="0"/>
          </a:p>
          <a:p>
            <a:r>
              <a:rPr lang="ru-RU" altLang="ru-RU" dirty="0" smtClean="0"/>
              <a:t>1. При идентификации вредностей необходимо указывать наименование вещества в соответствии с ГН 2.2.5.1313-03 "Предельно-допустимое концентрации (ПДК) вредных веществ в воздухе рабочей зоны", утвержденных постановлением Главного государственного санитарного врача РФ от 30.04.2003 № 76 и ГН 2.2.5.2308-07 Ориентировочные безопасные уровни воздействия (ОБУВ) вредных веществ в воздухе рабочей зоны утвержденных, постановлением Главного государственного санитарного врача РФ от 19.12.2007 № 89</a:t>
            </a:r>
          </a:p>
          <a:p>
            <a:endParaRPr lang="ru-RU" altLang="ru-RU" dirty="0" smtClean="0"/>
          </a:p>
          <a:p>
            <a:endParaRPr lang="ru-RU" altLang="ru-RU" dirty="0" smtClean="0"/>
          </a:p>
        </p:txBody>
      </p:sp>
      <p:sp>
        <p:nvSpPr>
          <p:cNvPr id="9220" name="Номер слайда 3"/>
          <p:cNvSpPr>
            <a:spLocks noGrp="1"/>
          </p:cNvSpPr>
          <p:nvPr>
            <p:ph type="sldNum" sz="quarter" idx="5"/>
          </p:nvPr>
        </p:nvSpPr>
        <p:spPr>
          <a:noFill/>
        </p:spPr>
        <p:txBody>
          <a:bodyPr/>
          <a:lstStyle/>
          <a:p>
            <a:fld id="{6797A8AA-1F65-473F-BBD6-7D28D2799BEE}" type="slidenum">
              <a:rPr lang="ru-RU" altLang="ru-RU"/>
              <a:pPr/>
              <a:t>1</a:t>
            </a:fld>
            <a:endParaRPr lang="ru-RU" alt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r>
              <a:rPr lang="ru-RU" altLang="ru-RU" smtClean="0"/>
              <a:t>Все эти характеристики химических веществ сконцентрированы в документе Санитарного законодательства Гигиенические нормативы ГН 2.2.5.1313-03 "Предельно допустимые концентрации (ПДК) вредных веществ в воздухе рабочей зоны" Дата введения: 15 июня 2003 г.</a:t>
            </a:r>
          </a:p>
          <a:p>
            <a:r>
              <a:rPr lang="ru-RU" altLang="ru-RU" smtClean="0"/>
              <a:t>2.5.5 Химические факторы производственной среды  </a:t>
            </a:r>
          </a:p>
          <a:p>
            <a:r>
              <a:rPr lang="ru-RU" altLang="ru-RU" smtClean="0"/>
              <a:t>О ВВЕДЕНИИ В ДЕЙСТВИЕ ГН 2.2.5.1313-03</a:t>
            </a:r>
          </a:p>
          <a:p>
            <a:r>
              <a:rPr lang="ru-RU" altLang="ru-RU" smtClean="0"/>
              <a:t> </a:t>
            </a:r>
          </a:p>
          <a:p>
            <a:r>
              <a:rPr lang="ru-RU" altLang="ru-RU" smtClean="0"/>
              <a:t>(в ред. Дополнения N 1, утв. Постановлением Главного государственного санитарного врача РФ от 24.12.2003 N 160,</a:t>
            </a:r>
          </a:p>
          <a:p>
            <a:r>
              <a:rPr lang="ru-RU" altLang="ru-RU" smtClean="0"/>
              <a:t>Дополнения N 3, утв. Постановлением Главного государственного санитарного врача РФ от 30.07.2007 N 56,</a:t>
            </a:r>
          </a:p>
          <a:p>
            <a:r>
              <a:rPr lang="ru-RU" altLang="ru-RU" smtClean="0"/>
              <a:t>Дополнения N 7, утв. Постановлением Главного государственного санитарного врача РФ от 12.07.2011 N 96, с изм., внесенными Дополнением N 2, утв. Постановлением Главного государственного санитарного врача РФ от 22.08.2006 N 24,</a:t>
            </a:r>
          </a:p>
          <a:p>
            <a:r>
              <a:rPr lang="ru-RU" altLang="ru-RU" smtClean="0"/>
              <a:t>Дополнением N 4, утв. Постановлением Главного государственного санитарного врача РФ от 22.01.2009 N 3,</a:t>
            </a:r>
          </a:p>
          <a:p>
            <a:r>
              <a:rPr lang="ru-RU" altLang="ru-RU" smtClean="0"/>
              <a:t>Дополнением N 5, утв. Постановлением Главного государственного санитарного врача РФ от 03.09.2009 N 56,</a:t>
            </a:r>
          </a:p>
          <a:p>
            <a:r>
              <a:rPr lang="ru-RU" altLang="ru-RU" smtClean="0"/>
              <a:t>Дополнением N 6, утв. Постановлением Главного государственного санитарного врача РФ от 25.10.2010 N 137,</a:t>
            </a:r>
          </a:p>
          <a:p>
            <a:r>
              <a:rPr lang="ru-RU" altLang="ru-RU" smtClean="0"/>
              <a:t>Изменением N 8, утв. Постановлением Главного государственного санитарного врача РФ от 16.09.2013 N 48)</a:t>
            </a:r>
          </a:p>
          <a:p>
            <a:r>
              <a:rPr lang="ru-RU" altLang="ru-RU" smtClean="0"/>
              <a:t> </a:t>
            </a:r>
          </a:p>
          <a:p>
            <a:pPr>
              <a:lnSpc>
                <a:spcPct val="80000"/>
              </a:lnSpc>
            </a:pPr>
            <a:r>
              <a:rPr lang="ru-RU" altLang="ru-RU" sz="800" smtClean="0"/>
              <a:t>Названия индивидуальных веществ в алфавитном порядке приведены, где это было возможно, в соответствии с правилами Международного союза теоретической и прикладной химии, ИЮПАК (International Union of Pure and Applied Chemistry, IUPAC) (</a:t>
            </a:r>
            <a:r>
              <a:rPr lang="ru-RU" altLang="ru-RU" sz="800" u="sng" smtClean="0"/>
              <a:t>графа 2</a:t>
            </a:r>
            <a:r>
              <a:rPr lang="ru-RU" altLang="ru-RU" sz="800" smtClean="0"/>
              <a:t>) и обеспечены регистрационными номерами Chemical Abstracts Service (CAS) (</a:t>
            </a:r>
            <a:r>
              <a:rPr lang="ru-RU" altLang="ru-RU" sz="800" u="sng" smtClean="0"/>
              <a:t>графа 3</a:t>
            </a:r>
            <a:r>
              <a:rPr lang="ru-RU" altLang="ru-RU" sz="800" smtClean="0"/>
              <a:t>) для облегчения идентификации веществ.</a:t>
            </a:r>
          </a:p>
          <a:p>
            <a:pPr>
              <a:lnSpc>
                <a:spcPct val="80000"/>
              </a:lnSpc>
            </a:pPr>
            <a:r>
              <a:rPr lang="ru-RU" altLang="ru-RU" sz="800" smtClean="0"/>
              <a:t>В </a:t>
            </a:r>
            <a:r>
              <a:rPr lang="ru-RU" altLang="ru-RU" sz="800" u="sng" smtClean="0"/>
              <a:t>графе 4</a:t>
            </a:r>
            <a:r>
              <a:rPr lang="ru-RU" altLang="ru-RU" sz="800" smtClean="0"/>
              <a:t> приведены формулы веществ.</a:t>
            </a:r>
          </a:p>
          <a:p>
            <a:pPr>
              <a:lnSpc>
                <a:spcPct val="80000"/>
              </a:lnSpc>
            </a:pPr>
            <a:r>
              <a:rPr lang="ru-RU" altLang="ru-RU" sz="800" smtClean="0"/>
              <a:t>Величины Нормативов приведены в мг вещества на 1 м3 воздуха (</a:t>
            </a:r>
            <a:r>
              <a:rPr lang="ru-RU" altLang="ru-RU" sz="800" u="sng" smtClean="0"/>
              <a:t>графа 5</a:t>
            </a:r>
            <a:r>
              <a:rPr lang="ru-RU" altLang="ru-RU" sz="800" smtClean="0"/>
              <a:t>).</a:t>
            </a:r>
          </a:p>
          <a:p>
            <a:pPr>
              <a:lnSpc>
                <a:spcPct val="80000"/>
              </a:lnSpc>
            </a:pPr>
            <a:r>
              <a:rPr lang="ru-RU" altLang="ru-RU" sz="800" smtClean="0"/>
              <a:t>Если в графе "Величина ПДК" приведено два Норматива, то это означает, что в числителе максимальная разовая, а в знаменателе - среднесменная ПДК, прочерк в числителе означает, что Норматив установлен в виде средней сменной ПДК. Если приведен один Норматив, то это означает, что он установлен как максимальная разовая ПДК.</a:t>
            </a:r>
          </a:p>
          <a:p>
            <a:pPr>
              <a:lnSpc>
                <a:spcPct val="80000"/>
              </a:lnSpc>
            </a:pPr>
            <a:r>
              <a:rPr lang="ru-RU" altLang="ru-RU" sz="800" smtClean="0"/>
              <a:t>В </a:t>
            </a:r>
            <a:r>
              <a:rPr lang="ru-RU" altLang="ru-RU" sz="800" u="sng" smtClean="0"/>
              <a:t>графе 6</a:t>
            </a:r>
            <a:r>
              <a:rPr lang="ru-RU" altLang="ru-RU" sz="800" smtClean="0"/>
              <a:t> указано преимущественное агрегатное состояние в воздухе в условиях производства (пары, аэрозоль и их смесь).</a:t>
            </a:r>
          </a:p>
          <a:p>
            <a:pPr>
              <a:lnSpc>
                <a:spcPct val="80000"/>
              </a:lnSpc>
            </a:pPr>
            <a:r>
              <a:rPr lang="ru-RU" altLang="ru-RU" sz="800" smtClean="0"/>
              <a:t>В соответствии с классификацией </a:t>
            </a:r>
            <a:r>
              <a:rPr lang="ru-RU" altLang="ru-RU" sz="800" u="sng" smtClean="0"/>
              <a:t>ГОСТ 12.1.007-76</a:t>
            </a:r>
            <a:r>
              <a:rPr lang="ru-RU" altLang="ru-RU" sz="800" smtClean="0"/>
              <a:t>. "ССБТ. Вредные вещества. Классификация и общие требования безопасности" вещества разделены на четыре класса опасности (</a:t>
            </a:r>
            <a:r>
              <a:rPr lang="ru-RU" altLang="ru-RU" sz="800" u="sng" smtClean="0"/>
              <a:t>графа 7</a:t>
            </a:r>
            <a:r>
              <a:rPr lang="ru-RU" altLang="ru-RU" sz="800" smtClean="0"/>
              <a:t>):</a:t>
            </a:r>
          </a:p>
          <a:p>
            <a:pPr>
              <a:lnSpc>
                <a:spcPct val="80000"/>
              </a:lnSpc>
            </a:pPr>
            <a:r>
              <a:rPr lang="ru-RU" altLang="ru-RU" sz="800" smtClean="0"/>
              <a:t>1 класс - чрезвычайно опасные</a:t>
            </a:r>
          </a:p>
          <a:p>
            <a:pPr>
              <a:lnSpc>
                <a:spcPct val="80000"/>
              </a:lnSpc>
            </a:pPr>
            <a:r>
              <a:rPr lang="ru-RU" altLang="ru-RU" sz="800" smtClean="0"/>
              <a:t>2 класс - высокоопасные</a:t>
            </a:r>
          </a:p>
          <a:p>
            <a:pPr>
              <a:lnSpc>
                <a:spcPct val="80000"/>
              </a:lnSpc>
            </a:pPr>
            <a:r>
              <a:rPr lang="ru-RU" altLang="ru-RU" sz="800" smtClean="0"/>
              <a:t>3 класс - опасные</a:t>
            </a:r>
          </a:p>
          <a:p>
            <a:pPr>
              <a:lnSpc>
                <a:spcPct val="80000"/>
              </a:lnSpc>
            </a:pPr>
            <a:r>
              <a:rPr lang="ru-RU" altLang="ru-RU" sz="800" smtClean="0"/>
              <a:t>4 класс - умеренно опасные.</a:t>
            </a:r>
          </a:p>
          <a:p>
            <a:pPr>
              <a:lnSpc>
                <a:spcPct val="80000"/>
              </a:lnSpc>
            </a:pPr>
            <a:r>
              <a:rPr lang="ru-RU" altLang="ru-RU" sz="800" smtClean="0"/>
              <a:t>В </a:t>
            </a:r>
            <a:r>
              <a:rPr lang="ru-RU" altLang="ru-RU" sz="800" u="sng" smtClean="0"/>
              <a:t>графе 8</a:t>
            </a:r>
            <a:r>
              <a:rPr lang="ru-RU" altLang="ru-RU" sz="800" smtClean="0"/>
              <a:t> "Особенности действия на организм" специальными символами выделены вещества с остронаправленным механизмом действия, требующие автоматического контроля за их содержанием в воздухе, канцерогены, аллергены и аэрозоли, преимущественно фиброгенного действия.</a:t>
            </a:r>
          </a:p>
          <a:p>
            <a:pPr>
              <a:lnSpc>
                <a:spcPct val="80000"/>
              </a:lnSpc>
            </a:pPr>
            <a:r>
              <a:rPr lang="ru-RU" altLang="ru-RU" sz="800" smtClean="0"/>
              <a:t>Использованы следующие обозначения:</a:t>
            </a:r>
            <a:endParaRPr lang="ru-RU" altLang="ru-RU" sz="800" b="1" smtClean="0"/>
          </a:p>
          <a:p>
            <a:pPr>
              <a:lnSpc>
                <a:spcPct val="80000"/>
              </a:lnSpc>
            </a:pPr>
            <a:r>
              <a:rPr lang="ru-RU" altLang="ru-RU" sz="800" b="1" smtClean="0"/>
              <a:t>О</a:t>
            </a:r>
            <a:r>
              <a:rPr lang="ru-RU" altLang="ru-RU" sz="800" smtClean="0"/>
              <a:t> - вещества с остронаправленным механизмом действия, требующие автоматического контроля за их содержанием в воздухе,</a:t>
            </a:r>
            <a:endParaRPr lang="ru-RU" altLang="ru-RU" sz="800" b="1" smtClean="0"/>
          </a:p>
          <a:p>
            <a:pPr>
              <a:lnSpc>
                <a:spcPct val="80000"/>
              </a:lnSpc>
            </a:pPr>
            <a:r>
              <a:rPr lang="ru-RU" altLang="ru-RU" sz="800" b="1" smtClean="0"/>
              <a:t>А</a:t>
            </a:r>
            <a:r>
              <a:rPr lang="ru-RU" altLang="ru-RU" sz="800" smtClean="0"/>
              <a:t> - вещества, способные вызывать аллергические заболевания в производственных условиях,</a:t>
            </a:r>
            <a:endParaRPr lang="ru-RU" altLang="ru-RU" sz="800" b="1" smtClean="0"/>
          </a:p>
          <a:p>
            <a:pPr>
              <a:lnSpc>
                <a:spcPct val="80000"/>
              </a:lnSpc>
            </a:pPr>
            <a:r>
              <a:rPr lang="ru-RU" altLang="ru-RU" sz="800" b="1" smtClean="0"/>
              <a:t>К</a:t>
            </a:r>
            <a:r>
              <a:rPr lang="ru-RU" altLang="ru-RU" sz="800" smtClean="0"/>
              <a:t> - канцерогены,</a:t>
            </a:r>
            <a:endParaRPr lang="ru-RU" altLang="ru-RU" sz="800" b="1" smtClean="0"/>
          </a:p>
          <a:p>
            <a:pPr>
              <a:lnSpc>
                <a:spcPct val="80000"/>
              </a:lnSpc>
            </a:pPr>
            <a:r>
              <a:rPr lang="ru-RU" altLang="ru-RU" sz="800" b="1" smtClean="0"/>
              <a:t>Ф</a:t>
            </a:r>
            <a:r>
              <a:rPr lang="ru-RU" altLang="ru-RU" sz="800" smtClean="0"/>
              <a:t> - аэрозоли преимущественно фиброгенного действия,</a:t>
            </a:r>
            <a:endParaRPr lang="ru-RU" altLang="ru-RU" sz="800" b="1" smtClean="0"/>
          </a:p>
          <a:p>
            <a:pPr>
              <a:lnSpc>
                <a:spcPct val="80000"/>
              </a:lnSpc>
            </a:pPr>
            <a:r>
              <a:rPr lang="ru-RU" altLang="ru-RU" sz="800" b="1" smtClean="0"/>
              <a:t>п</a:t>
            </a:r>
            <a:r>
              <a:rPr lang="ru-RU" altLang="ru-RU" sz="800" smtClean="0"/>
              <a:t> - пары и/или газы,</a:t>
            </a:r>
            <a:endParaRPr lang="ru-RU" altLang="ru-RU" sz="800" b="1" smtClean="0"/>
          </a:p>
          <a:p>
            <a:pPr>
              <a:lnSpc>
                <a:spcPct val="80000"/>
              </a:lnSpc>
            </a:pPr>
            <a:r>
              <a:rPr lang="ru-RU" altLang="ru-RU" sz="800" b="1" smtClean="0"/>
              <a:t>а</a:t>
            </a:r>
            <a:r>
              <a:rPr lang="ru-RU" altLang="ru-RU" sz="800" smtClean="0"/>
              <a:t> - аэрозоль,</a:t>
            </a:r>
            <a:endParaRPr lang="ru-RU" altLang="ru-RU" sz="800" b="1" smtClean="0"/>
          </a:p>
          <a:p>
            <a:pPr>
              <a:lnSpc>
                <a:spcPct val="80000"/>
              </a:lnSpc>
            </a:pPr>
            <a:r>
              <a:rPr lang="ru-RU" altLang="ru-RU" sz="800" b="1" smtClean="0"/>
              <a:t>п+а</a:t>
            </a:r>
            <a:r>
              <a:rPr lang="ru-RU" altLang="ru-RU" sz="800" smtClean="0"/>
              <a:t> - смесь паров и аэрозоля,</a:t>
            </a:r>
            <a:endParaRPr lang="ru-RU" altLang="ru-RU" sz="800" b="1" smtClean="0"/>
          </a:p>
          <a:p>
            <a:pPr>
              <a:lnSpc>
                <a:spcPct val="80000"/>
              </a:lnSpc>
            </a:pPr>
            <a:r>
              <a:rPr lang="ru-RU" altLang="ru-RU" sz="800" b="1" smtClean="0"/>
              <a:t>+</a:t>
            </a:r>
            <a:r>
              <a:rPr lang="ru-RU" altLang="ru-RU" sz="800" smtClean="0"/>
              <a:t> - соединения, при работе с которыми требуется специальная защита кожи и глаз; символ проставлен вслед за наименованием вещества,</a:t>
            </a:r>
            <a:endParaRPr lang="ru-RU" altLang="ru-RU" sz="800" b="1" smtClean="0"/>
          </a:p>
          <a:p>
            <a:pPr>
              <a:lnSpc>
                <a:spcPct val="80000"/>
              </a:lnSpc>
            </a:pPr>
            <a:r>
              <a:rPr lang="ru-RU" altLang="ru-RU" sz="800" b="1" smtClean="0"/>
              <a:t>++</a:t>
            </a:r>
            <a:r>
              <a:rPr lang="ru-RU" altLang="ru-RU" sz="800" smtClean="0"/>
              <a:t> - вещества, при работе с которыми должен быть исключен контакт с органами дыхания и кожей при обязательном контроле воздуха рабочей зоны утвержденным методом на уровне чувствительности не менее 0,001 мг/м3. Для таких веществ значения ПДК не приводятся, а указывается только класс опасности и агрегатное состояние в воздухе.</a:t>
            </a:r>
          </a:p>
          <a:p>
            <a:pPr>
              <a:lnSpc>
                <a:spcPct val="80000"/>
              </a:lnSpc>
            </a:pPr>
            <a:r>
              <a:rPr lang="ru-RU" altLang="ru-RU" sz="800" smtClean="0"/>
              <a:t>Для удобства пользования Нормативами приведен указатель наиболее распространенных технических, торговых и фирменных названий веществ и их синонимов (приложение 1); указатель формул веществ (приложение 2) и номеров CAS (приложение 3).</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Образ слайда 1"/>
          <p:cNvSpPr>
            <a:spLocks noGrp="1" noRot="1" noChangeAspect="1" noTextEdit="1"/>
          </p:cNvSpPr>
          <p:nvPr>
            <p:ph type="sldImg"/>
          </p:nvPr>
        </p:nvSpPr>
        <p:spPr>
          <a:ln/>
        </p:spPr>
      </p:sp>
      <p:sp>
        <p:nvSpPr>
          <p:cNvPr id="119811" name="Заметки 2"/>
          <p:cNvSpPr>
            <a:spLocks noGrp="1"/>
          </p:cNvSpPr>
          <p:nvPr>
            <p:ph type="body" idx="1"/>
          </p:nvPr>
        </p:nvSpPr>
        <p:spPr>
          <a:noFill/>
          <a:ln/>
        </p:spPr>
        <p:txBody>
          <a:bodyPr/>
          <a:lstStyle/>
          <a:p>
            <a:pPr eaLnBrk="1" hangingPunct="1">
              <a:spcBef>
                <a:spcPct val="0"/>
              </a:spcBef>
            </a:pPr>
            <a:endParaRPr lang="ru-RU" altLang="ru-RU" smtClean="0"/>
          </a:p>
        </p:txBody>
      </p:sp>
      <p:sp>
        <p:nvSpPr>
          <p:cNvPr id="119812" name="Номер слайда 3"/>
          <p:cNvSpPr>
            <a:spLocks noGrp="1"/>
          </p:cNvSpPr>
          <p:nvPr>
            <p:ph type="sldNum" sz="quarter" idx="5"/>
          </p:nvPr>
        </p:nvSpPr>
        <p:spPr>
          <a:noFill/>
        </p:spPr>
        <p:txBody>
          <a:bodyPr/>
          <a:lstStyle/>
          <a:p>
            <a:fld id="{43E37C27-81A0-4F5E-A972-C6C9AD3BC8C4}" type="slidenum">
              <a:rPr lang="ru-RU" altLang="ru-RU">
                <a:latin typeface="Calibri" pitchFamily="34" charset="0"/>
                <a:cs typeface="Arial" pitchFamily="34" charset="0"/>
              </a:rPr>
              <a:pPr/>
              <a:t>22</a:t>
            </a:fld>
            <a:endParaRPr lang="ru-RU" altLang="ru-RU">
              <a:latin typeface="Calibri"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p:spPr>
        <p:txBody>
          <a:bodyPr/>
          <a:lstStyle/>
          <a:p>
            <a:r>
              <a:rPr lang="ru-RU" altLang="ru-RU" smtClean="0"/>
              <a:t>Начнем с того, что </a:t>
            </a:r>
            <a:r>
              <a:rPr lang="en-US" altLang="ru-RU" smtClean="0"/>
              <a:t> </a:t>
            </a:r>
            <a:r>
              <a:rPr lang="ru-RU" altLang="ru-RU" smtClean="0"/>
              <a:t>Фактор - движущая сила какого-либо процесса, определяющая его характер или отдельные его черты.</a:t>
            </a:r>
            <a:endParaRPr lang="en-US" altLang="ru-RU" smtClean="0"/>
          </a:p>
          <a:p>
            <a:r>
              <a:rPr lang="ru-RU" altLang="ru-RU" smtClean="0"/>
              <a:t>Понятие «химический фактор»</a:t>
            </a:r>
            <a:r>
              <a:rPr lang="ru-RU" altLang="ru-RU" smtClean="0">
                <a:sym typeface="Wingdings" pitchFamily="2" charset="2"/>
              </a:rPr>
              <a:t> (Статья 13, Федерального закона РФ о специальной оценке условий труда)</a:t>
            </a:r>
            <a:endParaRPr lang="ru-RU" altLang="ru-RU" smtClean="0"/>
          </a:p>
          <a:p>
            <a:r>
              <a:rPr lang="ru-RU" altLang="ru-RU" b="1" smtClean="0"/>
              <a:t>химические вещества и смеси, измеряемые в воздухе рабочей зоны и на кожных покровах работников, в том числе некоторые вещества биологической природы (антибиотики, витамины, гормоны, ферменты, белковые препараты), которые получают химическим синтезом и/или для контроля которых используются методы химического анализа</a:t>
            </a:r>
            <a:endParaRPr lang="ru-RU" altLang="ru-RU" smtClean="0"/>
          </a:p>
          <a:p>
            <a:r>
              <a:rPr lang="ru-RU" altLang="ru-RU" smtClean="0"/>
              <a:t>Природа химического фактора чрезвычайно разнообразна, достаточно сказать, что в настоящее время известно 7 млн. химических веществ и соединений, из которых 60 тыс. находят применение в деятельности человека. На международном рынке ежегодно появляется 500...1000 новых химических соединений и смесей. В Российской Федерации в настоящее время функционирует свыше 10 тыс. потенциально опасных химических объектов, относящихся к топливно-энергетическому комплексу, цветной и черной металлургии, химической, целлюлозно-бумажной, горнодобывающей и перерабатывающей, пищевой и другим отраслям промышленности и сельского хозяйства (при этом 70 процентов из них расположены в 146 городах с населением более 100 тыс. человек).</a:t>
            </a:r>
          </a:p>
          <a:p>
            <a:r>
              <a:rPr lang="ru-RU" altLang="ru-RU" smtClean="0"/>
              <a:t>Подавляющее большинство этих объектов было построено и введено в эксплуатацию 40 - 50 лет назад. При нормативном сроке эксплуатации до 15 лет химико-технологическое оборудование к настоящему времени многократно выработало свои ресурсы, морально и физически устарело, изношено. Практически невозможно перечислить все химические соединения, контакт с которыми может неблагоприятно сказаться на здоровье работающих. Особенность химической технологии, токсичность и взрывоопасность продуктов производства, обусловили ряд специфических черт в техническом оформлении химических предприятий и организации труда на них. Техническое состояние производств не всегда обеспечивает снижение интенсивности воздействия вредных факторов среды (в том числе химического), не позволяет создать безопасные условия на всех этапах производства.</a:t>
            </a:r>
          </a:p>
          <a:p>
            <a:r>
              <a:rPr lang="ru-RU" altLang="ru-RU" smtClean="0"/>
              <a:t>При таком разнообразии и порой необдуманном применении, естественно возникает вопрос о необходимости классификации и защиты человека от их вредного воздействия.</a:t>
            </a:r>
            <a:endParaRPr lang="en-US" altLang="ru-RU" smtClean="0"/>
          </a:p>
          <a:p>
            <a:r>
              <a:rPr lang="ru-RU" altLang="ru-RU" smtClean="0"/>
              <a:t>Понятие «вредное вещество»:</a:t>
            </a:r>
          </a:p>
          <a:p>
            <a:r>
              <a:rPr lang="ru-RU" altLang="ru-RU" b="1" smtClean="0"/>
              <a:t>Вредными являются вещества, которые при контакте с организмом человека в случае нарушения требований безопасности могут вызвать производственные травмы, профессиональные заболевания или отклонения в состоянии здоровья, обнаруживаемые современными методами как в процессе работы, так и в отдаленные сроки жизни настоящего и последующих поколений (ГОСТ 12.1.007-76 «ССБТ. Вредные вещества. Классификация. Общие требования безопасности»).</a:t>
            </a:r>
            <a:endParaRPr lang="ru-RU" altLang="ru-RU" smtClean="0"/>
          </a:p>
          <a:p>
            <a:r>
              <a:rPr lang="ru-RU" altLang="ru-RU" smtClean="0"/>
              <a:t>Запрещаются применение в производстве вредных или опасных веществ, материалов, продукции, товаров и оказание услуг, для которых не разработаны методики и средства метрологического контроля, а также токсикологическая (санитарно-гигиеническая, медико-биологическая) оценка которых не проводилась. Статья 215 трудового законодательства. </a:t>
            </a:r>
          </a:p>
          <a:p>
            <a:r>
              <a:rPr lang="ru-RU" altLang="ru-RU" smtClean="0"/>
              <a:t>Вредное действие могут оказывать практически все химические вещества. Еще знаменитый врач древности Парацельс отмечал, что яд от лекарства отличает только доза. Например, поваренная соль, которую большинство людей ежедневно употребляет в пищу, служила средством самоубийства в Древнем Китае. Человеку достаточно съесть 500 г соли, чтобы наступила смерть от сильнейшего обезвоживания организма.</a:t>
            </a:r>
          </a:p>
          <a:p>
            <a:r>
              <a:rPr lang="ru-RU" altLang="ru-RU" smtClean="0"/>
              <a:t>Вредные вещества могут поступать в организм человека через дыхательные пути, желудочно-кишечный тракт, неповрежденную кожу и слизистые оболочки глаз. Через дыхательные пути вредные вещества проникают в организм в виде газов, паров, аэрозолей. Большая часть производственных отравлений (95-98%) возникает в результате вдыхания вредных веществ. Этому способствует большая поверхность пузырьков легочной ткани — альвеол (по подсчетам она составляет 100-120 м2), толщина же альвеолярных мембран колеблется в пределах 0,001-0,004 мм, поэтому вредные вещества быстро поступают в кровь, которая транспортирует вредное вещество по всему организму.</a:t>
            </a:r>
          </a:p>
          <a:p>
            <a:r>
              <a:rPr lang="ru-RU" altLang="ru-RU" smtClean="0"/>
              <a:t>Попадание вредных веществ через желудочно-кишечный тракт в производственных условиях наблюдается сравнительно редко. В полость рта вредные вещества чаще всего попадают при несоблюдении правил личной гигиены: с загрязненных рук при приеме пищи или курении. Возможно заглатывание вредных веществ из воздуха, если они задерживаются на слизистых оболочках носоглотки и полости рта.</a:t>
            </a:r>
          </a:p>
          <a:p>
            <a:r>
              <a:rPr lang="ru-RU" altLang="ru-RU" smtClean="0"/>
              <a:t>Через неповрежденную кожу проникают вещества, хорошо растворимые в жирах и липоидах, в частности органические растворители (ацетон, бензол и др.), метанол, фенол, тетраэтилсвинец.</a:t>
            </a:r>
          </a:p>
          <a:p>
            <a:r>
              <a:rPr lang="ru-RU" altLang="ru-RU" smtClean="0"/>
              <a:t>В настоящее время известно около 7 млн. химических веществ, из которых 60 тыс. находят применение в производственной деятельности человека, от 500 до 1000 новых химических веществ ежегодно появляется на международном рынке.</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Образ слайда 1"/>
          <p:cNvSpPr>
            <a:spLocks noGrp="1" noRot="1" noChangeAspect="1" noTextEdit="1"/>
          </p:cNvSpPr>
          <p:nvPr>
            <p:ph type="sldImg"/>
          </p:nvPr>
        </p:nvSpPr>
        <p:spPr>
          <a:ln/>
        </p:spPr>
      </p:sp>
      <p:sp>
        <p:nvSpPr>
          <p:cNvPr id="3" name="Заметки 2"/>
          <p:cNvSpPr>
            <a:spLocks noGrp="1"/>
          </p:cNvSpPr>
          <p:nvPr>
            <p:ph type="body" idx="1"/>
          </p:nvPr>
        </p:nvSpPr>
        <p:spPr/>
        <p:txBody>
          <a:bodyPr/>
          <a:lstStyle/>
          <a:p>
            <a:pPr marL="228600" indent="-228600">
              <a:lnSpc>
                <a:spcPct val="80000"/>
              </a:lnSpc>
              <a:defRPr/>
            </a:pPr>
            <a:r>
              <a:rPr lang="ru-RU" dirty="0" smtClean="0"/>
              <a:t>Большинство промышленных вредных веществ обладает </a:t>
            </a:r>
            <a:r>
              <a:rPr lang="ru-RU" b="1" dirty="0" smtClean="0"/>
              <a:t>общетоксическим действием</a:t>
            </a:r>
            <a:r>
              <a:rPr lang="ru-RU" dirty="0" smtClean="0"/>
              <a:t>. К их числу относятся ароматические углеводороды и их производные (бензол, толуол, ксилол, нитробензол, анилин) ртуть и фосфорорганические соединения, тетраэтилсвинец, метиловый спирт, оксид углерода и т.д.</a:t>
            </a:r>
          </a:p>
          <a:p>
            <a:pPr marL="228600" indent="-228600">
              <a:lnSpc>
                <a:spcPct val="80000"/>
              </a:lnSpc>
              <a:defRPr/>
            </a:pPr>
            <a:r>
              <a:rPr lang="ru-RU" b="1" dirty="0" smtClean="0"/>
              <a:t>Раздражающим действием </a:t>
            </a:r>
            <a:r>
              <a:rPr lang="ru-RU" dirty="0" smtClean="0"/>
              <a:t>обладают различные химические вещества. Одни вызывают воспаление верхних дыхательных путей (сероводород, хлор, аммиак), другие — глубоких дыхательных путей, т.е. легочной ткани (оксид азота, ароматические углеводороды). Сильные кислоты и щелочи, многие ангидриды кислот оказывают местное действие на кожу, вызывая ее омертвление. Нефть и продукты ее переработки (бензин, керосин и др.), попадая на кожу обезжиривают и сушат ее, вызывая различные кожные заболевания (экземы, дерматиты).</a:t>
            </a:r>
          </a:p>
          <a:p>
            <a:pPr marL="228600" indent="-228600">
              <a:lnSpc>
                <a:spcPct val="80000"/>
              </a:lnSpc>
              <a:defRPr/>
            </a:pPr>
            <a:r>
              <a:rPr lang="ru-RU" b="1" dirty="0" smtClean="0"/>
              <a:t>Сенсибилизирующее</a:t>
            </a:r>
            <a:r>
              <a:rPr lang="ru-RU" dirty="0" smtClean="0"/>
              <a:t>  действие вещества вызывают повышенную чувствительность (аллергические реакции) организма человека. При каждом повторном даже кратковременном контакте эффект действия на человека увеличивается, приводя к астматическим проявлениям, кожным реакциям, изменениям состава крови. К веществам, вызывающим сенсибилизацию, относятся формальдегид, ароматические нитро-, </a:t>
            </a:r>
            <a:r>
              <a:rPr lang="ru-RU" dirty="0" err="1" smtClean="0"/>
              <a:t>нитрозо-аминосоединения</a:t>
            </a:r>
            <a:r>
              <a:rPr lang="ru-RU" dirty="0" smtClean="0"/>
              <a:t>, </a:t>
            </a:r>
            <a:r>
              <a:rPr lang="ru-RU" dirty="0" err="1" smtClean="0"/>
              <a:t>карбонилы</a:t>
            </a:r>
            <a:r>
              <a:rPr lang="ru-RU" dirty="0" smtClean="0"/>
              <a:t> никеля, железа, кобальта, некоторые антибиотики, например, эритромицин и др.</a:t>
            </a:r>
          </a:p>
          <a:p>
            <a:pPr marL="228600" indent="-228600">
              <a:lnSpc>
                <a:spcPct val="80000"/>
              </a:lnSpc>
              <a:defRPr/>
            </a:pPr>
            <a:r>
              <a:rPr lang="ru-RU" b="1" dirty="0" smtClean="0"/>
              <a:t>Канцерогенные вещества</a:t>
            </a:r>
            <a:r>
              <a:rPr lang="ru-RU" dirty="0" smtClean="0"/>
              <a:t>, попадая в организм человека, вызывают образование, как правило, злокачественных или доброкачественных опухолей. Канцерогенная опасность зависит от уровней и длительности воздействия конкретных веществ.</a:t>
            </a:r>
          </a:p>
          <a:p>
            <a:pPr marL="228600" indent="-228600">
              <a:lnSpc>
                <a:spcPct val="80000"/>
              </a:lnSpc>
              <a:defRPr/>
            </a:pPr>
            <a:r>
              <a:rPr lang="ru-RU" dirty="0" smtClean="0"/>
              <a:t>В санитарных правилах СанПиН 1.2.2353-08 «Канцерогенные факторы и основные требования к профилактике канцерогенной опасности» приведен перечень веществ, продуктов, производственных процессов, бытовых и природных факторов, канцерогенных для человека. Перечень подразделяется на 2 раздела:</a:t>
            </a:r>
          </a:p>
          <a:p>
            <a:pPr marL="228600" indent="-228600">
              <a:lnSpc>
                <a:spcPct val="80000"/>
              </a:lnSpc>
              <a:defRPr/>
            </a:pPr>
            <a:r>
              <a:rPr lang="ru-RU" dirty="0" smtClean="0"/>
              <a:t>- вещества, продукты, производственные процессы и факторы с доказанной для человека </a:t>
            </a:r>
            <a:r>
              <a:rPr lang="ru-RU" dirty="0" err="1" smtClean="0"/>
              <a:t>канцерогенностью</a:t>
            </a:r>
            <a:r>
              <a:rPr lang="ru-RU" dirty="0" smtClean="0"/>
              <a:t>.</a:t>
            </a:r>
          </a:p>
          <a:p>
            <a:pPr marL="228600" indent="-228600">
              <a:lnSpc>
                <a:spcPct val="80000"/>
              </a:lnSpc>
              <a:defRPr/>
            </a:pPr>
            <a:r>
              <a:rPr lang="ru-RU" dirty="0" smtClean="0"/>
              <a:t>- вещества, продукты, лекарственные препараты и производственные процессы, вероятно канцерогенные для человека.</a:t>
            </a:r>
          </a:p>
          <a:p>
            <a:pPr marL="228600" indent="-228600">
              <a:lnSpc>
                <a:spcPct val="80000"/>
              </a:lnSpc>
              <a:defRPr/>
            </a:pPr>
            <a:r>
              <a:rPr lang="ru-RU" dirty="0" smtClean="0"/>
              <a:t>В раздел 1 входят асбесты, бензол, </a:t>
            </a:r>
            <a:r>
              <a:rPr lang="ru-RU" dirty="0" err="1" smtClean="0"/>
              <a:t>бенз</a:t>
            </a:r>
            <a:r>
              <a:rPr lang="ru-RU" dirty="0" smtClean="0"/>
              <a:t>(а)</a:t>
            </a:r>
            <a:r>
              <a:rPr lang="ru-RU" dirty="0" err="1" smtClean="0"/>
              <a:t>пирен</a:t>
            </a:r>
            <a:r>
              <a:rPr lang="ru-RU" dirty="0" smtClean="0"/>
              <a:t>, бериллий и его соединения, каменноугольные и нефтяные смолы, минеральные масла неочищенные и не полностью очищенные, сажи бытовые, этилена оксид и др. Производство кокса, переработка каменноугольной, нефтяной и сланцевой смол, газификация угля, производство резины и резинотехнических изделий и др. К бытовым и природным факторам с доказанной </a:t>
            </a:r>
            <a:r>
              <a:rPr lang="ru-RU" dirty="0" err="1" smtClean="0"/>
              <a:t>канцерогенностью</a:t>
            </a:r>
            <a:r>
              <a:rPr lang="ru-RU" dirty="0" smtClean="0"/>
              <a:t> относятся солнечная радиация и табачный дым, поскольку в нем содержится </a:t>
            </a:r>
            <a:r>
              <a:rPr lang="ru-RU" dirty="0" err="1" smtClean="0"/>
              <a:t>бенз</a:t>
            </a:r>
            <a:r>
              <a:rPr lang="ru-RU" dirty="0" smtClean="0"/>
              <a:t>(а)</a:t>
            </a:r>
            <a:r>
              <a:rPr lang="ru-RU" dirty="0" err="1" smtClean="0"/>
              <a:t>пирен</a:t>
            </a:r>
            <a:r>
              <a:rPr lang="ru-RU" dirty="0" smtClean="0"/>
              <a:t>.</a:t>
            </a:r>
          </a:p>
          <a:p>
            <a:pPr marL="228600" indent="-228600">
              <a:lnSpc>
                <a:spcPct val="80000"/>
              </a:lnSpc>
              <a:defRPr/>
            </a:pPr>
            <a:r>
              <a:rPr lang="ru-RU" dirty="0" smtClean="0"/>
              <a:t>В раздел 2 «Перечня» включены вещества и факторы, </a:t>
            </a:r>
            <a:r>
              <a:rPr lang="ru-RU" dirty="0" err="1" smtClean="0"/>
              <a:t>канцерогенность</a:t>
            </a:r>
            <a:r>
              <a:rPr lang="ru-RU" dirty="0" smtClean="0"/>
              <a:t> которых согласно данным МАИР (международного агентства по изучению рака) доказана на животных, а доказательства </a:t>
            </a:r>
            <a:r>
              <a:rPr lang="ru-RU" dirty="0" err="1" smtClean="0"/>
              <a:t>канцерогенности</a:t>
            </a:r>
            <a:r>
              <a:rPr lang="ru-RU" dirty="0" smtClean="0"/>
              <a:t> для человека недостаточны. Это, например, отработавшие газы дизельных двигателей, формальдегид и др.</a:t>
            </a:r>
          </a:p>
          <a:p>
            <a:pPr marL="228600" indent="-228600">
              <a:lnSpc>
                <a:spcPct val="80000"/>
              </a:lnSpc>
              <a:defRPr/>
            </a:pPr>
            <a:r>
              <a:rPr lang="ru-RU" b="1" dirty="0" smtClean="0"/>
              <a:t>Мутагенные</a:t>
            </a:r>
            <a:r>
              <a:rPr lang="ru-RU" dirty="0" smtClean="0"/>
              <a:t> вещества вызывают изменение генетического кода клеток, наследственной информации. Это может вызвать снижение иммунитета организма, раннее старение, развитие заболеваний. Действие мутагенных веществ может сказаться на потомстве, не всегда первого, а возможно второго и третьего поколений. Мутагенной активностью обладают формальдегид, этилена оксид, радиоактивные и наркотические вещества.</a:t>
            </a:r>
          </a:p>
          <a:p>
            <a:pPr marL="228600" indent="-228600">
              <a:lnSpc>
                <a:spcPct val="80000"/>
              </a:lnSpc>
              <a:defRPr/>
            </a:pPr>
            <a:r>
              <a:rPr lang="ru-RU" dirty="0" smtClean="0"/>
              <a:t>К веществам, влияющим на </a:t>
            </a:r>
            <a:r>
              <a:rPr lang="ru-RU" b="1" dirty="0" smtClean="0"/>
              <a:t>репродуктивную </a:t>
            </a:r>
            <a:r>
              <a:rPr lang="ru-RU" dirty="0" smtClean="0"/>
              <a:t>(детородную) функцию, относят бензол и его производные, сероуглерод, соединения ртути, радиоактивные вещества и др.</a:t>
            </a:r>
          </a:p>
          <a:p>
            <a:pPr marL="228600" indent="-228600">
              <a:lnSpc>
                <a:spcPct val="80000"/>
              </a:lnSpc>
              <a:defRPr/>
            </a:pPr>
            <a:r>
              <a:rPr lang="ru-RU" dirty="0" smtClean="0"/>
              <a:t>Среди веществ, влияющих на репродуктивную функцию, выделяется особая группа веществ, обладающих </a:t>
            </a:r>
            <a:r>
              <a:rPr lang="ru-RU" b="1" dirty="0" smtClean="0"/>
              <a:t>тератогенным</a:t>
            </a:r>
            <a:r>
              <a:rPr lang="ru-RU" dirty="0" smtClean="0"/>
              <a:t> действием. Тератогенные вещества вызывают дефекты развития ребенка в организме матери. К таким веществам относятся, например, </a:t>
            </a:r>
            <a:r>
              <a:rPr lang="ru-RU" dirty="0" err="1" smtClean="0"/>
              <a:t>талидомид</a:t>
            </a:r>
            <a:r>
              <a:rPr lang="ru-RU" dirty="0" smtClean="0"/>
              <a:t>, никотин, наркотики и некоторые вирусы, например вирус гепатита и т.д.</a:t>
            </a:r>
          </a:p>
          <a:p>
            <a:pPr marL="228600" indent="-228600">
              <a:lnSpc>
                <a:spcPct val="80000"/>
              </a:lnSpc>
              <a:defRPr/>
            </a:pPr>
            <a:r>
              <a:rPr lang="ru-RU" dirty="0" smtClean="0"/>
              <a:t>Существуют и другие классификации вредных веществ, например, по их преимущественному избирательному патологическому действию на определенные органы или системы организма человека:</a:t>
            </a:r>
          </a:p>
          <a:p>
            <a:pPr marL="228600" indent="-228600">
              <a:lnSpc>
                <a:spcPct val="80000"/>
              </a:lnSpc>
              <a:defRPr/>
            </a:pPr>
            <a:r>
              <a:rPr lang="ru-RU" b="1" dirty="0" smtClean="0"/>
              <a:t>нервные</a:t>
            </a:r>
            <a:r>
              <a:rPr lang="ru-RU" dirty="0" smtClean="0"/>
              <a:t> (нейротропные), вызывающие расстройства функций центральной нервной системы, судороги, паралич (пары металлической ртути, марганец, соединения мышьяка, сероуглерод, углеводороды предельного, непредельного и циклического ряда, сероводород, тетраэтилсвинец, наркотические вещества и др.);</a:t>
            </a:r>
          </a:p>
          <a:p>
            <a:pPr marL="228600" indent="-228600">
              <a:lnSpc>
                <a:spcPct val="80000"/>
              </a:lnSpc>
              <a:defRPr/>
            </a:pPr>
            <a:r>
              <a:rPr lang="ru-RU" b="1" dirty="0" smtClean="0"/>
              <a:t>печеночные</a:t>
            </a:r>
            <a:r>
              <a:rPr lang="ru-RU" dirty="0" smtClean="0"/>
              <a:t> (</a:t>
            </a:r>
            <a:r>
              <a:rPr lang="ru-RU" dirty="0" err="1" smtClean="0"/>
              <a:t>гепатотропные</a:t>
            </a:r>
            <a:r>
              <a:rPr lang="ru-RU" dirty="0" smtClean="0"/>
              <a:t>), вызывающие структурные изменения в ткани печени (хлорированные углеводороды - </a:t>
            </a:r>
            <a:r>
              <a:rPr lang="ru-RU" dirty="0" err="1" smtClean="0"/>
              <a:t>метилхлорид</a:t>
            </a:r>
            <a:r>
              <a:rPr lang="ru-RU" dirty="0" smtClean="0"/>
              <a:t>, </a:t>
            </a:r>
            <a:r>
              <a:rPr lang="ru-RU" dirty="0" err="1" smtClean="0"/>
              <a:t>метиленхлорид</a:t>
            </a:r>
            <a:r>
              <a:rPr lang="ru-RU" dirty="0" smtClean="0"/>
              <a:t>, хлороформ, четыреххлористый углерод, дихлорэтан и др.);</a:t>
            </a:r>
          </a:p>
          <a:p>
            <a:pPr marL="228600" indent="-228600">
              <a:lnSpc>
                <a:spcPct val="80000"/>
              </a:lnSpc>
              <a:defRPr/>
            </a:pPr>
            <a:r>
              <a:rPr lang="ru-RU" b="1" dirty="0" smtClean="0"/>
              <a:t>кровяные</a:t>
            </a:r>
            <a:r>
              <a:rPr lang="ru-RU" dirty="0" smtClean="0"/>
              <a:t>, нарушающие процессы кроветворения (бензол, свинец и его неорганические соединения и др.) или взаимодействующие с гемоглобином крови (оксид углерода с образованием карбоксигемоглобина, а некоторые органические нитраты и нитриты с образованием метгемоглобина. Образовавшиеся соединения лишают гемоглобин его роли — переносчика кислорода из легких в ткани, вследствие чего развивается глубокая кислородная недостаточность, способная привести к летальному исходу);</a:t>
            </a:r>
          </a:p>
          <a:p>
            <a:pPr marL="228600" indent="-228600">
              <a:lnSpc>
                <a:spcPct val="80000"/>
              </a:lnSpc>
              <a:defRPr/>
            </a:pPr>
            <a:r>
              <a:rPr lang="ru-RU" b="1" dirty="0" smtClean="0"/>
              <a:t>ферментные</a:t>
            </a:r>
            <a:r>
              <a:rPr lang="ru-RU" dirty="0" smtClean="0"/>
              <a:t>, нарушающие структуру ферментов, дезактивирующие их (синильная кислота и ее соли, мышьяк и его соединения, соли ртути, фосфорорганические соединения и др.);</a:t>
            </a:r>
          </a:p>
          <a:p>
            <a:pPr marL="228600" indent="-228600">
              <a:lnSpc>
                <a:spcPct val="80000"/>
              </a:lnSpc>
              <a:defRPr/>
            </a:pPr>
            <a:r>
              <a:rPr lang="ru-RU" b="1" dirty="0" smtClean="0"/>
              <a:t>сердечные</a:t>
            </a:r>
            <a:r>
              <a:rPr lang="ru-RU" dirty="0" smtClean="0"/>
              <a:t>, обладающие </a:t>
            </a:r>
            <a:r>
              <a:rPr lang="ru-RU" dirty="0" err="1" smtClean="0"/>
              <a:t>кардиотоксическим</a:t>
            </a:r>
            <a:r>
              <a:rPr lang="ru-RU" dirty="0" smtClean="0"/>
              <a:t> действием (соли бария, кобальта, кадмия и др.);</a:t>
            </a:r>
          </a:p>
          <a:p>
            <a:pPr marL="228600" indent="-228600">
              <a:lnSpc>
                <a:spcPct val="80000"/>
              </a:lnSpc>
              <a:defRPr/>
            </a:pPr>
            <a:r>
              <a:rPr lang="ru-RU" b="1" dirty="0" smtClean="0"/>
              <a:t>почечные</a:t>
            </a:r>
            <a:r>
              <a:rPr lang="ru-RU" dirty="0" smtClean="0"/>
              <a:t>, вызывающие патологические процессы в почках (ртуть, свинец, кадмий, литий, висмут и их соединения, соединения мышьяка, органические растворители и др.);</a:t>
            </a:r>
          </a:p>
          <a:p>
            <a:pPr marL="228600" indent="-228600">
              <a:lnSpc>
                <a:spcPct val="80000"/>
              </a:lnSpc>
              <a:defRPr/>
            </a:pPr>
            <a:r>
              <a:rPr lang="ru-RU" dirty="0" smtClean="0"/>
              <a:t>раздражающие, преимущественно поражающие органы дыхания (хлор, аммиак, диоксид серы, оксиды азота, фосген и др.).</a:t>
            </a:r>
            <a:endParaRPr lang="en-US" dirty="0" smtClean="0"/>
          </a:p>
          <a:p>
            <a:pPr marL="228600" indent="-228600">
              <a:lnSpc>
                <a:spcPct val="80000"/>
              </a:lnSpc>
              <a:defRPr/>
            </a:pPr>
            <a:r>
              <a:rPr lang="ru-RU" b="1" dirty="0" smtClean="0"/>
              <a:t>Ферменты микробного происхождения - органические вещества белковой природы, которые синтезируются в клетках и во много раз ускоряют протекающие в них реакции, не подвергаясь при этом химическим превращениям. Вещества, оказывающие подобное действие, существуют и в неживой природе и называются катализаторами. Ферменты (от лат. </a:t>
            </a:r>
            <a:r>
              <a:rPr lang="ru-RU" b="1" dirty="0" err="1" smtClean="0"/>
              <a:t>fermentum</a:t>
            </a:r>
            <a:r>
              <a:rPr lang="ru-RU" b="1" dirty="0" smtClean="0"/>
              <a:t> - брожение, закваска) иногда называют энзимами (от греч. </a:t>
            </a:r>
            <a:r>
              <a:rPr lang="ru-RU" b="1" dirty="0" err="1" smtClean="0"/>
              <a:t>en</a:t>
            </a:r>
            <a:r>
              <a:rPr lang="ru-RU" b="1" dirty="0" smtClean="0"/>
              <a:t> - внутри, </a:t>
            </a:r>
            <a:r>
              <a:rPr lang="ru-RU" b="1" dirty="0" err="1" smtClean="0"/>
              <a:t>zyme</a:t>
            </a:r>
            <a:r>
              <a:rPr lang="ru-RU" b="1" dirty="0" smtClean="0"/>
              <a:t> - закваска).</a:t>
            </a:r>
            <a:endParaRPr lang="ru-RU" dirty="0" smtClean="0"/>
          </a:p>
          <a:p>
            <a:pPr>
              <a:defRPr/>
            </a:pPr>
            <a:endParaRPr lang="ru-RU" dirty="0"/>
          </a:p>
        </p:txBody>
      </p:sp>
      <p:sp>
        <p:nvSpPr>
          <p:cNvPr id="21508" name="Номер слайда 3"/>
          <p:cNvSpPr>
            <a:spLocks noGrp="1"/>
          </p:cNvSpPr>
          <p:nvPr>
            <p:ph type="sldNum" sz="quarter" idx="5"/>
          </p:nvPr>
        </p:nvSpPr>
        <p:spPr>
          <a:noFill/>
        </p:spPr>
        <p:txBody>
          <a:bodyPr/>
          <a:lstStyle/>
          <a:p>
            <a:fld id="{D6B64318-11A9-4D5F-B540-BED3AA9CC662}" type="slidenum">
              <a:rPr lang="ru-RU" altLang="ru-RU"/>
              <a:pPr/>
              <a:t>7</a:t>
            </a:fld>
            <a:endParaRPr lang="ru-RU" alt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раз слайда 1"/>
          <p:cNvSpPr>
            <a:spLocks noGrp="1" noRot="1" noChangeAspect="1" noTextEdit="1"/>
          </p:cNvSpPr>
          <p:nvPr>
            <p:ph type="sldImg"/>
          </p:nvPr>
        </p:nvSpPr>
        <p:spPr>
          <a:ln/>
        </p:spPr>
      </p:sp>
      <p:sp>
        <p:nvSpPr>
          <p:cNvPr id="17411" name="Заметки 2"/>
          <p:cNvSpPr>
            <a:spLocks noGrp="1"/>
          </p:cNvSpPr>
          <p:nvPr>
            <p:ph type="body" idx="1"/>
          </p:nvPr>
        </p:nvSpPr>
        <p:spPr>
          <a:noFill/>
          <a:ln/>
        </p:spPr>
        <p:txBody>
          <a:bodyPr/>
          <a:lstStyle/>
          <a:p>
            <a:endParaRPr lang="ru-RU" altLang="ru-RU" smtClean="0"/>
          </a:p>
        </p:txBody>
      </p:sp>
      <p:sp>
        <p:nvSpPr>
          <p:cNvPr id="17412" name="Номер слайда 3"/>
          <p:cNvSpPr>
            <a:spLocks noGrp="1"/>
          </p:cNvSpPr>
          <p:nvPr>
            <p:ph type="sldNum" sz="quarter" idx="5"/>
          </p:nvPr>
        </p:nvSpPr>
        <p:spPr>
          <a:noFill/>
        </p:spPr>
        <p:txBody>
          <a:bodyPr/>
          <a:lstStyle/>
          <a:p>
            <a:fld id="{CF950085-5DF4-4C58-88F7-CA3B75148DFC}" type="slidenum">
              <a:rPr lang="ru-RU" altLang="ru-RU"/>
              <a:pPr/>
              <a:t>9</a:t>
            </a:fld>
            <a:endParaRPr lang="ru-RU" alt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p:spPr>
        <p:txBody>
          <a:bodyPr/>
          <a:lstStyle/>
          <a:p>
            <a:pPr marL="228600" indent="-228600"/>
            <a:r>
              <a:rPr lang="ru-RU" altLang="ru-RU" dirty="0" smtClean="0"/>
              <a:t>По степени воздействия на организм человека все вредные веще­ства подразделяются на четыре класса опасности (ГОСТ 12.1.007-76 «ССБТ. Вредные вещества. Классификация и общие требования безопасности»):</a:t>
            </a:r>
          </a:p>
          <a:p>
            <a:pPr marL="228600" indent="-228600"/>
            <a:r>
              <a:rPr lang="ru-RU" altLang="ru-RU" dirty="0" smtClean="0"/>
              <a:t>— вещества чрезвычайно опасные (3,4-бенз(а)</a:t>
            </a:r>
            <a:r>
              <a:rPr lang="ru-RU" altLang="ru-RU" dirty="0" err="1" smtClean="0"/>
              <a:t>пирен</a:t>
            </a:r>
            <a:r>
              <a:rPr lang="ru-RU" altLang="ru-RU" dirty="0" smtClean="0"/>
              <a:t>, тетраэтилсвинец, ртуть, озон, фосген и др.);</a:t>
            </a:r>
          </a:p>
          <a:p>
            <a:pPr marL="228600" indent="-228600"/>
            <a:r>
              <a:rPr lang="ru-RU" altLang="ru-RU" dirty="0" smtClean="0"/>
              <a:t>— вещества высоко опасные (бензол, сероводород, оксиды азота, марганец, медь, хлор и др.);</a:t>
            </a:r>
          </a:p>
          <a:p>
            <a:pPr marL="228600" indent="-228600"/>
            <a:r>
              <a:rPr lang="ru-RU" altLang="ru-RU" dirty="0" smtClean="0"/>
              <a:t>— вещества умеренно опасные (нефть, метанол, ацетон, сернистый ангидрид);</a:t>
            </a:r>
          </a:p>
          <a:p>
            <a:pPr marL="228600" indent="-228600"/>
            <a:r>
              <a:rPr lang="ru-RU" altLang="ru-RU" dirty="0" smtClean="0"/>
              <a:t>— вещества мало опасные (бензин, керосин, метан, этанол и др.).</a:t>
            </a:r>
          </a:p>
          <a:p>
            <a:pPr marL="228600" indent="-228600"/>
            <a:r>
              <a:rPr lang="ru-RU" altLang="ru-RU" dirty="0" smtClean="0"/>
              <a:t>Следует отметить, что и малоопасные вещества в больших концентрациях могут вызвать тяжелые отравления.</a:t>
            </a:r>
          </a:p>
          <a:p>
            <a:pPr marL="228600" indent="-228600"/>
            <a:r>
              <a:rPr lang="ru-RU" altLang="ru-RU" dirty="0" smtClean="0"/>
              <a:t>Класс опасности вредного вещества устанавливают в зависимости от величины 7 показателей токсикометрии, </a:t>
            </a:r>
          </a:p>
          <a:p>
            <a:pPr marL="228600" indent="-228600"/>
            <a:r>
              <a:rPr lang="ru-RU" altLang="ru-RU" dirty="0" smtClean="0"/>
              <a:t>Показатели токсикометрии — это количественные показатели токсичности и опасности вредного вещества. При оценке опасности для одного и того же вещества по ряду показателей можно получить разные классы, но определяющим должен быть показатель, значение которого соответствует наиболее высокому классу опасности.</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Образ слайда 1"/>
          <p:cNvSpPr>
            <a:spLocks noGrp="1" noRot="1" noChangeAspect="1" noTextEdit="1"/>
          </p:cNvSpPr>
          <p:nvPr>
            <p:ph type="sldImg"/>
          </p:nvPr>
        </p:nvSpPr>
        <p:spPr>
          <a:ln/>
        </p:spPr>
      </p:sp>
      <p:sp>
        <p:nvSpPr>
          <p:cNvPr id="87043" name="Заметки 2"/>
          <p:cNvSpPr>
            <a:spLocks noGrp="1"/>
          </p:cNvSpPr>
          <p:nvPr>
            <p:ph type="body" idx="1"/>
          </p:nvPr>
        </p:nvSpPr>
        <p:spPr>
          <a:ln/>
          <a:extLst/>
        </p:spPr>
        <p:txBody>
          <a:bodyPr/>
          <a:lstStyle/>
          <a:p>
            <a:pPr>
              <a:lnSpc>
                <a:spcPct val="80000"/>
              </a:lnSpc>
              <a:defRPr/>
            </a:pPr>
            <a:r>
              <a:rPr lang="ru-RU" dirty="0" smtClean="0"/>
              <a:t>В идеале содержание вредных веществ в воздухе рабочей зоны не должно превышать установленных ПДК.</a:t>
            </a:r>
          </a:p>
          <a:p>
            <a:pPr>
              <a:lnSpc>
                <a:spcPct val="80000"/>
              </a:lnSpc>
              <a:defRPr/>
            </a:pPr>
            <a:endParaRPr lang="ru-RU" dirty="0" smtClean="0"/>
          </a:p>
          <a:p>
            <a:pPr>
              <a:lnSpc>
                <a:spcPct val="80000"/>
              </a:lnSpc>
              <a:defRPr/>
            </a:pPr>
            <a:r>
              <a:rPr lang="ru-RU" dirty="0" smtClean="0"/>
              <a:t>Предельно допустимая концентрация (ПДК) - это Государственный гигиенический норматив для использования при проектировании производственных зданий, технологических процессов, оборудования, вентиляции, для</a:t>
            </a:r>
            <a:r>
              <a:rPr lang="ru-RU" i="1" dirty="0" smtClean="0"/>
              <a:t> </a:t>
            </a:r>
            <a:r>
              <a:rPr lang="ru-RU" dirty="0" smtClean="0"/>
              <a:t>контроля качества производственной среды и профилактики неблагоприятного воздействия на здоровье работающих. </a:t>
            </a:r>
          </a:p>
          <a:p>
            <a:pPr>
              <a:lnSpc>
                <a:spcPct val="80000"/>
              </a:lnSpc>
              <a:defRPr/>
            </a:pPr>
            <a:endParaRPr lang="ru-RU" dirty="0" smtClean="0"/>
          </a:p>
          <a:p>
            <a:pPr>
              <a:lnSpc>
                <a:spcPct val="80000"/>
              </a:lnSpc>
              <a:defRPr/>
            </a:pPr>
            <a:r>
              <a:rPr lang="ru-RU" dirty="0" smtClean="0"/>
              <a:t>ПДК</a:t>
            </a:r>
            <a:r>
              <a:rPr lang="ru-RU" i="1" dirty="0" smtClean="0"/>
              <a:t> </a:t>
            </a:r>
            <a:r>
              <a:rPr lang="ru-RU" dirty="0" smtClean="0"/>
              <a:t>- концентрации, которые при ежедневной (кроме выходных дней) работе в течение 8 ч или при другой продолжительности, но не более 41 ч в неделю, в течение всего рабочего стажа не могут вызывать заболеваний или отклонений в состоянии здоровья, обнаруживаемых современными методами исследований в процессе работы или в отдаленные сроки жизни настоящего и последующих поколений. </a:t>
            </a:r>
            <a:endParaRPr lang="en-US" dirty="0" smtClean="0"/>
          </a:p>
          <a:p>
            <a:pPr>
              <a:lnSpc>
                <a:spcPct val="80000"/>
              </a:lnSpc>
              <a:defRPr/>
            </a:pPr>
            <a:r>
              <a:rPr lang="ru-RU" dirty="0" smtClean="0">
                <a:latin typeface="Arial" charset="0"/>
              </a:rPr>
              <a:t>Постоянное рабочее место - Место, на котором работающий находится большую часть своего рабочего времени (более 50 % или более 2 ч. непрерывно). Если при этом работа осуществляется в различных пунктах рабочей зоны, постоянным рабочим местом считается вся рабочая зона.</a:t>
            </a:r>
            <a:endParaRPr lang="en-US" dirty="0" smtClean="0">
              <a:latin typeface="Arial" charset="0"/>
            </a:endParaRPr>
          </a:p>
          <a:p>
            <a:pPr>
              <a:lnSpc>
                <a:spcPct val="80000"/>
              </a:lnSpc>
              <a:defRPr/>
            </a:pPr>
            <a:r>
              <a:rPr lang="ru-RU" dirty="0" smtClean="0"/>
              <a:t>Для химических веществ и АПФД существуют ПДК максимально разовые и среднесменные</a:t>
            </a:r>
          </a:p>
          <a:p>
            <a:pPr>
              <a:lnSpc>
                <a:spcPct val="80000"/>
              </a:lnSpc>
              <a:defRPr/>
            </a:pPr>
            <a:r>
              <a:rPr lang="ru-RU" dirty="0" smtClean="0"/>
              <a:t> </a:t>
            </a:r>
          </a:p>
          <a:p>
            <a:pPr>
              <a:lnSpc>
                <a:spcPct val="80000"/>
              </a:lnSpc>
              <a:defRPr/>
            </a:pPr>
            <a:r>
              <a:rPr lang="ru-RU" dirty="0" smtClean="0"/>
              <a:t>Максимальная (максимально разовая) концентрация (</a:t>
            </a:r>
            <a:r>
              <a:rPr lang="ru-RU" dirty="0" err="1" smtClean="0"/>
              <a:t>ПДКмр</a:t>
            </a:r>
            <a:r>
              <a:rPr lang="ru-RU" dirty="0" smtClean="0"/>
              <a:t>) - концентрация вредного вещества при выполнении операций (или на этапах технологического процесса), сопровождающихся максимальным выделением вещества в воздух рабочей зоны, усредненная по результатам непрерывного или дискретного отбора проб воздуха за 15 мин для химических веществ и 30 мин для аэрозолей преимущественно </a:t>
            </a:r>
            <a:r>
              <a:rPr lang="ru-RU" dirty="0" err="1" smtClean="0"/>
              <a:t>фиброгенного</a:t>
            </a:r>
            <a:r>
              <a:rPr lang="ru-RU" dirty="0" smtClean="0"/>
              <a:t> действия (АПФД). </a:t>
            </a:r>
          </a:p>
          <a:p>
            <a:pPr>
              <a:lnSpc>
                <a:spcPct val="80000"/>
              </a:lnSpc>
              <a:defRPr/>
            </a:pPr>
            <a:r>
              <a:rPr lang="ru-RU" dirty="0" smtClean="0"/>
              <a:t>Для веществ, опасных для развития острого отравления (с остронаправленным механизмом действия, раздражающие вещества), максимальную концентрацию определяют из результатов проб, отобранных за возможно более короткий промежуток времени, как это позволяет метод определения вещества.</a:t>
            </a:r>
          </a:p>
          <a:p>
            <a:pPr>
              <a:lnSpc>
                <a:spcPct val="80000"/>
              </a:lnSpc>
              <a:defRPr/>
            </a:pPr>
            <a:endParaRPr lang="ru-RU" sz="1050" i="1" dirty="0" smtClean="0">
              <a:solidFill>
                <a:schemeClr val="hlink"/>
              </a:solidFill>
            </a:endParaRPr>
          </a:p>
          <a:p>
            <a:pPr>
              <a:lnSpc>
                <a:spcPct val="80000"/>
              </a:lnSpc>
              <a:defRPr/>
            </a:pPr>
            <a:r>
              <a:rPr lang="ru-RU" sz="1050" i="1" dirty="0" smtClean="0">
                <a:solidFill>
                  <a:schemeClr val="hlink"/>
                </a:solidFill>
              </a:rPr>
              <a:t>Вещества с остронаправленным механизмом действия – это вещества, опасные для развития острого отравления при кратковременном воздействии вследствие выраженных особенностей механизма действия: гемолитические, антиферментные (антихолинэстеразные, ингибиторы ключевых ферментов, регулирующих дыхательную функцию и вызывающих отек легких, остановку дыхания, ингибиторы тканевого дыхания), угнетающие дыхательный и сосудодвигательные центры и др.</a:t>
            </a:r>
          </a:p>
          <a:p>
            <a:pPr>
              <a:lnSpc>
                <a:spcPct val="80000"/>
              </a:lnSpc>
              <a:defRPr/>
            </a:pPr>
            <a:endParaRPr lang="ru-RU" dirty="0" smtClean="0">
              <a:latin typeface="Arial" charset="0"/>
            </a:endParaRPr>
          </a:p>
          <a:p>
            <a:pPr>
              <a:lnSpc>
                <a:spcPct val="80000"/>
              </a:lnSpc>
              <a:defRPr/>
            </a:pPr>
            <a:endParaRPr lang="ru-RU" dirty="0" smtClean="0">
              <a:latin typeface="Arial" charset="0"/>
            </a:endParaRPr>
          </a:p>
          <a:p>
            <a:pPr>
              <a:lnSpc>
                <a:spcPct val="80000"/>
              </a:lnSpc>
              <a:defRPr/>
            </a:pPr>
            <a:endParaRPr lang="ru-RU" dirty="0" smtClean="0"/>
          </a:p>
          <a:p>
            <a:pPr>
              <a:defRPr/>
            </a:pPr>
            <a:endParaRPr lang="ru-RU" dirty="0" smtClean="0">
              <a:latin typeface="Arial" charset="0"/>
            </a:endParaRPr>
          </a:p>
        </p:txBody>
      </p:sp>
      <p:sp>
        <p:nvSpPr>
          <p:cNvPr id="15364" name="Номер слайда 3"/>
          <p:cNvSpPr>
            <a:spLocks noGrp="1"/>
          </p:cNvSpPr>
          <p:nvPr>
            <p:ph type="sldNum" sz="quarter" idx="5"/>
          </p:nvPr>
        </p:nvSpPr>
        <p:spPr>
          <a:noFill/>
        </p:spPr>
        <p:txBody>
          <a:bodyPr/>
          <a:lstStyle/>
          <a:p>
            <a:fld id="{340CD1E5-38C1-4B1D-A553-4C6CFCE90682}" type="slidenum">
              <a:rPr lang="ru-RU" altLang="ru-RU"/>
              <a:pPr/>
              <a:t>11</a:t>
            </a:fld>
            <a:endParaRPr lang="ru-RU" alt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Образ слайда 1"/>
          <p:cNvSpPr>
            <a:spLocks noGrp="1" noRot="1" noChangeAspect="1" noTextEdit="1"/>
          </p:cNvSpPr>
          <p:nvPr>
            <p:ph type="sldImg"/>
          </p:nvPr>
        </p:nvSpPr>
        <p:spPr>
          <a:ln/>
        </p:spPr>
      </p:sp>
      <p:sp>
        <p:nvSpPr>
          <p:cNvPr id="3" name="Заметки 2"/>
          <p:cNvSpPr>
            <a:spLocks noGrp="1"/>
          </p:cNvSpPr>
          <p:nvPr>
            <p:ph type="body" idx="1"/>
          </p:nvPr>
        </p:nvSpPr>
        <p:spPr/>
        <p:txBody>
          <a:bodyPr/>
          <a:lstStyle/>
          <a:p>
            <a:pPr marL="228600" indent="-228600">
              <a:lnSpc>
                <a:spcPct val="80000"/>
              </a:lnSpc>
              <a:defRPr/>
            </a:pPr>
            <a:r>
              <a:rPr lang="ru-RU" dirty="0" smtClean="0"/>
              <a:t>Большинство промышленных вредных веществ обладает </a:t>
            </a:r>
            <a:r>
              <a:rPr lang="ru-RU" b="1" dirty="0" smtClean="0"/>
              <a:t>общетоксическим действием</a:t>
            </a:r>
            <a:r>
              <a:rPr lang="ru-RU" dirty="0" smtClean="0"/>
              <a:t>. К их числу относятся ароматические углеводороды и их производные (бензол, толуол, ксилол, нитробензол, анилин) ртуть и фосфорорганические соединения, тетраэтилсвинец, метиловый спирт, оксид углерода и т.д.</a:t>
            </a:r>
          </a:p>
          <a:p>
            <a:pPr marL="228600" indent="-228600">
              <a:lnSpc>
                <a:spcPct val="80000"/>
              </a:lnSpc>
              <a:defRPr/>
            </a:pPr>
            <a:r>
              <a:rPr lang="ru-RU" b="1" dirty="0" smtClean="0"/>
              <a:t>Раздражающим действием </a:t>
            </a:r>
            <a:r>
              <a:rPr lang="ru-RU" dirty="0" smtClean="0"/>
              <a:t>обладают различные химические вещества. Одни вызывают воспаление верхних дыхательных путей (сероводород, хлор, аммиак), другие — глубоких дыхательных путей, т.е. легочной ткани (оксид азота, ароматические углеводороды). Сильные кислоты и щелочи, многие ангидриды кислот оказывают местное действие на кожу, вызывая ее омертвление. Нефть и продукты ее переработки (бензин, керосин и др.), попадая на кожу обезжиривают и сушат ее, вызывая различные кожные заболевания (экземы, дерматиты).</a:t>
            </a:r>
          </a:p>
          <a:p>
            <a:pPr marL="228600" indent="-228600">
              <a:lnSpc>
                <a:spcPct val="80000"/>
              </a:lnSpc>
              <a:defRPr/>
            </a:pPr>
            <a:r>
              <a:rPr lang="ru-RU" b="1" dirty="0" smtClean="0"/>
              <a:t>Сенсибилизирующее</a:t>
            </a:r>
            <a:r>
              <a:rPr lang="ru-RU" dirty="0" smtClean="0"/>
              <a:t>  действие вещества вызывают повышенную чувствительность (аллергические реакции) организма человека. При каждом повторном даже кратковременном контакте эффект действия на человека увеличивается, приводя к астматическим проявлениям, кожным реакциям, изменениям состава крови. К веществам, вызывающим сенсибилизацию, относятся формальдегид, ароматические нитро-, </a:t>
            </a:r>
            <a:r>
              <a:rPr lang="ru-RU" dirty="0" err="1" smtClean="0"/>
              <a:t>нитрозо-аминосоединения</a:t>
            </a:r>
            <a:r>
              <a:rPr lang="ru-RU" dirty="0" smtClean="0"/>
              <a:t>, </a:t>
            </a:r>
            <a:r>
              <a:rPr lang="ru-RU" dirty="0" err="1" smtClean="0"/>
              <a:t>карбонилы</a:t>
            </a:r>
            <a:r>
              <a:rPr lang="ru-RU" dirty="0" smtClean="0"/>
              <a:t> никеля, железа, кобальта, некоторые антибиотики, например, эритромицин и др.</a:t>
            </a:r>
          </a:p>
          <a:p>
            <a:pPr marL="228600" indent="-228600">
              <a:lnSpc>
                <a:spcPct val="80000"/>
              </a:lnSpc>
              <a:defRPr/>
            </a:pPr>
            <a:r>
              <a:rPr lang="ru-RU" b="1" dirty="0" smtClean="0"/>
              <a:t>Канцерогенные вещества</a:t>
            </a:r>
            <a:r>
              <a:rPr lang="ru-RU" dirty="0" smtClean="0"/>
              <a:t>, попадая в организм человека, вызывают образование, как правило, злокачественных или доброкачественных опухолей. Канцерогенная опасность зависит от уровней и длительности воздействия конкретных веществ.</a:t>
            </a:r>
          </a:p>
          <a:p>
            <a:pPr marL="228600" indent="-228600">
              <a:lnSpc>
                <a:spcPct val="80000"/>
              </a:lnSpc>
              <a:defRPr/>
            </a:pPr>
            <a:r>
              <a:rPr lang="ru-RU" dirty="0" smtClean="0"/>
              <a:t>В санитарных правилах СанПиН 1.2.2353-08 «Канцерогенные факторы и основные требования к профилактике канцерогенной опасности» приведен перечень веществ, продуктов, производственных процессов, бытовых и природных факторов, канцерогенных для человека. Перечень подразделяется на 2 раздела:</a:t>
            </a:r>
          </a:p>
          <a:p>
            <a:pPr marL="228600" indent="-228600">
              <a:lnSpc>
                <a:spcPct val="80000"/>
              </a:lnSpc>
              <a:defRPr/>
            </a:pPr>
            <a:r>
              <a:rPr lang="ru-RU" dirty="0" smtClean="0"/>
              <a:t>- вещества, продукты, производственные процессы и факторы с доказанной для человека </a:t>
            </a:r>
            <a:r>
              <a:rPr lang="ru-RU" dirty="0" err="1" smtClean="0"/>
              <a:t>канцерогенностью</a:t>
            </a:r>
            <a:r>
              <a:rPr lang="ru-RU" dirty="0" smtClean="0"/>
              <a:t>.</a:t>
            </a:r>
          </a:p>
          <a:p>
            <a:pPr marL="228600" indent="-228600">
              <a:lnSpc>
                <a:spcPct val="80000"/>
              </a:lnSpc>
              <a:defRPr/>
            </a:pPr>
            <a:r>
              <a:rPr lang="ru-RU" dirty="0" smtClean="0"/>
              <a:t>- вещества, продукты, лекарственные препараты и производственные процессы, вероятно канцерогенные для человека.</a:t>
            </a:r>
          </a:p>
          <a:p>
            <a:pPr marL="228600" indent="-228600">
              <a:lnSpc>
                <a:spcPct val="80000"/>
              </a:lnSpc>
              <a:defRPr/>
            </a:pPr>
            <a:r>
              <a:rPr lang="ru-RU" dirty="0" smtClean="0"/>
              <a:t>В раздел 1 входят асбесты, бензол, </a:t>
            </a:r>
            <a:r>
              <a:rPr lang="ru-RU" dirty="0" err="1" smtClean="0"/>
              <a:t>бенз</a:t>
            </a:r>
            <a:r>
              <a:rPr lang="ru-RU" dirty="0" smtClean="0"/>
              <a:t>(а)</a:t>
            </a:r>
            <a:r>
              <a:rPr lang="ru-RU" dirty="0" err="1" smtClean="0"/>
              <a:t>пирен</a:t>
            </a:r>
            <a:r>
              <a:rPr lang="ru-RU" dirty="0" smtClean="0"/>
              <a:t>, бериллий и его соединения, каменноугольные и нефтяные смолы, минеральные масла неочищенные и не полностью очищенные, сажи бытовые, этилена оксид и др. Производство кокса, переработка каменноугольной, нефтяной и сланцевой смол, газификация угля, производство резины и резинотехнических изделий и др. К бытовым и природным факторам с доказанной </a:t>
            </a:r>
            <a:r>
              <a:rPr lang="ru-RU" dirty="0" err="1" smtClean="0"/>
              <a:t>канцерогенностью</a:t>
            </a:r>
            <a:r>
              <a:rPr lang="ru-RU" dirty="0" smtClean="0"/>
              <a:t> относятся солнечная радиация и табачный дым, поскольку в нем содержится </a:t>
            </a:r>
            <a:r>
              <a:rPr lang="ru-RU" dirty="0" err="1" smtClean="0"/>
              <a:t>бенз</a:t>
            </a:r>
            <a:r>
              <a:rPr lang="ru-RU" dirty="0" smtClean="0"/>
              <a:t>(а)</a:t>
            </a:r>
            <a:r>
              <a:rPr lang="ru-RU" dirty="0" err="1" smtClean="0"/>
              <a:t>пирен</a:t>
            </a:r>
            <a:r>
              <a:rPr lang="ru-RU" dirty="0" smtClean="0"/>
              <a:t>.</a:t>
            </a:r>
          </a:p>
          <a:p>
            <a:pPr marL="228600" indent="-228600">
              <a:lnSpc>
                <a:spcPct val="80000"/>
              </a:lnSpc>
              <a:defRPr/>
            </a:pPr>
            <a:r>
              <a:rPr lang="ru-RU" dirty="0" smtClean="0"/>
              <a:t>В раздел 2 «Перечня» включены вещества и факторы, </a:t>
            </a:r>
            <a:r>
              <a:rPr lang="ru-RU" dirty="0" err="1" smtClean="0"/>
              <a:t>канцерогенность</a:t>
            </a:r>
            <a:r>
              <a:rPr lang="ru-RU" dirty="0" smtClean="0"/>
              <a:t> которых согласно данным МАИР (международного агентства по изучению рака) доказана на животных, а доказательства </a:t>
            </a:r>
            <a:r>
              <a:rPr lang="ru-RU" dirty="0" err="1" smtClean="0"/>
              <a:t>канцерогенности</a:t>
            </a:r>
            <a:r>
              <a:rPr lang="ru-RU" dirty="0" smtClean="0"/>
              <a:t> для человека недостаточны. Это, например, отработавшие газы дизельных двигателей, формальдегид и др.</a:t>
            </a:r>
          </a:p>
          <a:p>
            <a:pPr marL="228600" indent="-228600">
              <a:lnSpc>
                <a:spcPct val="80000"/>
              </a:lnSpc>
              <a:defRPr/>
            </a:pPr>
            <a:r>
              <a:rPr lang="ru-RU" b="1" dirty="0" smtClean="0"/>
              <a:t>Мутагенные</a:t>
            </a:r>
            <a:r>
              <a:rPr lang="ru-RU" dirty="0" smtClean="0"/>
              <a:t> вещества вызывают изменение генетического кода клеток, наследственной информации. Это может вызвать снижение иммунитета организма, раннее старение, развитие заболеваний. Действие мутагенных веществ может сказаться на потомстве, не всегда первого, а возможно второго и третьего поколений. Мутагенной активностью обладают формальдегид, этилена оксид, радиоактивные и наркотические вещества.</a:t>
            </a:r>
          </a:p>
          <a:p>
            <a:pPr marL="228600" indent="-228600">
              <a:lnSpc>
                <a:spcPct val="80000"/>
              </a:lnSpc>
              <a:defRPr/>
            </a:pPr>
            <a:r>
              <a:rPr lang="ru-RU" dirty="0" smtClean="0"/>
              <a:t>К веществам, влияющим на </a:t>
            </a:r>
            <a:r>
              <a:rPr lang="ru-RU" b="1" dirty="0" smtClean="0"/>
              <a:t>репродуктивную </a:t>
            </a:r>
            <a:r>
              <a:rPr lang="ru-RU" dirty="0" smtClean="0"/>
              <a:t>(детородную) функцию, относят бензол и его производные, сероуглерод, соединения ртути, радиоактивные вещества и др.</a:t>
            </a:r>
          </a:p>
          <a:p>
            <a:pPr marL="228600" indent="-228600">
              <a:lnSpc>
                <a:spcPct val="80000"/>
              </a:lnSpc>
              <a:defRPr/>
            </a:pPr>
            <a:r>
              <a:rPr lang="ru-RU" dirty="0" smtClean="0"/>
              <a:t>Среди веществ, влияющих на репродуктивную функцию, выделяется особая группа веществ, обладающих </a:t>
            </a:r>
            <a:r>
              <a:rPr lang="ru-RU" b="1" dirty="0" smtClean="0"/>
              <a:t>тератогенным</a:t>
            </a:r>
            <a:r>
              <a:rPr lang="ru-RU" dirty="0" smtClean="0"/>
              <a:t> действием. Тератогенные вещества вызывают дефекты развития ребенка в организме матери. К таким веществам относятся, например, </a:t>
            </a:r>
            <a:r>
              <a:rPr lang="ru-RU" dirty="0" err="1" smtClean="0"/>
              <a:t>талидомид</a:t>
            </a:r>
            <a:r>
              <a:rPr lang="ru-RU" dirty="0" smtClean="0"/>
              <a:t>, никотин, наркотики и некоторые вирусы, например вирус гепатита и т.д.</a:t>
            </a:r>
          </a:p>
          <a:p>
            <a:pPr marL="228600" indent="-228600">
              <a:lnSpc>
                <a:spcPct val="80000"/>
              </a:lnSpc>
              <a:defRPr/>
            </a:pPr>
            <a:r>
              <a:rPr lang="ru-RU" dirty="0" smtClean="0"/>
              <a:t>Существуют и другие классификации вредных веществ, например, по их преимущественному избирательному патологическому действию на определенные органы или системы организма человека:</a:t>
            </a:r>
          </a:p>
          <a:p>
            <a:pPr marL="228600" indent="-228600">
              <a:lnSpc>
                <a:spcPct val="80000"/>
              </a:lnSpc>
              <a:defRPr/>
            </a:pPr>
            <a:r>
              <a:rPr lang="ru-RU" b="1" dirty="0" smtClean="0"/>
              <a:t>нервные</a:t>
            </a:r>
            <a:r>
              <a:rPr lang="ru-RU" dirty="0" smtClean="0"/>
              <a:t> (нейротропные), вызывающие расстройства функций центральной нервной системы, судороги, паралич (пары металлической ртути, марганец, соединения мышьяка, сероуглерод, углеводороды предельного, непредельного и циклического ряда, сероводород, тетраэтилсвинец, наркотические вещества и др.);</a:t>
            </a:r>
          </a:p>
          <a:p>
            <a:pPr marL="228600" indent="-228600">
              <a:lnSpc>
                <a:spcPct val="80000"/>
              </a:lnSpc>
              <a:defRPr/>
            </a:pPr>
            <a:r>
              <a:rPr lang="ru-RU" b="1" dirty="0" smtClean="0"/>
              <a:t>печеночные</a:t>
            </a:r>
            <a:r>
              <a:rPr lang="ru-RU" dirty="0" smtClean="0"/>
              <a:t> (</a:t>
            </a:r>
            <a:r>
              <a:rPr lang="ru-RU" dirty="0" err="1" smtClean="0"/>
              <a:t>гепатотропные</a:t>
            </a:r>
            <a:r>
              <a:rPr lang="ru-RU" dirty="0" smtClean="0"/>
              <a:t>), вызывающие структурные изменения в ткани печени (хлорированные углеводороды - </a:t>
            </a:r>
            <a:r>
              <a:rPr lang="ru-RU" dirty="0" err="1" smtClean="0"/>
              <a:t>метилхлорид</a:t>
            </a:r>
            <a:r>
              <a:rPr lang="ru-RU" dirty="0" smtClean="0"/>
              <a:t>, </a:t>
            </a:r>
            <a:r>
              <a:rPr lang="ru-RU" dirty="0" err="1" smtClean="0"/>
              <a:t>метиленхлорид</a:t>
            </a:r>
            <a:r>
              <a:rPr lang="ru-RU" dirty="0" smtClean="0"/>
              <a:t>, хлороформ, четыреххлористый углерод, дихлорэтан и др.);</a:t>
            </a:r>
          </a:p>
          <a:p>
            <a:pPr marL="228600" indent="-228600">
              <a:lnSpc>
                <a:spcPct val="80000"/>
              </a:lnSpc>
              <a:defRPr/>
            </a:pPr>
            <a:r>
              <a:rPr lang="ru-RU" b="1" dirty="0" smtClean="0"/>
              <a:t>кровяные</a:t>
            </a:r>
            <a:r>
              <a:rPr lang="ru-RU" dirty="0" smtClean="0"/>
              <a:t>, нарушающие процессы кроветворения (бензол, свинец и его неорганические соединения и др.) или взаимодействующие с гемоглобином крови (оксид углерода с образованием карбоксигемоглобина, а некоторые органические нитраты и нитриты с образованием метгемоглобина. Образовавшиеся соединения лишают гемоглобин его роли — переносчика кислорода из легких в ткани, вследствие чего развивается глубокая кислородная недостаточность, способная привести к летальному исходу);</a:t>
            </a:r>
          </a:p>
          <a:p>
            <a:pPr marL="228600" indent="-228600">
              <a:lnSpc>
                <a:spcPct val="80000"/>
              </a:lnSpc>
              <a:defRPr/>
            </a:pPr>
            <a:r>
              <a:rPr lang="ru-RU" b="1" dirty="0" smtClean="0"/>
              <a:t>ферментные</a:t>
            </a:r>
            <a:r>
              <a:rPr lang="ru-RU" dirty="0" smtClean="0"/>
              <a:t>, нарушающие структуру ферментов, дезактивирующие их (синильная кислота и ее соли, мышьяк и его соединения, соли ртути, фосфорорганические соединения и др.);</a:t>
            </a:r>
          </a:p>
          <a:p>
            <a:pPr marL="228600" indent="-228600">
              <a:lnSpc>
                <a:spcPct val="80000"/>
              </a:lnSpc>
              <a:defRPr/>
            </a:pPr>
            <a:r>
              <a:rPr lang="ru-RU" b="1" dirty="0" smtClean="0"/>
              <a:t>сердечные</a:t>
            </a:r>
            <a:r>
              <a:rPr lang="ru-RU" dirty="0" smtClean="0"/>
              <a:t>, обладающие </a:t>
            </a:r>
            <a:r>
              <a:rPr lang="ru-RU" dirty="0" err="1" smtClean="0"/>
              <a:t>кардиотоксическим</a:t>
            </a:r>
            <a:r>
              <a:rPr lang="ru-RU" dirty="0" smtClean="0"/>
              <a:t> действием (соли бария, кобальта, кадмия и др.);</a:t>
            </a:r>
          </a:p>
          <a:p>
            <a:pPr marL="228600" indent="-228600">
              <a:lnSpc>
                <a:spcPct val="80000"/>
              </a:lnSpc>
              <a:defRPr/>
            </a:pPr>
            <a:r>
              <a:rPr lang="ru-RU" b="1" dirty="0" smtClean="0"/>
              <a:t>почечные</a:t>
            </a:r>
            <a:r>
              <a:rPr lang="ru-RU" dirty="0" smtClean="0"/>
              <a:t>, вызывающие патологические процессы в почках (ртуть, свинец, кадмий, литий, висмут и их соединения, соединения мышьяка, органические растворители и др.);</a:t>
            </a:r>
          </a:p>
          <a:p>
            <a:pPr marL="228600" indent="-228600">
              <a:lnSpc>
                <a:spcPct val="80000"/>
              </a:lnSpc>
              <a:defRPr/>
            </a:pPr>
            <a:r>
              <a:rPr lang="ru-RU" dirty="0" smtClean="0"/>
              <a:t>раздражающие, преимущественно поражающие органы дыхания (хлор, аммиак, диоксид серы, оксиды азота, фосген и др.).</a:t>
            </a:r>
            <a:endParaRPr lang="en-US" dirty="0" smtClean="0"/>
          </a:p>
          <a:p>
            <a:pPr marL="228600" indent="-228600">
              <a:lnSpc>
                <a:spcPct val="80000"/>
              </a:lnSpc>
              <a:defRPr/>
            </a:pPr>
            <a:r>
              <a:rPr lang="ru-RU" b="1" dirty="0" smtClean="0"/>
              <a:t>Ферменты микробного происхождения - органические вещества белковой природы, которые синтезируются в клетках и во много раз ускоряют протекающие в них реакции, не подвергаясь при этом химическим превращениям. Вещества, оказывающие подобное действие, существуют и в неживой природе и называются катализаторами. Ферменты (от лат. </a:t>
            </a:r>
            <a:r>
              <a:rPr lang="ru-RU" b="1" dirty="0" err="1" smtClean="0"/>
              <a:t>fermentum</a:t>
            </a:r>
            <a:r>
              <a:rPr lang="ru-RU" b="1" dirty="0" smtClean="0"/>
              <a:t> - брожение, закваска) иногда называют энзимами (от греч. </a:t>
            </a:r>
            <a:r>
              <a:rPr lang="ru-RU" b="1" dirty="0" err="1" smtClean="0"/>
              <a:t>en</a:t>
            </a:r>
            <a:r>
              <a:rPr lang="ru-RU" b="1" dirty="0" smtClean="0"/>
              <a:t> - внутри, </a:t>
            </a:r>
            <a:r>
              <a:rPr lang="ru-RU" b="1" dirty="0" err="1" smtClean="0"/>
              <a:t>zyme</a:t>
            </a:r>
            <a:r>
              <a:rPr lang="ru-RU" b="1" dirty="0" smtClean="0"/>
              <a:t> - закваска).</a:t>
            </a:r>
            <a:endParaRPr lang="ru-RU" dirty="0" smtClean="0"/>
          </a:p>
          <a:p>
            <a:pPr>
              <a:defRPr/>
            </a:pPr>
            <a:endParaRPr lang="ru-RU" dirty="0"/>
          </a:p>
        </p:txBody>
      </p:sp>
      <p:sp>
        <p:nvSpPr>
          <p:cNvPr id="23556" name="Номер слайда 3"/>
          <p:cNvSpPr>
            <a:spLocks noGrp="1"/>
          </p:cNvSpPr>
          <p:nvPr>
            <p:ph type="sldNum" sz="quarter" idx="5"/>
          </p:nvPr>
        </p:nvSpPr>
        <p:spPr>
          <a:noFill/>
        </p:spPr>
        <p:txBody>
          <a:bodyPr/>
          <a:lstStyle/>
          <a:p>
            <a:fld id="{64574EFC-FCCF-405C-85EA-763CC83092EA}" type="slidenum">
              <a:rPr lang="ru-RU" altLang="ru-RU"/>
              <a:pPr/>
              <a:t>13</a:t>
            </a:fld>
            <a:endParaRPr lang="ru-RU" alt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Образ слайда 1"/>
          <p:cNvSpPr>
            <a:spLocks noGrp="1" noRot="1" noChangeAspect="1" noTextEdit="1"/>
          </p:cNvSpPr>
          <p:nvPr>
            <p:ph type="sldImg"/>
          </p:nvPr>
        </p:nvSpPr>
        <p:spPr>
          <a:ln/>
        </p:spPr>
      </p:sp>
      <p:sp>
        <p:nvSpPr>
          <p:cNvPr id="3" name="Заметки 2"/>
          <p:cNvSpPr>
            <a:spLocks noGrp="1"/>
          </p:cNvSpPr>
          <p:nvPr>
            <p:ph type="body" idx="1"/>
          </p:nvPr>
        </p:nvSpPr>
        <p:spPr/>
        <p:txBody>
          <a:bodyPr>
            <a:normAutofit fontScale="85000" lnSpcReduction="20000"/>
          </a:bodyPr>
          <a:lstStyle/>
          <a:p>
            <a:pPr>
              <a:lnSpc>
                <a:spcPct val="80000"/>
              </a:lnSpc>
              <a:defRPr/>
            </a:pPr>
            <a:r>
              <a:rPr lang="ru-RU" dirty="0" smtClean="0"/>
              <a:t>Вещества в природе не находятся в изоляции друг от друга, в основном они взаимодействуют.</a:t>
            </a:r>
          </a:p>
          <a:p>
            <a:pPr>
              <a:lnSpc>
                <a:spcPct val="80000"/>
              </a:lnSpc>
              <a:defRPr/>
            </a:pPr>
            <a:r>
              <a:rPr lang="ru-RU" dirty="0" smtClean="0"/>
              <a:t>Человек в условиях современного производства часто подвергается комбинированному действию вредных веществ. </a:t>
            </a:r>
          </a:p>
          <a:p>
            <a:pPr>
              <a:lnSpc>
                <a:spcPct val="80000"/>
              </a:lnSpc>
              <a:defRPr/>
            </a:pPr>
            <a:r>
              <a:rPr lang="ru-RU" b="1" dirty="0" smtClean="0"/>
              <a:t>Комбинированное действие </a:t>
            </a:r>
            <a:r>
              <a:rPr lang="ru-RU" dirty="0" smtClean="0"/>
              <a:t>— это одновременное или последовательное действие на организм нескольких вредных веществ при одном и том же пути поступления. Различают несколько видов комбинированного действия.</a:t>
            </a:r>
          </a:p>
          <a:p>
            <a:pPr>
              <a:lnSpc>
                <a:spcPct val="80000"/>
              </a:lnSpc>
              <a:defRPr/>
            </a:pPr>
            <a:endParaRPr lang="ru-RU" dirty="0" smtClean="0"/>
          </a:p>
          <a:p>
            <a:pPr>
              <a:lnSpc>
                <a:spcPct val="80000"/>
              </a:lnSpc>
              <a:defRPr/>
            </a:pPr>
            <a:r>
              <a:rPr lang="ru-RU" b="1" dirty="0" smtClean="0"/>
              <a:t>Аддитивное действие (от англ. а</a:t>
            </a:r>
            <a:r>
              <a:rPr lang="en-US" b="1" dirty="0" err="1" smtClean="0"/>
              <a:t>ddition</a:t>
            </a:r>
            <a:r>
              <a:rPr lang="ru-RU" b="1" dirty="0" smtClean="0"/>
              <a:t> — сложение, дополнение)</a:t>
            </a:r>
            <a:r>
              <a:rPr lang="ru-RU" dirty="0" smtClean="0"/>
              <a:t> — суммарный эффект смеси равен сумме эффектов действующих компонентов. </a:t>
            </a:r>
            <a:r>
              <a:rPr lang="ru-RU" dirty="0" err="1" smtClean="0"/>
              <a:t>Аддитивность</a:t>
            </a:r>
            <a:r>
              <a:rPr lang="ru-RU" dirty="0" smtClean="0"/>
              <a:t> характерна для веществ однонаправленного действия, когда компоненты смеси оказывают влияние на одни и те же си­стемы организма, причем при количественно одинаковой замене компонентов друг другом токсичность смеси не меняется. Для гигиенической оценки воздушной среды при условии аддитивного действия веществ используют выражение, предложенное А.Т. Аверьяновым:</a:t>
            </a:r>
            <a:endParaRPr lang="en-US" dirty="0" smtClean="0"/>
          </a:p>
          <a:p>
            <a:pPr>
              <a:lnSpc>
                <a:spcPct val="80000"/>
              </a:lnSpc>
              <a:defRPr/>
            </a:pPr>
            <a:r>
              <a:rPr lang="en-US" dirty="0" err="1" smtClean="0"/>
              <a:t>Ci</a:t>
            </a:r>
            <a:r>
              <a:rPr lang="ru-RU" dirty="0" smtClean="0"/>
              <a:t>/ПДК</a:t>
            </a:r>
            <a:r>
              <a:rPr lang="en-US" dirty="0" err="1" smtClean="0"/>
              <a:t>i</a:t>
            </a:r>
            <a:r>
              <a:rPr lang="ru-RU" dirty="0" smtClean="0"/>
              <a:t> + С2/ПДК2 + ... + С</a:t>
            </a:r>
            <a:r>
              <a:rPr lang="en-US" dirty="0" smtClean="0"/>
              <a:t>n</a:t>
            </a:r>
            <a:r>
              <a:rPr lang="ru-RU" dirty="0" smtClean="0"/>
              <a:t>/ПДК</a:t>
            </a:r>
            <a:r>
              <a:rPr lang="en-US" dirty="0" smtClean="0"/>
              <a:t>n</a:t>
            </a:r>
            <a:r>
              <a:rPr lang="ru-RU" dirty="0" smtClean="0"/>
              <a:t> &lt; 1,</a:t>
            </a:r>
          </a:p>
          <a:p>
            <a:pPr>
              <a:lnSpc>
                <a:spcPct val="80000"/>
              </a:lnSpc>
              <a:defRPr/>
            </a:pPr>
            <a:r>
              <a:rPr lang="ru-RU" dirty="0" smtClean="0"/>
              <a:t>где С1, С2,..., </a:t>
            </a:r>
            <a:r>
              <a:rPr lang="ru-RU" i="1" dirty="0" err="1" smtClean="0"/>
              <a:t>Сп</a:t>
            </a:r>
            <a:r>
              <a:rPr lang="ru-RU" i="1" dirty="0" smtClean="0"/>
              <a:t> </a:t>
            </a:r>
            <a:r>
              <a:rPr lang="ru-RU" dirty="0" smtClean="0"/>
              <a:t>— концентрации каждого вещества в воздухе, мг/м3; ПДК1 ПДК2,...,ПДК</a:t>
            </a:r>
            <a:r>
              <a:rPr lang="en-US" dirty="0" smtClean="0"/>
              <a:t>n</a:t>
            </a:r>
            <a:r>
              <a:rPr lang="ru-RU" dirty="0" smtClean="0"/>
              <a:t> — предельно допустимые концентрации этих веществ, мг/м3.</a:t>
            </a:r>
          </a:p>
          <a:p>
            <a:pPr>
              <a:lnSpc>
                <a:spcPct val="80000"/>
              </a:lnSpc>
              <a:defRPr/>
            </a:pPr>
            <a:r>
              <a:rPr lang="ru-RU" dirty="0" smtClean="0"/>
              <a:t>Примером </a:t>
            </a:r>
            <a:r>
              <a:rPr lang="ru-RU" dirty="0" err="1" smtClean="0"/>
              <a:t>аддитивности</a:t>
            </a:r>
            <a:r>
              <a:rPr lang="ru-RU" dirty="0" smtClean="0"/>
              <a:t> является наркотическое действие смеси углеводородов.</a:t>
            </a:r>
          </a:p>
          <a:p>
            <a:pPr>
              <a:lnSpc>
                <a:spcPct val="80000"/>
              </a:lnSpc>
              <a:defRPr/>
            </a:pPr>
            <a:r>
              <a:rPr lang="ru-RU" b="1" dirty="0" smtClean="0"/>
              <a:t>Потенцированное действие (синергизм) </a:t>
            </a:r>
            <a:r>
              <a:rPr lang="ru-RU" dirty="0" smtClean="0"/>
              <a:t>— усиление эффекта, действие больше, чем аддитивное (от англ. </a:t>
            </a:r>
            <a:r>
              <a:rPr lang="ru-RU" dirty="0" err="1" smtClean="0"/>
              <a:t>ро</a:t>
            </a:r>
            <a:r>
              <a:rPr lang="en-US" dirty="0" smtClean="0"/>
              <a:t>tent</a:t>
            </a:r>
            <a:r>
              <a:rPr lang="ru-RU" dirty="0" smtClean="0"/>
              <a:t>; — сильнодействующий). Компоненты смеси действуют так, что одно вещество усиливает действие другого. Примером синергизма является действие сероводорода в смеси с углеводородами (характерный состав сероводородсодержащего природного газа). ПДК сероводорода составляет 10 мг/м3, а для сероводорода в смеси с углеводородами С1-С5 уменьшена до З мг/м3.</a:t>
            </a:r>
          </a:p>
          <a:p>
            <a:pPr>
              <a:lnSpc>
                <a:spcPct val="80000"/>
              </a:lnSpc>
              <a:defRPr/>
            </a:pPr>
            <a:r>
              <a:rPr lang="ru-RU" dirty="0" smtClean="0"/>
              <a:t>Диоксид углерода значительно усиливает токсические свойства ароматических углеводородов, поэтому в производствах, где используются эти вещества, нельзя газировать питьевую воду. Синергизм отмечен при совместном действии сернистого ангидрида и хлора, оксидов углерода и азота (продукты сгорания топлива). Алкоголь усиливает токсическое действие анилина, ртути и других веществ.</a:t>
            </a:r>
          </a:p>
          <a:p>
            <a:pPr>
              <a:lnSpc>
                <a:spcPct val="80000"/>
              </a:lnSpc>
              <a:defRPr/>
            </a:pPr>
            <a:r>
              <a:rPr lang="ru-RU" b="1" dirty="0" smtClean="0"/>
              <a:t>Антагонистическое действие </a:t>
            </a:r>
            <a:r>
              <a:rPr lang="ru-RU" dirty="0" smtClean="0"/>
              <a:t>— эффект комбинированного действия меньше ожидаемого. Компоненты смеси действуют так, что одно вещество ослабляет действие другого, эффект — меньше аддитивного. Примером может служить </a:t>
            </a:r>
            <a:r>
              <a:rPr lang="ru-RU" dirty="0" err="1" smtClean="0"/>
              <a:t>антидотное</a:t>
            </a:r>
            <a:r>
              <a:rPr lang="ru-RU" dirty="0" smtClean="0"/>
              <a:t> (обезвреживающее) взаимодействие между эзерином и атропином.</a:t>
            </a:r>
          </a:p>
          <a:p>
            <a:pPr>
              <a:lnSpc>
                <a:spcPct val="80000"/>
              </a:lnSpc>
              <a:defRPr/>
            </a:pPr>
            <a:r>
              <a:rPr lang="ru-RU" dirty="0" smtClean="0"/>
              <a:t>Независимое действие — компоненты смеси действуют на разные системы, токсические эффекты не связаны друг с другом. Преобладает эффект наиболее токсичного вещества. Комбинации веществ с независимым действием встречаются достаточно часто, например, бензол и раздражающие газы, смесь продуктов сгорания и пыли.</a:t>
            </a:r>
            <a:endParaRPr lang="ru-RU" dirty="0"/>
          </a:p>
        </p:txBody>
      </p:sp>
      <p:sp>
        <p:nvSpPr>
          <p:cNvPr id="25604" name="Номер слайда 3"/>
          <p:cNvSpPr>
            <a:spLocks noGrp="1"/>
          </p:cNvSpPr>
          <p:nvPr>
            <p:ph type="sldNum" sz="quarter" idx="5"/>
          </p:nvPr>
        </p:nvSpPr>
        <p:spPr>
          <a:noFill/>
        </p:spPr>
        <p:txBody>
          <a:bodyPr/>
          <a:lstStyle/>
          <a:p>
            <a:fld id="{AF00FE48-13D3-4282-9E80-1A68128C24FC}" type="slidenum">
              <a:rPr lang="ru-RU" altLang="ru-RU"/>
              <a:pPr/>
              <a:t>15</a:t>
            </a:fld>
            <a:endParaRPr lang="ru-RU" alt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Образ слайда 1"/>
          <p:cNvSpPr>
            <a:spLocks noGrp="1" noRot="1" noChangeAspect="1" noTextEdit="1"/>
          </p:cNvSpPr>
          <p:nvPr>
            <p:ph type="sldImg"/>
          </p:nvPr>
        </p:nvSpPr>
        <p:spPr>
          <a:ln/>
        </p:spPr>
      </p:sp>
      <p:sp>
        <p:nvSpPr>
          <p:cNvPr id="39939" name="Заметки 2"/>
          <p:cNvSpPr>
            <a:spLocks noGrp="1"/>
          </p:cNvSpPr>
          <p:nvPr>
            <p:ph type="body" idx="1"/>
          </p:nvPr>
        </p:nvSpPr>
        <p:spPr>
          <a:noFill/>
          <a:ln/>
        </p:spPr>
        <p:txBody>
          <a:bodyPr/>
          <a:lstStyle/>
          <a:p>
            <a:r>
              <a:rPr lang="ru-RU" altLang="ru-RU" i="1" dirty="0" smtClean="0"/>
              <a:t>К</a:t>
            </a:r>
            <a:r>
              <a:rPr lang="ru-RU" altLang="ru-RU" b="1" i="1" dirty="0" smtClean="0"/>
              <a:t>онцентрация вредного вещества, при выполнении операций (или на этапах технологического процесса), сопровождающаяся максимальным выделением вещества в воздух рабочей зоны, усреднённая по результатам непрерывного или дискретного отбора проб воздуха за 15 минут для химического вещества и 30 минут для АПФД.</a:t>
            </a:r>
            <a:endParaRPr lang="en-US" altLang="ru-RU" b="1" i="1" dirty="0" smtClean="0"/>
          </a:p>
          <a:p>
            <a:r>
              <a:rPr lang="ru-RU" altLang="ru-RU" b="1" i="1" dirty="0" smtClean="0"/>
              <a:t>Концентрация, усреднённая за 8-часовую рабочую смену.</a:t>
            </a:r>
          </a:p>
          <a:p>
            <a:endParaRPr lang="ru-RU" altLang="ru-RU" b="1" i="1" dirty="0" smtClean="0"/>
          </a:p>
        </p:txBody>
      </p:sp>
      <p:sp>
        <p:nvSpPr>
          <p:cNvPr id="39940" name="Номер слайда 3"/>
          <p:cNvSpPr>
            <a:spLocks noGrp="1"/>
          </p:cNvSpPr>
          <p:nvPr>
            <p:ph type="sldNum" sz="quarter" idx="5"/>
          </p:nvPr>
        </p:nvSpPr>
        <p:spPr>
          <a:noFill/>
        </p:spPr>
        <p:txBody>
          <a:bodyPr/>
          <a:lstStyle/>
          <a:p>
            <a:fld id="{701317A1-DF05-41C1-A75F-1A016A14522F}" type="slidenum">
              <a:rPr lang="ru-RU" altLang="ru-RU"/>
              <a:pPr/>
              <a:t>19</a:t>
            </a:fld>
            <a:endParaRPr lang="ru-RU" alt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Название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Министерство здравоохранения и социального развития Российской Федерации </a:t>
            </a:r>
          </a:p>
        </p:txBody>
      </p:sp>
      <p:sp>
        <p:nvSpPr>
          <p:cNvPr id="6" name="Номер слайда 5"/>
          <p:cNvSpPr>
            <a:spLocks noGrp="1"/>
          </p:cNvSpPr>
          <p:nvPr>
            <p:ph type="sldNum" sz="quarter" idx="12"/>
          </p:nvPr>
        </p:nvSpPr>
        <p:spPr/>
        <p:txBody>
          <a:bodyPr/>
          <a:lstStyle>
            <a:lvl1pPr>
              <a:defRPr/>
            </a:lvl1pPr>
          </a:lstStyle>
          <a:p>
            <a:fld id="{61B3F084-F519-4EE6-AD1C-FD7868E38C54}" type="slidenum">
              <a:rPr lang="ru-RU" altLang="ru-RU"/>
              <a:pPr/>
              <a:t>‹#›</a:t>
            </a:fld>
            <a:endParaRPr lang="ru-RU" altLang="ru-RU"/>
          </a:p>
        </p:txBody>
      </p:sp>
    </p:spTree>
  </p:cSld>
  <p:clrMapOvr>
    <a:masterClrMapping/>
  </p:clrMapOvr>
  <p:transition spd="slow" advClick="0" advTm="15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 текст">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Министерство здравоохранения и социального развития Российской Федерации </a:t>
            </a:r>
          </a:p>
        </p:txBody>
      </p:sp>
      <p:sp>
        <p:nvSpPr>
          <p:cNvPr id="6" name="Номер слайда 5"/>
          <p:cNvSpPr>
            <a:spLocks noGrp="1"/>
          </p:cNvSpPr>
          <p:nvPr>
            <p:ph type="sldNum" sz="quarter" idx="12"/>
          </p:nvPr>
        </p:nvSpPr>
        <p:spPr/>
        <p:txBody>
          <a:bodyPr/>
          <a:lstStyle>
            <a:lvl1pPr>
              <a:defRPr/>
            </a:lvl1pPr>
          </a:lstStyle>
          <a:p>
            <a:fld id="{947250A3-AB20-4D26-AC82-C6F1247F40ED}" type="slidenum">
              <a:rPr lang="ru-RU" altLang="ru-RU"/>
              <a:pPr/>
              <a:t>‹#›</a:t>
            </a:fld>
            <a:endParaRPr lang="ru-RU" altLang="ru-RU"/>
          </a:p>
        </p:txBody>
      </p:sp>
    </p:spTree>
  </p:cSld>
  <p:clrMapOvr>
    <a:masterClrMapping/>
  </p:clrMapOvr>
  <p:transition spd="slow" advClick="0" advTm="15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 загол.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Министерство здравоохранения и социального развития Российской Федерации </a:t>
            </a:r>
          </a:p>
        </p:txBody>
      </p:sp>
      <p:sp>
        <p:nvSpPr>
          <p:cNvPr id="6" name="Номер слайда 5"/>
          <p:cNvSpPr>
            <a:spLocks noGrp="1"/>
          </p:cNvSpPr>
          <p:nvPr>
            <p:ph type="sldNum" sz="quarter" idx="12"/>
          </p:nvPr>
        </p:nvSpPr>
        <p:spPr/>
        <p:txBody>
          <a:bodyPr/>
          <a:lstStyle>
            <a:lvl1pPr>
              <a:defRPr/>
            </a:lvl1pPr>
          </a:lstStyle>
          <a:p>
            <a:fld id="{392244B6-DD06-40B6-B911-4428D2F1E372}" type="slidenum">
              <a:rPr lang="ru-RU" altLang="ru-RU"/>
              <a:pPr/>
              <a:t>‹#›</a:t>
            </a:fld>
            <a:endParaRPr lang="ru-RU" altLang="ru-RU"/>
          </a:p>
        </p:txBody>
      </p:sp>
    </p:spTree>
  </p:cSld>
  <p:clrMapOvr>
    <a:masterClrMapping/>
  </p:clrMapOvr>
  <p:transition spd="slow" advClick="0" advTm="15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Министерство здравоохранения и социального развития Российской Федерации </a:t>
            </a:r>
          </a:p>
        </p:txBody>
      </p:sp>
      <p:sp>
        <p:nvSpPr>
          <p:cNvPr id="6" name="Номер слайда 5"/>
          <p:cNvSpPr>
            <a:spLocks noGrp="1"/>
          </p:cNvSpPr>
          <p:nvPr>
            <p:ph type="sldNum" sz="quarter" idx="12"/>
          </p:nvPr>
        </p:nvSpPr>
        <p:spPr/>
        <p:txBody>
          <a:bodyPr/>
          <a:lstStyle>
            <a:lvl1pPr>
              <a:defRPr/>
            </a:lvl1pPr>
          </a:lstStyle>
          <a:p>
            <a:fld id="{BD8C548E-2FD3-4202-AE17-F646B2630263}" type="slidenum">
              <a:rPr lang="ru-RU" altLang="ru-RU"/>
              <a:pPr/>
              <a:t>‹#›</a:t>
            </a:fld>
            <a:endParaRPr lang="ru-RU" altLang="ru-RU"/>
          </a:p>
        </p:txBody>
      </p:sp>
    </p:spTree>
  </p:cSld>
  <p:clrMapOvr>
    <a:masterClrMapping/>
  </p:clrMapOvr>
  <p:transition spd="slow" advClick="0" advTm="15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Название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Министерство здравоохранения и социального развития Российской Федерации </a:t>
            </a:r>
          </a:p>
        </p:txBody>
      </p:sp>
      <p:sp>
        <p:nvSpPr>
          <p:cNvPr id="6" name="Номер слайда 5"/>
          <p:cNvSpPr>
            <a:spLocks noGrp="1"/>
          </p:cNvSpPr>
          <p:nvPr>
            <p:ph type="sldNum" sz="quarter" idx="12"/>
          </p:nvPr>
        </p:nvSpPr>
        <p:spPr/>
        <p:txBody>
          <a:bodyPr/>
          <a:lstStyle>
            <a:lvl1pPr>
              <a:defRPr/>
            </a:lvl1pPr>
          </a:lstStyle>
          <a:p>
            <a:fld id="{C4D811D7-F10B-4F42-BF58-E1D162E57784}" type="slidenum">
              <a:rPr lang="ru-RU" altLang="ru-RU"/>
              <a:pPr/>
              <a:t>‹#›</a:t>
            </a:fld>
            <a:endParaRPr lang="ru-RU" altLang="ru-RU"/>
          </a:p>
        </p:txBody>
      </p:sp>
    </p:spTree>
  </p:cSld>
  <p:clrMapOvr>
    <a:masterClrMapping/>
  </p:clrMapOvr>
  <p:transition spd="slow" advClick="0" advTm="15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Министерство здравоохранения и социального развития Российской Федерации </a:t>
            </a:r>
          </a:p>
        </p:txBody>
      </p:sp>
      <p:sp>
        <p:nvSpPr>
          <p:cNvPr id="7" name="Номер слайда 5"/>
          <p:cNvSpPr>
            <a:spLocks noGrp="1"/>
          </p:cNvSpPr>
          <p:nvPr>
            <p:ph type="sldNum" sz="quarter" idx="12"/>
          </p:nvPr>
        </p:nvSpPr>
        <p:spPr/>
        <p:txBody>
          <a:bodyPr/>
          <a:lstStyle>
            <a:lvl1pPr>
              <a:defRPr/>
            </a:lvl1pPr>
          </a:lstStyle>
          <a:p>
            <a:fld id="{8A33BC37-B763-40D8-A036-85D55C0317FB}" type="slidenum">
              <a:rPr lang="ru-RU" altLang="ru-RU"/>
              <a:pPr/>
              <a:t>‹#›</a:t>
            </a:fld>
            <a:endParaRPr lang="ru-RU" altLang="ru-RU"/>
          </a:p>
        </p:txBody>
      </p:sp>
    </p:spTree>
  </p:cSld>
  <p:clrMapOvr>
    <a:masterClrMapping/>
  </p:clrMapOvr>
  <p:transition spd="slow" advClick="0" advTm="15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endParaRPr lang="ru-RU"/>
          </a:p>
        </p:txBody>
      </p:sp>
      <p:sp>
        <p:nvSpPr>
          <p:cNvPr id="8" name="Нижний колонтитул 4"/>
          <p:cNvSpPr>
            <a:spLocks noGrp="1"/>
          </p:cNvSpPr>
          <p:nvPr>
            <p:ph type="ftr" sz="quarter" idx="11"/>
          </p:nvPr>
        </p:nvSpPr>
        <p:spPr/>
        <p:txBody>
          <a:bodyPr/>
          <a:lstStyle>
            <a:lvl1pPr>
              <a:defRPr/>
            </a:lvl1pPr>
          </a:lstStyle>
          <a:p>
            <a:pPr>
              <a:defRPr/>
            </a:pPr>
            <a:r>
              <a:rPr lang="ru-RU"/>
              <a:t>Министерство здравоохранения и социального развития Российской Федерации </a:t>
            </a:r>
          </a:p>
        </p:txBody>
      </p:sp>
      <p:sp>
        <p:nvSpPr>
          <p:cNvPr id="9" name="Номер слайда 5"/>
          <p:cNvSpPr>
            <a:spLocks noGrp="1"/>
          </p:cNvSpPr>
          <p:nvPr>
            <p:ph type="sldNum" sz="quarter" idx="12"/>
          </p:nvPr>
        </p:nvSpPr>
        <p:spPr/>
        <p:txBody>
          <a:bodyPr/>
          <a:lstStyle>
            <a:lvl1pPr>
              <a:defRPr/>
            </a:lvl1pPr>
          </a:lstStyle>
          <a:p>
            <a:fld id="{6587D3AC-9027-4596-AA89-0F90356786B0}" type="slidenum">
              <a:rPr lang="ru-RU" altLang="ru-RU"/>
              <a:pPr/>
              <a:t>‹#›</a:t>
            </a:fld>
            <a:endParaRPr lang="ru-RU" altLang="ru-RU"/>
          </a:p>
        </p:txBody>
      </p:sp>
    </p:spTree>
  </p:cSld>
  <p:clrMapOvr>
    <a:masterClrMapping/>
  </p:clrMapOvr>
  <p:transition spd="slow" advClick="0" advTm="15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endParaRPr lang="ru-RU"/>
          </a:p>
        </p:txBody>
      </p:sp>
      <p:sp>
        <p:nvSpPr>
          <p:cNvPr id="4" name="Нижний колонтитул 4"/>
          <p:cNvSpPr>
            <a:spLocks noGrp="1"/>
          </p:cNvSpPr>
          <p:nvPr>
            <p:ph type="ftr" sz="quarter" idx="11"/>
          </p:nvPr>
        </p:nvSpPr>
        <p:spPr/>
        <p:txBody>
          <a:bodyPr/>
          <a:lstStyle>
            <a:lvl1pPr>
              <a:defRPr/>
            </a:lvl1pPr>
          </a:lstStyle>
          <a:p>
            <a:pPr>
              <a:defRPr/>
            </a:pPr>
            <a:r>
              <a:rPr lang="ru-RU"/>
              <a:t>Министерство здравоохранения и социального развития Российской Федерации </a:t>
            </a:r>
          </a:p>
        </p:txBody>
      </p:sp>
      <p:sp>
        <p:nvSpPr>
          <p:cNvPr id="5" name="Номер слайда 5"/>
          <p:cNvSpPr>
            <a:spLocks noGrp="1"/>
          </p:cNvSpPr>
          <p:nvPr>
            <p:ph type="sldNum" sz="quarter" idx="12"/>
          </p:nvPr>
        </p:nvSpPr>
        <p:spPr/>
        <p:txBody>
          <a:bodyPr/>
          <a:lstStyle>
            <a:lvl1pPr>
              <a:defRPr/>
            </a:lvl1pPr>
          </a:lstStyle>
          <a:p>
            <a:fld id="{52C46FEF-FD90-43CD-A46A-744809252107}" type="slidenum">
              <a:rPr lang="ru-RU" altLang="ru-RU"/>
              <a:pPr/>
              <a:t>‹#›</a:t>
            </a:fld>
            <a:endParaRPr lang="ru-RU" altLang="ru-RU"/>
          </a:p>
        </p:txBody>
      </p:sp>
    </p:spTree>
  </p:cSld>
  <p:clrMapOvr>
    <a:masterClrMapping/>
  </p:clrMapOvr>
  <p:transition spd="slow" advClick="0" advTm="15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endParaRPr lang="ru-RU"/>
          </a:p>
        </p:txBody>
      </p:sp>
      <p:sp>
        <p:nvSpPr>
          <p:cNvPr id="3" name="Нижний колонтитул 4"/>
          <p:cNvSpPr>
            <a:spLocks noGrp="1"/>
          </p:cNvSpPr>
          <p:nvPr>
            <p:ph type="ftr" sz="quarter" idx="11"/>
          </p:nvPr>
        </p:nvSpPr>
        <p:spPr/>
        <p:txBody>
          <a:bodyPr/>
          <a:lstStyle>
            <a:lvl1pPr>
              <a:defRPr/>
            </a:lvl1pPr>
          </a:lstStyle>
          <a:p>
            <a:pPr>
              <a:defRPr/>
            </a:pPr>
            <a:r>
              <a:rPr lang="ru-RU"/>
              <a:t>Министерство здравоохранения и социального развития Российской Федерации </a:t>
            </a:r>
          </a:p>
        </p:txBody>
      </p:sp>
      <p:sp>
        <p:nvSpPr>
          <p:cNvPr id="4" name="Номер слайда 5"/>
          <p:cNvSpPr>
            <a:spLocks noGrp="1"/>
          </p:cNvSpPr>
          <p:nvPr>
            <p:ph type="sldNum" sz="quarter" idx="12"/>
          </p:nvPr>
        </p:nvSpPr>
        <p:spPr/>
        <p:txBody>
          <a:bodyPr/>
          <a:lstStyle>
            <a:lvl1pPr>
              <a:defRPr/>
            </a:lvl1pPr>
          </a:lstStyle>
          <a:p>
            <a:fld id="{3CF8EABD-8C02-47D9-949F-CDED52496ECB}" type="slidenum">
              <a:rPr lang="ru-RU" altLang="ru-RU"/>
              <a:pPr/>
              <a:t>‹#›</a:t>
            </a:fld>
            <a:endParaRPr lang="ru-RU" altLang="ru-RU"/>
          </a:p>
        </p:txBody>
      </p:sp>
    </p:spTree>
  </p:cSld>
  <p:clrMapOvr>
    <a:masterClrMapping/>
  </p:clrMapOvr>
  <p:transition spd="slow" advClick="0" advTm="15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Название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Министерство здравоохранения и социального развития Российской Федерации </a:t>
            </a:r>
          </a:p>
        </p:txBody>
      </p:sp>
      <p:sp>
        <p:nvSpPr>
          <p:cNvPr id="7" name="Номер слайда 5"/>
          <p:cNvSpPr>
            <a:spLocks noGrp="1"/>
          </p:cNvSpPr>
          <p:nvPr>
            <p:ph type="sldNum" sz="quarter" idx="12"/>
          </p:nvPr>
        </p:nvSpPr>
        <p:spPr/>
        <p:txBody>
          <a:bodyPr/>
          <a:lstStyle>
            <a:lvl1pPr>
              <a:defRPr/>
            </a:lvl1pPr>
          </a:lstStyle>
          <a:p>
            <a:fld id="{C1E80CE7-D739-4D4C-BA62-BB07E5515219}" type="slidenum">
              <a:rPr lang="ru-RU" altLang="ru-RU"/>
              <a:pPr/>
              <a:t>‹#›</a:t>
            </a:fld>
            <a:endParaRPr lang="ru-RU" altLang="ru-RU"/>
          </a:p>
        </p:txBody>
      </p:sp>
    </p:spTree>
  </p:cSld>
  <p:clrMapOvr>
    <a:masterClrMapping/>
  </p:clrMapOvr>
  <p:transition spd="slow" advClick="0" advTm="15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Название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Министерство здравоохранения и социального развития Российской Федерации </a:t>
            </a:r>
          </a:p>
        </p:txBody>
      </p:sp>
      <p:sp>
        <p:nvSpPr>
          <p:cNvPr id="7" name="Номер слайда 5"/>
          <p:cNvSpPr>
            <a:spLocks noGrp="1"/>
          </p:cNvSpPr>
          <p:nvPr>
            <p:ph type="sldNum" sz="quarter" idx="12"/>
          </p:nvPr>
        </p:nvSpPr>
        <p:spPr/>
        <p:txBody>
          <a:bodyPr/>
          <a:lstStyle>
            <a:lvl1pPr>
              <a:defRPr/>
            </a:lvl1pPr>
          </a:lstStyle>
          <a:p>
            <a:fld id="{5C53601B-F282-4E61-BE59-47EFBB7F320D}" type="slidenum">
              <a:rPr lang="ru-RU" altLang="ru-RU"/>
              <a:pPr/>
              <a:t>‹#›</a:t>
            </a:fld>
            <a:endParaRPr lang="ru-RU" altLang="ru-RU"/>
          </a:p>
        </p:txBody>
      </p:sp>
    </p:spTree>
  </p:cSld>
  <p:clrMapOvr>
    <a:masterClrMapping/>
  </p:clrMapOvr>
  <p:transition spd="slow" advClick="0" advTm="15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1200">
                <a:solidFill>
                  <a:schemeClr val="tx1">
                    <a:tint val="75000"/>
                  </a:schemeClr>
                </a:solidFill>
                <a:latin typeface="+mn-lt"/>
                <a:ea typeface="+mn-ea"/>
                <a:cs typeface="+mn-cs"/>
              </a:defRPr>
            </a:lvl1pPr>
          </a:lstStyle>
          <a:p>
            <a:pPr>
              <a:defRPr/>
            </a:pPr>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kumimoji="0" sz="1200">
                <a:solidFill>
                  <a:srgbClr val="A0A0A0"/>
                </a:solidFill>
                <a:latin typeface="Arial" pitchFamily="34" charset="0"/>
                <a:cs typeface="Arial" pitchFamily="34" charset="0"/>
              </a:defRPr>
            </a:lvl1pPr>
          </a:lstStyle>
          <a:p>
            <a:pPr>
              <a:defRPr/>
            </a:pPr>
            <a:r>
              <a:rPr lang="ru-RU"/>
              <a:t>Министерство здравоохранения и социального развития Российской Федерации </a:t>
            </a: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a:solidFill>
                  <a:srgbClr val="A0A0A0"/>
                </a:solidFill>
                <a:cs typeface="Arial" pitchFamily="34" charset="0"/>
              </a:defRPr>
            </a:lvl1pPr>
          </a:lstStyle>
          <a:p>
            <a:fld id="{137B9AB0-22BD-4B3F-8F35-8A6DA076DAB1}"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5871" r:id="rId1"/>
    <p:sldLayoutId id="2147485872" r:id="rId2"/>
    <p:sldLayoutId id="2147485873" r:id="rId3"/>
    <p:sldLayoutId id="2147485874" r:id="rId4"/>
    <p:sldLayoutId id="2147485875" r:id="rId5"/>
    <p:sldLayoutId id="2147485876" r:id="rId6"/>
    <p:sldLayoutId id="2147485877" r:id="rId7"/>
    <p:sldLayoutId id="2147485878" r:id="rId8"/>
    <p:sldLayoutId id="2147485879" r:id="rId9"/>
    <p:sldLayoutId id="2147485880" r:id="rId10"/>
    <p:sldLayoutId id="2147485881" r:id="rId11"/>
  </p:sldLayoutIdLst>
  <p:transition spd="slow" advClick="0" advTm="15000"/>
  <p:hf hdr="0" ftr="0" dt="0"/>
  <p:txStyles>
    <p:titleStyle>
      <a:lvl1pPr algn="ctr" defTabSz="457200" rtl="0" eaLnBrk="0" fontAlgn="base" hangingPunct="0">
        <a:spcBef>
          <a:spcPct val="0"/>
        </a:spcBef>
        <a:spcAft>
          <a:spcPct val="0"/>
        </a:spcAft>
        <a:defRPr kumimoji="1" sz="4400" kern="1200">
          <a:solidFill>
            <a:schemeClr val="tx1"/>
          </a:solidFill>
          <a:latin typeface="+mj-lt"/>
          <a:ea typeface="Arial" charset="0"/>
          <a:cs typeface="Arial" pitchFamily="34" charset="0"/>
        </a:defRPr>
      </a:lvl1pPr>
      <a:lvl2pPr algn="ctr" defTabSz="457200" rtl="0" eaLnBrk="0" fontAlgn="base" hangingPunct="0">
        <a:spcBef>
          <a:spcPct val="0"/>
        </a:spcBef>
        <a:spcAft>
          <a:spcPct val="0"/>
        </a:spcAft>
        <a:defRPr kumimoji="1" sz="4400">
          <a:solidFill>
            <a:schemeClr val="tx1"/>
          </a:solidFill>
          <a:latin typeface="Arial" pitchFamily="34" charset="0"/>
          <a:ea typeface="Arial" charset="0"/>
          <a:cs typeface="Arial" pitchFamily="34" charset="0"/>
        </a:defRPr>
      </a:lvl2pPr>
      <a:lvl3pPr algn="ctr" defTabSz="457200" rtl="0" eaLnBrk="0" fontAlgn="base" hangingPunct="0">
        <a:spcBef>
          <a:spcPct val="0"/>
        </a:spcBef>
        <a:spcAft>
          <a:spcPct val="0"/>
        </a:spcAft>
        <a:defRPr kumimoji="1" sz="4400">
          <a:solidFill>
            <a:schemeClr val="tx1"/>
          </a:solidFill>
          <a:latin typeface="Arial" pitchFamily="34" charset="0"/>
          <a:ea typeface="Arial" charset="0"/>
          <a:cs typeface="Arial" pitchFamily="34" charset="0"/>
        </a:defRPr>
      </a:lvl3pPr>
      <a:lvl4pPr algn="ctr" defTabSz="457200" rtl="0" eaLnBrk="0" fontAlgn="base" hangingPunct="0">
        <a:spcBef>
          <a:spcPct val="0"/>
        </a:spcBef>
        <a:spcAft>
          <a:spcPct val="0"/>
        </a:spcAft>
        <a:defRPr kumimoji="1" sz="4400">
          <a:solidFill>
            <a:schemeClr val="tx1"/>
          </a:solidFill>
          <a:latin typeface="Arial" pitchFamily="34" charset="0"/>
          <a:ea typeface="Arial" charset="0"/>
          <a:cs typeface="Arial" pitchFamily="34" charset="0"/>
        </a:defRPr>
      </a:lvl4pPr>
      <a:lvl5pPr algn="ctr" defTabSz="457200" rtl="0" eaLnBrk="0" fontAlgn="base" hangingPunct="0">
        <a:spcBef>
          <a:spcPct val="0"/>
        </a:spcBef>
        <a:spcAft>
          <a:spcPct val="0"/>
        </a:spcAft>
        <a:defRPr kumimoji="1" sz="4400">
          <a:solidFill>
            <a:schemeClr val="tx1"/>
          </a:solidFill>
          <a:latin typeface="Arial" pitchFamily="34" charset="0"/>
          <a:ea typeface="Arial" charset="0"/>
          <a:cs typeface="Arial" pitchFamily="34" charset="0"/>
        </a:defRPr>
      </a:lvl5pPr>
      <a:lvl6pPr marL="457200" algn="ctr" defTabSz="457200" rtl="0" eaLnBrk="1" fontAlgn="base" hangingPunct="1">
        <a:spcBef>
          <a:spcPct val="0"/>
        </a:spcBef>
        <a:spcAft>
          <a:spcPct val="0"/>
        </a:spcAft>
        <a:defRPr kumimoji="1" sz="4400">
          <a:solidFill>
            <a:schemeClr val="tx1"/>
          </a:solidFill>
          <a:latin typeface="Arial" pitchFamily="34" charset="0"/>
          <a:cs typeface="Arial" pitchFamily="34" charset="0"/>
        </a:defRPr>
      </a:lvl6pPr>
      <a:lvl7pPr marL="914400" algn="ctr" defTabSz="457200" rtl="0" eaLnBrk="1" fontAlgn="base" hangingPunct="1">
        <a:spcBef>
          <a:spcPct val="0"/>
        </a:spcBef>
        <a:spcAft>
          <a:spcPct val="0"/>
        </a:spcAft>
        <a:defRPr kumimoji="1" sz="4400">
          <a:solidFill>
            <a:schemeClr val="tx1"/>
          </a:solidFill>
          <a:latin typeface="Arial" pitchFamily="34" charset="0"/>
          <a:cs typeface="Arial" pitchFamily="34" charset="0"/>
        </a:defRPr>
      </a:lvl7pPr>
      <a:lvl8pPr marL="1371600" algn="ctr" defTabSz="457200" rtl="0" eaLnBrk="1" fontAlgn="base" hangingPunct="1">
        <a:spcBef>
          <a:spcPct val="0"/>
        </a:spcBef>
        <a:spcAft>
          <a:spcPct val="0"/>
        </a:spcAft>
        <a:defRPr kumimoji="1" sz="4400">
          <a:solidFill>
            <a:schemeClr val="tx1"/>
          </a:solidFill>
          <a:latin typeface="Arial" pitchFamily="34" charset="0"/>
          <a:cs typeface="Arial" pitchFamily="34" charset="0"/>
        </a:defRPr>
      </a:lvl8pPr>
      <a:lvl9pPr marL="1828800" algn="ctr" defTabSz="457200" rtl="0" eaLnBrk="1" fontAlgn="base" hangingPunct="1">
        <a:spcBef>
          <a:spcPct val="0"/>
        </a:spcBef>
        <a:spcAft>
          <a:spcPct val="0"/>
        </a:spcAft>
        <a:defRPr kumimoji="1" sz="4400">
          <a:solidFill>
            <a:schemeClr val="tx1"/>
          </a:solidFill>
          <a:latin typeface="Arial" pitchFamily="34" charset="0"/>
          <a:cs typeface="Arial"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kumimoji="1" sz="3200" kern="1200">
          <a:solidFill>
            <a:schemeClr val="tx1"/>
          </a:solidFill>
          <a:latin typeface="+mn-lt"/>
          <a:ea typeface="Arial" charset="0"/>
          <a:cs typeface="Arial" pitchFamily="34" charset="0"/>
        </a:defRPr>
      </a:lvl1pPr>
      <a:lvl2pPr marL="742950" indent="-285750" algn="l" defTabSz="457200" rtl="0" eaLnBrk="0" fontAlgn="base" hangingPunct="0">
        <a:spcBef>
          <a:spcPct val="20000"/>
        </a:spcBef>
        <a:spcAft>
          <a:spcPct val="0"/>
        </a:spcAft>
        <a:buFont typeface="Arial" pitchFamily="34" charset="0"/>
        <a:buChar char="–"/>
        <a:defRPr kumimoji="1" sz="2800" kern="1200">
          <a:solidFill>
            <a:schemeClr val="tx1"/>
          </a:solidFill>
          <a:latin typeface="+mn-lt"/>
          <a:ea typeface="Arial" charset="0"/>
          <a:cs typeface="Arial" pitchFamily="34" charset="0"/>
        </a:defRPr>
      </a:lvl2pPr>
      <a:lvl3pPr marL="1143000" indent="-228600" algn="l" defTabSz="457200" rtl="0" eaLnBrk="0" fontAlgn="base" hangingPunct="0">
        <a:spcBef>
          <a:spcPct val="20000"/>
        </a:spcBef>
        <a:spcAft>
          <a:spcPct val="0"/>
        </a:spcAft>
        <a:buFont typeface="Arial" pitchFamily="34" charset="0"/>
        <a:buChar char="•"/>
        <a:defRPr kumimoji="1" sz="2400" kern="1200">
          <a:solidFill>
            <a:schemeClr val="tx1"/>
          </a:solidFill>
          <a:latin typeface="+mn-lt"/>
          <a:ea typeface="Arial" charset="0"/>
          <a:cs typeface="Arial" pitchFamily="34" charset="0"/>
        </a:defRPr>
      </a:lvl3pPr>
      <a:lvl4pPr marL="1600200" indent="-228600" algn="l" defTabSz="457200" rtl="0" eaLnBrk="0" fontAlgn="base" hangingPunct="0">
        <a:spcBef>
          <a:spcPct val="20000"/>
        </a:spcBef>
        <a:spcAft>
          <a:spcPct val="0"/>
        </a:spcAft>
        <a:buFont typeface="Arial" pitchFamily="34" charset="0"/>
        <a:buChar char="–"/>
        <a:defRPr kumimoji="1" sz="2000" kern="1200">
          <a:solidFill>
            <a:schemeClr val="tx1"/>
          </a:solidFill>
          <a:latin typeface="+mn-lt"/>
          <a:ea typeface="Arial" charset="0"/>
          <a:cs typeface="Arial" pitchFamily="34" charset="0"/>
        </a:defRPr>
      </a:lvl4pPr>
      <a:lvl5pPr marL="2057400" indent="-228600" algn="l" defTabSz="457200" rtl="0" eaLnBrk="0" fontAlgn="base" hangingPunct="0">
        <a:spcBef>
          <a:spcPct val="20000"/>
        </a:spcBef>
        <a:spcAft>
          <a:spcPct val="0"/>
        </a:spcAft>
        <a:buFont typeface="Arial" pitchFamily="34" charset="0"/>
        <a:buChar char="»"/>
        <a:defRPr kumimoji="1" sz="2000" kern="1200">
          <a:solidFill>
            <a:schemeClr val="tx1"/>
          </a:solidFill>
          <a:latin typeface="+mn-lt"/>
          <a:ea typeface="Arial" charset="0"/>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diagramColors" Target="../diagrams/colors2.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Рисунок 7" descr="Dlya_obucheniya_obl.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056" name="Прямоугольник 1"/>
          <p:cNvSpPr>
            <a:spLocks noChangeArrowheads="1"/>
          </p:cNvSpPr>
          <p:nvPr/>
        </p:nvSpPr>
        <p:spPr bwMode="auto">
          <a:xfrm>
            <a:off x="0" y="1844675"/>
            <a:ext cx="9144000" cy="2369880"/>
          </a:xfrm>
          <a:prstGeom prst="rect">
            <a:avLst/>
          </a:prstGeom>
          <a:noFill/>
          <a:ln>
            <a:noFill/>
          </a:ln>
          <a:extLst/>
        </p:spPr>
        <p:txBody>
          <a:bodyPr>
            <a:spAutoFit/>
          </a:bodyPr>
          <a:lstStyle/>
          <a:p>
            <a:pPr algn="ctr" eaLnBrk="1" hangingPunct="1">
              <a:lnSpc>
                <a:spcPct val="85000"/>
              </a:lnSpc>
              <a:defRPr/>
            </a:pPr>
            <a:endParaRPr lang="ru-RU" sz="4000" dirty="0">
              <a:solidFill>
                <a:schemeClr val="bg1"/>
              </a:solidFill>
              <a:latin typeface="+mn-lt"/>
              <a:cs typeface="Times New Roman" pitchFamily="18" charset="0"/>
            </a:endParaRPr>
          </a:p>
          <a:p>
            <a:pPr algn="ctr" eaLnBrk="1" hangingPunct="1">
              <a:lnSpc>
                <a:spcPct val="85000"/>
              </a:lnSpc>
              <a:defRPr/>
            </a:pPr>
            <a:r>
              <a:rPr lang="ru-RU" sz="4000" dirty="0" smtClean="0">
                <a:solidFill>
                  <a:schemeClr val="bg1"/>
                </a:solidFill>
                <a:latin typeface="+mn-lt"/>
                <a:cs typeface="Times New Roman" pitchFamily="18" charset="0"/>
              </a:rPr>
              <a:t>Защита от вредных веществ</a:t>
            </a:r>
            <a:endParaRPr lang="ru-RU" sz="4000" dirty="0">
              <a:solidFill>
                <a:schemeClr val="bg1"/>
              </a:solidFill>
              <a:latin typeface="+mn-lt"/>
              <a:cs typeface="Times New Roman" pitchFamily="18" charset="0"/>
            </a:endParaRPr>
          </a:p>
          <a:p>
            <a:pPr algn="ctr" eaLnBrk="1" hangingPunct="1">
              <a:defRPr/>
            </a:pPr>
            <a:endParaRPr lang="ru-RU" sz="4000" kern="0" dirty="0">
              <a:solidFill>
                <a:schemeClr val="bg1"/>
              </a:solidFill>
              <a:latin typeface="+mn-lt"/>
              <a:cs typeface="Times New Roman" pitchFamily="18" charset="0"/>
            </a:endParaRPr>
          </a:p>
          <a:p>
            <a:pPr algn="ctr" eaLnBrk="1" hangingPunct="1">
              <a:defRPr/>
            </a:pPr>
            <a:r>
              <a:rPr lang="ru-RU" sz="4000" kern="0" dirty="0">
                <a:solidFill>
                  <a:schemeClr val="bg1"/>
                </a:solidFill>
                <a:latin typeface="+mn-lt"/>
                <a:cs typeface="Times New Roman" pitchFamily="18" charset="0"/>
              </a:rPr>
              <a:t> </a:t>
            </a:r>
          </a:p>
        </p:txBody>
      </p:sp>
    </p:spTree>
  </p:cSld>
  <p:clrMapOvr>
    <a:masterClrMapping/>
  </p:clrMapOvr>
  <p:transition spd="slow" advClick="0" advTm="15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txBox="1">
            <a:spLocks noGrp="1" noChangeArrowheads="1"/>
          </p:cNvSpPr>
          <p:nvPr/>
        </p:nvSpPr>
        <p:spPr bwMode="auto">
          <a:xfrm>
            <a:off x="6877050" y="115888"/>
            <a:ext cx="2133600" cy="720725"/>
          </a:xfrm>
          <a:prstGeom prst="rect">
            <a:avLst/>
          </a:prstGeom>
          <a:noFill/>
          <a:ln w="9525">
            <a:noFill/>
            <a:miter lim="800000"/>
            <a:headEnd/>
            <a:tailEnd/>
          </a:ln>
        </p:spPr>
        <p:txBody>
          <a:bodyPr/>
          <a:lstStyle/>
          <a:p>
            <a:pPr algn="r" eaLnBrk="1" hangingPunct="1"/>
            <a:fld id="{DCEA4863-BBB2-42D1-B5E8-9F9C77561C84}" type="slidenum">
              <a:rPr lang="ru-RU" altLang="ru-RU" sz="4000">
                <a:solidFill>
                  <a:schemeClr val="accent2"/>
                </a:solidFill>
                <a:cs typeface="Arial" pitchFamily="34" charset="0"/>
              </a:rPr>
              <a:pPr algn="r" eaLnBrk="1" hangingPunct="1"/>
              <a:t>10</a:t>
            </a:fld>
            <a:endParaRPr lang="ru-RU" altLang="ru-RU" sz="4000">
              <a:solidFill>
                <a:schemeClr val="accent2"/>
              </a:solidFill>
              <a:cs typeface="Arial" pitchFamily="34" charset="0"/>
            </a:endParaRPr>
          </a:p>
        </p:txBody>
      </p:sp>
      <p:sp>
        <p:nvSpPr>
          <p:cNvPr id="18435" name="Rectangle 2"/>
          <p:cNvSpPr>
            <a:spLocks noGrp="1" noChangeArrowheads="1"/>
          </p:cNvSpPr>
          <p:nvPr>
            <p:ph type="title" idx="4294967295"/>
          </p:nvPr>
        </p:nvSpPr>
        <p:spPr>
          <a:xfrm>
            <a:off x="1133475" y="3175"/>
            <a:ext cx="6967538" cy="944563"/>
          </a:xfrm>
        </p:spPr>
        <p:txBody>
          <a:bodyPr/>
          <a:lstStyle/>
          <a:p>
            <a:pPr algn="l" eaLnBrk="1" hangingPunct="1"/>
            <a:r>
              <a:rPr lang="ru-RU" altLang="ru-RU" sz="2800" b="1" smtClean="0">
                <a:solidFill>
                  <a:schemeClr val="bg1"/>
                </a:solidFill>
              </a:rPr>
              <a:t>Классификация  химических веществ по степени опасности</a:t>
            </a:r>
          </a:p>
        </p:txBody>
      </p:sp>
      <p:sp>
        <p:nvSpPr>
          <p:cNvPr id="18436" name="Rectangle 3"/>
          <p:cNvSpPr>
            <a:spLocks noGrp="1" noChangeArrowheads="1"/>
          </p:cNvSpPr>
          <p:nvPr>
            <p:ph idx="4294967295"/>
          </p:nvPr>
        </p:nvSpPr>
        <p:spPr>
          <a:xfrm>
            <a:off x="323850" y="1089025"/>
            <a:ext cx="8388350" cy="2627313"/>
          </a:xfrm>
        </p:spPr>
        <p:txBody>
          <a:bodyPr/>
          <a:lstStyle/>
          <a:p>
            <a:pPr marL="88900" indent="0" eaLnBrk="1" hangingPunct="1">
              <a:buClr>
                <a:srgbClr val="1F9997"/>
              </a:buClr>
              <a:buFont typeface="Wingdings" pitchFamily="2" charset="2"/>
              <a:buChar char="§"/>
            </a:pPr>
            <a:r>
              <a:rPr lang="ru-RU" altLang="ru-RU" sz="2000" b="1" smtClean="0">
                <a:solidFill>
                  <a:srgbClr val="FF0000"/>
                </a:solidFill>
              </a:rPr>
              <a:t>1 класс </a:t>
            </a:r>
            <a:r>
              <a:rPr lang="ru-RU" altLang="ru-RU" sz="2000" b="1" smtClean="0">
                <a:solidFill>
                  <a:srgbClr val="000000"/>
                </a:solidFill>
              </a:rPr>
              <a:t>чрезвычайно опасные </a:t>
            </a:r>
            <a:r>
              <a:rPr lang="ru-RU" altLang="ru-RU" sz="2000" smtClean="0">
                <a:solidFill>
                  <a:srgbClr val="000000"/>
                </a:solidFill>
              </a:rPr>
              <a:t>– (3,4-бенз(а)пирен, озон, фосген  </a:t>
            </a:r>
          </a:p>
          <a:p>
            <a:pPr marL="88900" indent="0" eaLnBrk="1" hangingPunct="1">
              <a:buClr>
                <a:srgbClr val="1F9997"/>
              </a:buClr>
              <a:buFont typeface="Arial" pitchFamily="34" charset="0"/>
              <a:buNone/>
            </a:pPr>
            <a:r>
              <a:rPr lang="ru-RU" altLang="ru-RU" sz="2000" smtClean="0">
                <a:solidFill>
                  <a:srgbClr val="000000"/>
                </a:solidFill>
              </a:rPr>
              <a:t>                                                           тетраэтилсвинец, ртуть, и др.);</a:t>
            </a:r>
          </a:p>
          <a:p>
            <a:pPr marL="88900" indent="0" algn="r" eaLnBrk="1" hangingPunct="1">
              <a:buClr>
                <a:srgbClr val="1F9997"/>
              </a:buClr>
              <a:buFont typeface="Wingdings" pitchFamily="2" charset="2"/>
              <a:buChar char="§"/>
            </a:pPr>
            <a:r>
              <a:rPr lang="ru-RU" altLang="ru-RU" sz="2000" b="1" smtClean="0">
                <a:solidFill>
                  <a:srgbClr val="FF0000"/>
                </a:solidFill>
              </a:rPr>
              <a:t>2 класс </a:t>
            </a:r>
            <a:r>
              <a:rPr lang="ru-RU" altLang="ru-RU" sz="2000" b="1" smtClean="0">
                <a:solidFill>
                  <a:srgbClr val="000000"/>
                </a:solidFill>
              </a:rPr>
              <a:t>высокоопасные</a:t>
            </a:r>
            <a:r>
              <a:rPr lang="ru-RU" altLang="ru-RU" sz="2000" smtClean="0">
                <a:solidFill>
                  <a:srgbClr val="000000"/>
                </a:solidFill>
              </a:rPr>
              <a:t>                              - (бензол, сероводород, марганец, медь, хлор и др.);</a:t>
            </a:r>
          </a:p>
          <a:p>
            <a:pPr marL="88900" indent="0" algn="r" eaLnBrk="1" hangingPunct="1">
              <a:buClr>
                <a:srgbClr val="1F9997"/>
              </a:buClr>
              <a:buFont typeface="Wingdings" pitchFamily="2" charset="2"/>
              <a:buChar char="§"/>
            </a:pPr>
            <a:r>
              <a:rPr lang="ru-RU" altLang="ru-RU" sz="2000" b="1" smtClean="0">
                <a:solidFill>
                  <a:srgbClr val="FF0000"/>
                </a:solidFill>
              </a:rPr>
              <a:t>3 класс </a:t>
            </a:r>
            <a:r>
              <a:rPr lang="ru-RU" altLang="ru-RU" sz="2000" b="1" smtClean="0">
                <a:solidFill>
                  <a:srgbClr val="000000"/>
                </a:solidFill>
              </a:rPr>
              <a:t>умеренно опасные</a:t>
            </a:r>
            <a:r>
              <a:rPr lang="ru-RU" altLang="ru-RU" sz="2000" b="1" smtClean="0">
                <a:solidFill>
                  <a:srgbClr val="FF0000"/>
                </a:solidFill>
              </a:rPr>
              <a:t> </a:t>
            </a:r>
            <a:r>
              <a:rPr lang="ru-RU" altLang="ru-RU" sz="2000" smtClean="0">
                <a:solidFill>
                  <a:srgbClr val="FF0000"/>
                </a:solidFill>
              </a:rPr>
              <a:t>                         </a:t>
            </a:r>
            <a:r>
              <a:rPr lang="ru-RU" altLang="ru-RU" sz="2000" smtClean="0">
                <a:solidFill>
                  <a:srgbClr val="000000"/>
                </a:solidFill>
              </a:rPr>
              <a:t>- (нефть, оксиды азота, метанол, ацетон, сернистый ангидрид);</a:t>
            </a:r>
          </a:p>
          <a:p>
            <a:pPr marL="88900" indent="0" algn="r" eaLnBrk="1" hangingPunct="1">
              <a:buClr>
                <a:srgbClr val="1F9997"/>
              </a:buClr>
              <a:buFont typeface="Wingdings" pitchFamily="2" charset="2"/>
              <a:buChar char="§"/>
            </a:pPr>
            <a:r>
              <a:rPr lang="ru-RU" altLang="ru-RU" sz="2000" b="1" smtClean="0">
                <a:solidFill>
                  <a:srgbClr val="FF0000"/>
                </a:solidFill>
              </a:rPr>
              <a:t>4 класс </a:t>
            </a:r>
            <a:r>
              <a:rPr lang="ru-RU" altLang="ru-RU" sz="2000" b="1" smtClean="0">
                <a:solidFill>
                  <a:srgbClr val="000000"/>
                </a:solidFill>
              </a:rPr>
              <a:t>малоопасные</a:t>
            </a:r>
            <a:r>
              <a:rPr lang="ru-RU" altLang="ru-RU" sz="2000" b="1" smtClean="0">
                <a:solidFill>
                  <a:srgbClr val="FF0000"/>
                </a:solidFill>
              </a:rPr>
              <a:t>  </a:t>
            </a:r>
            <a:r>
              <a:rPr lang="ru-RU" altLang="ru-RU" sz="2000" b="1" smtClean="0">
                <a:solidFill>
                  <a:srgbClr val="000000"/>
                </a:solidFill>
              </a:rPr>
              <a:t>     </a:t>
            </a:r>
            <a:r>
              <a:rPr lang="ru-RU" altLang="ru-RU" sz="2000" smtClean="0">
                <a:solidFill>
                  <a:srgbClr val="000000"/>
                </a:solidFill>
              </a:rPr>
              <a:t>– (бензин, керосин, метан, этанол и др.)</a:t>
            </a:r>
          </a:p>
        </p:txBody>
      </p:sp>
      <p:graphicFrame>
        <p:nvGraphicFramePr>
          <p:cNvPr id="4" name="Group 32"/>
          <p:cNvGraphicFramePr>
            <a:graphicFrameLocks/>
          </p:cNvGraphicFramePr>
          <p:nvPr/>
        </p:nvGraphicFramePr>
        <p:xfrm>
          <a:off x="431800" y="3933825"/>
          <a:ext cx="8229600" cy="2082800"/>
        </p:xfrm>
        <a:graphic>
          <a:graphicData uri="http://schemas.openxmlformats.org/drawingml/2006/table">
            <a:tbl>
              <a:tblPr/>
              <a:tblGrid>
                <a:gridCol w="3200400"/>
                <a:gridCol w="1236663"/>
                <a:gridCol w="1303337"/>
                <a:gridCol w="1265238"/>
                <a:gridCol w="1223962"/>
              </a:tblGrid>
              <a:tr h="353618">
                <a:tc rowSpan="2">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1" i="0" u="none" strike="noStrike" cap="none" normalizeH="0" baseline="0" dirty="0" smtClean="0">
                          <a:ln>
                            <a:noFill/>
                          </a:ln>
                          <a:solidFill>
                            <a:srgbClr val="000000"/>
                          </a:solidFill>
                          <a:effectLst/>
                          <a:latin typeface="Arial" charset="0"/>
                        </a:rPr>
                        <a:t>Наименование </a:t>
                      </a:r>
                    </a:p>
                  </a:txBody>
                  <a:tcPr marT="45710" marB="45710" horzOverflow="overflow">
                    <a:lnL cap="flat">
                      <a:noFill/>
                    </a:lnL>
                    <a:lnR>
                      <a:noFill/>
                    </a:lnR>
                    <a:lnT cap="flat">
                      <a:noFill/>
                    </a:lnT>
                    <a:lnB>
                      <a:noFill/>
                    </a:lnB>
                    <a:lnTlToBr>
                      <a:noFill/>
                    </a:lnTlToBr>
                    <a:lnBlToTr>
                      <a:noFill/>
                    </a:lnBlToTr>
                    <a:gradFill rotWithShape="0">
                      <a:gsLst>
                        <a:gs pos="0">
                          <a:schemeClr val="accent2"/>
                        </a:gs>
                        <a:gs pos="100000">
                          <a:schemeClr val="hlink"/>
                        </a:gs>
                      </a:gsLst>
                      <a:lin ang="0" scaled="1"/>
                    </a:gradFill>
                  </a:tcPr>
                </a:tc>
                <a:tc gridSpan="4">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1" i="0" u="none" strike="noStrike" cap="none" normalizeH="0" baseline="0" dirty="0" smtClean="0">
                          <a:ln>
                            <a:noFill/>
                          </a:ln>
                          <a:solidFill>
                            <a:srgbClr val="000000"/>
                          </a:solidFill>
                          <a:effectLst/>
                          <a:latin typeface="Arial" charset="0"/>
                        </a:rPr>
                        <a:t>Нормы для класса опасности </a:t>
                      </a:r>
                    </a:p>
                  </a:txBody>
                  <a:tcPr marT="45710" marB="45710" horzOverflow="overflow">
                    <a:lnL>
                      <a:noFill/>
                    </a:lnL>
                    <a:lnR cap="flat">
                      <a:noFill/>
                    </a:lnR>
                    <a:lnT cap="flat">
                      <a:noFill/>
                    </a:lnT>
                    <a:lnB>
                      <a:noFill/>
                    </a:lnB>
                    <a:lnTlToBr>
                      <a:noFill/>
                    </a:lnTlToBr>
                    <a:lnBlToTr>
                      <a:noFill/>
                    </a:lnBlToTr>
                    <a:gradFill rotWithShape="0">
                      <a:gsLst>
                        <a:gs pos="0">
                          <a:schemeClr val="accent2"/>
                        </a:gs>
                        <a:gs pos="100000">
                          <a:schemeClr val="hlink"/>
                        </a:gs>
                      </a:gsLst>
                      <a:lin ang="0" scaled="1"/>
                    </a:gradFill>
                  </a:tcPr>
                </a:tc>
                <a:tc hMerge="1">
                  <a:txBody>
                    <a:bodyPr/>
                    <a:lstStyle/>
                    <a:p>
                      <a:endParaRPr lang="ru-RU"/>
                    </a:p>
                  </a:txBody>
                  <a:tcPr/>
                </a:tc>
                <a:tc hMerge="1">
                  <a:txBody>
                    <a:bodyPr/>
                    <a:lstStyle/>
                    <a:p>
                      <a:endParaRPr lang="ru-RU"/>
                    </a:p>
                  </a:txBody>
                  <a:tcPr/>
                </a:tc>
                <a:tc hMerge="1">
                  <a:txBody>
                    <a:bodyPr/>
                    <a:lstStyle/>
                    <a:p>
                      <a:endParaRPr lang="ru-RU"/>
                    </a:p>
                  </a:txBody>
                  <a:tcPr/>
                </a:tc>
              </a:tr>
              <a:tr h="369104">
                <a:tc vMerge="1">
                  <a:txBody>
                    <a:bodyPr/>
                    <a:lstStyle/>
                    <a:p>
                      <a:endParaRPr lang="ru-RU"/>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1" i="0" u="none" strike="noStrike" cap="none" normalizeH="0" baseline="0" dirty="0" smtClean="0">
                          <a:ln>
                            <a:noFill/>
                          </a:ln>
                          <a:solidFill>
                            <a:srgbClr val="000000"/>
                          </a:solidFill>
                          <a:effectLst/>
                          <a:latin typeface="Arial" charset="0"/>
                        </a:rPr>
                        <a:t>1-го </a:t>
                      </a:r>
                    </a:p>
                  </a:txBody>
                  <a:tcPr marT="45710" marB="45710" horzOverflow="overflow">
                    <a:lnL>
                      <a:noFill/>
                    </a:lnL>
                    <a:lnR>
                      <a:noFill/>
                    </a:lnR>
                    <a:lnT>
                      <a:noFill/>
                    </a:lnT>
                    <a:lnB>
                      <a:noFill/>
                    </a:lnB>
                    <a:lnTlToBr>
                      <a:noFill/>
                    </a:lnTlToBr>
                    <a:lnBlToTr>
                      <a:noFill/>
                    </a:lnBlToTr>
                    <a:gradFill rotWithShape="0">
                      <a:gsLst>
                        <a:gs pos="0">
                          <a:srgbClr val="9B9B9B">
                            <a:gamma/>
                            <a:tint val="83922"/>
                            <a:invGamma/>
                          </a:srgbClr>
                        </a:gs>
                        <a:gs pos="100000">
                          <a:srgbClr val="9B9B9B"/>
                        </a:gs>
                      </a:gsLst>
                      <a:lin ang="0" scaled="1"/>
                    </a:gra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1" i="0" u="none" strike="noStrike" cap="none" normalizeH="0" baseline="0" dirty="0" smtClean="0">
                          <a:ln>
                            <a:noFill/>
                          </a:ln>
                          <a:solidFill>
                            <a:srgbClr val="000000"/>
                          </a:solidFill>
                          <a:effectLst/>
                          <a:latin typeface="Arial" charset="0"/>
                        </a:rPr>
                        <a:t>2-го </a:t>
                      </a:r>
                    </a:p>
                  </a:txBody>
                  <a:tcPr marT="45710" marB="45710" horzOverflow="overflow">
                    <a:lnL>
                      <a:noFill/>
                    </a:lnL>
                    <a:lnR>
                      <a:noFill/>
                    </a:lnR>
                    <a:lnT>
                      <a:noFill/>
                    </a:lnT>
                    <a:lnB>
                      <a:noFill/>
                    </a:lnB>
                    <a:lnTlToBr>
                      <a:noFill/>
                    </a:lnTlToBr>
                    <a:lnBlToTr>
                      <a:noFill/>
                    </a:lnBlToTr>
                    <a:gradFill rotWithShape="0">
                      <a:gsLst>
                        <a:gs pos="0">
                          <a:srgbClr val="9B9B9B">
                            <a:gamma/>
                            <a:tint val="83922"/>
                            <a:invGamma/>
                          </a:srgbClr>
                        </a:gs>
                        <a:gs pos="100000">
                          <a:srgbClr val="9B9B9B"/>
                        </a:gs>
                      </a:gsLst>
                      <a:lin ang="0" scaled="1"/>
                    </a:gra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1" i="0" u="none" strike="noStrike" cap="none" normalizeH="0" baseline="0" dirty="0" smtClean="0">
                          <a:ln>
                            <a:noFill/>
                          </a:ln>
                          <a:solidFill>
                            <a:srgbClr val="000000"/>
                          </a:solidFill>
                          <a:effectLst/>
                          <a:latin typeface="Arial" charset="0"/>
                        </a:rPr>
                        <a:t>3-го</a:t>
                      </a:r>
                    </a:p>
                  </a:txBody>
                  <a:tcPr marT="45710" marB="45710" horzOverflow="overflow">
                    <a:lnL>
                      <a:noFill/>
                    </a:lnL>
                    <a:lnR>
                      <a:noFill/>
                    </a:lnR>
                    <a:lnT>
                      <a:noFill/>
                    </a:lnT>
                    <a:lnB>
                      <a:noFill/>
                    </a:lnB>
                    <a:lnTlToBr>
                      <a:noFill/>
                    </a:lnTlToBr>
                    <a:lnBlToTr>
                      <a:noFill/>
                    </a:lnBlToTr>
                    <a:gradFill rotWithShape="0">
                      <a:gsLst>
                        <a:gs pos="0">
                          <a:srgbClr val="9B9B9B">
                            <a:gamma/>
                            <a:tint val="83922"/>
                            <a:invGamma/>
                          </a:srgbClr>
                        </a:gs>
                        <a:gs pos="100000">
                          <a:srgbClr val="9B9B9B"/>
                        </a:gs>
                      </a:gsLst>
                      <a:lin ang="0" scaled="1"/>
                    </a:gra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1" i="0" u="none" strike="noStrike" cap="none" normalizeH="0" baseline="0" dirty="0" smtClean="0">
                          <a:ln>
                            <a:noFill/>
                          </a:ln>
                          <a:solidFill>
                            <a:srgbClr val="000000"/>
                          </a:solidFill>
                          <a:effectLst/>
                          <a:latin typeface="Arial" charset="0"/>
                        </a:rPr>
                        <a:t>4-го</a:t>
                      </a:r>
                    </a:p>
                  </a:txBody>
                  <a:tcPr marT="45710" marB="45710" horzOverflow="overflow">
                    <a:lnL>
                      <a:noFill/>
                    </a:lnL>
                    <a:lnR cap="flat">
                      <a:noFill/>
                    </a:lnR>
                    <a:lnT>
                      <a:noFill/>
                    </a:lnT>
                    <a:lnB>
                      <a:noFill/>
                    </a:lnB>
                    <a:lnTlToBr>
                      <a:noFill/>
                    </a:lnTlToBr>
                    <a:lnBlToTr>
                      <a:noFill/>
                    </a:lnBlToTr>
                    <a:gradFill rotWithShape="0">
                      <a:gsLst>
                        <a:gs pos="0">
                          <a:srgbClr val="9B9B9B">
                            <a:gamma/>
                            <a:tint val="83922"/>
                            <a:invGamma/>
                          </a:srgbClr>
                        </a:gs>
                        <a:gs pos="100000">
                          <a:srgbClr val="9B9B9B"/>
                        </a:gs>
                      </a:gsLst>
                      <a:lin ang="0" scaled="1"/>
                    </a:gradFill>
                  </a:tcPr>
                </a:tc>
              </a:tr>
              <a:tr h="136007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rgbClr val="000000"/>
                          </a:solidFill>
                          <a:effectLst/>
                          <a:latin typeface="Arial" charset="0"/>
                        </a:rPr>
                        <a:t>Предельно допустимая концентрация вредных веществ в воздухе рабочей зоны (ПДК), мг/м3 </a:t>
                      </a:r>
                    </a:p>
                  </a:txBody>
                  <a:tcPr marT="45710" marB="45710" horzOverflow="overflow">
                    <a:lnL cap="flat">
                      <a:noFill/>
                    </a:lnL>
                    <a:lnR>
                      <a:noFill/>
                    </a:lnR>
                    <a:lnT>
                      <a:noFill/>
                    </a:lnT>
                    <a:lnB cap="flat">
                      <a:noFill/>
                    </a:lnB>
                    <a:lnTlToBr>
                      <a:noFill/>
                    </a:lnTlToBr>
                    <a:lnBlToTr>
                      <a:noFill/>
                    </a:lnBlToTr>
                    <a:gradFill rotWithShape="0">
                      <a:gsLst>
                        <a:gs pos="0">
                          <a:schemeClr val="bg1"/>
                        </a:gs>
                        <a:gs pos="100000">
                          <a:schemeClr val="bg1">
                            <a:gamma/>
                            <a:shade val="76078"/>
                            <a:invGamma/>
                          </a:schemeClr>
                        </a:gs>
                      </a:gsLst>
                      <a:lin ang="0" scaled="1"/>
                    </a:gra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rgbClr val="000000"/>
                          </a:solidFill>
                          <a:effectLst/>
                          <a:latin typeface="Arial" charset="0"/>
                        </a:rPr>
                        <a:t>Менее 0,1 </a:t>
                      </a:r>
                    </a:p>
                  </a:txBody>
                  <a:tcPr marT="45710" marB="45710" horzOverflow="overflow">
                    <a:lnL>
                      <a:noFill/>
                    </a:lnL>
                    <a:lnR>
                      <a:noFill/>
                    </a:lnR>
                    <a:lnT>
                      <a:noFill/>
                    </a:lnT>
                    <a:lnB cap="flat">
                      <a:noFill/>
                    </a:lnB>
                    <a:lnTlToBr>
                      <a:noFill/>
                    </a:lnTlToBr>
                    <a:lnBlToTr>
                      <a:noFill/>
                    </a:lnBlToTr>
                    <a:gradFill rotWithShape="0">
                      <a:gsLst>
                        <a:gs pos="0">
                          <a:schemeClr val="bg1"/>
                        </a:gs>
                        <a:gs pos="100000">
                          <a:schemeClr val="bg1">
                            <a:gamma/>
                            <a:shade val="76078"/>
                            <a:invGamma/>
                          </a:schemeClr>
                        </a:gs>
                      </a:gsLst>
                      <a:lin ang="0" scaled="1"/>
                    </a:gra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rgbClr val="000000"/>
                          </a:solidFill>
                          <a:effectLst/>
                          <a:latin typeface="Arial" charset="0"/>
                        </a:rPr>
                        <a:t>0,1-1,0 </a:t>
                      </a:r>
                    </a:p>
                  </a:txBody>
                  <a:tcPr marT="45710" marB="45710" horzOverflow="overflow">
                    <a:lnL>
                      <a:noFill/>
                    </a:lnL>
                    <a:lnR>
                      <a:noFill/>
                    </a:lnR>
                    <a:lnT>
                      <a:noFill/>
                    </a:lnT>
                    <a:lnB cap="flat">
                      <a:noFill/>
                    </a:lnB>
                    <a:lnTlToBr>
                      <a:noFill/>
                    </a:lnTlToBr>
                    <a:lnBlToTr>
                      <a:noFill/>
                    </a:lnBlToTr>
                    <a:gradFill rotWithShape="0">
                      <a:gsLst>
                        <a:gs pos="0">
                          <a:schemeClr val="bg1"/>
                        </a:gs>
                        <a:gs pos="100000">
                          <a:schemeClr val="bg1">
                            <a:gamma/>
                            <a:shade val="76078"/>
                            <a:invGamma/>
                          </a:schemeClr>
                        </a:gs>
                      </a:gsLst>
                      <a:lin ang="0" scaled="1"/>
                    </a:gra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rgbClr val="000000"/>
                          </a:solidFill>
                          <a:effectLst/>
                          <a:latin typeface="Arial" charset="0"/>
                        </a:rPr>
                        <a:t>1,1-10,0 </a:t>
                      </a:r>
                    </a:p>
                  </a:txBody>
                  <a:tcPr marT="45710" marB="45710" horzOverflow="overflow">
                    <a:lnL>
                      <a:noFill/>
                    </a:lnL>
                    <a:lnR>
                      <a:noFill/>
                    </a:lnR>
                    <a:lnT>
                      <a:noFill/>
                    </a:lnT>
                    <a:lnB cap="flat">
                      <a:noFill/>
                    </a:lnB>
                    <a:lnTlToBr>
                      <a:noFill/>
                    </a:lnTlToBr>
                    <a:lnBlToTr>
                      <a:noFill/>
                    </a:lnBlToTr>
                    <a:gradFill rotWithShape="0">
                      <a:gsLst>
                        <a:gs pos="0">
                          <a:schemeClr val="bg1"/>
                        </a:gs>
                        <a:gs pos="100000">
                          <a:schemeClr val="bg1">
                            <a:gamma/>
                            <a:shade val="76078"/>
                            <a:invGamma/>
                          </a:schemeClr>
                        </a:gs>
                      </a:gsLst>
                      <a:lin ang="0" scaled="1"/>
                    </a:gra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rgbClr val="000000"/>
                          </a:solidFill>
                          <a:effectLst/>
                          <a:latin typeface="Arial" charset="0"/>
                        </a:rPr>
                        <a:t>Более 10 </a:t>
                      </a:r>
                    </a:p>
                  </a:txBody>
                  <a:tcPr marT="45710" marB="45710" horzOverflow="overflow">
                    <a:lnL>
                      <a:noFill/>
                    </a:lnL>
                    <a:lnR cap="flat">
                      <a:noFill/>
                    </a:lnR>
                    <a:lnT>
                      <a:noFill/>
                    </a:lnT>
                    <a:lnB cap="flat">
                      <a:noFill/>
                    </a:lnB>
                    <a:lnTlToBr>
                      <a:noFill/>
                    </a:lnTlToBr>
                    <a:lnBlToTr>
                      <a:noFill/>
                    </a:lnBlToTr>
                    <a:gradFill rotWithShape="0">
                      <a:gsLst>
                        <a:gs pos="0">
                          <a:schemeClr val="bg1"/>
                        </a:gs>
                        <a:gs pos="100000">
                          <a:schemeClr val="bg1">
                            <a:gamma/>
                            <a:shade val="76078"/>
                            <a:invGamma/>
                          </a:schemeClr>
                        </a:gs>
                      </a:gsLst>
                      <a:lin ang="0" scaled="1"/>
                    </a:gradFill>
                  </a:tcPr>
                </a:tc>
              </a:tr>
            </a:tbl>
          </a:graphicData>
        </a:graphic>
      </p:graphicFrame>
      <p:sp>
        <p:nvSpPr>
          <p:cNvPr id="18449" name="Номер слайда 1"/>
          <p:cNvSpPr>
            <a:spLocks noGrp="1"/>
          </p:cNvSpPr>
          <p:nvPr>
            <p:ph type="sldNum" sz="quarter" idx="12"/>
          </p:nvPr>
        </p:nvSpPr>
        <p:spPr bwMode="auto">
          <a:noFill/>
          <a:ln>
            <a:miter lim="800000"/>
            <a:headEnd/>
            <a:tailEnd/>
          </a:ln>
        </p:spPr>
        <p:txBody>
          <a:bodyPr/>
          <a:lstStyle/>
          <a:p>
            <a:fld id="{FA034356-164B-49EF-9443-B4839DA59748}" type="slidenum">
              <a:rPr lang="ru-RU" altLang="ru-RU"/>
              <a:pPr/>
              <a:t>10</a:t>
            </a:fld>
            <a:endParaRPr lang="ru-RU" altLang="ru-RU"/>
          </a:p>
        </p:txBody>
      </p:sp>
    </p:spTree>
  </p:cSld>
  <p:clrMapOvr>
    <a:masterClrMapping/>
  </p:clrMapOvr>
  <p:transition spd="slow" advClick="0" advTm="15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a:xfrm>
            <a:off x="179388" y="4763"/>
            <a:ext cx="9093200" cy="1143000"/>
          </a:xfrm>
        </p:spPr>
        <p:txBody>
          <a:bodyPr/>
          <a:lstStyle/>
          <a:p>
            <a:pPr eaLnBrk="1" hangingPunct="1"/>
            <a:r>
              <a:rPr lang="ru-RU" altLang="ru-RU" sz="3200" b="1" smtClean="0">
                <a:solidFill>
                  <a:schemeClr val="bg2"/>
                </a:solidFill>
              </a:rPr>
              <a:t>Предельно допустимые концентрации</a:t>
            </a:r>
            <a:r>
              <a:rPr lang="ru-RU" altLang="ru-RU" sz="3200" smtClean="0">
                <a:solidFill>
                  <a:schemeClr val="bg1"/>
                </a:solidFill>
              </a:rPr>
              <a:t>.</a:t>
            </a:r>
          </a:p>
        </p:txBody>
      </p:sp>
      <p:sp>
        <p:nvSpPr>
          <p:cNvPr id="14339" name="Содержимое 2"/>
          <p:cNvSpPr>
            <a:spLocks noGrp="1"/>
          </p:cNvSpPr>
          <p:nvPr>
            <p:ph idx="1"/>
          </p:nvPr>
        </p:nvSpPr>
        <p:spPr>
          <a:xfrm>
            <a:off x="431800" y="1196975"/>
            <a:ext cx="8229600" cy="5003800"/>
          </a:xfrm>
        </p:spPr>
        <p:txBody>
          <a:bodyPr/>
          <a:lstStyle/>
          <a:p>
            <a:pPr marL="177800" indent="12700" algn="just" eaLnBrk="1" hangingPunct="1">
              <a:buFont typeface="Arial" pitchFamily="34" charset="0"/>
              <a:buNone/>
            </a:pPr>
            <a:endParaRPr lang="ru-RU" altLang="ru-RU" sz="2600" b="1" smtClean="0">
              <a:solidFill>
                <a:srgbClr val="000000"/>
              </a:solidFill>
            </a:endParaRPr>
          </a:p>
          <a:p>
            <a:pPr marL="177800" indent="12700" algn="just" eaLnBrk="1" hangingPunct="1">
              <a:buFont typeface="Arial" pitchFamily="34" charset="0"/>
              <a:buNone/>
            </a:pPr>
            <a:r>
              <a:rPr lang="ru-RU" altLang="ru-RU" sz="2600" b="1" i="1" smtClean="0">
                <a:solidFill>
                  <a:srgbClr val="4E6FA4"/>
                </a:solidFill>
              </a:rPr>
              <a:t>это концентрации,</a:t>
            </a:r>
            <a:r>
              <a:rPr lang="ru-RU" altLang="ru-RU" sz="2600" b="1" i="1" smtClean="0">
                <a:solidFill>
                  <a:srgbClr val="000000"/>
                </a:solidFill>
              </a:rPr>
              <a:t> </a:t>
            </a:r>
            <a:r>
              <a:rPr lang="ru-RU" altLang="ru-RU" sz="2600" smtClean="0">
                <a:solidFill>
                  <a:srgbClr val="000000"/>
                </a:solidFill>
              </a:rPr>
              <a:t>которые при </a:t>
            </a:r>
            <a:r>
              <a:rPr lang="ru-RU" altLang="ru-RU" sz="2600" u="sng" smtClean="0">
                <a:solidFill>
                  <a:srgbClr val="000000"/>
                </a:solidFill>
              </a:rPr>
              <a:t>ежедневной</a:t>
            </a:r>
            <a:r>
              <a:rPr lang="ru-RU" altLang="ru-RU" sz="2600" smtClean="0">
                <a:solidFill>
                  <a:srgbClr val="000000"/>
                </a:solidFill>
              </a:rPr>
              <a:t> (кроме выходных дней) работе </a:t>
            </a:r>
            <a:r>
              <a:rPr lang="ru-RU" altLang="ru-RU" sz="2600" u="sng" smtClean="0">
                <a:solidFill>
                  <a:srgbClr val="000000"/>
                </a:solidFill>
              </a:rPr>
              <a:t>в течение 8 ч </a:t>
            </a:r>
            <a:r>
              <a:rPr lang="ru-RU" altLang="ru-RU" sz="2600" smtClean="0">
                <a:solidFill>
                  <a:srgbClr val="000000"/>
                </a:solidFill>
              </a:rPr>
              <a:t>или при другой продолжительности, но </a:t>
            </a:r>
            <a:r>
              <a:rPr lang="ru-RU" altLang="ru-RU" sz="2600" u="sng" smtClean="0">
                <a:solidFill>
                  <a:srgbClr val="000000"/>
                </a:solidFill>
              </a:rPr>
              <a:t>не более 4</a:t>
            </a:r>
            <a:r>
              <a:rPr lang="en-US" altLang="ru-RU" sz="2600" u="sng" smtClean="0">
                <a:solidFill>
                  <a:srgbClr val="000000"/>
                </a:solidFill>
              </a:rPr>
              <a:t>0</a:t>
            </a:r>
            <a:r>
              <a:rPr lang="ru-RU" altLang="ru-RU" sz="2600" u="sng" smtClean="0">
                <a:solidFill>
                  <a:srgbClr val="000000"/>
                </a:solidFill>
              </a:rPr>
              <a:t> ч</a:t>
            </a:r>
            <a:r>
              <a:rPr lang="ru-RU" altLang="ru-RU" sz="2600" smtClean="0">
                <a:solidFill>
                  <a:srgbClr val="000000"/>
                </a:solidFill>
              </a:rPr>
              <a:t> в неделю, в течение </a:t>
            </a:r>
            <a:r>
              <a:rPr lang="ru-RU" altLang="ru-RU" sz="2600" u="sng" smtClean="0">
                <a:solidFill>
                  <a:srgbClr val="000000"/>
                </a:solidFill>
              </a:rPr>
              <a:t>всего рабочего стажа не могут вызывать заболеваний</a:t>
            </a:r>
            <a:r>
              <a:rPr lang="ru-RU" altLang="ru-RU" sz="2600" smtClean="0">
                <a:solidFill>
                  <a:srgbClr val="000000"/>
                </a:solidFill>
              </a:rPr>
              <a:t> или отклонений в состоянии здоровья, обнаруживаемых современными методами исследований в процессе работы или в отдаленные сроки жизни </a:t>
            </a:r>
            <a:r>
              <a:rPr lang="ru-RU" altLang="ru-RU" sz="2600" u="sng" smtClean="0">
                <a:solidFill>
                  <a:srgbClr val="000000"/>
                </a:solidFill>
              </a:rPr>
              <a:t>настоящего и последующих поколений</a:t>
            </a:r>
          </a:p>
          <a:p>
            <a:pPr marL="177800" indent="12700" algn="just" eaLnBrk="1" hangingPunct="1">
              <a:buFont typeface="Arial" pitchFamily="34" charset="0"/>
              <a:buNone/>
            </a:pPr>
            <a:r>
              <a:rPr lang="ru-RU" altLang="ru-RU" sz="2600" b="1" i="1" smtClean="0">
                <a:solidFill>
                  <a:srgbClr val="4E6FA4"/>
                </a:solidFill>
              </a:rPr>
              <a:t>Мг/м3</a:t>
            </a:r>
          </a:p>
          <a:p>
            <a:pPr marL="177800" indent="12700" algn="just" eaLnBrk="1" hangingPunct="1">
              <a:buFont typeface="Arial" pitchFamily="34" charset="0"/>
              <a:buNone/>
            </a:pPr>
            <a:endParaRPr lang="ru-RU" altLang="ru-RU" sz="2600" u="sng" smtClean="0">
              <a:solidFill>
                <a:srgbClr val="000000"/>
              </a:solidFill>
            </a:endParaRPr>
          </a:p>
          <a:p>
            <a:pPr marL="177800" indent="12700" algn="just" eaLnBrk="1" hangingPunct="1">
              <a:buFont typeface="Arial" pitchFamily="34" charset="0"/>
              <a:buNone/>
            </a:pPr>
            <a:endParaRPr lang="en-US" altLang="ru-RU" sz="2600" u="sng" smtClean="0">
              <a:solidFill>
                <a:srgbClr val="000000"/>
              </a:solidFill>
            </a:endParaRPr>
          </a:p>
          <a:p>
            <a:pPr marL="177800" indent="12700" algn="just" eaLnBrk="1" hangingPunct="1">
              <a:buFont typeface="Arial" pitchFamily="34" charset="0"/>
              <a:buNone/>
            </a:pPr>
            <a:endParaRPr lang="ru-RU" altLang="ru-RU" sz="2600" smtClean="0">
              <a:solidFill>
                <a:srgbClr val="000000"/>
              </a:solidFill>
            </a:endParaRPr>
          </a:p>
          <a:p>
            <a:pPr marL="177800" indent="12700" algn="just" eaLnBrk="1" hangingPunct="1">
              <a:buFontTx/>
              <a:buNone/>
            </a:pPr>
            <a:endParaRPr lang="ru-RU" altLang="ru-RU" sz="2600" smtClean="0">
              <a:solidFill>
                <a:srgbClr val="000000"/>
              </a:solidFill>
            </a:endParaRPr>
          </a:p>
          <a:p>
            <a:pPr marL="177800" indent="12700" algn="just" eaLnBrk="1" hangingPunct="1">
              <a:buFontTx/>
              <a:buNone/>
            </a:pPr>
            <a:endParaRPr lang="ru-RU" altLang="ru-RU" sz="2600" smtClean="0">
              <a:solidFill>
                <a:srgbClr val="000000"/>
              </a:solidFill>
            </a:endParaRPr>
          </a:p>
          <a:p>
            <a:pPr marL="177800" indent="12700" eaLnBrk="1" hangingPunct="1"/>
            <a:endParaRPr lang="ru-RU" altLang="ru-RU" smtClean="0">
              <a:solidFill>
                <a:srgbClr val="000000"/>
              </a:solidFill>
            </a:endParaRPr>
          </a:p>
        </p:txBody>
      </p:sp>
      <p:sp>
        <p:nvSpPr>
          <p:cNvPr id="14340" name="Номер слайда 3"/>
          <p:cNvSpPr>
            <a:spLocks noGrp="1"/>
          </p:cNvSpPr>
          <p:nvPr>
            <p:ph type="sldNum" sz="quarter" idx="12"/>
          </p:nvPr>
        </p:nvSpPr>
        <p:spPr bwMode="auto">
          <a:xfrm>
            <a:off x="6767513" y="333375"/>
            <a:ext cx="2133600" cy="365125"/>
          </a:xfrm>
          <a:noFill/>
          <a:ln>
            <a:miter lim="800000"/>
            <a:headEnd/>
            <a:tailEnd/>
          </a:ln>
        </p:spPr>
        <p:txBody>
          <a:bodyPr/>
          <a:lstStyle/>
          <a:p>
            <a:fld id="{3BB2077E-563B-4A5A-91E4-6EBEC8A63492}" type="slidenum">
              <a:rPr lang="ru-RU" altLang="ru-RU" sz="3600">
                <a:solidFill>
                  <a:schemeClr val="accent2"/>
                </a:solidFill>
              </a:rPr>
              <a:pPr/>
              <a:t>11</a:t>
            </a:fld>
            <a:endParaRPr lang="ru-RU" altLang="ru-RU" sz="3600">
              <a:solidFill>
                <a:schemeClr val="accent2"/>
              </a:solidFill>
            </a:endParaRPr>
          </a:p>
        </p:txBody>
      </p:sp>
    </p:spTree>
  </p:cSld>
  <p:clrMapOvr>
    <a:masterClrMapping/>
  </p:clrMapOvr>
  <p:transition spd="slow" advClick="0" advTm="15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81017"/>
          </a:xfrm>
        </p:spPr>
        <p:txBody>
          <a:bodyPr/>
          <a:lstStyle/>
          <a:p>
            <a:r>
              <a:rPr lang="ru-RU" sz="2800" dirty="0" smtClean="0"/>
              <a:t>	</a:t>
            </a:r>
            <a:r>
              <a:rPr lang="ru-RU" sz="2800" dirty="0" smtClean="0">
                <a:solidFill>
                  <a:schemeClr val="bg1"/>
                </a:solidFill>
              </a:rPr>
              <a:t>КЛАССИФИКАЦИЯ ВРЕДНЫХ </a:t>
            </a:r>
            <a:r>
              <a:rPr lang="ru-RU" sz="2800" dirty="0" smtClean="0">
                <a:solidFill>
                  <a:schemeClr val="bg1"/>
                </a:solidFill>
              </a:rPr>
              <a:t>ВЕЩЕСТВ</a:t>
            </a:r>
            <a:endParaRPr lang="ru-RU" dirty="0">
              <a:solidFill>
                <a:schemeClr val="bg1"/>
              </a:solidFill>
            </a:endParaRPr>
          </a:p>
        </p:txBody>
      </p:sp>
      <p:sp>
        <p:nvSpPr>
          <p:cNvPr id="3" name="Содержимое 2"/>
          <p:cNvSpPr>
            <a:spLocks noGrp="1"/>
          </p:cNvSpPr>
          <p:nvPr>
            <p:ph idx="1"/>
          </p:nvPr>
        </p:nvSpPr>
        <p:spPr/>
        <p:txBody>
          <a:bodyPr>
            <a:normAutofit lnSpcReduction="10000"/>
          </a:bodyPr>
          <a:lstStyle/>
          <a:p>
            <a:pPr>
              <a:buNone/>
            </a:pPr>
            <a:r>
              <a:rPr lang="en-US" dirty="0" smtClean="0"/>
              <a:t>	</a:t>
            </a:r>
            <a:r>
              <a:rPr lang="ru-RU" dirty="0" smtClean="0"/>
              <a:t>По </a:t>
            </a:r>
            <a:r>
              <a:rPr lang="ru-RU" dirty="0" smtClean="0"/>
              <a:t>характеру воздействия на организм человека вредные </a:t>
            </a:r>
            <a:r>
              <a:rPr lang="ru-RU" dirty="0" smtClean="0"/>
              <a:t>вещества</a:t>
            </a:r>
            <a:r>
              <a:rPr lang="en-US" dirty="0" smtClean="0"/>
              <a:t> </a:t>
            </a:r>
            <a:r>
              <a:rPr lang="ru-RU" dirty="0" smtClean="0"/>
              <a:t>подразделяются </a:t>
            </a:r>
            <a:r>
              <a:rPr lang="ru-RU" dirty="0" smtClean="0"/>
              <a:t>на </a:t>
            </a:r>
            <a:r>
              <a:rPr lang="ru-RU" dirty="0" smtClean="0"/>
              <a:t>следующие</a:t>
            </a:r>
            <a:r>
              <a:rPr lang="en-US" dirty="0" smtClean="0"/>
              <a:t> </a:t>
            </a:r>
            <a:r>
              <a:rPr lang="ru-RU" dirty="0" smtClean="0"/>
              <a:t>группы</a:t>
            </a:r>
            <a:r>
              <a:rPr lang="ru-RU" dirty="0" smtClean="0"/>
              <a:t>:</a:t>
            </a:r>
          </a:p>
          <a:p>
            <a:pPr lvl="1">
              <a:buNone/>
            </a:pPr>
            <a:r>
              <a:rPr lang="ru-RU" dirty="0" smtClean="0"/>
              <a:t>•	общетоксические;</a:t>
            </a:r>
          </a:p>
          <a:p>
            <a:pPr lvl="1">
              <a:buNone/>
            </a:pPr>
            <a:r>
              <a:rPr lang="ru-RU" dirty="0" smtClean="0"/>
              <a:t>•	раздражающие;</a:t>
            </a:r>
          </a:p>
          <a:p>
            <a:pPr lvl="1">
              <a:buNone/>
            </a:pPr>
            <a:r>
              <a:rPr lang="ru-RU" dirty="0" smtClean="0"/>
              <a:t>•	сенсибилизирующие;</a:t>
            </a:r>
          </a:p>
          <a:p>
            <a:pPr lvl="1">
              <a:buNone/>
            </a:pPr>
            <a:r>
              <a:rPr lang="ru-RU" dirty="0" smtClean="0"/>
              <a:t>•	канцерогенные;</a:t>
            </a:r>
          </a:p>
          <a:p>
            <a:pPr lvl="1">
              <a:buNone/>
            </a:pPr>
            <a:r>
              <a:rPr lang="ru-RU" dirty="0" smtClean="0"/>
              <a:t>•	мутагенные;</a:t>
            </a:r>
          </a:p>
          <a:p>
            <a:pPr lvl="1">
              <a:buNone/>
            </a:pPr>
            <a:r>
              <a:rPr lang="ru-RU" dirty="0" smtClean="0"/>
              <a:t>•	влияющие на репродуктивную функцию.</a:t>
            </a:r>
            <a:endParaRPr lang="ru-RU" dirty="0"/>
          </a:p>
        </p:txBody>
      </p:sp>
      <p:sp>
        <p:nvSpPr>
          <p:cNvPr id="4" name="Номер слайда 3"/>
          <p:cNvSpPr>
            <a:spLocks noGrp="1"/>
          </p:cNvSpPr>
          <p:nvPr>
            <p:ph type="sldNum" sz="quarter" idx="12"/>
          </p:nvPr>
        </p:nvSpPr>
        <p:spPr/>
        <p:txBody>
          <a:bodyPr/>
          <a:lstStyle/>
          <a:p>
            <a:fld id="{BD8C548E-2FD3-4202-AE17-F646B2630263}" type="slidenum">
              <a:rPr lang="ru-RU" altLang="ru-RU" smtClean="0"/>
              <a:pPr/>
              <a:t>12</a:t>
            </a:fld>
            <a:endParaRPr lang="ru-RU" altLang="ru-RU"/>
          </a:p>
        </p:txBody>
      </p:sp>
    </p:spTree>
  </p:cSld>
  <p:clrMapOvr>
    <a:masterClrMapping/>
  </p:clrMapOvr>
  <p:transition spd="slow" advClick="0" advTm="15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923925" y="104775"/>
            <a:ext cx="7885113" cy="719138"/>
          </a:xfrm>
        </p:spPr>
        <p:txBody>
          <a:bodyPr/>
          <a:lstStyle/>
          <a:p>
            <a:pPr algn="l" eaLnBrk="1" hangingPunct="1"/>
            <a:r>
              <a:rPr lang="ru-RU" altLang="ru-RU" sz="2800" smtClean="0">
                <a:solidFill>
                  <a:schemeClr val="bg1"/>
                </a:solidFill>
              </a:rPr>
              <a:t>Классификация веществ по характеру </a:t>
            </a:r>
            <a:r>
              <a:rPr lang="ru-RU" altLang="ru-RU" sz="3200" smtClean="0">
                <a:solidFill>
                  <a:schemeClr val="bg1"/>
                </a:solidFill>
              </a:rPr>
              <a:t>воздействия</a:t>
            </a:r>
            <a:r>
              <a:rPr lang="ru-RU" altLang="ru-RU" sz="2800" smtClean="0">
                <a:solidFill>
                  <a:schemeClr val="bg1"/>
                </a:solidFill>
              </a:rPr>
              <a:t> на организм человека</a:t>
            </a:r>
            <a:endParaRPr lang="ru-RU" altLang="ru-RU" sz="2800" smtClean="0">
              <a:solidFill>
                <a:schemeClr val="bg1"/>
              </a:solidFill>
              <a:cs typeface="Times New Roman" pitchFamily="18" charset="0"/>
            </a:endParaRPr>
          </a:p>
        </p:txBody>
      </p:sp>
      <p:sp>
        <p:nvSpPr>
          <p:cNvPr id="22531" name="AutoShape 7"/>
          <p:cNvSpPr>
            <a:spLocks noChangeArrowheads="1"/>
          </p:cNvSpPr>
          <p:nvPr/>
        </p:nvSpPr>
        <p:spPr bwMode="auto">
          <a:xfrm>
            <a:off x="271463" y="1096963"/>
            <a:ext cx="8656637" cy="4899025"/>
          </a:xfrm>
          <a:prstGeom prst="roundRect">
            <a:avLst>
              <a:gd name="adj" fmla="val 16667"/>
            </a:avLst>
          </a:prstGeom>
          <a:noFill/>
          <a:ln w="9525">
            <a:noFill/>
            <a:round/>
            <a:headEnd/>
            <a:tailEnd/>
          </a:ln>
        </p:spPr>
        <p:txBody>
          <a:bodyPr wrap="none" anchor="ctr"/>
          <a:lstStyle/>
          <a:p>
            <a:pPr eaLnBrk="1" hangingPunct="1"/>
            <a:endParaRPr lang="ru-RU" altLang="ru-RU">
              <a:cs typeface="Arial" pitchFamily="34" charset="0"/>
            </a:endParaRPr>
          </a:p>
        </p:txBody>
      </p:sp>
      <p:sp>
        <p:nvSpPr>
          <p:cNvPr id="22532" name="Text Box 8"/>
          <p:cNvSpPr txBox="1">
            <a:spLocks noChangeArrowheads="1"/>
          </p:cNvSpPr>
          <p:nvPr/>
        </p:nvSpPr>
        <p:spPr bwMode="auto">
          <a:xfrm>
            <a:off x="407988" y="1743075"/>
            <a:ext cx="8401050" cy="523875"/>
          </a:xfrm>
          <a:prstGeom prst="rect">
            <a:avLst/>
          </a:prstGeom>
          <a:noFill/>
          <a:ln w="9525">
            <a:noFill/>
            <a:miter lim="800000"/>
            <a:headEnd/>
            <a:tailEnd/>
          </a:ln>
        </p:spPr>
        <p:txBody>
          <a:bodyPr>
            <a:spAutoFit/>
          </a:bodyPr>
          <a:lstStyle/>
          <a:p>
            <a:pPr marL="431800" indent="431800" eaLnBrk="1" hangingPunct="1"/>
            <a:endParaRPr kumimoji="1" lang="ru-RU" altLang="ru-RU" sz="2800">
              <a:solidFill>
                <a:schemeClr val="bg1"/>
              </a:solidFill>
              <a:latin typeface="Times New Roman" pitchFamily="18" charset="0"/>
              <a:cs typeface="Arial" pitchFamily="34" charset="0"/>
            </a:endParaRPr>
          </a:p>
        </p:txBody>
      </p:sp>
      <p:grpSp>
        <p:nvGrpSpPr>
          <p:cNvPr id="22533" name="Group 2"/>
          <p:cNvGrpSpPr>
            <a:grpSpLocks/>
          </p:cNvGrpSpPr>
          <p:nvPr/>
        </p:nvGrpSpPr>
        <p:grpSpPr bwMode="auto">
          <a:xfrm>
            <a:off x="238125" y="1019070"/>
            <a:ext cx="8423602" cy="5515080"/>
            <a:chOff x="-192" y="775"/>
            <a:chExt cx="15533" cy="8284"/>
          </a:xfrm>
        </p:grpSpPr>
        <p:sp>
          <p:nvSpPr>
            <p:cNvPr id="5126" name="Rectangle 3"/>
            <p:cNvSpPr>
              <a:spLocks noChangeArrowheads="1"/>
            </p:cNvSpPr>
            <p:nvPr/>
          </p:nvSpPr>
          <p:spPr bwMode="auto">
            <a:xfrm>
              <a:off x="6081" y="4547"/>
              <a:ext cx="3249" cy="1455"/>
            </a:xfrm>
            <a:prstGeom prst="roundRect">
              <a:avLst/>
            </a:prstGeom>
            <a:solidFill>
              <a:schemeClr val="tx2">
                <a:lumMod val="20000"/>
                <a:lumOff val="80000"/>
              </a:schemeClr>
            </a:solidFill>
            <a:ln>
              <a:headEnd/>
              <a:tailEnd/>
            </a:ln>
          </p:spPr>
          <p:style>
            <a:lnRef idx="2">
              <a:schemeClr val="accent1"/>
            </a:lnRef>
            <a:fillRef idx="1">
              <a:schemeClr val="lt1"/>
            </a:fillRef>
            <a:effectRef idx="0">
              <a:schemeClr val="accent1"/>
            </a:effectRef>
            <a:fontRef idx="minor">
              <a:schemeClr val="dk1"/>
            </a:fontRef>
          </p:style>
          <p:txBody>
            <a:bodyPr/>
            <a:lstStyle/>
            <a:p>
              <a:pPr algn="ctr" eaLnBrk="1" hangingPunct="1">
                <a:spcAft>
                  <a:spcPts val="1000"/>
                </a:spcAft>
                <a:defRPr/>
              </a:pPr>
              <a:r>
                <a:rPr lang="ru-RU" sz="1400" b="1" dirty="0">
                  <a:solidFill>
                    <a:srgbClr val="000000"/>
                  </a:solidFill>
                </a:rPr>
                <a:t>По характеру воздействия на организм человека</a:t>
              </a:r>
            </a:p>
            <a:p>
              <a:pPr algn="ctr" eaLnBrk="1" hangingPunct="1">
                <a:spcAft>
                  <a:spcPts val="1000"/>
                </a:spcAft>
                <a:defRPr/>
              </a:pPr>
              <a:endParaRPr lang="ru-RU" b="1" dirty="0">
                <a:solidFill>
                  <a:schemeClr val="accent1"/>
                </a:solidFill>
                <a:latin typeface="+mj-lt"/>
              </a:endParaRPr>
            </a:p>
          </p:txBody>
        </p:sp>
        <p:sp>
          <p:nvSpPr>
            <p:cNvPr id="5127" name="Rectangle 4"/>
            <p:cNvSpPr>
              <a:spLocks noChangeArrowheads="1"/>
            </p:cNvSpPr>
            <p:nvPr/>
          </p:nvSpPr>
          <p:spPr bwMode="auto">
            <a:xfrm>
              <a:off x="-192" y="1068"/>
              <a:ext cx="4221" cy="2406"/>
            </a:xfrm>
            <a:prstGeom prst="roundRect">
              <a:avLst/>
            </a:prstGeom>
            <a:ln>
              <a:headEnd/>
              <a:tailEnd/>
            </a:ln>
          </p:spPr>
          <p:style>
            <a:lnRef idx="1">
              <a:schemeClr val="accent1"/>
            </a:lnRef>
            <a:fillRef idx="3">
              <a:schemeClr val="accent1"/>
            </a:fillRef>
            <a:effectRef idx="2">
              <a:schemeClr val="accent1"/>
            </a:effectRef>
            <a:fontRef idx="minor">
              <a:schemeClr val="lt1"/>
            </a:fontRef>
          </p:style>
          <p:txBody>
            <a:bodyPr/>
            <a:lstStyle/>
            <a:p>
              <a:pPr algn="ctr" eaLnBrk="1" hangingPunct="1">
                <a:spcAft>
                  <a:spcPts val="1000"/>
                </a:spcAft>
                <a:defRPr/>
              </a:pPr>
              <a:r>
                <a:rPr lang="ru-RU" sz="2000" b="1" dirty="0" err="1" smtClean="0">
                  <a:solidFill>
                    <a:schemeClr val="bg1"/>
                  </a:solidFill>
                </a:rPr>
                <a:t>Раздражающие</a:t>
              </a:r>
              <a:r>
                <a:rPr lang="ru-RU" sz="1100" b="1" dirty="0" err="1" smtClean="0">
                  <a:solidFill>
                    <a:schemeClr val="bg2"/>
                  </a:solidFill>
                </a:rPr>
                <a:t>воспаление</a:t>
              </a:r>
              <a:r>
                <a:rPr lang="ru-RU" sz="1100" b="1" dirty="0" smtClean="0">
                  <a:solidFill>
                    <a:schemeClr val="bg2"/>
                  </a:solidFill>
                </a:rPr>
                <a:t> </a:t>
              </a:r>
              <a:r>
                <a:rPr lang="ru-RU" sz="1100" b="1" dirty="0">
                  <a:solidFill>
                    <a:schemeClr val="bg2"/>
                  </a:solidFill>
                </a:rPr>
                <a:t>верхних дыхательных путей (сероводород, хлор, аммиак, сильные кислоты и щелочи</a:t>
              </a:r>
              <a:r>
                <a:rPr lang="ru-RU" sz="1100" b="1" dirty="0">
                  <a:solidFill>
                    <a:schemeClr val="bg1"/>
                  </a:solidFill>
                </a:rPr>
                <a:t>)</a:t>
              </a:r>
              <a:endParaRPr lang="ru-RU" sz="1100" b="1" dirty="0">
                <a:solidFill>
                  <a:schemeClr val="bg1"/>
                </a:solidFill>
                <a:latin typeface="+mj-lt"/>
              </a:endParaRPr>
            </a:p>
          </p:txBody>
        </p:sp>
        <p:sp>
          <p:nvSpPr>
            <p:cNvPr id="5128" name="Rectangle 5"/>
            <p:cNvSpPr>
              <a:spLocks noChangeArrowheads="1"/>
            </p:cNvSpPr>
            <p:nvPr/>
          </p:nvSpPr>
          <p:spPr bwMode="auto">
            <a:xfrm>
              <a:off x="4161" y="892"/>
              <a:ext cx="5860" cy="2344"/>
            </a:xfrm>
            <a:prstGeom prst="roundRect">
              <a:avLst/>
            </a:prstGeom>
            <a:ln>
              <a:headEnd/>
              <a:tailEnd/>
            </a:ln>
          </p:spPr>
          <p:style>
            <a:lnRef idx="1">
              <a:schemeClr val="accent1"/>
            </a:lnRef>
            <a:fillRef idx="3">
              <a:schemeClr val="accent1"/>
            </a:fillRef>
            <a:effectRef idx="2">
              <a:schemeClr val="accent1"/>
            </a:effectRef>
            <a:fontRef idx="minor">
              <a:schemeClr val="lt1"/>
            </a:fontRef>
          </p:style>
          <p:txBody>
            <a:bodyPr/>
            <a:lstStyle/>
            <a:p>
              <a:pPr algn="ctr" eaLnBrk="1" hangingPunct="1">
                <a:spcAft>
                  <a:spcPts val="1000"/>
                </a:spcAft>
                <a:defRPr/>
              </a:pPr>
              <a:r>
                <a:rPr lang="ru-RU" sz="2000" b="1" dirty="0">
                  <a:solidFill>
                    <a:schemeClr val="bg1"/>
                  </a:solidFill>
                  <a:latin typeface="+mj-lt"/>
                </a:rPr>
                <a:t>Остронаправленные  </a:t>
              </a:r>
              <a:r>
                <a:rPr lang="ru-RU" sz="1100" b="1" dirty="0">
                  <a:solidFill>
                    <a:schemeClr val="bg1"/>
                  </a:solidFill>
                  <a:latin typeface="+mj-lt"/>
                </a:rPr>
                <a:t>Опасные для развития острого отравления при кратковременном воздействии </a:t>
              </a:r>
              <a:r>
                <a:rPr lang="ru-RU" sz="1100" b="1" dirty="0">
                  <a:solidFill>
                    <a:srgbClr val="000000"/>
                  </a:solidFill>
                </a:rPr>
                <a:t> </a:t>
              </a:r>
              <a:endParaRPr lang="ru-RU" b="1" dirty="0">
                <a:solidFill>
                  <a:srgbClr val="000000"/>
                </a:solidFill>
              </a:endParaRPr>
            </a:p>
            <a:p>
              <a:pPr algn="ctr" eaLnBrk="1" hangingPunct="1">
                <a:spcAft>
                  <a:spcPts val="1000"/>
                </a:spcAft>
                <a:defRPr/>
              </a:pPr>
              <a:endParaRPr lang="ru-RU" b="1" dirty="0">
                <a:solidFill>
                  <a:srgbClr val="000000"/>
                </a:solidFill>
                <a:latin typeface="+mj-lt"/>
              </a:endParaRPr>
            </a:p>
          </p:txBody>
        </p:sp>
        <p:sp>
          <p:nvSpPr>
            <p:cNvPr id="5129" name="Rectangle 6"/>
            <p:cNvSpPr>
              <a:spLocks noChangeArrowheads="1"/>
            </p:cNvSpPr>
            <p:nvPr/>
          </p:nvSpPr>
          <p:spPr bwMode="auto">
            <a:xfrm>
              <a:off x="9887" y="775"/>
              <a:ext cx="5454" cy="3784"/>
            </a:xfrm>
            <a:prstGeom prst="roundRect">
              <a:avLst/>
            </a:prstGeom>
            <a:ln>
              <a:headEnd/>
              <a:tailEnd/>
            </a:ln>
          </p:spPr>
          <p:style>
            <a:lnRef idx="1">
              <a:schemeClr val="accent1"/>
            </a:lnRef>
            <a:fillRef idx="3">
              <a:schemeClr val="accent1"/>
            </a:fillRef>
            <a:effectRef idx="2">
              <a:schemeClr val="accent1"/>
            </a:effectRef>
            <a:fontRef idx="minor">
              <a:schemeClr val="lt1"/>
            </a:fontRef>
          </p:style>
          <p:txBody>
            <a:bodyPr/>
            <a:lstStyle/>
            <a:p>
              <a:pPr algn="ctr" eaLnBrk="1" hangingPunct="1">
                <a:spcAft>
                  <a:spcPts val="1000"/>
                </a:spcAft>
                <a:defRPr/>
              </a:pPr>
              <a:r>
                <a:rPr lang="ru-RU" sz="2000" b="1" dirty="0">
                  <a:solidFill>
                    <a:schemeClr val="bg2"/>
                  </a:solidFill>
                </a:rPr>
                <a:t>Ферменты микробного происхождения </a:t>
              </a:r>
            </a:p>
            <a:p>
              <a:pPr algn="ctr" eaLnBrk="1" hangingPunct="1">
                <a:spcAft>
                  <a:spcPts val="1000"/>
                </a:spcAft>
                <a:buFontTx/>
                <a:buChar char="-"/>
                <a:defRPr/>
              </a:pPr>
              <a:r>
                <a:rPr lang="ru-RU" b="1" dirty="0">
                  <a:solidFill>
                    <a:schemeClr val="bg2"/>
                  </a:solidFill>
                </a:rPr>
                <a:t>органические вещества белковой природы, которые </a:t>
              </a:r>
              <a:r>
                <a:rPr lang="en-US" b="1" dirty="0">
                  <a:solidFill>
                    <a:schemeClr val="bg2"/>
                  </a:solidFill>
                </a:rPr>
                <a:t>    </a:t>
              </a:r>
              <a:r>
                <a:rPr lang="ru-RU" b="1" dirty="0">
                  <a:solidFill>
                    <a:schemeClr val="bg2"/>
                  </a:solidFill>
                </a:rPr>
                <a:t>синтезируются в клетках и во много раз ускоряют протекающие в них реакции, не подвергаясь при этом химическим превращениям; ( протеаза, амилаза и др.)</a:t>
              </a:r>
              <a:endParaRPr lang="en-US" b="1" dirty="0">
                <a:solidFill>
                  <a:schemeClr val="bg2"/>
                </a:solidFill>
              </a:endParaRPr>
            </a:p>
            <a:p>
              <a:pPr algn="ctr" eaLnBrk="1" hangingPunct="1">
                <a:spcAft>
                  <a:spcPts val="1000"/>
                </a:spcAft>
                <a:defRPr/>
              </a:pPr>
              <a:endParaRPr lang="ru-RU" b="1" dirty="0">
                <a:solidFill>
                  <a:schemeClr val="bg2"/>
                </a:solidFill>
                <a:latin typeface="+mj-lt"/>
              </a:endParaRPr>
            </a:p>
          </p:txBody>
        </p:sp>
        <p:sp>
          <p:nvSpPr>
            <p:cNvPr id="5130" name="Rectangle 7"/>
            <p:cNvSpPr>
              <a:spLocks noChangeArrowheads="1"/>
            </p:cNvSpPr>
            <p:nvPr/>
          </p:nvSpPr>
          <p:spPr bwMode="auto">
            <a:xfrm rot="10785818" flipV="1">
              <a:off x="7519" y="6591"/>
              <a:ext cx="7649" cy="2468"/>
            </a:xfrm>
            <a:prstGeom prst="roundRect">
              <a:avLst/>
            </a:prstGeom>
            <a:ln>
              <a:headEnd/>
              <a:tailEnd/>
            </a:ln>
          </p:spPr>
          <p:style>
            <a:lnRef idx="1">
              <a:schemeClr val="accent1"/>
            </a:lnRef>
            <a:fillRef idx="3">
              <a:schemeClr val="accent1"/>
            </a:fillRef>
            <a:effectRef idx="2">
              <a:schemeClr val="accent1"/>
            </a:effectRef>
            <a:fontRef idx="minor">
              <a:schemeClr val="lt1"/>
            </a:fontRef>
          </p:style>
          <p:txBody>
            <a:bodyPr/>
            <a:lstStyle/>
            <a:p>
              <a:pPr algn="ctr" eaLnBrk="1" hangingPunct="1">
                <a:spcAft>
                  <a:spcPts val="1000"/>
                </a:spcAft>
                <a:defRPr/>
              </a:pPr>
              <a:r>
                <a:rPr lang="ru-RU" sz="2400" b="1" dirty="0">
                  <a:solidFill>
                    <a:schemeClr val="bg2"/>
                  </a:solidFill>
                </a:rPr>
                <a:t>Канцерогенные.</a:t>
              </a:r>
              <a:r>
                <a:rPr lang="ru-RU" sz="1400" b="1" dirty="0">
                  <a:solidFill>
                    <a:srgbClr val="000000"/>
                  </a:solidFill>
                </a:rPr>
                <a:t> </a:t>
              </a:r>
              <a:r>
                <a:rPr lang="ru-RU" b="1" dirty="0">
                  <a:solidFill>
                    <a:schemeClr val="bg2"/>
                  </a:solidFill>
                </a:rPr>
                <a:t>Вызывают образование, как правило, злокачественных или доброкачественных опухолей (асбесты, бензол, </a:t>
              </a:r>
              <a:r>
                <a:rPr lang="ru-RU" b="1" dirty="0" err="1">
                  <a:solidFill>
                    <a:schemeClr val="bg2"/>
                  </a:solidFill>
                </a:rPr>
                <a:t>бенз</a:t>
              </a:r>
              <a:r>
                <a:rPr lang="ru-RU" b="1" dirty="0">
                  <a:solidFill>
                    <a:schemeClr val="bg2"/>
                  </a:solidFill>
                </a:rPr>
                <a:t>(а)</a:t>
              </a:r>
              <a:r>
                <a:rPr lang="ru-RU" b="1" dirty="0" err="1">
                  <a:solidFill>
                    <a:schemeClr val="bg2"/>
                  </a:solidFill>
                </a:rPr>
                <a:t>пирен</a:t>
              </a:r>
              <a:r>
                <a:rPr lang="ru-RU" b="1" dirty="0">
                  <a:solidFill>
                    <a:schemeClr val="bg2"/>
                  </a:solidFill>
                </a:rPr>
                <a:t>, бериллий и его соединения, каменноугольные и нефтяные смолы, сажи бытовые, этилена оксид и др</a:t>
              </a:r>
              <a:r>
                <a:rPr lang="ru-RU" b="1" dirty="0">
                  <a:solidFill>
                    <a:schemeClr val="bg1"/>
                  </a:solidFill>
                </a:rPr>
                <a:t>.)</a:t>
              </a:r>
              <a:r>
                <a:rPr lang="ru-RU" b="1" dirty="0">
                  <a:solidFill>
                    <a:srgbClr val="000000"/>
                  </a:solidFill>
                </a:rPr>
                <a:t> </a:t>
              </a:r>
              <a:endParaRPr lang="en-US" b="1" dirty="0">
                <a:solidFill>
                  <a:srgbClr val="000000"/>
                </a:solidFill>
              </a:endParaRPr>
            </a:p>
            <a:p>
              <a:pPr algn="ctr" eaLnBrk="1" hangingPunct="1">
                <a:spcAft>
                  <a:spcPts val="1000"/>
                </a:spcAft>
                <a:defRPr/>
              </a:pPr>
              <a:endParaRPr lang="ru-RU" sz="1400" b="1" dirty="0">
                <a:latin typeface="+mj-lt"/>
              </a:endParaRPr>
            </a:p>
          </p:txBody>
        </p:sp>
        <p:sp>
          <p:nvSpPr>
            <p:cNvPr id="5131" name="Rectangle 8"/>
            <p:cNvSpPr>
              <a:spLocks noChangeArrowheads="1"/>
            </p:cNvSpPr>
            <p:nvPr/>
          </p:nvSpPr>
          <p:spPr bwMode="auto">
            <a:xfrm>
              <a:off x="-154" y="3885"/>
              <a:ext cx="5934" cy="2706"/>
            </a:xfrm>
            <a:prstGeom prst="roundRect">
              <a:avLst/>
            </a:prstGeom>
            <a:ln>
              <a:headEnd/>
              <a:tailEnd/>
            </a:ln>
          </p:spPr>
          <p:style>
            <a:lnRef idx="1">
              <a:schemeClr val="accent1"/>
            </a:lnRef>
            <a:fillRef idx="3">
              <a:schemeClr val="accent1"/>
            </a:fillRef>
            <a:effectRef idx="2">
              <a:schemeClr val="accent1"/>
            </a:effectRef>
            <a:fontRef idx="minor">
              <a:schemeClr val="lt1"/>
            </a:fontRef>
          </p:style>
          <p:txBody>
            <a:bodyPr/>
            <a:lstStyle/>
            <a:p>
              <a:pPr algn="ctr" eaLnBrk="1" hangingPunct="1">
                <a:defRPr/>
              </a:pPr>
              <a:r>
                <a:rPr lang="ru-RU" sz="2000" b="1" dirty="0">
                  <a:solidFill>
                    <a:schemeClr val="bg1"/>
                  </a:solidFill>
                </a:rPr>
                <a:t>Сенсибилизирующие </a:t>
              </a:r>
              <a:r>
                <a:rPr lang="ru-RU" sz="2000" dirty="0">
                  <a:solidFill>
                    <a:schemeClr val="bg1"/>
                  </a:solidFill>
                </a:rPr>
                <a:t> (</a:t>
              </a:r>
              <a:r>
                <a:rPr lang="ru-RU" sz="2000" b="1" dirty="0">
                  <a:solidFill>
                    <a:schemeClr val="bg1"/>
                  </a:solidFill>
                </a:rPr>
                <a:t>аллергены)</a:t>
              </a:r>
              <a:r>
                <a:rPr lang="ru-RU" sz="1400" b="1" dirty="0">
                  <a:solidFill>
                    <a:schemeClr val="bg1"/>
                  </a:solidFill>
                </a:rPr>
                <a:t>  </a:t>
              </a:r>
              <a:r>
                <a:rPr lang="ru-RU" sz="1100" b="1" dirty="0">
                  <a:solidFill>
                    <a:schemeClr val="bg2"/>
                  </a:solidFill>
                </a:rPr>
                <a:t>(формальдегид, ароматические нитро-, </a:t>
              </a:r>
              <a:r>
                <a:rPr lang="ru-RU" sz="1100" b="1" dirty="0" err="1">
                  <a:solidFill>
                    <a:schemeClr val="bg2"/>
                  </a:solidFill>
                </a:rPr>
                <a:t>нитрозо</a:t>
              </a:r>
              <a:r>
                <a:rPr lang="ru-RU" sz="1100" b="1" dirty="0">
                  <a:solidFill>
                    <a:schemeClr val="bg2"/>
                  </a:solidFill>
                </a:rPr>
                <a:t>-, </a:t>
              </a:r>
              <a:r>
                <a:rPr lang="ru-RU" sz="1100" b="1" dirty="0" err="1">
                  <a:solidFill>
                    <a:schemeClr val="bg2"/>
                  </a:solidFill>
                </a:rPr>
                <a:t>амино</a:t>
              </a:r>
              <a:r>
                <a:rPr lang="ru-RU" sz="1100" b="1" dirty="0">
                  <a:solidFill>
                    <a:schemeClr val="bg2"/>
                  </a:solidFill>
                </a:rPr>
                <a:t> соединения, </a:t>
              </a:r>
              <a:r>
                <a:rPr lang="ru-RU" sz="1100" b="1" dirty="0" err="1">
                  <a:solidFill>
                    <a:schemeClr val="bg2"/>
                  </a:solidFill>
                </a:rPr>
                <a:t>карбонилы</a:t>
              </a:r>
              <a:r>
                <a:rPr lang="ru-RU" sz="1100" b="1" dirty="0">
                  <a:solidFill>
                    <a:schemeClr val="bg2"/>
                  </a:solidFill>
                </a:rPr>
                <a:t> никеля, железа, кобальта, некоторые антибиотики)</a:t>
              </a:r>
              <a:endParaRPr lang="ru-RU" sz="1100" b="1" dirty="0">
                <a:solidFill>
                  <a:schemeClr val="bg2"/>
                </a:solidFill>
                <a:latin typeface="+mj-lt"/>
              </a:endParaRPr>
            </a:p>
          </p:txBody>
        </p:sp>
        <p:sp>
          <p:nvSpPr>
            <p:cNvPr id="5133" name="Rectangle 10"/>
            <p:cNvSpPr>
              <a:spLocks noChangeArrowheads="1"/>
            </p:cNvSpPr>
            <p:nvPr/>
          </p:nvSpPr>
          <p:spPr bwMode="auto">
            <a:xfrm>
              <a:off x="-131" y="6925"/>
              <a:ext cx="6818" cy="2120"/>
            </a:xfrm>
            <a:prstGeom prst="roundRect">
              <a:avLst/>
            </a:prstGeom>
            <a:ln>
              <a:headEnd/>
              <a:tailEnd/>
            </a:ln>
          </p:spPr>
          <p:style>
            <a:lnRef idx="1">
              <a:schemeClr val="accent1"/>
            </a:lnRef>
            <a:fillRef idx="3">
              <a:schemeClr val="accent1"/>
            </a:fillRef>
            <a:effectRef idx="2">
              <a:schemeClr val="accent1"/>
            </a:effectRef>
            <a:fontRef idx="minor">
              <a:schemeClr val="lt1"/>
            </a:fontRef>
          </p:style>
          <p:txBody>
            <a:bodyPr/>
            <a:lstStyle/>
            <a:p>
              <a:pPr algn="ctr" eaLnBrk="1" hangingPunct="1">
                <a:spcAft>
                  <a:spcPts val="1000"/>
                </a:spcAft>
                <a:defRPr/>
              </a:pPr>
              <a:r>
                <a:rPr lang="ru-RU" sz="2000" b="1" dirty="0">
                  <a:solidFill>
                    <a:schemeClr val="bg1"/>
                  </a:solidFill>
                </a:rPr>
                <a:t>Влияющие на репродуктивную функци</a:t>
              </a:r>
              <a:r>
                <a:rPr lang="ru-RU" sz="1400" b="1" dirty="0">
                  <a:solidFill>
                    <a:schemeClr val="bg1"/>
                  </a:solidFill>
                </a:rPr>
                <a:t>ю (</a:t>
              </a:r>
              <a:r>
                <a:rPr lang="ru-RU" sz="1100" b="1" dirty="0">
                  <a:solidFill>
                    <a:schemeClr val="bg2"/>
                  </a:solidFill>
                </a:rPr>
                <a:t>бензол и его производные, сероуглерод, соединения ртути, радиоактивные вещества и др.)</a:t>
              </a:r>
            </a:p>
            <a:p>
              <a:pPr algn="ctr" eaLnBrk="1" hangingPunct="1">
                <a:spcAft>
                  <a:spcPts val="1000"/>
                </a:spcAft>
                <a:defRPr/>
              </a:pPr>
              <a:endParaRPr lang="ru-RU" sz="1400" b="1" dirty="0">
                <a:solidFill>
                  <a:schemeClr val="bg1"/>
                </a:solidFill>
                <a:latin typeface="+mj-lt"/>
              </a:endParaRPr>
            </a:p>
          </p:txBody>
        </p:sp>
        <p:cxnSp>
          <p:nvCxnSpPr>
            <p:cNvPr id="22545" name="AutoShape 11"/>
            <p:cNvCxnSpPr>
              <a:cxnSpLocks noChangeShapeType="1"/>
            </p:cNvCxnSpPr>
            <p:nvPr/>
          </p:nvCxnSpPr>
          <p:spPr bwMode="auto">
            <a:xfrm flipH="1" flipV="1">
              <a:off x="6325" y="3112"/>
              <a:ext cx="908" cy="1407"/>
            </a:xfrm>
            <a:prstGeom prst="straightConnector1">
              <a:avLst/>
            </a:prstGeom>
            <a:noFill/>
            <a:ln w="9525">
              <a:solidFill>
                <a:srgbClr val="000000"/>
              </a:solidFill>
              <a:round/>
              <a:headEnd/>
              <a:tailEnd type="triangle" w="med" len="med"/>
            </a:ln>
          </p:spPr>
        </p:cxnSp>
        <p:cxnSp>
          <p:nvCxnSpPr>
            <p:cNvPr id="22546" name="AutoShape 12"/>
            <p:cNvCxnSpPr>
              <a:cxnSpLocks noChangeShapeType="1"/>
            </p:cNvCxnSpPr>
            <p:nvPr/>
          </p:nvCxnSpPr>
          <p:spPr bwMode="auto">
            <a:xfrm flipH="1" flipV="1">
              <a:off x="3434" y="3174"/>
              <a:ext cx="2993" cy="1533"/>
            </a:xfrm>
            <a:prstGeom prst="straightConnector1">
              <a:avLst/>
            </a:prstGeom>
            <a:noFill/>
            <a:ln w="9525">
              <a:solidFill>
                <a:srgbClr val="000000"/>
              </a:solidFill>
              <a:round/>
              <a:headEnd/>
              <a:tailEnd type="triangle" w="med" len="med"/>
            </a:ln>
          </p:spPr>
        </p:cxnSp>
        <p:cxnSp>
          <p:nvCxnSpPr>
            <p:cNvPr id="22547" name="AutoShape 13"/>
            <p:cNvCxnSpPr>
              <a:cxnSpLocks noChangeShapeType="1"/>
            </p:cNvCxnSpPr>
            <p:nvPr/>
          </p:nvCxnSpPr>
          <p:spPr bwMode="auto">
            <a:xfrm flipH="1">
              <a:off x="4951" y="5555"/>
              <a:ext cx="1131" cy="549"/>
            </a:xfrm>
            <a:prstGeom prst="straightConnector1">
              <a:avLst/>
            </a:prstGeom>
            <a:noFill/>
            <a:ln w="9525">
              <a:solidFill>
                <a:srgbClr val="000000"/>
              </a:solidFill>
              <a:round/>
              <a:headEnd/>
              <a:tailEnd type="triangle" w="med" len="med"/>
            </a:ln>
          </p:spPr>
        </p:cxnSp>
        <p:cxnSp>
          <p:nvCxnSpPr>
            <p:cNvPr id="22548" name="AutoShape 14"/>
            <p:cNvCxnSpPr>
              <a:cxnSpLocks noChangeShapeType="1"/>
            </p:cNvCxnSpPr>
            <p:nvPr/>
          </p:nvCxnSpPr>
          <p:spPr bwMode="auto">
            <a:xfrm flipH="1">
              <a:off x="6082" y="5743"/>
              <a:ext cx="1438" cy="1570"/>
            </a:xfrm>
            <a:prstGeom prst="straightConnector1">
              <a:avLst/>
            </a:prstGeom>
            <a:noFill/>
            <a:ln w="9525">
              <a:solidFill>
                <a:srgbClr val="000000"/>
              </a:solidFill>
              <a:round/>
              <a:headEnd/>
              <a:tailEnd type="triangle" w="med" len="med"/>
            </a:ln>
          </p:spPr>
        </p:cxnSp>
        <p:cxnSp>
          <p:nvCxnSpPr>
            <p:cNvPr id="22549" name="AutoShape 15"/>
            <p:cNvCxnSpPr>
              <a:cxnSpLocks noChangeShapeType="1"/>
            </p:cNvCxnSpPr>
            <p:nvPr/>
          </p:nvCxnSpPr>
          <p:spPr bwMode="auto">
            <a:xfrm>
              <a:off x="8651" y="5663"/>
              <a:ext cx="1105" cy="1276"/>
            </a:xfrm>
            <a:prstGeom prst="straightConnector1">
              <a:avLst/>
            </a:prstGeom>
            <a:noFill/>
            <a:ln w="9525">
              <a:solidFill>
                <a:srgbClr val="000000"/>
              </a:solidFill>
              <a:round/>
              <a:headEnd/>
              <a:tailEnd type="triangle" w="med" len="med"/>
            </a:ln>
          </p:spPr>
        </p:cxnSp>
      </p:grpSp>
      <p:sp>
        <p:nvSpPr>
          <p:cNvPr id="22534" name="Номер слайда 1"/>
          <p:cNvSpPr txBox="1">
            <a:spLocks/>
          </p:cNvSpPr>
          <p:nvPr/>
        </p:nvSpPr>
        <p:spPr bwMode="auto">
          <a:xfrm>
            <a:off x="6705600" y="285750"/>
            <a:ext cx="2133600" cy="476250"/>
          </a:xfrm>
          <a:prstGeom prst="rect">
            <a:avLst/>
          </a:prstGeom>
          <a:noFill/>
          <a:ln w="9525">
            <a:noFill/>
            <a:miter lim="800000"/>
            <a:headEnd/>
            <a:tailEnd/>
          </a:ln>
        </p:spPr>
        <p:txBody>
          <a:bodyPr lIns="91434" tIns="45717" rIns="91434" bIns="45717" anchor="ctr"/>
          <a:lstStyle/>
          <a:p>
            <a:pPr algn="r" eaLnBrk="1" hangingPunct="1"/>
            <a:fld id="{5A3857B0-539F-47D6-BFB2-35EB5CD7E73F}" type="slidenum">
              <a:rPr kumimoji="1" lang="en-US" altLang="ru-RU" sz="3600">
                <a:solidFill>
                  <a:srgbClr val="6F91C2"/>
                </a:solidFill>
                <a:cs typeface="Arial" pitchFamily="34" charset="0"/>
              </a:rPr>
              <a:pPr algn="r" eaLnBrk="1" hangingPunct="1"/>
              <a:t>13</a:t>
            </a:fld>
            <a:endParaRPr kumimoji="1" lang="en-US" altLang="ru-RU" sz="3600">
              <a:solidFill>
                <a:srgbClr val="6F91C2"/>
              </a:solidFill>
              <a:cs typeface="Arial" pitchFamily="34" charset="0"/>
            </a:endParaRPr>
          </a:p>
        </p:txBody>
      </p:sp>
      <p:sp>
        <p:nvSpPr>
          <p:cNvPr id="9" name="Скругленный прямоугольник 8"/>
          <p:cNvSpPr/>
          <p:nvPr/>
        </p:nvSpPr>
        <p:spPr>
          <a:xfrm>
            <a:off x="5665788" y="3584575"/>
            <a:ext cx="2905125" cy="1176338"/>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spcAft>
                <a:spcPts val="1000"/>
              </a:spcAft>
              <a:defRPr/>
            </a:pPr>
            <a:r>
              <a:rPr lang="ru-RU" sz="2000" b="1" dirty="0" err="1">
                <a:solidFill>
                  <a:schemeClr val="bg1"/>
                </a:solidFill>
              </a:rPr>
              <a:t>Общетоксические</a:t>
            </a:r>
            <a:r>
              <a:rPr lang="ru-RU" sz="2000" b="1" dirty="0">
                <a:solidFill>
                  <a:schemeClr val="bg1"/>
                </a:solidFill>
              </a:rPr>
              <a:t> </a:t>
            </a:r>
            <a:r>
              <a:rPr lang="ru-RU" sz="1100" b="1" dirty="0">
                <a:solidFill>
                  <a:schemeClr val="bg1"/>
                </a:solidFill>
              </a:rPr>
              <a:t>Большинство</a:t>
            </a:r>
            <a:r>
              <a:rPr lang="ru-RU" b="1" dirty="0">
                <a:solidFill>
                  <a:schemeClr val="bg2"/>
                </a:solidFill>
              </a:rPr>
              <a:t> промышленных вредных веществ обладает общетоксическим действием</a:t>
            </a:r>
            <a:endParaRPr lang="ru-RU" dirty="0"/>
          </a:p>
        </p:txBody>
      </p:sp>
      <p:cxnSp>
        <p:nvCxnSpPr>
          <p:cNvPr id="11" name="Прямая со стрелкой 10"/>
          <p:cNvCxnSpPr>
            <a:stCxn id="5126" idx="3"/>
          </p:cNvCxnSpPr>
          <p:nvPr/>
        </p:nvCxnSpPr>
        <p:spPr>
          <a:xfrm>
            <a:off x="5402263" y="4014788"/>
            <a:ext cx="682625" cy="14763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2537" name="Номер слайда 1"/>
          <p:cNvSpPr>
            <a:spLocks noGrp="1"/>
          </p:cNvSpPr>
          <p:nvPr>
            <p:ph type="sldNum" sz="quarter" idx="12"/>
          </p:nvPr>
        </p:nvSpPr>
        <p:spPr bwMode="auto">
          <a:noFill/>
          <a:ln>
            <a:miter lim="800000"/>
            <a:headEnd/>
            <a:tailEnd/>
          </a:ln>
        </p:spPr>
        <p:txBody>
          <a:bodyPr/>
          <a:lstStyle/>
          <a:p>
            <a:fld id="{EC516919-7803-467A-8BAE-C7BFB41BF1FF}" type="slidenum">
              <a:rPr lang="ru-RU" altLang="ru-RU"/>
              <a:pPr/>
              <a:t>13</a:t>
            </a:fld>
            <a:endParaRPr lang="ru-RU" altLang="ru-RU"/>
          </a:p>
        </p:txBody>
      </p:sp>
    </p:spTree>
  </p:cSld>
  <p:clrMapOvr>
    <a:masterClrMapping/>
  </p:clrMapOvr>
  <p:transition spd="slow" advClick="0" advTm="15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одержимое 5"/>
          <p:cNvSpPr>
            <a:spLocks noGrp="1"/>
          </p:cNvSpPr>
          <p:nvPr>
            <p:ph sz="half" idx="1"/>
          </p:nvPr>
        </p:nvSpPr>
        <p:spPr>
          <a:xfrm>
            <a:off x="409518" y="1490590"/>
            <a:ext cx="4038600" cy="5367410"/>
          </a:xfrm>
        </p:spPr>
        <p:style>
          <a:lnRef idx="1">
            <a:schemeClr val="accent3"/>
          </a:lnRef>
          <a:fillRef idx="2">
            <a:schemeClr val="accent3"/>
          </a:fillRef>
          <a:effectRef idx="1">
            <a:schemeClr val="accent3"/>
          </a:effectRef>
          <a:fontRef idx="minor">
            <a:schemeClr val="dk1"/>
          </a:fontRef>
        </p:style>
        <p:txBody>
          <a:bodyPr>
            <a:noAutofit/>
          </a:bodyPr>
          <a:lstStyle/>
          <a:p>
            <a:pPr marL="0" indent="342900" algn="just">
              <a:buNone/>
            </a:pPr>
            <a:r>
              <a:rPr lang="ru-RU" sz="1200" dirty="0" smtClean="0">
                <a:solidFill>
                  <a:schemeClr val="tx1">
                    <a:lumMod val="50000"/>
                  </a:schemeClr>
                </a:solidFill>
              </a:rPr>
              <a:t>Существуют и другие классификации вредных веществ, например</a:t>
            </a:r>
            <a:r>
              <a:rPr lang="ru-RU" sz="1200" dirty="0" smtClean="0">
                <a:solidFill>
                  <a:schemeClr val="tx1">
                    <a:lumMod val="50000"/>
                  </a:schemeClr>
                </a:solidFill>
              </a:rPr>
              <a:t>,</a:t>
            </a:r>
            <a:r>
              <a:rPr lang="en-US" sz="1200" dirty="0" smtClean="0">
                <a:solidFill>
                  <a:schemeClr val="tx1">
                    <a:lumMod val="50000"/>
                  </a:schemeClr>
                </a:solidFill>
              </a:rPr>
              <a:t>  </a:t>
            </a:r>
            <a:r>
              <a:rPr lang="ru-RU" sz="1200" dirty="0" smtClean="0">
                <a:solidFill>
                  <a:schemeClr val="tx1">
                    <a:lumMod val="50000"/>
                  </a:schemeClr>
                </a:solidFill>
              </a:rPr>
              <a:t>по </a:t>
            </a:r>
            <a:r>
              <a:rPr lang="ru-RU" sz="1200" dirty="0" smtClean="0">
                <a:solidFill>
                  <a:schemeClr val="tx1">
                    <a:lumMod val="50000"/>
                  </a:schemeClr>
                </a:solidFill>
              </a:rPr>
              <a:t>их преимущественному избирательному патологическому </a:t>
            </a:r>
            <a:r>
              <a:rPr lang="ru-RU" sz="1200" dirty="0" smtClean="0">
                <a:solidFill>
                  <a:schemeClr val="tx1">
                    <a:lumMod val="50000"/>
                  </a:schemeClr>
                </a:solidFill>
              </a:rPr>
              <a:t>действию на </a:t>
            </a:r>
            <a:r>
              <a:rPr lang="ru-RU" sz="1200" dirty="0" smtClean="0">
                <a:solidFill>
                  <a:schemeClr val="tx1">
                    <a:lumMod val="50000"/>
                  </a:schemeClr>
                </a:solidFill>
              </a:rPr>
              <a:t>определенные органы или системы организма человека:</a:t>
            </a:r>
          </a:p>
          <a:p>
            <a:pPr marL="0" indent="342900" algn="just">
              <a:buNone/>
            </a:pPr>
            <a:r>
              <a:rPr lang="ru-RU" sz="1200" dirty="0" smtClean="0">
                <a:solidFill>
                  <a:schemeClr val="tx1">
                    <a:lumMod val="50000"/>
                  </a:schemeClr>
                </a:solidFill>
              </a:rPr>
              <a:t>•	</a:t>
            </a:r>
            <a:r>
              <a:rPr lang="ru-RU" sz="1200" b="1" dirty="0" smtClean="0">
                <a:solidFill>
                  <a:schemeClr val="tx1">
                    <a:lumMod val="50000"/>
                  </a:schemeClr>
                </a:solidFill>
              </a:rPr>
              <a:t>нервные</a:t>
            </a:r>
            <a:r>
              <a:rPr lang="ru-RU" sz="1200" dirty="0" smtClean="0">
                <a:solidFill>
                  <a:schemeClr val="tx1">
                    <a:lumMod val="50000"/>
                  </a:schemeClr>
                </a:solidFill>
              </a:rPr>
              <a:t> (нейротропные), вызывающие расстройства </a:t>
            </a:r>
            <a:r>
              <a:rPr lang="ru-RU" sz="1200" dirty="0" smtClean="0">
                <a:solidFill>
                  <a:schemeClr val="tx1">
                    <a:lumMod val="50000"/>
                  </a:schemeClr>
                </a:solidFill>
              </a:rPr>
              <a:t>функций центральной </a:t>
            </a:r>
            <a:r>
              <a:rPr lang="ru-RU" sz="1200" dirty="0" smtClean="0">
                <a:solidFill>
                  <a:schemeClr val="tx1">
                    <a:lumMod val="50000"/>
                  </a:schemeClr>
                </a:solidFill>
              </a:rPr>
              <a:t>нервной системы, судороги, паралич (пары </a:t>
            </a:r>
            <a:r>
              <a:rPr lang="ru-RU" sz="1200" dirty="0" smtClean="0">
                <a:solidFill>
                  <a:schemeClr val="tx1">
                    <a:lumMod val="50000"/>
                  </a:schemeClr>
                </a:solidFill>
              </a:rPr>
              <a:t>металлической </a:t>
            </a:r>
            <a:r>
              <a:rPr lang="ru-RU" sz="1200" dirty="0" smtClean="0">
                <a:solidFill>
                  <a:schemeClr val="tx1">
                    <a:lumMod val="50000"/>
                  </a:schemeClr>
                </a:solidFill>
              </a:rPr>
              <a:t>ртути, марганец, соединения мышьяка, сероуглерод, </a:t>
            </a:r>
            <a:r>
              <a:rPr lang="ru-RU" sz="1200" dirty="0" smtClean="0">
                <a:solidFill>
                  <a:schemeClr val="tx1">
                    <a:lumMod val="50000"/>
                  </a:schemeClr>
                </a:solidFill>
              </a:rPr>
              <a:t>углеводороды предельного</a:t>
            </a:r>
            <a:r>
              <a:rPr lang="ru-RU" sz="1200" dirty="0" smtClean="0">
                <a:solidFill>
                  <a:schemeClr val="tx1">
                    <a:lumMod val="50000"/>
                  </a:schemeClr>
                </a:solidFill>
              </a:rPr>
              <a:t>, непредельного и циклического ряда, сероводород, </a:t>
            </a:r>
            <a:r>
              <a:rPr lang="ru-RU" sz="1200" dirty="0" smtClean="0">
                <a:solidFill>
                  <a:schemeClr val="tx1">
                    <a:lumMod val="50000"/>
                  </a:schemeClr>
                </a:solidFill>
              </a:rPr>
              <a:t>тетраэтилсвинец</a:t>
            </a:r>
            <a:r>
              <a:rPr lang="ru-RU" sz="1200" dirty="0" smtClean="0">
                <a:solidFill>
                  <a:schemeClr val="tx1">
                    <a:lumMod val="50000"/>
                  </a:schemeClr>
                </a:solidFill>
              </a:rPr>
              <a:t>, наркотические вещества и др.);</a:t>
            </a:r>
          </a:p>
          <a:p>
            <a:pPr marL="0" indent="342900" algn="just">
              <a:buNone/>
            </a:pPr>
            <a:r>
              <a:rPr lang="ru-RU" sz="1200" dirty="0" smtClean="0">
                <a:solidFill>
                  <a:schemeClr val="tx1">
                    <a:lumMod val="50000"/>
                  </a:schemeClr>
                </a:solidFill>
              </a:rPr>
              <a:t>•	</a:t>
            </a:r>
            <a:r>
              <a:rPr lang="ru-RU" sz="1200" b="1" dirty="0" smtClean="0">
                <a:solidFill>
                  <a:schemeClr val="tx1">
                    <a:lumMod val="50000"/>
                  </a:schemeClr>
                </a:solidFill>
              </a:rPr>
              <a:t>печеночные</a:t>
            </a:r>
            <a:r>
              <a:rPr lang="ru-RU" sz="1200" dirty="0" smtClean="0">
                <a:solidFill>
                  <a:schemeClr val="tx1">
                    <a:lumMod val="50000"/>
                  </a:schemeClr>
                </a:solidFill>
              </a:rPr>
              <a:t> (</a:t>
            </a:r>
            <a:r>
              <a:rPr lang="ru-RU" sz="1200" dirty="0" err="1" smtClean="0">
                <a:solidFill>
                  <a:schemeClr val="tx1">
                    <a:lumMod val="50000"/>
                  </a:schemeClr>
                </a:solidFill>
              </a:rPr>
              <a:t>гепатотропные</a:t>
            </a:r>
            <a:r>
              <a:rPr lang="ru-RU" sz="1200" dirty="0" smtClean="0">
                <a:solidFill>
                  <a:schemeClr val="tx1">
                    <a:lumMod val="50000"/>
                  </a:schemeClr>
                </a:solidFill>
              </a:rPr>
              <a:t>), вызывающие структурные </a:t>
            </a:r>
            <a:r>
              <a:rPr lang="ru-RU" sz="1200" dirty="0" smtClean="0">
                <a:solidFill>
                  <a:schemeClr val="tx1">
                    <a:lumMod val="50000"/>
                  </a:schemeClr>
                </a:solidFill>
              </a:rPr>
              <a:t>изменения </a:t>
            </a:r>
            <a:r>
              <a:rPr lang="ru-RU" sz="1200" dirty="0" smtClean="0">
                <a:solidFill>
                  <a:schemeClr val="tx1">
                    <a:lumMod val="50000"/>
                  </a:schemeClr>
                </a:solidFill>
              </a:rPr>
              <a:t>в ткани печени (хлорированные углеводороды - </a:t>
            </a:r>
            <a:r>
              <a:rPr lang="ru-RU" sz="1200" dirty="0" err="1" smtClean="0">
                <a:solidFill>
                  <a:schemeClr val="tx1">
                    <a:lumMod val="50000"/>
                  </a:schemeClr>
                </a:solidFill>
              </a:rPr>
              <a:t>метилхлорид</a:t>
            </a:r>
            <a:r>
              <a:rPr lang="ru-RU" sz="1200" dirty="0" smtClean="0">
                <a:solidFill>
                  <a:schemeClr val="tx1">
                    <a:lumMod val="50000"/>
                  </a:schemeClr>
                </a:solidFill>
              </a:rPr>
              <a:t>, </a:t>
            </a:r>
            <a:r>
              <a:rPr lang="ru-RU" sz="1200" dirty="0" err="1" smtClean="0">
                <a:solidFill>
                  <a:schemeClr val="tx1">
                    <a:lumMod val="50000"/>
                  </a:schemeClr>
                </a:solidFill>
              </a:rPr>
              <a:t>метиленхлорид</a:t>
            </a:r>
            <a:r>
              <a:rPr lang="ru-RU" sz="1200" dirty="0" smtClean="0">
                <a:solidFill>
                  <a:schemeClr val="tx1">
                    <a:lumMod val="50000"/>
                  </a:schemeClr>
                </a:solidFill>
              </a:rPr>
              <a:t>, хлороформ, четыреххлористый углерод, дихлорэтан и др.);</a:t>
            </a:r>
          </a:p>
          <a:p>
            <a:pPr marL="0" indent="342900" algn="just">
              <a:buNone/>
            </a:pPr>
            <a:r>
              <a:rPr lang="ru-RU" sz="1200" dirty="0" smtClean="0">
                <a:solidFill>
                  <a:schemeClr val="tx1">
                    <a:lumMod val="50000"/>
                  </a:schemeClr>
                </a:solidFill>
              </a:rPr>
              <a:t>•</a:t>
            </a:r>
            <a:r>
              <a:rPr lang="ru-RU" sz="1200" dirty="0" smtClean="0">
                <a:solidFill>
                  <a:schemeClr val="tx1">
                    <a:lumMod val="50000"/>
                  </a:schemeClr>
                </a:solidFill>
              </a:rPr>
              <a:t>	</a:t>
            </a:r>
            <a:r>
              <a:rPr lang="ru-RU" sz="1200" b="1" dirty="0" smtClean="0">
                <a:solidFill>
                  <a:schemeClr val="tx1">
                    <a:lumMod val="50000"/>
                  </a:schemeClr>
                </a:solidFill>
              </a:rPr>
              <a:t>кровяные</a:t>
            </a:r>
            <a:r>
              <a:rPr lang="ru-RU" sz="1200" dirty="0" smtClean="0">
                <a:solidFill>
                  <a:schemeClr val="tx1">
                    <a:lumMod val="50000"/>
                  </a:schemeClr>
                </a:solidFill>
              </a:rPr>
              <a:t>, нарушающие процессы кроветворения (бензол, </a:t>
            </a:r>
            <a:r>
              <a:rPr lang="ru-RU" sz="1200" dirty="0" smtClean="0">
                <a:solidFill>
                  <a:schemeClr val="tx1">
                    <a:lumMod val="50000"/>
                  </a:schemeClr>
                </a:solidFill>
              </a:rPr>
              <a:t>свинец</a:t>
            </a:r>
            <a:r>
              <a:rPr lang="en-US" sz="1200" dirty="0" smtClean="0">
                <a:solidFill>
                  <a:schemeClr val="tx1">
                    <a:lumMod val="50000"/>
                  </a:schemeClr>
                </a:solidFill>
              </a:rPr>
              <a:t> </a:t>
            </a:r>
            <a:r>
              <a:rPr lang="ru-RU" sz="1200" dirty="0" smtClean="0">
                <a:solidFill>
                  <a:schemeClr val="tx1">
                    <a:lumMod val="50000"/>
                  </a:schemeClr>
                </a:solidFill>
              </a:rPr>
              <a:t>и </a:t>
            </a:r>
            <a:r>
              <a:rPr lang="ru-RU" sz="1200" dirty="0" smtClean="0">
                <a:solidFill>
                  <a:schemeClr val="tx1">
                    <a:lumMod val="50000"/>
                  </a:schemeClr>
                </a:solidFill>
              </a:rPr>
              <a:t>его неорганические соединения и др.) или взаимодействующие с </a:t>
            </a:r>
            <a:r>
              <a:rPr lang="ru-RU" sz="1200" dirty="0" smtClean="0">
                <a:solidFill>
                  <a:schemeClr val="tx1">
                    <a:lumMod val="50000"/>
                  </a:schemeClr>
                </a:solidFill>
              </a:rPr>
              <a:t>гемоглобином </a:t>
            </a:r>
            <a:r>
              <a:rPr lang="ru-RU" sz="1200" dirty="0" smtClean="0">
                <a:solidFill>
                  <a:schemeClr val="tx1">
                    <a:lumMod val="50000"/>
                  </a:schemeClr>
                </a:solidFill>
              </a:rPr>
              <a:t>крови (оксид углерода с образованием карбоксигемоглобина</a:t>
            </a:r>
            <a:r>
              <a:rPr lang="ru-RU" sz="1200" dirty="0" smtClean="0">
                <a:solidFill>
                  <a:schemeClr val="tx1">
                    <a:lumMod val="50000"/>
                  </a:schemeClr>
                </a:solidFill>
              </a:rPr>
              <a:t>,</a:t>
            </a:r>
            <a:r>
              <a:rPr lang="en-US" sz="1200" dirty="0" smtClean="0">
                <a:solidFill>
                  <a:schemeClr val="tx1">
                    <a:lumMod val="50000"/>
                  </a:schemeClr>
                </a:solidFill>
              </a:rPr>
              <a:t> </a:t>
            </a:r>
            <a:r>
              <a:rPr lang="ru-RU" sz="1200" dirty="0" smtClean="0">
                <a:solidFill>
                  <a:schemeClr val="tx1">
                    <a:lumMod val="50000"/>
                  </a:schemeClr>
                </a:solidFill>
              </a:rPr>
              <a:t>а </a:t>
            </a:r>
            <a:r>
              <a:rPr lang="ru-RU" sz="1200" dirty="0" smtClean="0">
                <a:solidFill>
                  <a:schemeClr val="tx1">
                    <a:lumMod val="50000"/>
                  </a:schemeClr>
                </a:solidFill>
              </a:rPr>
              <a:t>некоторые органические нитраты и нитриты с образованием </a:t>
            </a:r>
            <a:r>
              <a:rPr lang="ru-RU" sz="1200" dirty="0" smtClean="0">
                <a:solidFill>
                  <a:schemeClr val="tx1">
                    <a:lumMod val="50000"/>
                  </a:schemeClr>
                </a:solidFill>
              </a:rPr>
              <a:t>метгемоглобина</a:t>
            </a:r>
            <a:r>
              <a:rPr lang="ru-RU" sz="1200" dirty="0" smtClean="0">
                <a:solidFill>
                  <a:schemeClr val="tx1">
                    <a:lumMod val="50000"/>
                  </a:schemeClr>
                </a:solidFill>
              </a:rPr>
              <a:t>. </a:t>
            </a:r>
            <a:endParaRPr lang="ru-RU" sz="1100" dirty="0"/>
          </a:p>
        </p:txBody>
      </p:sp>
      <p:sp>
        <p:nvSpPr>
          <p:cNvPr id="8" name="Содержимое 7"/>
          <p:cNvSpPr>
            <a:spLocks noGrp="1"/>
          </p:cNvSpPr>
          <p:nvPr>
            <p:ph sz="half" idx="2"/>
          </p:nvPr>
        </p:nvSpPr>
        <p:spPr>
          <a:xfrm>
            <a:off x="4648200" y="1493811"/>
            <a:ext cx="4038600" cy="5364189"/>
          </a:xfrm>
        </p:spPr>
        <p:style>
          <a:lnRef idx="1">
            <a:schemeClr val="accent3"/>
          </a:lnRef>
          <a:fillRef idx="2">
            <a:schemeClr val="accent3"/>
          </a:fillRef>
          <a:effectRef idx="1">
            <a:schemeClr val="accent3"/>
          </a:effectRef>
          <a:fontRef idx="minor">
            <a:schemeClr val="dk1"/>
          </a:fontRef>
        </p:style>
        <p:txBody>
          <a:bodyPr>
            <a:normAutofit/>
          </a:bodyPr>
          <a:lstStyle/>
          <a:p>
            <a:pPr marL="0" indent="342900" algn="just">
              <a:buNone/>
            </a:pPr>
            <a:r>
              <a:rPr lang="ru-RU" sz="1200" dirty="0" smtClean="0">
                <a:solidFill>
                  <a:schemeClr val="tx1">
                    <a:lumMod val="50000"/>
                  </a:schemeClr>
                </a:solidFill>
              </a:rPr>
              <a:t>Образовавшиеся соединения лишают гемоглобин его роли —переносчика кислорода из легких в ткани, вследствие чего развивается  глубокая кислородная недостаточность, способная привести к летальному исходу);</a:t>
            </a:r>
          </a:p>
          <a:p>
            <a:pPr marL="0" lvl="1" indent="342900" algn="just">
              <a:buNone/>
            </a:pPr>
            <a:r>
              <a:rPr lang="ru-RU" sz="1200" b="1" dirty="0" smtClean="0">
                <a:solidFill>
                  <a:schemeClr val="tx1">
                    <a:lumMod val="50000"/>
                  </a:schemeClr>
                </a:solidFill>
              </a:rPr>
              <a:t>ферментные</a:t>
            </a:r>
            <a:r>
              <a:rPr lang="ru-RU" sz="1200" dirty="0" smtClean="0">
                <a:solidFill>
                  <a:schemeClr val="tx1">
                    <a:lumMod val="50000"/>
                  </a:schemeClr>
                </a:solidFill>
              </a:rPr>
              <a:t>, нарушающие структуру ферментов, дезактивирующие их (синильная кислота и ее соли, мышьяк и его соединения, соли ртути, фосфорорганические соединения и др.);</a:t>
            </a:r>
          </a:p>
          <a:p>
            <a:pPr marL="0" indent="342900" algn="just">
              <a:buNone/>
            </a:pPr>
            <a:r>
              <a:rPr lang="ru-RU" sz="1200" dirty="0" smtClean="0">
                <a:solidFill>
                  <a:schemeClr val="tx1">
                    <a:lumMod val="50000"/>
                  </a:schemeClr>
                </a:solidFill>
              </a:rPr>
              <a:t>•	</a:t>
            </a:r>
            <a:r>
              <a:rPr lang="ru-RU" sz="1200" b="1" dirty="0" smtClean="0">
                <a:solidFill>
                  <a:schemeClr val="tx1">
                    <a:lumMod val="50000"/>
                  </a:schemeClr>
                </a:solidFill>
              </a:rPr>
              <a:t>сердечные</a:t>
            </a:r>
            <a:r>
              <a:rPr lang="ru-RU" sz="1200" dirty="0" smtClean="0">
                <a:solidFill>
                  <a:schemeClr val="tx1">
                    <a:lumMod val="50000"/>
                  </a:schemeClr>
                </a:solidFill>
              </a:rPr>
              <a:t>, обладающие </a:t>
            </a:r>
            <a:r>
              <a:rPr lang="ru-RU" sz="1200" dirty="0" err="1" smtClean="0">
                <a:solidFill>
                  <a:schemeClr val="tx1">
                    <a:lumMod val="50000"/>
                  </a:schemeClr>
                </a:solidFill>
              </a:rPr>
              <a:t>кардиотоксическим</a:t>
            </a:r>
            <a:r>
              <a:rPr lang="ru-RU" sz="1200" dirty="0" smtClean="0">
                <a:solidFill>
                  <a:schemeClr val="tx1">
                    <a:lumMod val="50000"/>
                  </a:schemeClr>
                </a:solidFill>
              </a:rPr>
              <a:t>  </a:t>
            </a:r>
            <a:r>
              <a:rPr lang="ru-RU" sz="1200" dirty="0" smtClean="0">
                <a:solidFill>
                  <a:schemeClr val="tx1">
                    <a:lumMod val="50000"/>
                  </a:schemeClr>
                </a:solidFill>
              </a:rPr>
              <a:t>действием </a:t>
            </a:r>
            <a:r>
              <a:rPr lang="ru-RU" sz="1200" dirty="0" smtClean="0">
                <a:solidFill>
                  <a:schemeClr val="tx1">
                    <a:lumMod val="50000"/>
                  </a:schemeClr>
                </a:solidFill>
              </a:rPr>
              <a:t>(соли </a:t>
            </a:r>
            <a:r>
              <a:rPr lang="ru-RU" sz="1200" dirty="0" smtClean="0">
                <a:solidFill>
                  <a:schemeClr val="tx1">
                    <a:lumMod val="50000"/>
                  </a:schemeClr>
                </a:solidFill>
              </a:rPr>
              <a:t>бария</a:t>
            </a:r>
            <a:r>
              <a:rPr lang="ru-RU" sz="1200" dirty="0" smtClean="0">
                <a:solidFill>
                  <a:schemeClr val="tx1">
                    <a:lumMod val="50000"/>
                  </a:schemeClr>
                </a:solidFill>
              </a:rPr>
              <a:t>, кобальта, кадмия и др.);</a:t>
            </a:r>
          </a:p>
          <a:p>
            <a:pPr marL="0" indent="342900" algn="just">
              <a:buNone/>
            </a:pPr>
            <a:r>
              <a:rPr lang="ru-RU" sz="1200" dirty="0" smtClean="0">
                <a:solidFill>
                  <a:schemeClr val="tx1">
                    <a:lumMod val="50000"/>
                  </a:schemeClr>
                </a:solidFill>
              </a:rPr>
              <a:t>•	</a:t>
            </a:r>
            <a:r>
              <a:rPr lang="ru-RU" sz="1200" b="1" dirty="0" smtClean="0">
                <a:solidFill>
                  <a:schemeClr val="tx1">
                    <a:lumMod val="50000"/>
                  </a:schemeClr>
                </a:solidFill>
              </a:rPr>
              <a:t>почечные</a:t>
            </a:r>
            <a:r>
              <a:rPr lang="ru-RU" sz="1200" dirty="0" smtClean="0">
                <a:solidFill>
                  <a:schemeClr val="tx1">
                    <a:lumMod val="50000"/>
                  </a:schemeClr>
                </a:solidFill>
              </a:rPr>
              <a:t>, вызывающие патологические процессы в почках (ртуть</a:t>
            </a:r>
            <a:r>
              <a:rPr lang="ru-RU" sz="1200" dirty="0" smtClean="0">
                <a:solidFill>
                  <a:schemeClr val="tx1">
                    <a:lumMod val="50000"/>
                  </a:schemeClr>
                </a:solidFill>
              </a:rPr>
              <a:t>, свинец</a:t>
            </a:r>
            <a:r>
              <a:rPr lang="ru-RU" sz="1200" dirty="0" smtClean="0">
                <a:solidFill>
                  <a:schemeClr val="tx1">
                    <a:lumMod val="50000"/>
                  </a:schemeClr>
                </a:solidFill>
              </a:rPr>
              <a:t>, кадмий, литий, висмут и их соединения, соединения мышьяка</a:t>
            </a:r>
            <a:r>
              <a:rPr lang="ru-RU" sz="1200" dirty="0" smtClean="0">
                <a:solidFill>
                  <a:schemeClr val="tx1">
                    <a:lumMod val="50000"/>
                  </a:schemeClr>
                </a:solidFill>
              </a:rPr>
              <a:t>, органические </a:t>
            </a:r>
            <a:r>
              <a:rPr lang="ru-RU" sz="1200" dirty="0" smtClean="0">
                <a:solidFill>
                  <a:schemeClr val="tx1">
                    <a:lumMod val="50000"/>
                  </a:schemeClr>
                </a:solidFill>
              </a:rPr>
              <a:t>растворители и др.);</a:t>
            </a:r>
          </a:p>
          <a:p>
            <a:pPr marL="0" indent="342900" algn="just">
              <a:buNone/>
            </a:pPr>
            <a:r>
              <a:rPr lang="ru-RU" sz="1200" dirty="0" smtClean="0">
                <a:solidFill>
                  <a:schemeClr val="tx1">
                    <a:lumMod val="50000"/>
                  </a:schemeClr>
                </a:solidFill>
              </a:rPr>
              <a:t>•	</a:t>
            </a:r>
            <a:r>
              <a:rPr lang="ru-RU" sz="1200" b="1" dirty="0" smtClean="0">
                <a:solidFill>
                  <a:schemeClr val="tx1">
                    <a:lumMod val="50000"/>
                  </a:schemeClr>
                </a:solidFill>
              </a:rPr>
              <a:t>раздражающие</a:t>
            </a:r>
            <a:r>
              <a:rPr lang="ru-RU" sz="1200" dirty="0" smtClean="0">
                <a:solidFill>
                  <a:schemeClr val="tx1">
                    <a:lumMod val="50000"/>
                  </a:schemeClr>
                </a:solidFill>
              </a:rPr>
              <a:t>, преимущественно поражающие органы </a:t>
            </a:r>
            <a:r>
              <a:rPr lang="ru-RU" sz="1200" dirty="0" smtClean="0">
                <a:solidFill>
                  <a:schemeClr val="tx1">
                    <a:lumMod val="50000"/>
                  </a:schemeClr>
                </a:solidFill>
              </a:rPr>
              <a:t>дыхания (</a:t>
            </a:r>
            <a:r>
              <a:rPr lang="ru-RU" sz="1200" dirty="0" smtClean="0">
                <a:solidFill>
                  <a:schemeClr val="tx1">
                    <a:lumMod val="50000"/>
                  </a:schemeClr>
                </a:solidFill>
              </a:rPr>
              <a:t>хлор, аммиак, диоксид серы, оксиды азота, фосген и др.).</a:t>
            </a:r>
            <a:endParaRPr lang="ru-RU" sz="1200" dirty="0" smtClean="0">
              <a:solidFill>
                <a:schemeClr val="tx1">
                  <a:lumMod val="50000"/>
                </a:schemeClr>
              </a:solidFill>
            </a:endParaRPr>
          </a:p>
          <a:p>
            <a:endParaRPr lang="ru-RU" dirty="0"/>
          </a:p>
        </p:txBody>
      </p:sp>
      <p:sp>
        <p:nvSpPr>
          <p:cNvPr id="3" name="Номер слайда 2"/>
          <p:cNvSpPr>
            <a:spLocks noGrp="1"/>
          </p:cNvSpPr>
          <p:nvPr>
            <p:ph type="sldNum" sz="quarter" idx="12"/>
          </p:nvPr>
        </p:nvSpPr>
        <p:spPr/>
        <p:txBody>
          <a:bodyPr/>
          <a:lstStyle/>
          <a:p>
            <a:fld id="{52C46FEF-FD90-43CD-A46A-744809252107}" type="slidenum">
              <a:rPr lang="ru-RU" altLang="ru-RU" smtClean="0"/>
              <a:pPr/>
              <a:t>14</a:t>
            </a:fld>
            <a:endParaRPr lang="ru-RU" altLang="ru-RU"/>
          </a:p>
        </p:txBody>
      </p:sp>
    </p:spTree>
  </p:cSld>
  <p:clrMapOvr>
    <a:masterClrMapping/>
  </p:clrMapOvr>
  <p:transition spd="slow" advClick="0" advTm="15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Заголовок 1"/>
          <p:cNvSpPr>
            <a:spLocks noGrp="1"/>
          </p:cNvSpPr>
          <p:nvPr>
            <p:ph type="title"/>
          </p:nvPr>
        </p:nvSpPr>
        <p:spPr/>
        <p:txBody>
          <a:bodyPr/>
          <a:lstStyle/>
          <a:p>
            <a:r>
              <a:rPr lang="ru-RU" altLang="ru-RU" smtClean="0">
                <a:solidFill>
                  <a:schemeClr val="bg1"/>
                </a:solidFill>
              </a:rPr>
              <a:t>Действие вредных веществ</a:t>
            </a:r>
            <a:r>
              <a:rPr lang="ru-RU" altLang="ru-RU" smtClean="0"/>
              <a:t/>
            </a:r>
            <a:br>
              <a:rPr lang="ru-RU" altLang="ru-RU" smtClean="0"/>
            </a:br>
            <a:endParaRPr lang="ru-RU" altLang="ru-RU" smtClean="0"/>
          </a:p>
        </p:txBody>
      </p:sp>
      <p:graphicFrame>
        <p:nvGraphicFramePr>
          <p:cNvPr id="5" name="Содержимое 4"/>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80" name="Номер слайда 3"/>
          <p:cNvSpPr>
            <a:spLocks noGrp="1"/>
          </p:cNvSpPr>
          <p:nvPr>
            <p:ph type="sldNum" sz="quarter" idx="12"/>
          </p:nvPr>
        </p:nvSpPr>
        <p:spPr bwMode="auto">
          <a:noFill/>
          <a:ln>
            <a:miter lim="800000"/>
            <a:headEnd/>
            <a:tailEnd/>
          </a:ln>
        </p:spPr>
        <p:txBody>
          <a:bodyPr/>
          <a:lstStyle/>
          <a:p>
            <a:fld id="{34D93728-1380-4571-A9B8-53FADBA3528A}" type="slidenum">
              <a:rPr lang="ru-RU" altLang="ru-RU"/>
              <a:pPr/>
              <a:t>15</a:t>
            </a:fld>
            <a:endParaRPr lang="ru-RU" altLang="ru-RU"/>
          </a:p>
        </p:txBody>
      </p:sp>
      <p:sp>
        <p:nvSpPr>
          <p:cNvPr id="24581" name="Номер слайда 1"/>
          <p:cNvSpPr txBox="1">
            <a:spLocks/>
          </p:cNvSpPr>
          <p:nvPr/>
        </p:nvSpPr>
        <p:spPr bwMode="auto">
          <a:xfrm>
            <a:off x="6705600" y="285750"/>
            <a:ext cx="2133600" cy="476250"/>
          </a:xfrm>
          <a:prstGeom prst="rect">
            <a:avLst/>
          </a:prstGeom>
          <a:noFill/>
          <a:ln w="9525">
            <a:noFill/>
            <a:miter lim="800000"/>
            <a:headEnd/>
            <a:tailEnd/>
          </a:ln>
        </p:spPr>
        <p:txBody>
          <a:bodyPr lIns="91434" tIns="45717" rIns="91434" bIns="45717" anchor="ctr"/>
          <a:lstStyle/>
          <a:p>
            <a:pPr algn="r" eaLnBrk="1" hangingPunct="1"/>
            <a:fld id="{DF11C3C5-FD54-43DB-B8EF-C9F8C5CCD72B}" type="slidenum">
              <a:rPr kumimoji="1" lang="en-US" altLang="ru-RU" sz="3600">
                <a:solidFill>
                  <a:srgbClr val="6F91C2"/>
                </a:solidFill>
                <a:cs typeface="Arial" pitchFamily="34" charset="0"/>
              </a:rPr>
              <a:pPr algn="r" eaLnBrk="1" hangingPunct="1"/>
              <a:t>15</a:t>
            </a:fld>
            <a:endParaRPr kumimoji="1" lang="en-US" altLang="ru-RU" sz="3600">
              <a:solidFill>
                <a:srgbClr val="6F91C2"/>
              </a:solidFill>
              <a:cs typeface="Arial" pitchFamily="34" charset="0"/>
            </a:endParaRPr>
          </a:p>
        </p:txBody>
      </p:sp>
    </p:spTree>
  </p:cSld>
  <p:clrMapOvr>
    <a:masterClrMapping/>
  </p:clrMapOvr>
  <p:transition spd="slow" advClick="0" advTm="15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73005" y="1092169"/>
            <a:ext cx="8178912" cy="1387494"/>
          </a:xfrm>
        </p:spPr>
        <p:txBody>
          <a:bodyPr>
            <a:normAutofit fontScale="32500" lnSpcReduction="20000"/>
          </a:bodyPr>
          <a:lstStyle/>
          <a:p>
            <a:r>
              <a:rPr lang="ru-RU" sz="3700" dirty="0" smtClean="0"/>
              <a:t>Принадлежность химических веществ к соответствующему классу опасности определяется величинами семи показателей </a:t>
            </a:r>
            <a:r>
              <a:rPr lang="ru-RU" sz="3700" b="1" dirty="0" smtClean="0"/>
              <a:t>токсикометрии</a:t>
            </a:r>
            <a:r>
              <a:rPr lang="ru-RU" sz="3700" dirty="0" smtClean="0"/>
              <a:t> (табл. 1). Показатели токсикометрии устанавливаются по результатам экспериментов на животных (экспериментальные, или первичные параметры) либо рассчитываются по экспериментальным результатам (вторичные, или производные параметры). Их определение дается в основах </a:t>
            </a:r>
            <a:r>
              <a:rPr lang="ru-RU" sz="3700" i="1" dirty="0" smtClean="0"/>
              <a:t>токсикологии</a:t>
            </a:r>
            <a:r>
              <a:rPr lang="ru-RU" sz="3700" dirty="0" smtClean="0"/>
              <a:t> – науки, изучающей законы взаимодействия организма и ядов.</a:t>
            </a:r>
          </a:p>
          <a:p>
            <a:r>
              <a:rPr lang="ru-RU" sz="3700" i="1" dirty="0" smtClean="0"/>
              <a:t>Определяющим является тот показатель, который свидетельствует о наибольшей степени опасности.</a:t>
            </a:r>
            <a:endParaRPr lang="ru-RU" sz="3700" dirty="0" smtClean="0"/>
          </a:p>
          <a:p>
            <a:r>
              <a:rPr lang="ru-RU" sz="3700" dirty="0" smtClean="0"/>
              <a:t>Классификация не распространяется на пестициды.</a:t>
            </a:r>
          </a:p>
          <a:p>
            <a:endParaRPr lang="ru-RU" dirty="0"/>
          </a:p>
        </p:txBody>
      </p:sp>
      <p:sp>
        <p:nvSpPr>
          <p:cNvPr id="4" name="Номер слайда 3"/>
          <p:cNvSpPr>
            <a:spLocks noGrp="1"/>
          </p:cNvSpPr>
          <p:nvPr>
            <p:ph type="sldNum" sz="quarter" idx="12"/>
          </p:nvPr>
        </p:nvSpPr>
        <p:spPr/>
        <p:txBody>
          <a:bodyPr/>
          <a:lstStyle/>
          <a:p>
            <a:fld id="{BD8C548E-2FD3-4202-AE17-F646B2630263}" type="slidenum">
              <a:rPr lang="ru-RU" altLang="ru-RU" smtClean="0"/>
              <a:pPr/>
              <a:t>16</a:t>
            </a:fld>
            <a:endParaRPr lang="ru-RU" altLang="ru-RU"/>
          </a:p>
        </p:txBody>
      </p:sp>
      <p:graphicFrame>
        <p:nvGraphicFramePr>
          <p:cNvPr id="5" name="Таблица 4"/>
          <p:cNvGraphicFramePr>
            <a:graphicFrameLocks noGrp="1"/>
          </p:cNvGraphicFramePr>
          <p:nvPr/>
        </p:nvGraphicFramePr>
        <p:xfrm>
          <a:off x="263466" y="2625715"/>
          <a:ext cx="8880534" cy="4232286"/>
        </p:xfrm>
        <a:graphic>
          <a:graphicData uri="http://schemas.openxmlformats.org/drawingml/2006/table">
            <a:tbl>
              <a:tblPr/>
              <a:tblGrid>
                <a:gridCol w="4052943"/>
                <a:gridCol w="1241442"/>
                <a:gridCol w="1168416"/>
                <a:gridCol w="1095390"/>
                <a:gridCol w="1322343"/>
              </a:tblGrid>
              <a:tr h="259888">
                <a:tc rowSpan="2">
                  <a:txBody>
                    <a:bodyPr/>
                    <a:lstStyle/>
                    <a:p>
                      <a:pPr algn="ctr">
                        <a:lnSpc>
                          <a:spcPct val="115000"/>
                        </a:lnSpc>
                        <a:spcAft>
                          <a:spcPts val="0"/>
                        </a:spcAft>
                      </a:pPr>
                      <a:r>
                        <a:rPr lang="ru-RU" sz="1400" dirty="0">
                          <a:latin typeface="Times New Roman"/>
                          <a:ea typeface="Times New Roman"/>
                          <a:cs typeface="Times New Roman"/>
                        </a:rPr>
                        <a:t>Показатель</a:t>
                      </a:r>
                      <a:endParaRPr lang="ru-RU" sz="1100" dirty="0">
                        <a:latin typeface="Times New Roman"/>
                        <a:ea typeface="Times New Roman"/>
                        <a:cs typeface="Times New Roman"/>
                      </a:endParaRPr>
                    </a:p>
                  </a:txBody>
                  <a:tcPr marL="65101" marR="651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15000"/>
                        </a:lnSpc>
                        <a:spcAft>
                          <a:spcPts val="0"/>
                        </a:spcAft>
                      </a:pPr>
                      <a:r>
                        <a:rPr lang="ru-RU" sz="1400">
                          <a:latin typeface="Times New Roman"/>
                          <a:ea typeface="Times New Roman"/>
                          <a:cs typeface="Times New Roman"/>
                        </a:rPr>
                        <a:t>Класс опасности</a:t>
                      </a:r>
                      <a:endParaRPr lang="ru-RU" sz="1100">
                        <a:latin typeface="Times New Roman"/>
                        <a:ea typeface="Times New Roman"/>
                        <a:cs typeface="Times New Roman"/>
                      </a:endParaRPr>
                    </a:p>
                  </a:txBody>
                  <a:tcPr marL="65101" marR="651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r h="259888">
                <a:tc vMerge="1">
                  <a:txBody>
                    <a:bodyPr/>
                    <a:lstStyle/>
                    <a:p>
                      <a:endParaRPr lang="ru-RU"/>
                    </a:p>
                  </a:txBody>
                  <a:tcPr/>
                </a:tc>
                <a:tc>
                  <a:txBody>
                    <a:bodyPr/>
                    <a:lstStyle/>
                    <a:p>
                      <a:pPr algn="ctr">
                        <a:lnSpc>
                          <a:spcPct val="115000"/>
                        </a:lnSpc>
                        <a:spcAft>
                          <a:spcPts val="0"/>
                        </a:spcAft>
                      </a:pPr>
                      <a:r>
                        <a:rPr lang="ru-RU" sz="1400" dirty="0">
                          <a:latin typeface="Times New Roman"/>
                          <a:ea typeface="Times New Roman"/>
                          <a:cs typeface="Times New Roman"/>
                        </a:rPr>
                        <a:t>1</a:t>
                      </a:r>
                      <a:endParaRPr lang="ru-RU" sz="1100" dirty="0">
                        <a:latin typeface="Times New Roman"/>
                        <a:ea typeface="Times New Roman"/>
                        <a:cs typeface="Times New Roman"/>
                      </a:endParaRPr>
                    </a:p>
                  </a:txBody>
                  <a:tcPr marL="65101" marR="651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2</a:t>
                      </a:r>
                      <a:endParaRPr lang="ru-RU" sz="1100">
                        <a:latin typeface="Times New Roman"/>
                        <a:ea typeface="Times New Roman"/>
                        <a:cs typeface="Times New Roman"/>
                      </a:endParaRPr>
                    </a:p>
                  </a:txBody>
                  <a:tcPr marL="65101" marR="651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3</a:t>
                      </a:r>
                      <a:endParaRPr lang="ru-RU" sz="1100">
                        <a:latin typeface="Times New Roman"/>
                        <a:ea typeface="Times New Roman"/>
                        <a:cs typeface="Times New Roman"/>
                      </a:endParaRPr>
                    </a:p>
                  </a:txBody>
                  <a:tcPr marL="65101" marR="651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4</a:t>
                      </a:r>
                      <a:endParaRPr lang="ru-RU" sz="1100">
                        <a:latin typeface="Times New Roman"/>
                        <a:ea typeface="Times New Roman"/>
                        <a:cs typeface="Times New Roman"/>
                      </a:endParaRPr>
                    </a:p>
                  </a:txBody>
                  <a:tcPr marL="65101" marR="651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12510">
                <a:tc>
                  <a:txBody>
                    <a:bodyPr/>
                    <a:lstStyle/>
                    <a:p>
                      <a:pPr>
                        <a:lnSpc>
                          <a:spcPct val="115000"/>
                        </a:lnSpc>
                        <a:spcAft>
                          <a:spcPts val="0"/>
                        </a:spcAft>
                      </a:pPr>
                      <a:r>
                        <a:rPr lang="ru-RU" sz="1400" dirty="0">
                          <a:latin typeface="Times New Roman"/>
                          <a:ea typeface="Times New Roman"/>
                          <a:cs typeface="Times New Roman"/>
                        </a:rPr>
                        <a:t>ПДК вредных веществ в воздухе рабочей зоны, мг/м</a:t>
                      </a:r>
                      <a:r>
                        <a:rPr lang="ru-RU" sz="1400" baseline="30000" dirty="0">
                          <a:latin typeface="Times New Roman"/>
                          <a:ea typeface="Times New Roman"/>
                          <a:cs typeface="Times New Roman"/>
                        </a:rPr>
                        <a:t>3</a:t>
                      </a:r>
                      <a:endParaRPr lang="ru-RU" sz="1100" dirty="0">
                        <a:latin typeface="Times New Roman"/>
                        <a:ea typeface="Times New Roman"/>
                        <a:cs typeface="Times New Roman"/>
                      </a:endParaRPr>
                    </a:p>
                    <a:p>
                      <a:pPr>
                        <a:lnSpc>
                          <a:spcPct val="115000"/>
                        </a:lnSpc>
                        <a:spcAft>
                          <a:spcPts val="0"/>
                        </a:spcAft>
                      </a:pPr>
                      <a:r>
                        <a:rPr lang="ru-RU" sz="1400" dirty="0">
                          <a:latin typeface="Times New Roman"/>
                          <a:ea typeface="Times New Roman"/>
                          <a:cs typeface="Times New Roman"/>
                        </a:rPr>
                        <a:t>Средняя смертельная доза при введении в желудок, </a:t>
                      </a:r>
                      <a:r>
                        <a:rPr lang="en-US" sz="1400" dirty="0">
                          <a:latin typeface="Times New Roman"/>
                          <a:ea typeface="Times New Roman"/>
                          <a:cs typeface="Times New Roman"/>
                        </a:rPr>
                        <a:t>DL</a:t>
                      </a:r>
                      <a:r>
                        <a:rPr lang="ru-RU" sz="1400" baseline="-25000" dirty="0">
                          <a:latin typeface="Times New Roman"/>
                          <a:ea typeface="Times New Roman"/>
                          <a:cs typeface="Times New Roman"/>
                        </a:rPr>
                        <a:t>50</a:t>
                      </a:r>
                      <a:r>
                        <a:rPr lang="ru-RU" sz="1400" baseline="30000" dirty="0">
                          <a:latin typeface="Times New Roman"/>
                          <a:ea typeface="Times New Roman"/>
                          <a:cs typeface="Times New Roman"/>
                        </a:rPr>
                        <a:t>ж</a:t>
                      </a:r>
                      <a:r>
                        <a:rPr lang="ru-RU" sz="1400" dirty="0">
                          <a:latin typeface="Times New Roman"/>
                          <a:ea typeface="Times New Roman"/>
                          <a:cs typeface="Times New Roman"/>
                        </a:rPr>
                        <a:t>, мг/кг</a:t>
                      </a:r>
                      <a:endParaRPr lang="ru-RU" sz="1100" dirty="0">
                        <a:latin typeface="Times New Roman"/>
                        <a:ea typeface="Times New Roman"/>
                        <a:cs typeface="Times New Roman"/>
                      </a:endParaRPr>
                    </a:p>
                    <a:p>
                      <a:pPr>
                        <a:lnSpc>
                          <a:spcPct val="115000"/>
                        </a:lnSpc>
                        <a:spcAft>
                          <a:spcPts val="0"/>
                        </a:spcAft>
                      </a:pPr>
                      <a:r>
                        <a:rPr lang="ru-RU" sz="1400" dirty="0">
                          <a:latin typeface="Times New Roman"/>
                          <a:ea typeface="Times New Roman"/>
                          <a:cs typeface="Times New Roman"/>
                        </a:rPr>
                        <a:t>Средняя смертельная доза при нанесении на кожу, </a:t>
                      </a:r>
                      <a:r>
                        <a:rPr lang="en-US" sz="1400" dirty="0">
                          <a:latin typeface="Times New Roman"/>
                          <a:ea typeface="Times New Roman"/>
                          <a:cs typeface="Times New Roman"/>
                        </a:rPr>
                        <a:t>DL</a:t>
                      </a:r>
                      <a:r>
                        <a:rPr lang="ru-RU" sz="1400" baseline="-25000" dirty="0">
                          <a:latin typeface="Times New Roman"/>
                          <a:ea typeface="Times New Roman"/>
                          <a:cs typeface="Times New Roman"/>
                        </a:rPr>
                        <a:t>50</a:t>
                      </a:r>
                      <a:r>
                        <a:rPr lang="ru-RU" sz="1400" baseline="30000" dirty="0">
                          <a:latin typeface="Times New Roman"/>
                          <a:ea typeface="Times New Roman"/>
                          <a:cs typeface="Times New Roman"/>
                        </a:rPr>
                        <a:t>к</a:t>
                      </a:r>
                      <a:r>
                        <a:rPr lang="ru-RU" sz="1400" dirty="0">
                          <a:latin typeface="Times New Roman"/>
                          <a:ea typeface="Times New Roman"/>
                          <a:cs typeface="Times New Roman"/>
                        </a:rPr>
                        <a:t>, мг/кг</a:t>
                      </a:r>
                      <a:endParaRPr lang="ru-RU" sz="1100" dirty="0">
                        <a:latin typeface="Times New Roman"/>
                        <a:ea typeface="Times New Roman"/>
                        <a:cs typeface="Times New Roman"/>
                      </a:endParaRPr>
                    </a:p>
                    <a:p>
                      <a:pPr>
                        <a:lnSpc>
                          <a:spcPct val="115000"/>
                        </a:lnSpc>
                        <a:spcAft>
                          <a:spcPts val="0"/>
                        </a:spcAft>
                      </a:pPr>
                      <a:r>
                        <a:rPr lang="ru-RU" sz="1400" dirty="0">
                          <a:latin typeface="Times New Roman"/>
                          <a:ea typeface="Times New Roman"/>
                          <a:cs typeface="Times New Roman"/>
                        </a:rPr>
                        <a:t>Средняя смертельная концентрация в воздухе, </a:t>
                      </a:r>
                      <a:r>
                        <a:rPr lang="en-US" sz="1400" dirty="0">
                          <a:latin typeface="Times New Roman"/>
                          <a:ea typeface="Times New Roman"/>
                          <a:cs typeface="Times New Roman"/>
                        </a:rPr>
                        <a:t>CL</a:t>
                      </a:r>
                      <a:r>
                        <a:rPr lang="ru-RU" sz="1400" baseline="-25000" dirty="0">
                          <a:latin typeface="Times New Roman"/>
                          <a:ea typeface="Times New Roman"/>
                          <a:cs typeface="Times New Roman"/>
                        </a:rPr>
                        <a:t>50</a:t>
                      </a:r>
                      <a:r>
                        <a:rPr lang="ru-RU" sz="1400" dirty="0">
                          <a:latin typeface="Times New Roman"/>
                          <a:ea typeface="Times New Roman"/>
                          <a:cs typeface="Times New Roman"/>
                        </a:rPr>
                        <a:t>, мг/м</a:t>
                      </a:r>
                      <a:r>
                        <a:rPr lang="ru-RU" sz="1400" baseline="30000" dirty="0">
                          <a:latin typeface="Times New Roman"/>
                          <a:ea typeface="Times New Roman"/>
                          <a:cs typeface="Times New Roman"/>
                        </a:rPr>
                        <a:t>3</a:t>
                      </a:r>
                      <a:endParaRPr lang="ru-RU" sz="1100" dirty="0">
                        <a:latin typeface="Times New Roman"/>
                        <a:ea typeface="Times New Roman"/>
                        <a:cs typeface="Times New Roman"/>
                      </a:endParaRPr>
                    </a:p>
                    <a:p>
                      <a:pPr>
                        <a:lnSpc>
                          <a:spcPct val="115000"/>
                        </a:lnSpc>
                        <a:spcAft>
                          <a:spcPts val="0"/>
                        </a:spcAft>
                      </a:pPr>
                      <a:r>
                        <a:rPr lang="ru-RU" sz="1400" dirty="0">
                          <a:latin typeface="Times New Roman"/>
                          <a:ea typeface="Times New Roman"/>
                          <a:cs typeface="Times New Roman"/>
                        </a:rPr>
                        <a:t>Зона острого действия, </a:t>
                      </a:r>
                      <a:r>
                        <a:rPr lang="en-US" sz="1400" dirty="0" err="1">
                          <a:latin typeface="Times New Roman"/>
                          <a:ea typeface="Times New Roman"/>
                          <a:cs typeface="Times New Roman"/>
                        </a:rPr>
                        <a:t>Z</a:t>
                      </a:r>
                      <a:r>
                        <a:rPr lang="en-US" sz="1400" baseline="-25000" dirty="0" err="1">
                          <a:latin typeface="Times New Roman"/>
                          <a:ea typeface="Times New Roman"/>
                          <a:cs typeface="Times New Roman"/>
                        </a:rPr>
                        <a:t>ac</a:t>
                      </a:r>
                      <a:endParaRPr lang="ru-RU" sz="1100" dirty="0">
                        <a:latin typeface="Times New Roman"/>
                        <a:ea typeface="Times New Roman"/>
                        <a:cs typeface="Times New Roman"/>
                      </a:endParaRPr>
                    </a:p>
                    <a:p>
                      <a:pPr>
                        <a:lnSpc>
                          <a:spcPct val="115000"/>
                        </a:lnSpc>
                        <a:spcAft>
                          <a:spcPts val="0"/>
                        </a:spcAft>
                      </a:pPr>
                      <a:r>
                        <a:rPr lang="ru-RU" sz="1400" dirty="0">
                          <a:latin typeface="Times New Roman"/>
                          <a:ea typeface="Times New Roman"/>
                          <a:cs typeface="Times New Roman"/>
                        </a:rPr>
                        <a:t>Зона хронического действия, </a:t>
                      </a:r>
                      <a:r>
                        <a:rPr lang="en-US" sz="1400" dirty="0" err="1">
                          <a:latin typeface="Times New Roman"/>
                          <a:ea typeface="Times New Roman"/>
                          <a:cs typeface="Times New Roman"/>
                        </a:rPr>
                        <a:t>Z</a:t>
                      </a:r>
                      <a:r>
                        <a:rPr lang="en-US" sz="1400" baseline="-25000" dirty="0" err="1">
                          <a:latin typeface="Times New Roman"/>
                          <a:ea typeface="Times New Roman"/>
                          <a:cs typeface="Times New Roman"/>
                        </a:rPr>
                        <a:t>ch</a:t>
                      </a:r>
                      <a:endParaRPr lang="ru-RU" sz="1100" dirty="0">
                        <a:latin typeface="Times New Roman"/>
                        <a:ea typeface="Times New Roman"/>
                        <a:cs typeface="Times New Roman"/>
                      </a:endParaRPr>
                    </a:p>
                    <a:p>
                      <a:pPr>
                        <a:lnSpc>
                          <a:spcPct val="115000"/>
                        </a:lnSpc>
                        <a:spcAft>
                          <a:spcPts val="0"/>
                        </a:spcAft>
                      </a:pPr>
                      <a:r>
                        <a:rPr lang="ru-RU" sz="1400" dirty="0">
                          <a:latin typeface="Times New Roman"/>
                          <a:ea typeface="Times New Roman"/>
                          <a:cs typeface="Times New Roman"/>
                        </a:rPr>
                        <a:t>КВИО</a:t>
                      </a:r>
                      <a:endParaRPr lang="ru-RU" sz="1100" dirty="0">
                        <a:latin typeface="Times New Roman"/>
                        <a:ea typeface="Times New Roman"/>
                        <a:cs typeface="Times New Roman"/>
                      </a:endParaRPr>
                    </a:p>
                  </a:txBody>
                  <a:tcPr marL="65101" marR="65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smtClean="0">
                          <a:latin typeface="Times New Roman"/>
                          <a:ea typeface="Times New Roman"/>
                          <a:cs typeface="Times New Roman"/>
                        </a:rPr>
                        <a:t>менее </a:t>
                      </a:r>
                      <a:r>
                        <a:rPr lang="ru-RU" sz="1400" dirty="0">
                          <a:latin typeface="Times New Roman"/>
                          <a:ea typeface="Times New Roman"/>
                          <a:cs typeface="Times New Roman"/>
                        </a:rPr>
                        <a:t>0,1</a:t>
                      </a:r>
                      <a:endParaRPr lang="ru-RU" sz="1100" dirty="0">
                        <a:latin typeface="Times New Roman"/>
                        <a:ea typeface="Times New Roman"/>
                        <a:cs typeface="Times New Roman"/>
                      </a:endParaRPr>
                    </a:p>
                    <a:p>
                      <a:pPr algn="ctr">
                        <a:lnSpc>
                          <a:spcPct val="115000"/>
                        </a:lnSpc>
                        <a:spcAft>
                          <a:spcPts val="0"/>
                        </a:spcAft>
                      </a:pPr>
                      <a:endParaRPr lang="ru-RU" sz="1400" dirty="0" smtClean="0">
                        <a:latin typeface="Times New Roman"/>
                        <a:ea typeface="Times New Roman"/>
                        <a:cs typeface="Times New Roman"/>
                      </a:endParaRPr>
                    </a:p>
                    <a:p>
                      <a:pPr algn="ctr">
                        <a:lnSpc>
                          <a:spcPct val="115000"/>
                        </a:lnSpc>
                        <a:spcAft>
                          <a:spcPts val="0"/>
                        </a:spcAft>
                      </a:pPr>
                      <a:r>
                        <a:rPr lang="ru-RU" sz="1400" dirty="0" smtClean="0">
                          <a:latin typeface="Times New Roman"/>
                          <a:ea typeface="Times New Roman"/>
                          <a:cs typeface="Times New Roman"/>
                        </a:rPr>
                        <a:t>менее </a:t>
                      </a:r>
                      <a:r>
                        <a:rPr lang="ru-RU" sz="1400" dirty="0">
                          <a:latin typeface="Times New Roman"/>
                          <a:ea typeface="Times New Roman"/>
                          <a:cs typeface="Times New Roman"/>
                        </a:rPr>
                        <a:t>15</a:t>
                      </a:r>
                      <a:endParaRPr lang="ru-RU" sz="1100" dirty="0">
                        <a:latin typeface="Times New Roman"/>
                        <a:ea typeface="Times New Roman"/>
                        <a:cs typeface="Times New Roman"/>
                      </a:endParaRPr>
                    </a:p>
                    <a:p>
                      <a:pPr algn="ctr">
                        <a:lnSpc>
                          <a:spcPct val="115000"/>
                        </a:lnSpc>
                        <a:spcAft>
                          <a:spcPts val="0"/>
                        </a:spcAft>
                      </a:pPr>
                      <a:endParaRPr lang="ru-RU" sz="1400" dirty="0" smtClean="0">
                        <a:latin typeface="Times New Roman"/>
                        <a:ea typeface="Times New Roman"/>
                        <a:cs typeface="Times New Roman"/>
                      </a:endParaRPr>
                    </a:p>
                    <a:p>
                      <a:pPr algn="ctr">
                        <a:lnSpc>
                          <a:spcPct val="115000"/>
                        </a:lnSpc>
                        <a:spcAft>
                          <a:spcPts val="0"/>
                        </a:spcAft>
                      </a:pPr>
                      <a:r>
                        <a:rPr lang="ru-RU" sz="1400" dirty="0" smtClean="0">
                          <a:latin typeface="Times New Roman"/>
                          <a:ea typeface="Times New Roman"/>
                          <a:cs typeface="Times New Roman"/>
                        </a:rPr>
                        <a:t>менее </a:t>
                      </a:r>
                      <a:r>
                        <a:rPr lang="ru-RU" sz="1400" dirty="0">
                          <a:latin typeface="Times New Roman"/>
                          <a:ea typeface="Times New Roman"/>
                          <a:cs typeface="Times New Roman"/>
                        </a:rPr>
                        <a:t>100</a:t>
                      </a:r>
                      <a:endParaRPr lang="ru-RU" sz="1100" dirty="0">
                        <a:latin typeface="Times New Roman"/>
                        <a:ea typeface="Times New Roman"/>
                        <a:cs typeface="Times New Roman"/>
                      </a:endParaRPr>
                    </a:p>
                    <a:p>
                      <a:pPr algn="ctr">
                        <a:lnSpc>
                          <a:spcPct val="115000"/>
                        </a:lnSpc>
                        <a:spcAft>
                          <a:spcPts val="0"/>
                        </a:spcAft>
                      </a:pPr>
                      <a:endParaRPr lang="ru-RU" sz="1400" dirty="0" smtClean="0">
                        <a:latin typeface="Times New Roman"/>
                        <a:ea typeface="Times New Roman"/>
                        <a:cs typeface="Times New Roman"/>
                      </a:endParaRPr>
                    </a:p>
                    <a:p>
                      <a:pPr algn="ctr">
                        <a:lnSpc>
                          <a:spcPct val="115000"/>
                        </a:lnSpc>
                        <a:spcAft>
                          <a:spcPts val="0"/>
                        </a:spcAft>
                      </a:pPr>
                      <a:r>
                        <a:rPr lang="ru-RU" sz="1400" dirty="0" smtClean="0">
                          <a:latin typeface="Times New Roman"/>
                          <a:ea typeface="Times New Roman"/>
                          <a:cs typeface="Times New Roman"/>
                        </a:rPr>
                        <a:t>менее </a:t>
                      </a:r>
                      <a:r>
                        <a:rPr lang="ru-RU" sz="1400" dirty="0">
                          <a:latin typeface="Times New Roman"/>
                          <a:ea typeface="Times New Roman"/>
                          <a:cs typeface="Times New Roman"/>
                        </a:rPr>
                        <a:t>500</a:t>
                      </a:r>
                      <a:endParaRPr lang="ru-RU" sz="1100" dirty="0">
                        <a:latin typeface="Times New Roman"/>
                        <a:ea typeface="Times New Roman"/>
                        <a:cs typeface="Times New Roman"/>
                      </a:endParaRPr>
                    </a:p>
                    <a:p>
                      <a:pPr algn="ctr">
                        <a:lnSpc>
                          <a:spcPct val="115000"/>
                        </a:lnSpc>
                        <a:spcAft>
                          <a:spcPts val="0"/>
                        </a:spcAft>
                      </a:pPr>
                      <a:endParaRPr lang="ru-RU" sz="1400" dirty="0" smtClean="0">
                        <a:latin typeface="Times New Roman"/>
                        <a:ea typeface="Times New Roman"/>
                        <a:cs typeface="Times New Roman"/>
                      </a:endParaRPr>
                    </a:p>
                    <a:p>
                      <a:pPr algn="ctr">
                        <a:lnSpc>
                          <a:spcPct val="115000"/>
                        </a:lnSpc>
                        <a:spcAft>
                          <a:spcPts val="0"/>
                        </a:spcAft>
                      </a:pPr>
                      <a:r>
                        <a:rPr lang="ru-RU" sz="1400" dirty="0" smtClean="0">
                          <a:latin typeface="Times New Roman"/>
                          <a:ea typeface="Times New Roman"/>
                          <a:cs typeface="Times New Roman"/>
                        </a:rPr>
                        <a:t>менее </a:t>
                      </a:r>
                      <a:r>
                        <a:rPr lang="ru-RU" sz="1400" dirty="0">
                          <a:latin typeface="Times New Roman"/>
                          <a:ea typeface="Times New Roman"/>
                          <a:cs typeface="Times New Roman"/>
                        </a:rPr>
                        <a:t>6</a:t>
                      </a:r>
                      <a:endParaRPr lang="ru-RU" sz="1100" dirty="0">
                        <a:latin typeface="Times New Roman"/>
                        <a:ea typeface="Times New Roman"/>
                        <a:cs typeface="Times New Roman"/>
                      </a:endParaRPr>
                    </a:p>
                    <a:p>
                      <a:pPr algn="ctr">
                        <a:lnSpc>
                          <a:spcPct val="115000"/>
                        </a:lnSpc>
                        <a:spcAft>
                          <a:spcPts val="0"/>
                        </a:spcAft>
                      </a:pPr>
                      <a:r>
                        <a:rPr lang="ru-RU" sz="1400" dirty="0">
                          <a:latin typeface="Times New Roman"/>
                          <a:ea typeface="Times New Roman"/>
                          <a:cs typeface="Times New Roman"/>
                        </a:rPr>
                        <a:t>более 10</a:t>
                      </a:r>
                      <a:endParaRPr lang="ru-RU" sz="1100" dirty="0">
                        <a:latin typeface="Times New Roman"/>
                        <a:ea typeface="Times New Roman"/>
                        <a:cs typeface="Times New Roman"/>
                      </a:endParaRPr>
                    </a:p>
                    <a:p>
                      <a:pPr algn="ctr">
                        <a:lnSpc>
                          <a:spcPct val="115000"/>
                        </a:lnSpc>
                        <a:spcAft>
                          <a:spcPts val="0"/>
                        </a:spcAft>
                      </a:pPr>
                      <a:r>
                        <a:rPr lang="ru-RU" sz="1400" dirty="0">
                          <a:latin typeface="Times New Roman"/>
                          <a:ea typeface="Times New Roman"/>
                          <a:cs typeface="Times New Roman"/>
                        </a:rPr>
                        <a:t>более 300</a:t>
                      </a:r>
                      <a:endParaRPr lang="ru-RU" sz="1100" dirty="0">
                        <a:latin typeface="Times New Roman"/>
                        <a:ea typeface="Times New Roman"/>
                        <a:cs typeface="Times New Roman"/>
                      </a:endParaRPr>
                    </a:p>
                  </a:txBody>
                  <a:tcPr marL="65101" marR="65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smtClean="0">
                          <a:latin typeface="Times New Roman"/>
                          <a:ea typeface="Times New Roman"/>
                          <a:cs typeface="Times New Roman"/>
                        </a:rPr>
                        <a:t>0,1–1,0</a:t>
                      </a:r>
                      <a:endParaRPr lang="ru-RU" sz="1100" dirty="0">
                        <a:latin typeface="Times New Roman"/>
                        <a:ea typeface="Times New Roman"/>
                        <a:cs typeface="Times New Roman"/>
                      </a:endParaRPr>
                    </a:p>
                    <a:p>
                      <a:pPr algn="ctr">
                        <a:lnSpc>
                          <a:spcPct val="115000"/>
                        </a:lnSpc>
                        <a:spcAft>
                          <a:spcPts val="0"/>
                        </a:spcAft>
                      </a:pPr>
                      <a:endParaRPr lang="ru-RU" sz="1400" dirty="0" smtClean="0">
                        <a:latin typeface="Times New Roman"/>
                        <a:ea typeface="Times New Roman"/>
                        <a:cs typeface="Times New Roman"/>
                      </a:endParaRPr>
                    </a:p>
                    <a:p>
                      <a:pPr algn="ctr">
                        <a:lnSpc>
                          <a:spcPct val="115000"/>
                        </a:lnSpc>
                        <a:spcAft>
                          <a:spcPts val="0"/>
                        </a:spcAft>
                      </a:pPr>
                      <a:r>
                        <a:rPr lang="ru-RU" sz="1400" dirty="0" smtClean="0">
                          <a:latin typeface="Times New Roman"/>
                          <a:ea typeface="Times New Roman"/>
                          <a:cs typeface="Times New Roman"/>
                        </a:rPr>
                        <a:t>15–150</a:t>
                      </a:r>
                      <a:endParaRPr lang="ru-RU" sz="1100" dirty="0">
                        <a:latin typeface="Times New Roman"/>
                        <a:ea typeface="Times New Roman"/>
                        <a:cs typeface="Times New Roman"/>
                      </a:endParaRPr>
                    </a:p>
                    <a:p>
                      <a:pPr algn="ctr">
                        <a:lnSpc>
                          <a:spcPct val="115000"/>
                        </a:lnSpc>
                        <a:spcAft>
                          <a:spcPts val="0"/>
                        </a:spcAft>
                      </a:pPr>
                      <a:endParaRPr lang="ru-RU" sz="1400" dirty="0" smtClean="0">
                        <a:latin typeface="Times New Roman"/>
                        <a:ea typeface="Times New Roman"/>
                        <a:cs typeface="Times New Roman"/>
                      </a:endParaRPr>
                    </a:p>
                    <a:p>
                      <a:pPr algn="ctr">
                        <a:lnSpc>
                          <a:spcPct val="115000"/>
                        </a:lnSpc>
                        <a:spcAft>
                          <a:spcPts val="0"/>
                        </a:spcAft>
                      </a:pPr>
                      <a:r>
                        <a:rPr lang="ru-RU" sz="1400" dirty="0" smtClean="0">
                          <a:latin typeface="Times New Roman"/>
                          <a:ea typeface="Times New Roman"/>
                          <a:cs typeface="Times New Roman"/>
                        </a:rPr>
                        <a:t>100–500</a:t>
                      </a:r>
                      <a:endParaRPr lang="ru-RU" sz="1100" dirty="0">
                        <a:latin typeface="Times New Roman"/>
                        <a:ea typeface="Times New Roman"/>
                        <a:cs typeface="Times New Roman"/>
                      </a:endParaRPr>
                    </a:p>
                    <a:p>
                      <a:pPr algn="ctr">
                        <a:lnSpc>
                          <a:spcPct val="115000"/>
                        </a:lnSpc>
                        <a:spcAft>
                          <a:spcPts val="0"/>
                        </a:spcAft>
                      </a:pPr>
                      <a:endParaRPr lang="ru-RU" sz="1400" dirty="0" smtClean="0">
                        <a:latin typeface="Times New Roman"/>
                        <a:ea typeface="Times New Roman"/>
                        <a:cs typeface="Times New Roman"/>
                      </a:endParaRPr>
                    </a:p>
                    <a:p>
                      <a:pPr algn="ctr">
                        <a:lnSpc>
                          <a:spcPct val="115000"/>
                        </a:lnSpc>
                        <a:spcAft>
                          <a:spcPts val="0"/>
                        </a:spcAft>
                      </a:pPr>
                      <a:r>
                        <a:rPr lang="ru-RU" sz="1400" dirty="0" smtClean="0">
                          <a:latin typeface="Times New Roman"/>
                          <a:ea typeface="Times New Roman"/>
                          <a:cs typeface="Times New Roman"/>
                        </a:rPr>
                        <a:t>500–5000</a:t>
                      </a:r>
                      <a:endParaRPr lang="ru-RU" sz="1100" dirty="0">
                        <a:latin typeface="Times New Roman"/>
                        <a:ea typeface="Times New Roman"/>
                        <a:cs typeface="Times New Roman"/>
                      </a:endParaRPr>
                    </a:p>
                    <a:p>
                      <a:pPr algn="ctr">
                        <a:lnSpc>
                          <a:spcPct val="115000"/>
                        </a:lnSpc>
                        <a:spcAft>
                          <a:spcPts val="0"/>
                        </a:spcAft>
                      </a:pPr>
                      <a:endParaRPr lang="ru-RU" sz="1400" dirty="0" smtClean="0">
                        <a:latin typeface="Times New Roman"/>
                        <a:ea typeface="Times New Roman"/>
                        <a:cs typeface="Times New Roman"/>
                      </a:endParaRPr>
                    </a:p>
                    <a:p>
                      <a:pPr algn="ctr">
                        <a:lnSpc>
                          <a:spcPct val="115000"/>
                        </a:lnSpc>
                        <a:spcAft>
                          <a:spcPts val="0"/>
                        </a:spcAft>
                      </a:pPr>
                      <a:r>
                        <a:rPr lang="ru-RU" sz="1400" dirty="0" smtClean="0">
                          <a:latin typeface="Times New Roman"/>
                          <a:ea typeface="Times New Roman"/>
                          <a:cs typeface="Times New Roman"/>
                        </a:rPr>
                        <a:t>6–18</a:t>
                      </a:r>
                      <a:endParaRPr lang="ru-RU" sz="1100" dirty="0">
                        <a:latin typeface="Times New Roman"/>
                        <a:ea typeface="Times New Roman"/>
                        <a:cs typeface="Times New Roman"/>
                      </a:endParaRPr>
                    </a:p>
                    <a:p>
                      <a:pPr algn="ctr">
                        <a:lnSpc>
                          <a:spcPct val="115000"/>
                        </a:lnSpc>
                        <a:spcAft>
                          <a:spcPts val="0"/>
                        </a:spcAft>
                      </a:pPr>
                      <a:r>
                        <a:rPr lang="ru-RU" sz="1400" dirty="0">
                          <a:latin typeface="Times New Roman"/>
                          <a:ea typeface="Times New Roman"/>
                          <a:cs typeface="Times New Roman"/>
                        </a:rPr>
                        <a:t>10–5</a:t>
                      </a:r>
                      <a:endParaRPr lang="ru-RU" sz="1100" dirty="0">
                        <a:latin typeface="Times New Roman"/>
                        <a:ea typeface="Times New Roman"/>
                        <a:cs typeface="Times New Roman"/>
                      </a:endParaRPr>
                    </a:p>
                    <a:p>
                      <a:pPr algn="ctr">
                        <a:lnSpc>
                          <a:spcPct val="115000"/>
                        </a:lnSpc>
                        <a:spcAft>
                          <a:spcPts val="0"/>
                        </a:spcAft>
                      </a:pPr>
                      <a:r>
                        <a:rPr lang="ru-RU" sz="1400" dirty="0">
                          <a:latin typeface="Times New Roman"/>
                          <a:ea typeface="Times New Roman"/>
                          <a:cs typeface="Times New Roman"/>
                        </a:rPr>
                        <a:t>300–30</a:t>
                      </a:r>
                      <a:endParaRPr lang="ru-RU" sz="1100" dirty="0">
                        <a:latin typeface="Times New Roman"/>
                        <a:ea typeface="Times New Roman"/>
                        <a:cs typeface="Times New Roman"/>
                      </a:endParaRPr>
                    </a:p>
                  </a:txBody>
                  <a:tcPr marL="65101" marR="65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smtClean="0">
                          <a:latin typeface="Times New Roman"/>
                          <a:ea typeface="Times New Roman"/>
                          <a:cs typeface="Times New Roman"/>
                        </a:rPr>
                        <a:t>1,1–10</a:t>
                      </a:r>
                      <a:endParaRPr lang="ru-RU" sz="1100" dirty="0">
                        <a:latin typeface="Times New Roman"/>
                        <a:ea typeface="Times New Roman"/>
                        <a:cs typeface="Times New Roman"/>
                      </a:endParaRPr>
                    </a:p>
                    <a:p>
                      <a:pPr algn="ctr">
                        <a:lnSpc>
                          <a:spcPct val="115000"/>
                        </a:lnSpc>
                        <a:spcAft>
                          <a:spcPts val="0"/>
                        </a:spcAft>
                      </a:pPr>
                      <a:endParaRPr lang="ru-RU" sz="1400" dirty="0" smtClean="0">
                        <a:latin typeface="Times New Roman"/>
                        <a:ea typeface="Times New Roman"/>
                        <a:cs typeface="Times New Roman"/>
                      </a:endParaRPr>
                    </a:p>
                    <a:p>
                      <a:pPr algn="ctr">
                        <a:lnSpc>
                          <a:spcPct val="115000"/>
                        </a:lnSpc>
                        <a:spcAft>
                          <a:spcPts val="0"/>
                        </a:spcAft>
                      </a:pPr>
                      <a:r>
                        <a:rPr lang="ru-RU" sz="1400" dirty="0" smtClean="0">
                          <a:latin typeface="Times New Roman"/>
                          <a:ea typeface="Times New Roman"/>
                          <a:cs typeface="Times New Roman"/>
                        </a:rPr>
                        <a:t>151–5000</a:t>
                      </a:r>
                      <a:endParaRPr lang="ru-RU" sz="1100" dirty="0">
                        <a:latin typeface="Times New Roman"/>
                        <a:ea typeface="Times New Roman"/>
                        <a:cs typeface="Times New Roman"/>
                      </a:endParaRPr>
                    </a:p>
                    <a:p>
                      <a:pPr algn="ctr">
                        <a:lnSpc>
                          <a:spcPct val="115000"/>
                        </a:lnSpc>
                        <a:spcAft>
                          <a:spcPts val="0"/>
                        </a:spcAft>
                      </a:pPr>
                      <a:endParaRPr lang="ru-RU" sz="1400" dirty="0" smtClean="0">
                        <a:latin typeface="Times New Roman"/>
                        <a:ea typeface="Times New Roman"/>
                        <a:cs typeface="Times New Roman"/>
                      </a:endParaRPr>
                    </a:p>
                    <a:p>
                      <a:pPr algn="ctr">
                        <a:lnSpc>
                          <a:spcPct val="115000"/>
                        </a:lnSpc>
                        <a:spcAft>
                          <a:spcPts val="0"/>
                        </a:spcAft>
                      </a:pPr>
                      <a:r>
                        <a:rPr lang="ru-RU" sz="1400" dirty="0" smtClean="0">
                          <a:latin typeface="Times New Roman"/>
                          <a:ea typeface="Times New Roman"/>
                          <a:cs typeface="Times New Roman"/>
                        </a:rPr>
                        <a:t>501–2500</a:t>
                      </a:r>
                      <a:endParaRPr lang="ru-RU" sz="1100" dirty="0">
                        <a:latin typeface="Times New Roman"/>
                        <a:ea typeface="Times New Roman"/>
                        <a:cs typeface="Times New Roman"/>
                      </a:endParaRPr>
                    </a:p>
                    <a:p>
                      <a:pPr algn="ctr">
                        <a:lnSpc>
                          <a:spcPct val="115000"/>
                        </a:lnSpc>
                        <a:spcAft>
                          <a:spcPts val="0"/>
                        </a:spcAft>
                      </a:pPr>
                      <a:endParaRPr lang="ru-RU" sz="1400" dirty="0" smtClean="0">
                        <a:latin typeface="Times New Roman"/>
                        <a:ea typeface="Times New Roman"/>
                        <a:cs typeface="Times New Roman"/>
                      </a:endParaRPr>
                    </a:p>
                    <a:p>
                      <a:pPr algn="ctr">
                        <a:lnSpc>
                          <a:spcPct val="115000"/>
                        </a:lnSpc>
                        <a:spcAft>
                          <a:spcPts val="0"/>
                        </a:spcAft>
                      </a:pPr>
                      <a:r>
                        <a:rPr lang="ru-RU" sz="1400" dirty="0" smtClean="0">
                          <a:latin typeface="Times New Roman"/>
                          <a:ea typeface="Times New Roman"/>
                          <a:cs typeface="Times New Roman"/>
                        </a:rPr>
                        <a:t>5001–50000</a:t>
                      </a:r>
                      <a:endParaRPr lang="ru-RU" sz="1100" dirty="0">
                        <a:latin typeface="Times New Roman"/>
                        <a:ea typeface="Times New Roman"/>
                        <a:cs typeface="Times New Roman"/>
                      </a:endParaRPr>
                    </a:p>
                    <a:p>
                      <a:pPr algn="ctr">
                        <a:lnSpc>
                          <a:spcPct val="115000"/>
                        </a:lnSpc>
                        <a:spcAft>
                          <a:spcPts val="0"/>
                        </a:spcAft>
                      </a:pPr>
                      <a:endParaRPr lang="ru-RU" sz="1400" dirty="0" smtClean="0">
                        <a:latin typeface="Times New Roman"/>
                        <a:ea typeface="Times New Roman"/>
                        <a:cs typeface="Times New Roman"/>
                      </a:endParaRPr>
                    </a:p>
                    <a:p>
                      <a:pPr algn="ctr">
                        <a:lnSpc>
                          <a:spcPct val="115000"/>
                        </a:lnSpc>
                        <a:spcAft>
                          <a:spcPts val="0"/>
                        </a:spcAft>
                      </a:pPr>
                      <a:r>
                        <a:rPr lang="ru-RU" sz="1400" dirty="0" smtClean="0">
                          <a:latin typeface="Times New Roman"/>
                          <a:ea typeface="Times New Roman"/>
                          <a:cs typeface="Times New Roman"/>
                        </a:rPr>
                        <a:t>18,1–54</a:t>
                      </a:r>
                      <a:endParaRPr lang="ru-RU" sz="1100" dirty="0">
                        <a:latin typeface="Times New Roman"/>
                        <a:ea typeface="Times New Roman"/>
                        <a:cs typeface="Times New Roman"/>
                      </a:endParaRPr>
                    </a:p>
                    <a:p>
                      <a:pPr algn="ctr">
                        <a:lnSpc>
                          <a:spcPct val="115000"/>
                        </a:lnSpc>
                        <a:spcAft>
                          <a:spcPts val="0"/>
                        </a:spcAft>
                      </a:pPr>
                      <a:r>
                        <a:rPr lang="ru-RU" sz="1400" dirty="0">
                          <a:latin typeface="Times New Roman"/>
                          <a:ea typeface="Times New Roman"/>
                          <a:cs typeface="Times New Roman"/>
                        </a:rPr>
                        <a:t>4,9–2,5</a:t>
                      </a:r>
                      <a:endParaRPr lang="ru-RU" sz="1100" dirty="0">
                        <a:latin typeface="Times New Roman"/>
                        <a:ea typeface="Times New Roman"/>
                        <a:cs typeface="Times New Roman"/>
                      </a:endParaRPr>
                    </a:p>
                    <a:p>
                      <a:pPr algn="ctr">
                        <a:lnSpc>
                          <a:spcPct val="115000"/>
                        </a:lnSpc>
                        <a:spcAft>
                          <a:spcPts val="0"/>
                        </a:spcAft>
                      </a:pPr>
                      <a:r>
                        <a:rPr lang="ru-RU" sz="1400" dirty="0">
                          <a:latin typeface="Times New Roman"/>
                          <a:ea typeface="Times New Roman"/>
                          <a:cs typeface="Times New Roman"/>
                        </a:rPr>
                        <a:t>29–3</a:t>
                      </a:r>
                      <a:endParaRPr lang="ru-RU" sz="1100" dirty="0">
                        <a:latin typeface="Times New Roman"/>
                        <a:ea typeface="Times New Roman"/>
                        <a:cs typeface="Times New Roman"/>
                      </a:endParaRPr>
                    </a:p>
                  </a:txBody>
                  <a:tcPr marL="65101" marR="65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latin typeface="Times New Roman"/>
                          <a:ea typeface="Times New Roman"/>
                          <a:cs typeface="Times New Roman"/>
                        </a:rPr>
                        <a:t>более 10</a:t>
                      </a:r>
                      <a:endParaRPr lang="ru-RU" sz="1100" dirty="0">
                        <a:latin typeface="Times New Roman"/>
                        <a:ea typeface="Times New Roman"/>
                        <a:cs typeface="Times New Roman"/>
                      </a:endParaRPr>
                    </a:p>
                    <a:p>
                      <a:pPr algn="ctr">
                        <a:lnSpc>
                          <a:spcPct val="115000"/>
                        </a:lnSpc>
                        <a:spcAft>
                          <a:spcPts val="0"/>
                        </a:spcAft>
                      </a:pPr>
                      <a:endParaRPr lang="ru-RU" sz="1400" dirty="0" smtClean="0">
                        <a:latin typeface="Times New Roman"/>
                        <a:ea typeface="Times New Roman"/>
                        <a:cs typeface="Times New Roman"/>
                      </a:endParaRPr>
                    </a:p>
                    <a:p>
                      <a:pPr algn="ctr">
                        <a:lnSpc>
                          <a:spcPct val="115000"/>
                        </a:lnSpc>
                        <a:spcAft>
                          <a:spcPts val="0"/>
                        </a:spcAft>
                      </a:pPr>
                      <a:r>
                        <a:rPr lang="ru-RU" sz="1400" dirty="0" smtClean="0">
                          <a:latin typeface="Times New Roman"/>
                          <a:ea typeface="Times New Roman"/>
                          <a:cs typeface="Times New Roman"/>
                        </a:rPr>
                        <a:t>более 5000</a:t>
                      </a:r>
                      <a:endParaRPr lang="ru-RU" sz="1100" dirty="0">
                        <a:latin typeface="Times New Roman"/>
                        <a:ea typeface="Times New Roman"/>
                        <a:cs typeface="Times New Roman"/>
                      </a:endParaRPr>
                    </a:p>
                    <a:p>
                      <a:pPr algn="ctr">
                        <a:lnSpc>
                          <a:spcPct val="115000"/>
                        </a:lnSpc>
                        <a:spcAft>
                          <a:spcPts val="0"/>
                        </a:spcAft>
                      </a:pPr>
                      <a:endParaRPr lang="ru-RU" sz="1400" dirty="0" smtClean="0">
                        <a:latin typeface="Times New Roman"/>
                        <a:ea typeface="Times New Roman"/>
                        <a:cs typeface="Times New Roman"/>
                      </a:endParaRPr>
                    </a:p>
                    <a:p>
                      <a:pPr algn="ctr">
                        <a:lnSpc>
                          <a:spcPct val="115000"/>
                        </a:lnSpc>
                        <a:spcAft>
                          <a:spcPts val="0"/>
                        </a:spcAft>
                      </a:pPr>
                      <a:r>
                        <a:rPr lang="ru-RU" sz="1400" dirty="0" smtClean="0">
                          <a:latin typeface="Times New Roman"/>
                          <a:ea typeface="Times New Roman"/>
                          <a:cs typeface="Times New Roman"/>
                        </a:rPr>
                        <a:t>более 2500</a:t>
                      </a:r>
                      <a:endParaRPr lang="ru-RU" sz="1100" dirty="0">
                        <a:latin typeface="Times New Roman"/>
                        <a:ea typeface="Times New Roman"/>
                        <a:cs typeface="Times New Roman"/>
                      </a:endParaRPr>
                    </a:p>
                    <a:p>
                      <a:pPr algn="ctr">
                        <a:lnSpc>
                          <a:spcPct val="115000"/>
                        </a:lnSpc>
                        <a:spcAft>
                          <a:spcPts val="0"/>
                        </a:spcAft>
                      </a:pPr>
                      <a:endParaRPr lang="ru-RU" sz="1400" dirty="0" smtClean="0">
                        <a:latin typeface="Times New Roman"/>
                        <a:ea typeface="Times New Roman"/>
                        <a:cs typeface="Times New Roman"/>
                      </a:endParaRPr>
                    </a:p>
                    <a:p>
                      <a:pPr algn="ctr">
                        <a:lnSpc>
                          <a:spcPct val="115000"/>
                        </a:lnSpc>
                        <a:spcAft>
                          <a:spcPts val="0"/>
                        </a:spcAft>
                      </a:pPr>
                      <a:r>
                        <a:rPr lang="ru-RU" sz="1400" dirty="0" smtClean="0">
                          <a:latin typeface="Times New Roman"/>
                          <a:ea typeface="Times New Roman"/>
                          <a:cs typeface="Times New Roman"/>
                        </a:rPr>
                        <a:t>более 50000</a:t>
                      </a:r>
                      <a:endParaRPr lang="ru-RU" sz="1100" dirty="0">
                        <a:latin typeface="Times New Roman"/>
                        <a:ea typeface="Times New Roman"/>
                        <a:cs typeface="Times New Roman"/>
                      </a:endParaRPr>
                    </a:p>
                    <a:p>
                      <a:pPr algn="ctr">
                        <a:lnSpc>
                          <a:spcPct val="115000"/>
                        </a:lnSpc>
                        <a:spcAft>
                          <a:spcPts val="0"/>
                        </a:spcAft>
                      </a:pPr>
                      <a:endParaRPr lang="ru-RU" sz="1400" dirty="0" smtClean="0">
                        <a:latin typeface="Times New Roman"/>
                        <a:ea typeface="Times New Roman"/>
                        <a:cs typeface="Times New Roman"/>
                      </a:endParaRPr>
                    </a:p>
                    <a:p>
                      <a:pPr algn="ctr">
                        <a:lnSpc>
                          <a:spcPct val="115000"/>
                        </a:lnSpc>
                        <a:spcAft>
                          <a:spcPts val="0"/>
                        </a:spcAft>
                      </a:pPr>
                      <a:r>
                        <a:rPr lang="ru-RU" sz="1400" dirty="0" smtClean="0">
                          <a:latin typeface="Times New Roman"/>
                          <a:ea typeface="Times New Roman"/>
                          <a:cs typeface="Times New Roman"/>
                        </a:rPr>
                        <a:t>более </a:t>
                      </a:r>
                      <a:r>
                        <a:rPr lang="ru-RU" sz="1400" dirty="0">
                          <a:latin typeface="Times New Roman"/>
                          <a:ea typeface="Times New Roman"/>
                          <a:cs typeface="Times New Roman"/>
                        </a:rPr>
                        <a:t>54</a:t>
                      </a:r>
                      <a:endParaRPr lang="ru-RU" sz="1100" dirty="0">
                        <a:latin typeface="Times New Roman"/>
                        <a:ea typeface="Times New Roman"/>
                        <a:cs typeface="Times New Roman"/>
                      </a:endParaRPr>
                    </a:p>
                    <a:p>
                      <a:pPr algn="ctr">
                        <a:lnSpc>
                          <a:spcPct val="115000"/>
                        </a:lnSpc>
                        <a:spcAft>
                          <a:spcPts val="0"/>
                        </a:spcAft>
                      </a:pPr>
                      <a:r>
                        <a:rPr lang="ru-RU" sz="1400" dirty="0">
                          <a:latin typeface="Times New Roman"/>
                          <a:ea typeface="Times New Roman"/>
                          <a:cs typeface="Times New Roman"/>
                        </a:rPr>
                        <a:t>менее 2,5</a:t>
                      </a:r>
                      <a:endParaRPr lang="ru-RU" sz="1100" dirty="0">
                        <a:latin typeface="Times New Roman"/>
                        <a:ea typeface="Times New Roman"/>
                        <a:cs typeface="Times New Roman"/>
                      </a:endParaRPr>
                    </a:p>
                    <a:p>
                      <a:pPr algn="ctr">
                        <a:lnSpc>
                          <a:spcPct val="115000"/>
                        </a:lnSpc>
                        <a:spcAft>
                          <a:spcPts val="0"/>
                        </a:spcAft>
                      </a:pPr>
                      <a:r>
                        <a:rPr lang="ru-RU" sz="1400" dirty="0">
                          <a:latin typeface="Times New Roman"/>
                          <a:ea typeface="Times New Roman"/>
                          <a:cs typeface="Times New Roman"/>
                        </a:rPr>
                        <a:t>менее 3,0</a:t>
                      </a:r>
                      <a:endParaRPr lang="ru-RU" sz="1100" dirty="0">
                        <a:latin typeface="Times New Roman"/>
                        <a:ea typeface="Times New Roman"/>
                        <a:cs typeface="Times New Roman"/>
                      </a:endParaRPr>
                    </a:p>
                  </a:txBody>
                  <a:tcPr marL="65101" marR="65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049" name="Rectangle 1"/>
          <p:cNvSpPr>
            <a:spLocks noChangeArrowheads="1"/>
          </p:cNvSpPr>
          <p:nvPr/>
        </p:nvSpPr>
        <p:spPr bwMode="auto">
          <a:xfrm>
            <a:off x="802293" y="0"/>
            <a:ext cx="8341707" cy="1015614"/>
          </a:xfrm>
          <a:prstGeom prst="rect">
            <a:avLst/>
          </a:prstGeom>
          <a:noFill/>
          <a:ln w="9525">
            <a:noFill/>
            <a:miter lim="800000"/>
            <a:headEnd/>
            <a:tailEnd/>
          </a:ln>
          <a:effectLst/>
        </p:spPr>
        <p:txBody>
          <a:bodyPr vert="horz" wrap="none" lIns="91440" tIns="76176" rIns="91440" bIns="76176"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bg2"/>
                </a:solidFill>
                <a:effectLst/>
                <a:latin typeface="Times New Roman" pitchFamily="18" charset="0"/>
                <a:cs typeface="Times New Roman" pitchFamily="18" charset="0"/>
              </a:rPr>
              <a:t>Классификация производственных вредных веществ </a:t>
            </a:r>
            <a:br>
              <a:rPr kumimoji="0" lang="ru-RU" sz="2800" b="0" i="0" u="none" strike="noStrike" cap="none" normalizeH="0" baseline="0" dirty="0" smtClean="0">
                <a:ln>
                  <a:noFill/>
                </a:ln>
                <a:solidFill>
                  <a:schemeClr val="bg2"/>
                </a:solidFill>
                <a:effectLst/>
                <a:latin typeface="Times New Roman" pitchFamily="18" charset="0"/>
                <a:cs typeface="Times New Roman" pitchFamily="18" charset="0"/>
              </a:rPr>
            </a:br>
            <a:r>
              <a:rPr kumimoji="0" lang="ru-RU" sz="2800" b="0" i="0" u="none" strike="noStrike" cap="none" normalizeH="0" baseline="0" dirty="0" smtClean="0">
                <a:ln>
                  <a:noFill/>
                </a:ln>
                <a:solidFill>
                  <a:schemeClr val="bg2"/>
                </a:solidFill>
                <a:effectLst/>
                <a:latin typeface="Times New Roman" pitchFamily="18" charset="0"/>
                <a:cs typeface="Times New Roman" pitchFamily="18" charset="0"/>
              </a:rPr>
              <a:t>по степени опасности</a:t>
            </a:r>
            <a:endParaRPr kumimoji="0" lang="ru-RU" sz="3600" b="0" i="0" u="none" strike="noStrike" cap="none" normalizeH="0" baseline="0" dirty="0" smtClean="0">
              <a:ln>
                <a:noFill/>
              </a:ln>
              <a:solidFill>
                <a:schemeClr val="bg2"/>
              </a:solidFill>
              <a:effectLst/>
              <a:latin typeface="Arial" pitchFamily="34" charset="0"/>
              <a:cs typeface="Arial" pitchFamily="34" charset="0"/>
            </a:endParaRPr>
          </a:p>
        </p:txBody>
      </p:sp>
    </p:spTree>
  </p:cSld>
  <p:clrMapOvr>
    <a:masterClrMapping/>
  </p:clrMapOvr>
  <p:transition spd="slow" advClick="0" advTm="15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BD8C548E-2FD3-4202-AE17-F646B2630263}" type="slidenum">
              <a:rPr lang="ru-RU" altLang="ru-RU" smtClean="0"/>
              <a:pPr/>
              <a:t>17</a:t>
            </a:fld>
            <a:endParaRPr lang="ru-RU" altLang="ru-RU"/>
          </a:p>
        </p:txBody>
      </p:sp>
      <p:graphicFrame>
        <p:nvGraphicFramePr>
          <p:cNvPr id="5" name="Таблица 4"/>
          <p:cNvGraphicFramePr>
            <a:graphicFrameLocks noGrp="1"/>
          </p:cNvGraphicFramePr>
          <p:nvPr/>
        </p:nvGraphicFramePr>
        <p:xfrm>
          <a:off x="117414" y="106319"/>
          <a:ext cx="9026586" cy="6665799"/>
        </p:xfrm>
        <a:graphic>
          <a:graphicData uri="http://schemas.openxmlformats.org/drawingml/2006/table">
            <a:tbl>
              <a:tblPr/>
              <a:tblGrid>
                <a:gridCol w="1935189"/>
                <a:gridCol w="7091397"/>
              </a:tblGrid>
              <a:tr h="175529">
                <a:tc>
                  <a:txBody>
                    <a:bodyPr/>
                    <a:lstStyle/>
                    <a:p>
                      <a:pPr algn="l">
                        <a:lnSpc>
                          <a:spcPct val="115000"/>
                        </a:lnSpc>
                        <a:spcAft>
                          <a:spcPts val="0"/>
                        </a:spcAft>
                      </a:pPr>
                      <a:r>
                        <a:rPr lang="ru-RU" sz="1050">
                          <a:solidFill>
                            <a:srgbClr val="000080"/>
                          </a:solidFill>
                          <a:latin typeface="Times New Roman"/>
                          <a:ea typeface="Times New Roman"/>
                          <a:cs typeface="Times New Roman"/>
                        </a:rPr>
                        <a:t> </a:t>
                      </a:r>
                      <a:endParaRPr lang="ru-RU" sz="1050">
                        <a:latin typeface="Times New Roman"/>
                        <a:ea typeface="Times New Roman"/>
                        <a:cs typeface="Times New Roman"/>
                      </a:endParaRPr>
                    </a:p>
                  </a:txBody>
                  <a:tcPr marL="31780" marR="317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050">
                        <a:latin typeface="Times New Roman"/>
                        <a:ea typeface="Times New Roman"/>
                        <a:cs typeface="Times New Roman"/>
                      </a:endParaRPr>
                    </a:p>
                  </a:txBody>
                  <a:tcPr marL="31780" marR="31780" marT="0" marB="0">
                    <a:lnL>
                      <a:noFill/>
                    </a:lnL>
                    <a:lnR>
                      <a:noFill/>
                    </a:lnR>
                    <a:lnT>
                      <a:noFill/>
                    </a:lnT>
                    <a:lnB w="12700" cap="flat" cmpd="sng" algn="ctr">
                      <a:solidFill>
                        <a:srgbClr val="000000"/>
                      </a:solidFill>
                      <a:prstDash val="solid"/>
                      <a:round/>
                      <a:headEnd type="none" w="med" len="med"/>
                      <a:tailEnd type="none" w="med" len="med"/>
                    </a:lnB>
                  </a:tcPr>
                </a:tc>
              </a:tr>
              <a:tr h="161477">
                <a:tc>
                  <a:txBody>
                    <a:bodyPr/>
                    <a:lstStyle/>
                    <a:p>
                      <a:pPr algn="l">
                        <a:lnSpc>
                          <a:spcPct val="115000"/>
                        </a:lnSpc>
                        <a:spcAft>
                          <a:spcPts val="0"/>
                        </a:spcAft>
                      </a:pPr>
                      <a:r>
                        <a:rPr lang="ru-RU" sz="1050" dirty="0">
                          <a:latin typeface="Times New Roman"/>
                          <a:ea typeface="Times New Roman"/>
                          <a:cs typeface="Times New Roman"/>
                        </a:rPr>
                        <a:t>Термин </a:t>
                      </a:r>
                    </a:p>
                  </a:txBody>
                  <a:tcPr marL="31780" marR="31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50">
                          <a:latin typeface="Times New Roman"/>
                          <a:ea typeface="Times New Roman"/>
                          <a:cs typeface="Times New Roman"/>
                        </a:rPr>
                        <a:t>Определение</a:t>
                      </a:r>
                    </a:p>
                  </a:txBody>
                  <a:tcPr marL="31780" marR="31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3595">
                <a:tc>
                  <a:txBody>
                    <a:bodyPr/>
                    <a:lstStyle/>
                    <a:p>
                      <a:pPr algn="l">
                        <a:lnSpc>
                          <a:spcPct val="115000"/>
                        </a:lnSpc>
                        <a:spcAft>
                          <a:spcPts val="0"/>
                        </a:spcAft>
                      </a:pPr>
                      <a:r>
                        <a:rPr lang="ru-RU" sz="1050" dirty="0">
                          <a:latin typeface="Times New Roman"/>
                          <a:ea typeface="Times New Roman"/>
                          <a:cs typeface="Times New Roman"/>
                        </a:rPr>
                        <a:t> </a:t>
                      </a:r>
                      <a:r>
                        <a:rPr lang="ru-RU" sz="1050" dirty="0" smtClean="0">
                          <a:latin typeface="Times New Roman"/>
                          <a:ea typeface="Times New Roman"/>
                          <a:cs typeface="Times New Roman"/>
                        </a:rPr>
                        <a:t>Вредное </a:t>
                      </a:r>
                      <a:r>
                        <a:rPr lang="ru-RU" sz="1050" dirty="0">
                          <a:latin typeface="Times New Roman"/>
                          <a:ea typeface="Times New Roman"/>
                          <a:cs typeface="Times New Roman"/>
                        </a:rPr>
                        <a:t>вещество</a:t>
                      </a:r>
                    </a:p>
                    <a:p>
                      <a:pPr algn="l">
                        <a:lnSpc>
                          <a:spcPct val="115000"/>
                        </a:lnSpc>
                        <a:spcAft>
                          <a:spcPts val="0"/>
                        </a:spcAft>
                      </a:pPr>
                      <a:r>
                        <a:rPr lang="ru-RU" sz="1050" dirty="0">
                          <a:latin typeface="Times New Roman"/>
                          <a:ea typeface="Times New Roman"/>
                          <a:cs typeface="Times New Roman"/>
                        </a:rPr>
                        <a:t>                           </a:t>
                      </a:r>
                    </a:p>
                    <a:p>
                      <a:pPr algn="l">
                        <a:lnSpc>
                          <a:spcPct val="115000"/>
                        </a:lnSpc>
                        <a:spcAft>
                          <a:spcPts val="0"/>
                        </a:spcAft>
                      </a:pPr>
                      <a:r>
                        <a:rPr lang="ru-RU" sz="1050" dirty="0">
                          <a:latin typeface="Times New Roman"/>
                          <a:ea typeface="Times New Roman"/>
                          <a:cs typeface="Times New Roman"/>
                        </a:rPr>
                        <a:t>                                                      </a:t>
                      </a:r>
                    </a:p>
                    <a:p>
                      <a:pPr algn="l">
                        <a:lnSpc>
                          <a:spcPct val="115000"/>
                        </a:lnSpc>
                        <a:spcAft>
                          <a:spcPts val="0"/>
                        </a:spcAft>
                      </a:pPr>
                      <a:r>
                        <a:rPr lang="ru-RU" sz="1050" dirty="0">
                          <a:latin typeface="Times New Roman"/>
                          <a:ea typeface="Times New Roman"/>
                          <a:cs typeface="Times New Roman"/>
                        </a:rPr>
                        <a:t>                           </a:t>
                      </a:r>
                    </a:p>
                    <a:p>
                      <a:pPr algn="l">
                        <a:lnSpc>
                          <a:spcPct val="115000"/>
                        </a:lnSpc>
                        <a:spcAft>
                          <a:spcPts val="0"/>
                        </a:spcAft>
                      </a:pPr>
                      <a:r>
                        <a:rPr lang="ru-RU" sz="1050" dirty="0">
                          <a:latin typeface="Times New Roman"/>
                          <a:ea typeface="Times New Roman"/>
                          <a:cs typeface="Times New Roman"/>
                        </a:rPr>
                        <a:t>                           </a:t>
                      </a:r>
                    </a:p>
                  </a:txBody>
                  <a:tcPr marL="31780" marR="31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just">
                        <a:lnSpc>
                          <a:spcPct val="115000"/>
                        </a:lnSpc>
                        <a:spcAft>
                          <a:spcPts val="0"/>
                        </a:spcAft>
                      </a:pPr>
                      <a:r>
                        <a:rPr lang="ru-RU" sz="1050" dirty="0">
                          <a:latin typeface="Times New Roman"/>
                          <a:ea typeface="Times New Roman"/>
                          <a:cs typeface="Times New Roman"/>
                        </a:rPr>
                        <a:t>     Вещество, которое при контакте с организмом человека в случае нарушения требований безопасности может вызывать производственные травмы, профессиональные заболевания или отклонения в состоянии здоровья, обнаруживаемые современными методами как в процессе работы, так и в отдаленные сроки жизни настоящего и последующих поколений </a:t>
                      </a:r>
                    </a:p>
                  </a:txBody>
                  <a:tcPr marL="31780" marR="31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61477">
                <a:tc>
                  <a:txBody>
                    <a:bodyPr/>
                    <a:lstStyle/>
                    <a:p>
                      <a:pPr algn="l">
                        <a:lnSpc>
                          <a:spcPct val="115000"/>
                        </a:lnSpc>
                        <a:spcAft>
                          <a:spcPts val="0"/>
                        </a:spcAft>
                      </a:pPr>
                      <a:r>
                        <a:rPr lang="ru-RU" sz="1050" dirty="0">
                          <a:latin typeface="Times New Roman"/>
                          <a:ea typeface="Times New Roman"/>
                          <a:cs typeface="Times New Roman"/>
                        </a:rPr>
                        <a:t> Рабочая зона      </a:t>
                      </a:r>
                    </a:p>
                  </a:txBody>
                  <a:tcPr marL="31780" marR="31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ru-RU" sz="1050" dirty="0">
                          <a:latin typeface="Times New Roman"/>
                          <a:ea typeface="Times New Roman"/>
                          <a:cs typeface="Times New Roman"/>
                        </a:rPr>
                        <a:t>     По ГОСТ 12.1.005         </a:t>
                      </a:r>
                    </a:p>
                  </a:txBody>
                  <a:tcPr marL="31780" marR="31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512536">
                <a:tc>
                  <a:txBody>
                    <a:bodyPr/>
                    <a:lstStyle/>
                    <a:p>
                      <a:pPr algn="l">
                        <a:lnSpc>
                          <a:spcPct val="115000"/>
                        </a:lnSpc>
                        <a:spcAft>
                          <a:spcPts val="0"/>
                        </a:spcAft>
                      </a:pPr>
                      <a:r>
                        <a:rPr lang="ru-RU" sz="1050" dirty="0" smtClean="0">
                          <a:latin typeface="Times New Roman"/>
                          <a:ea typeface="Times New Roman"/>
                          <a:cs typeface="Times New Roman"/>
                        </a:rPr>
                        <a:t>Предельно </a:t>
                      </a:r>
                      <a:r>
                        <a:rPr lang="ru-RU" sz="1050" dirty="0">
                          <a:latin typeface="Times New Roman"/>
                          <a:ea typeface="Times New Roman"/>
                          <a:cs typeface="Times New Roman"/>
                        </a:rPr>
                        <a:t>допустимая концентрация вредных веществ в воздухе рабочей зоны    </a:t>
                      </a:r>
                    </a:p>
                  </a:txBody>
                  <a:tcPr marL="31780" marR="31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ru-RU" sz="1050" dirty="0">
                          <a:latin typeface="Times New Roman"/>
                          <a:ea typeface="Times New Roman"/>
                          <a:cs typeface="Times New Roman"/>
                        </a:rPr>
                        <a:t>     По ГОСТ 12.1.005            </a:t>
                      </a:r>
                    </a:p>
                    <a:p>
                      <a:pPr>
                        <a:lnSpc>
                          <a:spcPct val="115000"/>
                        </a:lnSpc>
                        <a:spcAft>
                          <a:spcPts val="0"/>
                        </a:spcAft>
                      </a:pPr>
                      <a:r>
                        <a:rPr lang="ru-RU" sz="1050" dirty="0">
                          <a:latin typeface="Times New Roman"/>
                          <a:ea typeface="Times New Roman"/>
                          <a:cs typeface="Times New Roman"/>
                        </a:rPr>
                        <a:t>                                                                         </a:t>
                      </a:r>
                    </a:p>
                  </a:txBody>
                  <a:tcPr marL="31780" marR="31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37007">
                <a:tc>
                  <a:txBody>
                    <a:bodyPr/>
                    <a:lstStyle/>
                    <a:p>
                      <a:pPr algn="l">
                        <a:lnSpc>
                          <a:spcPct val="115000"/>
                        </a:lnSpc>
                        <a:spcAft>
                          <a:spcPts val="0"/>
                        </a:spcAft>
                      </a:pPr>
                      <a:r>
                        <a:rPr lang="ru-RU" sz="1050" dirty="0" smtClean="0">
                          <a:latin typeface="Times New Roman"/>
                          <a:ea typeface="Times New Roman"/>
                          <a:cs typeface="Times New Roman"/>
                        </a:rPr>
                        <a:t>Средняя </a:t>
                      </a:r>
                      <a:r>
                        <a:rPr lang="ru-RU" sz="1050" dirty="0">
                          <a:latin typeface="Times New Roman"/>
                          <a:ea typeface="Times New Roman"/>
                          <a:cs typeface="Times New Roman"/>
                        </a:rPr>
                        <a:t>смертельная доза при введении в желудок </a:t>
                      </a:r>
                    </a:p>
                  </a:txBody>
                  <a:tcPr marL="31780" marR="31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just">
                        <a:lnSpc>
                          <a:spcPct val="115000"/>
                        </a:lnSpc>
                        <a:spcAft>
                          <a:spcPts val="0"/>
                        </a:spcAft>
                      </a:pPr>
                      <a:r>
                        <a:rPr lang="ru-RU" sz="1050" dirty="0" smtClean="0">
                          <a:latin typeface="Times New Roman"/>
                          <a:ea typeface="Times New Roman"/>
                          <a:cs typeface="Times New Roman"/>
                        </a:rPr>
                        <a:t>Доза </a:t>
                      </a:r>
                      <a:r>
                        <a:rPr lang="ru-RU" sz="1050" dirty="0">
                          <a:latin typeface="Times New Roman"/>
                          <a:ea typeface="Times New Roman"/>
                          <a:cs typeface="Times New Roman"/>
                        </a:rPr>
                        <a:t>вещества, вызывающая гибель 50% животных при однократном введении в желудок                          </a:t>
                      </a:r>
                    </a:p>
                    <a:p>
                      <a:pPr algn="just">
                        <a:lnSpc>
                          <a:spcPct val="115000"/>
                        </a:lnSpc>
                        <a:spcAft>
                          <a:spcPts val="0"/>
                        </a:spcAft>
                      </a:pPr>
                      <a:r>
                        <a:rPr lang="ru-RU" sz="1050" dirty="0">
                          <a:latin typeface="Times New Roman"/>
                          <a:ea typeface="Times New Roman"/>
                          <a:cs typeface="Times New Roman"/>
                        </a:rPr>
                        <a:t> </a:t>
                      </a:r>
                    </a:p>
                  </a:txBody>
                  <a:tcPr marL="31780" marR="31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37007">
                <a:tc>
                  <a:txBody>
                    <a:bodyPr/>
                    <a:lstStyle/>
                    <a:p>
                      <a:pPr algn="l">
                        <a:lnSpc>
                          <a:spcPct val="115000"/>
                        </a:lnSpc>
                        <a:spcAft>
                          <a:spcPts val="0"/>
                        </a:spcAft>
                      </a:pPr>
                      <a:r>
                        <a:rPr lang="ru-RU" sz="1050" dirty="0" smtClean="0">
                          <a:latin typeface="Times New Roman"/>
                          <a:ea typeface="Times New Roman"/>
                          <a:cs typeface="Times New Roman"/>
                        </a:rPr>
                        <a:t>Средняя </a:t>
                      </a:r>
                      <a:r>
                        <a:rPr lang="ru-RU" sz="1050" dirty="0">
                          <a:latin typeface="Times New Roman"/>
                          <a:ea typeface="Times New Roman"/>
                          <a:cs typeface="Times New Roman"/>
                        </a:rPr>
                        <a:t>смертельная концентрация в воздухе           </a:t>
                      </a:r>
                    </a:p>
                  </a:txBody>
                  <a:tcPr marL="31780" marR="31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just">
                        <a:lnSpc>
                          <a:spcPct val="115000"/>
                        </a:lnSpc>
                        <a:spcAft>
                          <a:spcPts val="0"/>
                        </a:spcAft>
                      </a:pPr>
                      <a:r>
                        <a:rPr lang="ru-RU" sz="1050" dirty="0">
                          <a:latin typeface="Times New Roman"/>
                          <a:ea typeface="Times New Roman"/>
                          <a:cs typeface="Times New Roman"/>
                        </a:rPr>
                        <a:t>Концентрация вещества, вызывающая гибель 50% животных при двух- четырехчасовом ингаляционном воздействии                                    </a:t>
                      </a:r>
                    </a:p>
                  </a:txBody>
                  <a:tcPr marL="31780" marR="31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37007">
                <a:tc>
                  <a:txBody>
                    <a:bodyPr/>
                    <a:lstStyle/>
                    <a:p>
                      <a:pPr algn="l">
                        <a:lnSpc>
                          <a:spcPct val="115000"/>
                        </a:lnSpc>
                        <a:spcAft>
                          <a:spcPts val="0"/>
                        </a:spcAft>
                      </a:pPr>
                      <a:r>
                        <a:rPr lang="ru-RU" sz="1050" dirty="0" smtClean="0">
                          <a:latin typeface="Times New Roman"/>
                          <a:ea typeface="Times New Roman"/>
                          <a:cs typeface="Times New Roman"/>
                        </a:rPr>
                        <a:t>Средняя </a:t>
                      </a:r>
                      <a:r>
                        <a:rPr lang="ru-RU" sz="1050" dirty="0">
                          <a:latin typeface="Times New Roman"/>
                          <a:ea typeface="Times New Roman"/>
                          <a:cs typeface="Times New Roman"/>
                        </a:rPr>
                        <a:t>смертельная доза при нанесении на кожу                  </a:t>
                      </a:r>
                    </a:p>
                  </a:txBody>
                  <a:tcPr marL="31780" marR="31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just">
                        <a:lnSpc>
                          <a:spcPct val="115000"/>
                        </a:lnSpc>
                        <a:spcAft>
                          <a:spcPts val="0"/>
                        </a:spcAft>
                      </a:pPr>
                      <a:r>
                        <a:rPr lang="ru-RU" sz="1050" dirty="0" smtClean="0">
                          <a:latin typeface="Times New Roman"/>
                          <a:ea typeface="Times New Roman"/>
                          <a:cs typeface="Times New Roman"/>
                        </a:rPr>
                        <a:t>Доза </a:t>
                      </a:r>
                      <a:r>
                        <a:rPr lang="ru-RU" sz="1050" dirty="0">
                          <a:latin typeface="Times New Roman"/>
                          <a:ea typeface="Times New Roman"/>
                          <a:cs typeface="Times New Roman"/>
                        </a:rPr>
                        <a:t>вещества, вызывающая гибель 50% животных при однократном нанесении на кожу                                    </a:t>
                      </a:r>
                    </a:p>
                    <a:p>
                      <a:pPr algn="just">
                        <a:lnSpc>
                          <a:spcPct val="115000"/>
                        </a:lnSpc>
                        <a:spcAft>
                          <a:spcPts val="0"/>
                        </a:spcAft>
                      </a:pPr>
                      <a:r>
                        <a:rPr lang="ru-RU" sz="1050" dirty="0">
                          <a:latin typeface="Times New Roman"/>
                          <a:ea typeface="Times New Roman"/>
                          <a:cs typeface="Times New Roman"/>
                        </a:rPr>
                        <a:t> </a:t>
                      </a:r>
                    </a:p>
                  </a:txBody>
                  <a:tcPr marL="31780" marR="31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37007">
                <a:tc>
                  <a:txBody>
                    <a:bodyPr/>
                    <a:lstStyle/>
                    <a:p>
                      <a:pPr algn="l">
                        <a:lnSpc>
                          <a:spcPct val="115000"/>
                        </a:lnSpc>
                        <a:spcAft>
                          <a:spcPts val="0"/>
                        </a:spcAft>
                      </a:pPr>
                      <a:r>
                        <a:rPr lang="ru-RU" sz="1050" dirty="0" smtClean="0">
                          <a:latin typeface="Times New Roman"/>
                          <a:ea typeface="Times New Roman"/>
                          <a:cs typeface="Times New Roman"/>
                        </a:rPr>
                        <a:t>Коэффициент </a:t>
                      </a:r>
                      <a:r>
                        <a:rPr lang="ru-RU" sz="1050" dirty="0">
                          <a:latin typeface="Times New Roman"/>
                          <a:ea typeface="Times New Roman"/>
                          <a:cs typeface="Times New Roman"/>
                        </a:rPr>
                        <a:t>возможности ингаляционного отравления </a:t>
                      </a:r>
                    </a:p>
                  </a:txBody>
                  <a:tcPr marL="31780" marR="31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just">
                        <a:lnSpc>
                          <a:spcPct val="115000"/>
                        </a:lnSpc>
                        <a:spcAft>
                          <a:spcPts val="0"/>
                        </a:spcAft>
                      </a:pPr>
                      <a:r>
                        <a:rPr lang="ru-RU" sz="1050" dirty="0" smtClean="0">
                          <a:latin typeface="Times New Roman"/>
                          <a:ea typeface="Times New Roman"/>
                          <a:cs typeface="Times New Roman"/>
                        </a:rPr>
                        <a:t>Отношение </a:t>
                      </a:r>
                      <a:r>
                        <a:rPr lang="ru-RU" sz="1050" dirty="0">
                          <a:latin typeface="Times New Roman"/>
                          <a:ea typeface="Times New Roman"/>
                          <a:cs typeface="Times New Roman"/>
                        </a:rPr>
                        <a:t>максимально достижимой концентрации вредного вещества в воздухе при 20 °С к средней смертельной концентрации вещества для мышей                                           </a:t>
                      </a:r>
                    </a:p>
                  </a:txBody>
                  <a:tcPr marL="31780" marR="31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863595">
                <a:tc>
                  <a:txBody>
                    <a:bodyPr/>
                    <a:lstStyle/>
                    <a:p>
                      <a:pPr algn="l">
                        <a:lnSpc>
                          <a:spcPct val="115000"/>
                        </a:lnSpc>
                        <a:spcAft>
                          <a:spcPts val="0"/>
                        </a:spcAft>
                      </a:pPr>
                      <a:r>
                        <a:rPr lang="ru-RU" sz="1050" dirty="0">
                          <a:latin typeface="Times New Roman"/>
                          <a:ea typeface="Times New Roman"/>
                          <a:cs typeface="Times New Roman"/>
                        </a:rPr>
                        <a:t>Зона острого действия                  </a:t>
                      </a:r>
                    </a:p>
                    <a:p>
                      <a:pPr algn="l">
                        <a:lnSpc>
                          <a:spcPct val="115000"/>
                        </a:lnSpc>
                        <a:spcAft>
                          <a:spcPts val="0"/>
                        </a:spcAft>
                      </a:pPr>
                      <a:r>
                        <a:rPr lang="ru-RU" sz="1050" dirty="0">
                          <a:latin typeface="Times New Roman"/>
                          <a:ea typeface="Times New Roman"/>
                          <a:cs typeface="Times New Roman"/>
                        </a:rPr>
                        <a:t>                           </a:t>
                      </a:r>
                    </a:p>
                    <a:p>
                      <a:pPr algn="l">
                        <a:lnSpc>
                          <a:spcPct val="115000"/>
                        </a:lnSpc>
                        <a:spcAft>
                          <a:spcPts val="0"/>
                        </a:spcAft>
                      </a:pPr>
                      <a:r>
                        <a:rPr lang="ru-RU" sz="1050" dirty="0">
                          <a:latin typeface="Times New Roman"/>
                          <a:ea typeface="Times New Roman"/>
                          <a:cs typeface="Times New Roman"/>
                        </a:rPr>
                        <a:t>                           </a:t>
                      </a:r>
                    </a:p>
                    <a:p>
                      <a:pPr algn="l">
                        <a:lnSpc>
                          <a:spcPct val="115000"/>
                        </a:lnSpc>
                        <a:spcAft>
                          <a:spcPts val="0"/>
                        </a:spcAft>
                      </a:pPr>
                      <a:r>
                        <a:rPr lang="ru-RU" sz="1050" dirty="0">
                          <a:latin typeface="Times New Roman"/>
                          <a:ea typeface="Times New Roman"/>
                          <a:cs typeface="Times New Roman"/>
                        </a:rPr>
                        <a:t>                           </a:t>
                      </a:r>
                    </a:p>
                  </a:txBody>
                  <a:tcPr marL="31780" marR="31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just">
                        <a:lnSpc>
                          <a:spcPct val="115000"/>
                        </a:lnSpc>
                        <a:spcAft>
                          <a:spcPts val="0"/>
                        </a:spcAft>
                      </a:pPr>
                      <a:r>
                        <a:rPr lang="ru-RU" sz="1050" dirty="0" smtClean="0">
                          <a:latin typeface="Times New Roman"/>
                          <a:ea typeface="Times New Roman"/>
                          <a:cs typeface="Times New Roman"/>
                        </a:rPr>
                        <a:t>Отношение </a:t>
                      </a:r>
                      <a:r>
                        <a:rPr lang="ru-RU" sz="1050" dirty="0">
                          <a:latin typeface="Times New Roman"/>
                          <a:ea typeface="Times New Roman"/>
                          <a:cs typeface="Times New Roman"/>
                        </a:rPr>
                        <a:t>средней смертельной концентрации вредного вещества к минимальной (пороговой) концентрации, вызывающей изменение биологических показателей на уровне целостного организма, выходящих за пределы приспособительных физиологических реакций      </a:t>
                      </a:r>
                    </a:p>
                  </a:txBody>
                  <a:tcPr marL="31780" marR="31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863595">
                <a:tc>
                  <a:txBody>
                    <a:bodyPr/>
                    <a:lstStyle/>
                    <a:p>
                      <a:pPr algn="l">
                        <a:lnSpc>
                          <a:spcPct val="115000"/>
                        </a:lnSpc>
                        <a:spcAft>
                          <a:spcPts val="0"/>
                        </a:spcAft>
                      </a:pPr>
                      <a:r>
                        <a:rPr lang="ru-RU" sz="1050" dirty="0" smtClean="0">
                          <a:latin typeface="Times New Roman"/>
                          <a:ea typeface="Times New Roman"/>
                          <a:cs typeface="Times New Roman"/>
                        </a:rPr>
                        <a:t>Зона </a:t>
                      </a:r>
                      <a:r>
                        <a:rPr lang="ru-RU" sz="1050" dirty="0">
                          <a:latin typeface="Times New Roman"/>
                          <a:ea typeface="Times New Roman"/>
                          <a:cs typeface="Times New Roman"/>
                        </a:rPr>
                        <a:t>хронического действия</a:t>
                      </a:r>
                    </a:p>
                    <a:p>
                      <a:pPr algn="l">
                        <a:lnSpc>
                          <a:spcPct val="115000"/>
                        </a:lnSpc>
                        <a:spcAft>
                          <a:spcPts val="0"/>
                        </a:spcAft>
                      </a:pPr>
                      <a:r>
                        <a:rPr lang="ru-RU" sz="1050" dirty="0">
                          <a:latin typeface="Times New Roman"/>
                          <a:ea typeface="Times New Roman"/>
                          <a:cs typeface="Times New Roman"/>
                        </a:rPr>
                        <a:t>                           </a:t>
                      </a:r>
                    </a:p>
                    <a:p>
                      <a:pPr algn="l">
                        <a:lnSpc>
                          <a:spcPct val="115000"/>
                        </a:lnSpc>
                        <a:spcAft>
                          <a:spcPts val="0"/>
                        </a:spcAft>
                      </a:pPr>
                      <a:r>
                        <a:rPr lang="ru-RU" sz="1050" dirty="0">
                          <a:latin typeface="Times New Roman"/>
                          <a:ea typeface="Times New Roman"/>
                          <a:cs typeface="Times New Roman"/>
                        </a:rPr>
                        <a:t>                           </a:t>
                      </a:r>
                    </a:p>
                    <a:p>
                      <a:pPr algn="l">
                        <a:lnSpc>
                          <a:spcPct val="115000"/>
                        </a:lnSpc>
                        <a:spcAft>
                          <a:spcPts val="0"/>
                        </a:spcAft>
                      </a:pPr>
                      <a:r>
                        <a:rPr lang="ru-RU" sz="1050" dirty="0">
                          <a:latin typeface="Times New Roman"/>
                          <a:ea typeface="Times New Roman"/>
                          <a:cs typeface="Times New Roman"/>
                        </a:rPr>
                        <a:t>                                                      </a:t>
                      </a:r>
                    </a:p>
                    <a:p>
                      <a:pPr algn="l">
                        <a:lnSpc>
                          <a:spcPct val="115000"/>
                        </a:lnSpc>
                        <a:spcAft>
                          <a:spcPts val="0"/>
                        </a:spcAft>
                      </a:pPr>
                      <a:r>
                        <a:rPr lang="ru-RU" sz="1050" dirty="0">
                          <a:latin typeface="Times New Roman"/>
                          <a:ea typeface="Times New Roman"/>
                          <a:cs typeface="Times New Roman"/>
                        </a:rPr>
                        <a:t>                           </a:t>
                      </a:r>
                    </a:p>
                  </a:txBody>
                  <a:tcPr marL="31780" marR="31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just">
                        <a:lnSpc>
                          <a:spcPct val="115000"/>
                        </a:lnSpc>
                        <a:spcAft>
                          <a:spcPts val="0"/>
                        </a:spcAft>
                      </a:pPr>
                      <a:r>
                        <a:rPr lang="ru-RU" sz="1050" dirty="0" smtClean="0">
                          <a:latin typeface="Times New Roman"/>
                          <a:ea typeface="Times New Roman"/>
                          <a:cs typeface="Times New Roman"/>
                        </a:rPr>
                        <a:t>Отношение </a:t>
                      </a:r>
                      <a:r>
                        <a:rPr lang="ru-RU" sz="1050" dirty="0">
                          <a:latin typeface="Times New Roman"/>
                          <a:ea typeface="Times New Roman"/>
                          <a:cs typeface="Times New Roman"/>
                        </a:rPr>
                        <a:t>минимальной (пороговой) концентрации, вызывающей изменение биологических показателей на уровне целостного организма, выходящих за пределы приспособительных физиологических реакций, к минимальной (пороговой) концентрации, вызывающей вредное действие в хроническом эксперименте по 4 ч, пять раз в неделю на протяжении не менее четырех месяцев                              </a:t>
                      </a:r>
                    </a:p>
                    <a:p>
                      <a:pPr algn="just">
                        <a:lnSpc>
                          <a:spcPct val="115000"/>
                        </a:lnSpc>
                        <a:spcAft>
                          <a:spcPts val="0"/>
                        </a:spcAft>
                      </a:pPr>
                      <a:r>
                        <a:rPr lang="ru-RU" sz="1050" dirty="0">
                          <a:latin typeface="Times New Roman"/>
                          <a:ea typeface="Times New Roman"/>
                          <a:cs typeface="Times New Roman"/>
                        </a:rPr>
                        <a:t>   </a:t>
                      </a:r>
                    </a:p>
                  </a:txBody>
                  <a:tcPr marL="31780" marR="31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476452">
                <a:tc>
                  <a:txBody>
                    <a:bodyPr/>
                    <a:lstStyle/>
                    <a:p>
                      <a:pPr algn="l">
                        <a:lnSpc>
                          <a:spcPct val="115000"/>
                        </a:lnSpc>
                        <a:spcAft>
                          <a:spcPts val="0"/>
                        </a:spcAft>
                      </a:pPr>
                      <a:r>
                        <a:rPr lang="ru-RU" sz="1050" dirty="0" smtClean="0">
                          <a:latin typeface="Times New Roman"/>
                          <a:ea typeface="Times New Roman"/>
                          <a:cs typeface="Times New Roman"/>
                        </a:rPr>
                        <a:t>Тест </a:t>
                      </a:r>
                      <a:r>
                        <a:rPr lang="ru-RU" sz="1050" dirty="0">
                          <a:latin typeface="Times New Roman"/>
                          <a:ea typeface="Times New Roman"/>
                          <a:cs typeface="Times New Roman"/>
                        </a:rPr>
                        <a:t>экспозиции   </a:t>
                      </a:r>
                    </a:p>
                  </a:txBody>
                  <a:tcPr marL="31780" marR="31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050" dirty="0" smtClean="0">
                          <a:latin typeface="Times New Roman"/>
                          <a:ea typeface="Times New Roman"/>
                          <a:cs typeface="Times New Roman"/>
                        </a:rPr>
                        <a:t>Биологическая </a:t>
                      </a:r>
                      <a:r>
                        <a:rPr lang="ru-RU" sz="1050" dirty="0">
                          <a:latin typeface="Times New Roman"/>
                          <a:ea typeface="Times New Roman"/>
                          <a:cs typeface="Times New Roman"/>
                        </a:rPr>
                        <a:t>ПДК - уровень вредного вещества (или продуктов его превращения) в организме работающего (кровь, моча, выдыхаемый воздух и др.) или уровень биологического ответа (содержание метгемоглобина, активность </a:t>
                      </a:r>
                      <a:r>
                        <a:rPr lang="ru-RU" sz="1050" dirty="0" err="1">
                          <a:latin typeface="Times New Roman"/>
                          <a:ea typeface="Times New Roman"/>
                          <a:cs typeface="Times New Roman"/>
                        </a:rPr>
                        <a:t>холинэстеразы</a:t>
                      </a:r>
                      <a:r>
                        <a:rPr lang="ru-RU" sz="1050" dirty="0">
                          <a:latin typeface="Times New Roman"/>
                          <a:ea typeface="Times New Roman"/>
                          <a:cs typeface="Times New Roman"/>
                        </a:rPr>
                        <a:t> и др.) наиболее поражаемой системы организма, при котором непосредственно в процессе воздействия или в отдаленные сроки жизни настоящего или последующего поколений не возникает заболеваний или отклонений в состоянии здоровья, определяемых современными методами исследования.  </a:t>
                      </a:r>
                    </a:p>
                  </a:txBody>
                  <a:tcPr marL="31780" marR="31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slow" advClick="0" advTm="15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88882"/>
            <a:ext cx="8229600" cy="707991"/>
          </a:xfrm>
        </p:spPr>
        <p:txBody>
          <a:bodyPr/>
          <a:lstStyle/>
          <a:p>
            <a:r>
              <a:rPr lang="ru-RU" sz="3200" dirty="0" smtClean="0">
                <a:solidFill>
                  <a:schemeClr val="bg2"/>
                </a:solidFill>
              </a:rPr>
              <a:t>Принципы гигиенического нормирования</a:t>
            </a:r>
            <a:endParaRPr lang="ru-RU" sz="3200" dirty="0">
              <a:solidFill>
                <a:schemeClr val="bg2"/>
              </a:solidFill>
            </a:endParaRPr>
          </a:p>
        </p:txBody>
      </p:sp>
      <p:sp>
        <p:nvSpPr>
          <p:cNvPr id="3" name="Содержимое 2"/>
          <p:cNvSpPr>
            <a:spLocks noGrp="1"/>
          </p:cNvSpPr>
          <p:nvPr>
            <p:ph idx="1"/>
          </p:nvPr>
        </p:nvSpPr>
        <p:spPr>
          <a:xfrm>
            <a:off x="457200" y="1055656"/>
            <a:ext cx="8229600" cy="5802344"/>
          </a:xfrm>
        </p:spPr>
        <p:txBody>
          <a:bodyPr>
            <a:noAutofit/>
          </a:bodyPr>
          <a:lstStyle/>
          <a:p>
            <a:pPr algn="just">
              <a:buNone/>
            </a:pPr>
            <a:r>
              <a:rPr lang="ru-RU" sz="1100" dirty="0" smtClean="0"/>
              <a:t>Для ограничения воздействия вредных веществ применяют гигиеническое нормирование их содержания в различных средах.</a:t>
            </a:r>
          </a:p>
          <a:p>
            <a:pPr algn="just">
              <a:buNone/>
            </a:pPr>
            <a:r>
              <a:rPr lang="ru-RU" sz="1100" i="1" dirty="0" smtClean="0"/>
              <a:t>Санитарно-гигиеническое нормирование </a:t>
            </a:r>
            <a:r>
              <a:rPr lang="ru-RU" sz="1100" dirty="0" smtClean="0"/>
              <a:t>– это деятельность по установлению нормативов предельно допустимых воздействий вредных производственных факторов. </a:t>
            </a:r>
          </a:p>
          <a:p>
            <a:pPr algn="just">
              <a:buNone/>
            </a:pPr>
            <a:r>
              <a:rPr lang="ru-RU" sz="1100" i="1" dirty="0" smtClean="0"/>
              <a:t>Предельно допустимый уровень </a:t>
            </a:r>
            <a:r>
              <a:rPr lang="ru-RU" sz="1100" dirty="0" smtClean="0"/>
              <a:t>(ПДУ) или </a:t>
            </a:r>
            <a:r>
              <a:rPr lang="ru-RU" sz="1100" i="1" dirty="0" smtClean="0"/>
              <a:t>предельно допустимая концентрация</a:t>
            </a:r>
            <a:r>
              <a:rPr lang="ru-RU" sz="1100" dirty="0" smtClean="0"/>
              <a:t> (ПДК) – это максимальное значение фактора, которое, воздействуя на человека (изолированно или в сочетании с другими факторами), не вызывает у него и его потомства биологических изменений, даже скрытых и временно компенсированных, в том числе изменений реактивности, адаптационно-компенсаторных возможностей, иммунологических реакций, нарушений физиологических циклов, а также психологических нарушений (снижения интеллектуальных и эмоциональных способностей, умственной работоспособности). </a:t>
            </a:r>
          </a:p>
          <a:p>
            <a:pPr algn="just">
              <a:buNone/>
            </a:pPr>
            <a:r>
              <a:rPr lang="ru-RU" sz="1100" dirty="0" smtClean="0"/>
              <a:t>При принятии ПДК и ПДУ руководствуются </a:t>
            </a:r>
            <a:r>
              <a:rPr lang="ru-RU" sz="1100" b="1" dirty="0" smtClean="0"/>
              <a:t>следующими принципами</a:t>
            </a:r>
            <a:r>
              <a:rPr lang="ru-RU" sz="1100" dirty="0" smtClean="0"/>
              <a:t>.</a:t>
            </a:r>
          </a:p>
          <a:p>
            <a:pPr algn="just">
              <a:buNone/>
            </a:pPr>
            <a:r>
              <a:rPr lang="ru-RU" sz="1100" dirty="0" smtClean="0"/>
              <a:t>1.</a:t>
            </a:r>
            <a:r>
              <a:rPr lang="ru-RU" sz="1100" b="1" dirty="0" smtClean="0"/>
              <a:t> </a:t>
            </a:r>
            <a:r>
              <a:rPr lang="ru-RU" sz="1100" i="1" dirty="0" smtClean="0"/>
              <a:t>Гарантийность.</a:t>
            </a:r>
            <a:r>
              <a:rPr lang="ru-RU" sz="1100" b="1" dirty="0" smtClean="0"/>
              <a:t> </a:t>
            </a:r>
            <a:r>
              <a:rPr lang="ru-RU" sz="1100" dirty="0" smtClean="0"/>
              <a:t>Гигиенические нормативы должны гарантировать заданный уровень нормы организма как в настоящее время, так и в будущем.</a:t>
            </a:r>
          </a:p>
          <a:p>
            <a:pPr algn="just">
              <a:buNone/>
            </a:pPr>
            <a:r>
              <a:rPr lang="ru-RU" sz="1100" dirty="0" smtClean="0"/>
              <a:t>2. </a:t>
            </a:r>
            <a:r>
              <a:rPr lang="ru-RU" sz="1100" i="1" dirty="0" smtClean="0"/>
              <a:t>Дифференцированность. </a:t>
            </a:r>
            <a:r>
              <a:rPr lang="ru-RU" sz="1100" dirty="0" smtClean="0"/>
              <a:t>Гигиеническое нормирование и гигиенические нормативы имеют определенное социальное предназначение. Для одного и того же фактора могут устанавливаться несколько количественных значений или уровней.</a:t>
            </a:r>
          </a:p>
          <a:p>
            <a:pPr algn="just">
              <a:buNone/>
            </a:pPr>
            <a:r>
              <a:rPr lang="ru-RU" sz="1100" dirty="0" smtClean="0"/>
              <a:t>3. </a:t>
            </a:r>
            <a:r>
              <a:rPr lang="ru-RU" sz="1100" i="1" dirty="0" smtClean="0"/>
              <a:t>Комплексность.</a:t>
            </a:r>
            <a:r>
              <a:rPr lang="ru-RU" sz="1100" dirty="0" smtClean="0"/>
              <a:t> Гигиенические нормативы должны предусматривать возможность одновременного действия нескольких факторов среды как положительных, так и отрицательных. В случае одновременного действия факторы могут влиять друг на друга и на организм в целом.</a:t>
            </a:r>
          </a:p>
          <a:p>
            <a:pPr algn="just">
              <a:buNone/>
            </a:pPr>
            <a:r>
              <a:rPr lang="ru-RU" sz="1100" dirty="0" smtClean="0"/>
              <a:t>4. </a:t>
            </a:r>
            <a:r>
              <a:rPr lang="ru-RU" sz="1100" i="1" dirty="0" smtClean="0"/>
              <a:t>Динамичность. </a:t>
            </a:r>
            <a:r>
              <a:rPr lang="ru-RU" sz="1100" dirty="0" smtClean="0"/>
              <a:t>Гигиеническое нормирование должно предусматривать периодический пересмотр нормативов с целью их уточнения и повышения способности к обеспечению заданного уровня здоровья.</a:t>
            </a:r>
          </a:p>
          <a:p>
            <a:pPr algn="just">
              <a:buNone/>
            </a:pPr>
            <a:r>
              <a:rPr lang="ru-RU" sz="1100" dirty="0" smtClean="0"/>
              <a:t>5. </a:t>
            </a:r>
            <a:r>
              <a:rPr lang="ru-RU" sz="1100" i="1" dirty="0" smtClean="0"/>
              <a:t>Социально-биологическая сбалансированность.</a:t>
            </a:r>
            <a:r>
              <a:rPr lang="ru-RU" sz="1100" dirty="0" smtClean="0"/>
              <a:t> Гигиеническое </a:t>
            </a:r>
            <a:r>
              <a:rPr lang="ru-RU" sz="1100" dirty="0" smtClean="0"/>
              <a:t>нормирование </a:t>
            </a:r>
            <a:r>
              <a:rPr lang="ru-RU" sz="1100" dirty="0" smtClean="0"/>
              <a:t>должно быть таким, чтобы польза для здоровья от соблюдения норматива (</a:t>
            </a:r>
            <a:r>
              <a:rPr lang="en-US" sz="1100" dirty="0" smtClean="0"/>
              <a:t>a</a:t>
            </a:r>
            <a:r>
              <a:rPr lang="ru-RU" sz="1100" dirty="0" smtClean="0"/>
              <a:t>) и польза от продукта производства, к которому норматив относится (</a:t>
            </a:r>
            <a:r>
              <a:rPr lang="en-US" sz="1100" dirty="0" smtClean="0"/>
              <a:t>b</a:t>
            </a:r>
            <a:r>
              <a:rPr lang="ru-RU" sz="1100" dirty="0" smtClean="0"/>
              <a:t>), в своей сумме максимально превышали сумму ущерба здоровью, наносимого производством денатурацией среды (с), и ущерба здоровью (</a:t>
            </a:r>
            <a:r>
              <a:rPr lang="en-US" sz="1100" dirty="0" smtClean="0"/>
              <a:t>d</a:t>
            </a:r>
            <a:r>
              <a:rPr lang="ru-RU" sz="1100" dirty="0" smtClean="0"/>
              <a:t>), связанного с затратами на соблюдение норматива, уменьшающими возможность удовлетворения других потребностей общества:</a:t>
            </a:r>
          </a:p>
          <a:p>
            <a:pPr algn="just">
              <a:buNone/>
            </a:pPr>
            <a:r>
              <a:rPr lang="ru-RU" sz="1100" dirty="0" smtClean="0"/>
              <a:t>                                                                                                   (</a:t>
            </a:r>
            <a:r>
              <a:rPr lang="en-US" sz="1100" dirty="0" smtClean="0"/>
              <a:t>a </a:t>
            </a:r>
            <a:r>
              <a:rPr lang="ru-RU" sz="1100" dirty="0" smtClean="0"/>
              <a:t>+ </a:t>
            </a:r>
            <a:r>
              <a:rPr lang="en-US" sz="1100" dirty="0" smtClean="0"/>
              <a:t>b</a:t>
            </a:r>
            <a:r>
              <a:rPr lang="ru-RU" sz="1100" dirty="0" smtClean="0"/>
              <a:t>) – (</a:t>
            </a:r>
            <a:r>
              <a:rPr lang="en-US" sz="1100" dirty="0" smtClean="0"/>
              <a:t>c </a:t>
            </a:r>
            <a:r>
              <a:rPr lang="ru-RU" sz="1100" dirty="0" smtClean="0"/>
              <a:t>+ </a:t>
            </a:r>
            <a:r>
              <a:rPr lang="en-US" sz="1100" dirty="0" smtClean="0"/>
              <a:t>d</a:t>
            </a:r>
            <a:r>
              <a:rPr lang="ru-RU" sz="1100" dirty="0" smtClean="0"/>
              <a:t>) = </a:t>
            </a:r>
            <a:r>
              <a:rPr lang="en-US" sz="1100" dirty="0" smtClean="0"/>
              <a:t>max</a:t>
            </a:r>
            <a:r>
              <a:rPr lang="ru-RU" sz="1100" dirty="0" smtClean="0"/>
              <a:t>.</a:t>
            </a:r>
          </a:p>
          <a:p>
            <a:pPr algn="just">
              <a:buNone/>
            </a:pPr>
            <a:r>
              <a:rPr lang="ru-RU" sz="1100" dirty="0" smtClean="0"/>
              <a:t>При разработке гигиенических нормативов исходят из </a:t>
            </a:r>
            <a:r>
              <a:rPr lang="ru-RU" sz="1100" b="1" dirty="0" smtClean="0"/>
              <a:t>пороговости действия неблагоприятных факторов</a:t>
            </a:r>
            <a:r>
              <a:rPr lang="ru-RU" sz="1100" dirty="0" smtClean="0"/>
              <a:t>.</a:t>
            </a:r>
          </a:p>
          <a:p>
            <a:pPr algn="just">
              <a:buNone/>
            </a:pPr>
            <a:r>
              <a:rPr lang="ru-RU" sz="1100" dirty="0" smtClean="0"/>
              <a:t>При утверждении нормативов должен соблюдаться приоритет медицинских и биологических показаний к установлению санитарных регламентов перед прочими подходами (технической достижимостью, экономическими требованиями).</a:t>
            </a:r>
          </a:p>
          <a:p>
            <a:pPr algn="just">
              <a:buNone/>
            </a:pPr>
            <a:r>
              <a:rPr lang="ru-RU" sz="1100" dirty="0" smtClean="0"/>
              <a:t>Разработка и внедрение профилактических мероприятий должны опережать появление опасного или вредного фактора.</a:t>
            </a:r>
          </a:p>
          <a:p>
            <a:pPr algn="just">
              <a:buNone/>
            </a:pPr>
            <a:endParaRPr lang="ru-RU" sz="1100" dirty="0"/>
          </a:p>
        </p:txBody>
      </p:sp>
      <p:sp>
        <p:nvSpPr>
          <p:cNvPr id="4" name="Номер слайда 3"/>
          <p:cNvSpPr>
            <a:spLocks noGrp="1"/>
          </p:cNvSpPr>
          <p:nvPr>
            <p:ph type="sldNum" sz="quarter" idx="12"/>
          </p:nvPr>
        </p:nvSpPr>
        <p:spPr/>
        <p:txBody>
          <a:bodyPr/>
          <a:lstStyle/>
          <a:p>
            <a:fld id="{BD8C548E-2FD3-4202-AE17-F646B2630263}" type="slidenum">
              <a:rPr lang="ru-RU" altLang="ru-RU" smtClean="0"/>
              <a:pPr/>
              <a:t>18</a:t>
            </a:fld>
            <a:endParaRPr lang="ru-RU" altLang="ru-RU"/>
          </a:p>
        </p:txBody>
      </p:sp>
    </p:spTree>
  </p:cSld>
  <p:clrMapOvr>
    <a:masterClrMapping/>
  </p:clrMapOvr>
  <p:transition spd="slow" advClick="0" advTm="15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Заголовок 1"/>
          <p:cNvSpPr>
            <a:spLocks noGrp="1"/>
          </p:cNvSpPr>
          <p:nvPr>
            <p:ph type="title"/>
          </p:nvPr>
        </p:nvSpPr>
        <p:spPr>
          <a:xfrm>
            <a:off x="457200" y="0"/>
            <a:ext cx="8229600" cy="873090"/>
          </a:xfrm>
        </p:spPr>
        <p:txBody>
          <a:bodyPr/>
          <a:lstStyle/>
          <a:p>
            <a:r>
              <a:rPr lang="ru-RU" altLang="ru-RU" sz="3200" dirty="0" smtClean="0">
                <a:solidFill>
                  <a:schemeClr val="bg1"/>
                </a:solidFill>
              </a:rPr>
              <a:t/>
            </a:r>
            <a:br>
              <a:rPr lang="ru-RU" altLang="ru-RU" sz="3200" dirty="0" smtClean="0">
                <a:solidFill>
                  <a:schemeClr val="bg1"/>
                </a:solidFill>
              </a:rPr>
            </a:br>
            <a:r>
              <a:rPr lang="ru-RU" altLang="ru-RU" sz="3200" dirty="0" smtClean="0">
                <a:solidFill>
                  <a:schemeClr val="bg1"/>
                </a:solidFill>
              </a:rPr>
              <a:t>Гигиенический </a:t>
            </a:r>
            <a:r>
              <a:rPr lang="ru-RU" altLang="ru-RU" sz="3200" dirty="0" smtClean="0">
                <a:solidFill>
                  <a:schemeClr val="bg1"/>
                </a:solidFill>
              </a:rPr>
              <a:t>норматив</a:t>
            </a:r>
            <a:r>
              <a:rPr lang="ru-RU" altLang="ru-RU" sz="3200" dirty="0" smtClean="0">
                <a:solidFill>
                  <a:schemeClr val="bg1"/>
                </a:solidFill>
              </a:rPr>
              <a:t>.</a:t>
            </a:r>
            <a:r>
              <a:rPr lang="en-US" altLang="ru-RU" sz="3200" dirty="0" smtClean="0">
                <a:solidFill>
                  <a:schemeClr val="bg1"/>
                </a:solidFill>
              </a:rPr>
              <a:t/>
            </a:r>
            <a:br>
              <a:rPr lang="en-US" altLang="ru-RU" sz="3200" dirty="0" smtClean="0">
                <a:solidFill>
                  <a:schemeClr val="bg1"/>
                </a:solidFill>
              </a:rPr>
            </a:br>
            <a:endParaRPr lang="ru-RU" altLang="ru-RU" sz="3200" dirty="0" smtClean="0"/>
          </a:p>
        </p:txBody>
      </p:sp>
      <p:sp>
        <p:nvSpPr>
          <p:cNvPr id="4" name="Овал 3"/>
          <p:cNvSpPr/>
          <p:nvPr/>
        </p:nvSpPr>
        <p:spPr bwMode="auto">
          <a:xfrm>
            <a:off x="1103265" y="1128681"/>
            <a:ext cx="6700877" cy="1317622"/>
          </a:xfrm>
          <a:prstGeom prst="ellipse">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lgn="ctr" eaLnBrk="1" hangingPunct="1">
              <a:defRPr/>
            </a:pPr>
            <a:r>
              <a:rPr lang="ru-RU" sz="2400" b="1" i="1" dirty="0">
                <a:solidFill>
                  <a:schemeClr val="tx1"/>
                </a:solidFill>
              </a:rPr>
              <a:t>Предельно</a:t>
            </a:r>
            <a:r>
              <a:rPr lang="en-US" sz="2400" b="1" i="1" dirty="0">
                <a:solidFill>
                  <a:schemeClr val="tx1"/>
                </a:solidFill>
              </a:rPr>
              <a:t> </a:t>
            </a:r>
            <a:r>
              <a:rPr lang="ru-RU" sz="2400" b="1" i="1" dirty="0">
                <a:solidFill>
                  <a:schemeClr val="tx1"/>
                </a:solidFill>
              </a:rPr>
              <a:t>допустимая концентрация</a:t>
            </a:r>
          </a:p>
        </p:txBody>
      </p:sp>
      <p:sp>
        <p:nvSpPr>
          <p:cNvPr id="6" name="Овал 5"/>
          <p:cNvSpPr/>
          <p:nvPr/>
        </p:nvSpPr>
        <p:spPr bwMode="auto">
          <a:xfrm>
            <a:off x="153928" y="2917817"/>
            <a:ext cx="4162482" cy="1801811"/>
          </a:xfrm>
          <a:prstGeom prst="ellipse">
            <a:avLst/>
          </a:prstGeom>
          <a:ln>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eaLnBrk="1" hangingPunct="1">
              <a:defRPr/>
            </a:pPr>
            <a:r>
              <a:rPr lang="ru-RU" sz="2400" b="1" i="1" dirty="0">
                <a:solidFill>
                  <a:schemeClr val="tx1"/>
                </a:solidFill>
              </a:rPr>
              <a:t>Максимально разовая </a:t>
            </a:r>
          </a:p>
          <a:p>
            <a:pPr algn="ctr" eaLnBrk="1" hangingPunct="1">
              <a:defRPr/>
            </a:pPr>
            <a:r>
              <a:rPr lang="en-US" sz="2400" b="1" i="1" dirty="0">
                <a:solidFill>
                  <a:schemeClr val="tx1"/>
                </a:solidFill>
              </a:rPr>
              <a:t>≤ 15 </a:t>
            </a:r>
            <a:r>
              <a:rPr lang="ru-RU" sz="2400" b="1" i="1" dirty="0">
                <a:solidFill>
                  <a:schemeClr val="tx1"/>
                </a:solidFill>
              </a:rPr>
              <a:t>мин</a:t>
            </a:r>
          </a:p>
        </p:txBody>
      </p:sp>
      <p:cxnSp>
        <p:nvCxnSpPr>
          <p:cNvPr id="38918" name="Прямая со стрелкой 9"/>
          <p:cNvCxnSpPr>
            <a:cxnSpLocks noChangeShapeType="1"/>
          </p:cNvCxnSpPr>
          <p:nvPr/>
        </p:nvCxnSpPr>
        <p:spPr bwMode="auto">
          <a:xfrm rot="5400000">
            <a:off x="1999831" y="2422895"/>
            <a:ext cx="547695" cy="296099"/>
          </a:xfrm>
          <a:prstGeom prst="straightConnector1">
            <a:avLst/>
          </a:prstGeom>
          <a:noFill/>
          <a:ln w="9525" algn="ctr">
            <a:solidFill>
              <a:schemeClr val="tx1"/>
            </a:solidFill>
            <a:round/>
            <a:headEnd/>
            <a:tailEnd type="arrow" w="med" len="med"/>
          </a:ln>
        </p:spPr>
      </p:cxnSp>
      <p:cxnSp>
        <p:nvCxnSpPr>
          <p:cNvPr id="38919" name="Прямая со стрелкой 15"/>
          <p:cNvCxnSpPr>
            <a:cxnSpLocks noChangeShapeType="1"/>
          </p:cNvCxnSpPr>
          <p:nvPr/>
        </p:nvCxnSpPr>
        <p:spPr bwMode="auto">
          <a:xfrm rot="16200000" flipH="1">
            <a:off x="6199226" y="2422496"/>
            <a:ext cx="444492" cy="339747"/>
          </a:xfrm>
          <a:prstGeom prst="straightConnector1">
            <a:avLst/>
          </a:prstGeom>
          <a:noFill/>
          <a:ln w="9525" algn="ctr">
            <a:solidFill>
              <a:schemeClr val="tx1"/>
            </a:solidFill>
            <a:round/>
            <a:headEnd/>
            <a:tailEnd type="arrow" w="med" len="med"/>
          </a:ln>
        </p:spPr>
      </p:cxnSp>
      <p:sp>
        <p:nvSpPr>
          <p:cNvPr id="5" name="Овал 4"/>
          <p:cNvSpPr/>
          <p:nvPr/>
        </p:nvSpPr>
        <p:spPr bwMode="auto">
          <a:xfrm>
            <a:off x="4900617" y="2844792"/>
            <a:ext cx="4003670" cy="1862163"/>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eaLnBrk="1" hangingPunct="1">
              <a:defRPr/>
            </a:pPr>
            <a:r>
              <a:rPr lang="ru-RU" sz="2400" b="1" i="1" dirty="0" smtClean="0">
                <a:solidFill>
                  <a:schemeClr val="tx1"/>
                </a:solidFill>
              </a:rPr>
              <a:t>Среднесменная</a:t>
            </a:r>
            <a:endParaRPr lang="ru-RU" sz="2400" b="1" i="1" dirty="0">
              <a:solidFill>
                <a:schemeClr val="tx1"/>
              </a:solidFill>
            </a:endParaRPr>
          </a:p>
          <a:p>
            <a:pPr eaLnBrk="1" hangingPunct="1">
              <a:defRPr/>
            </a:pPr>
            <a:r>
              <a:rPr lang="ru-RU" sz="2400" b="1" i="1" dirty="0">
                <a:solidFill>
                  <a:schemeClr val="tx1"/>
                </a:solidFill>
              </a:rPr>
              <a:t>На 8 часов </a:t>
            </a:r>
          </a:p>
          <a:p>
            <a:pPr eaLnBrk="1" hangingPunct="1">
              <a:defRPr/>
            </a:pPr>
            <a:r>
              <a:rPr lang="ru-RU" sz="2400" b="1" i="1" dirty="0">
                <a:solidFill>
                  <a:schemeClr val="tx1"/>
                </a:solidFill>
              </a:rPr>
              <a:t>(рабочая смена)</a:t>
            </a:r>
          </a:p>
        </p:txBody>
      </p:sp>
      <p:sp>
        <p:nvSpPr>
          <p:cNvPr id="10" name="Прямоугольник 9"/>
          <p:cNvSpPr/>
          <p:nvPr/>
        </p:nvSpPr>
        <p:spPr>
          <a:xfrm>
            <a:off x="446031" y="4926033"/>
            <a:ext cx="8251937" cy="1569660"/>
          </a:xfrm>
          <a:prstGeom prst="rect">
            <a:avLst/>
          </a:prstGeom>
        </p:spPr>
        <p:txBody>
          <a:bodyPr wrap="square">
            <a:spAutoFit/>
          </a:bodyPr>
          <a:lstStyle/>
          <a:p>
            <a:pPr lvl="0" indent="450850" algn="just" eaLnBrk="1" hangingPunct="1"/>
            <a:r>
              <a:rPr lang="ru-RU" b="1" dirty="0" smtClean="0">
                <a:solidFill>
                  <a:schemeClr val="tx1"/>
                </a:solidFill>
                <a:ea typeface="Times New Roman" pitchFamily="18" charset="0"/>
                <a:cs typeface="Arial" pitchFamily="34" charset="0"/>
              </a:rPr>
              <a:t>До недавнего времени ПДК химических веществ оценивали как максимально разовые (ПДК</a:t>
            </a:r>
            <a:r>
              <a:rPr lang="ru-RU" b="1" baseline="-30000" dirty="0" smtClean="0">
                <a:solidFill>
                  <a:schemeClr val="tx1"/>
                </a:solidFill>
                <a:ea typeface="Times New Roman" pitchFamily="18" charset="0"/>
                <a:cs typeface="Arial" pitchFamily="34" charset="0"/>
              </a:rPr>
              <a:t>МР</a:t>
            </a:r>
            <a:r>
              <a:rPr lang="ru-RU" b="1" dirty="0" smtClean="0">
                <a:solidFill>
                  <a:schemeClr val="tx1"/>
                </a:solidFill>
                <a:ea typeface="Times New Roman" pitchFamily="18" charset="0"/>
                <a:cs typeface="Arial" pitchFamily="34" charset="0"/>
              </a:rPr>
              <a:t>). </a:t>
            </a:r>
            <a:endParaRPr lang="ru-RU" b="1" dirty="0" smtClean="0">
              <a:solidFill>
                <a:schemeClr val="tx1"/>
              </a:solidFill>
              <a:ea typeface="Times New Roman" pitchFamily="18" charset="0"/>
              <a:cs typeface="Arial" pitchFamily="34" charset="0"/>
            </a:endParaRPr>
          </a:p>
          <a:p>
            <a:pPr lvl="0" indent="450850" algn="just" eaLnBrk="1" hangingPunct="1"/>
            <a:r>
              <a:rPr lang="ru-RU" b="1" dirty="0" smtClean="0">
                <a:solidFill>
                  <a:schemeClr val="tx1"/>
                </a:solidFill>
                <a:ea typeface="Times New Roman" pitchFamily="18" charset="0"/>
                <a:cs typeface="Arial" pitchFamily="34" charset="0"/>
              </a:rPr>
              <a:t>В </a:t>
            </a:r>
            <a:r>
              <a:rPr lang="ru-RU" b="1" dirty="0" smtClean="0">
                <a:solidFill>
                  <a:schemeClr val="tx1"/>
                </a:solidFill>
                <a:ea typeface="Times New Roman" pitchFamily="18" charset="0"/>
                <a:cs typeface="Arial" pitchFamily="34" charset="0"/>
              </a:rPr>
              <a:t>последнее время для веществ, обладающих кумулятивными свойствами, введена вторая величина – среднесменная концентрация (ПДК</a:t>
            </a:r>
            <a:r>
              <a:rPr lang="ru-RU" b="1" baseline="-30000" dirty="0" smtClean="0">
                <a:solidFill>
                  <a:schemeClr val="tx1"/>
                </a:solidFill>
                <a:ea typeface="Times New Roman" pitchFamily="18" charset="0"/>
                <a:cs typeface="Arial" pitchFamily="34" charset="0"/>
              </a:rPr>
              <a:t>СС</a:t>
            </a:r>
            <a:r>
              <a:rPr lang="ru-RU" b="1" dirty="0" smtClean="0">
                <a:solidFill>
                  <a:schemeClr val="tx1"/>
                </a:solidFill>
                <a:ea typeface="Times New Roman" pitchFamily="18" charset="0"/>
                <a:cs typeface="Arial" pitchFamily="34" charset="0"/>
              </a:rPr>
              <a:t>). Это средняя концентрация, полученная путем непрерывного или прерывистого отбора проб воздуха при суммарном времени не менее 75 % продолжительности рабочей смены, или средневзвешенная концентрация в течение смены в зоне дыхания работающих на местах постоянного или временного их пребывания.</a:t>
            </a:r>
            <a:endParaRPr lang="ru-RU" sz="800" b="1" dirty="0" smtClean="0">
              <a:solidFill>
                <a:schemeClr val="tx1"/>
              </a:solidFill>
              <a:cs typeface="Arial" pitchFamily="34" charset="0"/>
            </a:endParaRPr>
          </a:p>
          <a:p>
            <a:pPr lvl="0" indent="450850" algn="just"/>
            <a:r>
              <a:rPr lang="ru-RU" b="1" dirty="0" smtClean="0">
                <a:solidFill>
                  <a:schemeClr val="tx1"/>
                </a:solidFill>
                <a:ea typeface="Times New Roman" pitchFamily="18" charset="0"/>
                <a:cs typeface="Arial" pitchFamily="34" charset="0"/>
              </a:rPr>
              <a:t>В основу установления ПДК</a:t>
            </a:r>
            <a:r>
              <a:rPr lang="ru-RU" b="1" baseline="-30000" dirty="0" smtClean="0">
                <a:solidFill>
                  <a:schemeClr val="tx1"/>
                </a:solidFill>
                <a:ea typeface="Times New Roman" pitchFamily="18" charset="0"/>
                <a:cs typeface="Arial" pitchFamily="34" charset="0"/>
              </a:rPr>
              <a:t>МР</a:t>
            </a:r>
            <a:r>
              <a:rPr lang="ru-RU" b="1" dirty="0" smtClean="0">
                <a:solidFill>
                  <a:schemeClr val="tx1"/>
                </a:solidFill>
                <a:ea typeface="Times New Roman" pitchFamily="18" charset="0"/>
                <a:cs typeface="Arial" pitchFamily="34" charset="0"/>
              </a:rPr>
              <a:t> положен принцип предотвращения рефлекторных реакций у человека.</a:t>
            </a:r>
            <a:endParaRPr lang="ru-RU" sz="800" b="1" dirty="0" smtClean="0">
              <a:solidFill>
                <a:schemeClr val="tx1"/>
              </a:solidFill>
              <a:cs typeface="Arial" pitchFamily="34" charset="0"/>
            </a:endParaRPr>
          </a:p>
        </p:txBody>
      </p:sp>
    </p:spTree>
  </p:cSld>
  <p:clrMapOvr>
    <a:masterClrMapping/>
  </p:clrMapOvr>
  <p:transition spd="slow" advClick="0" advTm="15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BD8C548E-2FD3-4202-AE17-F646B2630263}" type="slidenum">
              <a:rPr lang="ru-RU" altLang="ru-RU" smtClean="0"/>
              <a:pPr/>
              <a:t>2</a:t>
            </a:fld>
            <a:endParaRPr lang="ru-RU" altLang="ru-RU"/>
          </a:p>
        </p:txBody>
      </p:sp>
      <p:sp>
        <p:nvSpPr>
          <p:cNvPr id="8" name="Текст 7"/>
          <p:cNvSpPr>
            <a:spLocks noGrp="1"/>
          </p:cNvSpPr>
          <p:nvPr>
            <p:ph type="body" sz="half" idx="4294967295"/>
          </p:nvPr>
        </p:nvSpPr>
        <p:spPr>
          <a:xfrm>
            <a:off x="0" y="4889500"/>
            <a:ext cx="4589463" cy="1236663"/>
          </a:xfrm>
        </p:spPr>
        <p:txBody>
          <a:bodyPr/>
          <a:lstStyle/>
          <a:p>
            <a:r>
              <a:rPr lang="ru-RU" sz="2000" dirty="0" smtClean="0"/>
              <a:t>ГОСТ 12.1.007-79 «ССБТ. Вредные вещества. Классификация. Общие требования безопасности»</a:t>
            </a:r>
            <a:endParaRPr lang="ru-RU" sz="2000" dirty="0"/>
          </a:p>
        </p:txBody>
      </p:sp>
      <p:sp>
        <p:nvSpPr>
          <p:cNvPr id="7" name="Содержимое 6"/>
          <p:cNvSpPr>
            <a:spLocks noGrp="1"/>
          </p:cNvSpPr>
          <p:nvPr>
            <p:ph idx="4294967295"/>
          </p:nvPr>
        </p:nvSpPr>
        <p:spPr>
          <a:xfrm>
            <a:off x="5759450" y="3502025"/>
            <a:ext cx="3384550" cy="2624138"/>
          </a:xfrm>
        </p:spPr>
        <p:style>
          <a:lnRef idx="0">
            <a:scrgbClr r="0" g="0" b="0"/>
          </a:lnRef>
          <a:fillRef idx="1002">
            <a:schemeClr val="dk1"/>
          </a:fillRef>
          <a:effectRef idx="0">
            <a:scrgbClr r="0" g="0" b="0"/>
          </a:effectRef>
          <a:fontRef idx="major"/>
        </p:style>
        <p:txBody>
          <a:bodyPr>
            <a:normAutofit lnSpcReduction="10000"/>
          </a:bodyPr>
          <a:lstStyle/>
          <a:p>
            <a:pPr algn="ctr">
              <a:buNone/>
            </a:pPr>
            <a:r>
              <a:rPr lang="ru-RU" sz="2000" dirty="0" smtClean="0">
                <a:solidFill>
                  <a:srgbClr val="FF0000"/>
                </a:solidFill>
              </a:rPr>
              <a:t>В настоящее время известно около 7 млн. химических веществ, из которых 60 тысяч находят применение в производственной деятельности, от 500 до 1000 новых появляется ежегодно.</a:t>
            </a:r>
            <a:endParaRPr lang="ru-RU" sz="2000" dirty="0">
              <a:solidFill>
                <a:srgbClr val="FF0000"/>
              </a:solidFill>
            </a:endParaRPr>
          </a:p>
        </p:txBody>
      </p:sp>
      <p:pic>
        <p:nvPicPr>
          <p:cNvPr id="147458" name="Picture 2" descr="Вредные химические вещества"/>
          <p:cNvPicPr>
            <a:picLocks noChangeAspect="1" noChangeArrowheads="1"/>
          </p:cNvPicPr>
          <p:nvPr/>
        </p:nvPicPr>
        <p:blipFill>
          <a:blip r:embed="rId2"/>
          <a:srcRect/>
          <a:stretch>
            <a:fillRect/>
          </a:stretch>
        </p:blipFill>
        <p:spPr bwMode="auto">
          <a:xfrm>
            <a:off x="190440" y="1092168"/>
            <a:ext cx="5034498" cy="3775875"/>
          </a:xfrm>
          <a:prstGeom prst="rect">
            <a:avLst/>
          </a:prstGeom>
          <a:noFill/>
        </p:spPr>
      </p:pic>
    </p:spTree>
  </p:cSld>
  <p:clrMapOvr>
    <a:masterClrMapping/>
  </p:clrMapOvr>
  <p:transition spd="slow" advClick="0" advTm="1500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52C46FEF-FD90-43CD-A46A-744809252107}" type="slidenum">
              <a:rPr lang="ru-RU" altLang="ru-RU" smtClean="0"/>
              <a:pPr/>
              <a:t>20</a:t>
            </a:fld>
            <a:endParaRPr lang="ru-RU" altLang="ru-RU"/>
          </a:p>
        </p:txBody>
      </p:sp>
      <p:sp>
        <p:nvSpPr>
          <p:cNvPr id="48130" name="Rectangle 2"/>
          <p:cNvSpPr>
            <a:spLocks noChangeArrowheads="1"/>
          </p:cNvSpPr>
          <p:nvPr/>
        </p:nvSpPr>
        <p:spPr bwMode="auto">
          <a:xfrm>
            <a:off x="299979" y="252369"/>
            <a:ext cx="8150274" cy="1754326"/>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Если порог токсического действия для вещества оказывается менее чувствительным, то решающим в обосновании ПДК является порог рефлекторного действия как наиболее чувствительный. В подобных случаях ПДК</a:t>
            </a:r>
            <a:r>
              <a:rPr kumimoji="0" lang="ru-RU" sz="15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МР</a:t>
            </a:r>
            <a:r>
              <a:rPr kumimoji="0" lang="ru-RU" sz="1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&gt; ПДК</a:t>
            </a:r>
            <a:r>
              <a:rPr kumimoji="0" lang="ru-RU" sz="15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СС</a:t>
            </a:r>
            <a:r>
              <a:rPr kumimoji="0" lang="ru-RU" sz="1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Если же порог рефлекторного действия менее чувствителен, чем порог токсического действия, то принимают ПДК</a:t>
            </a:r>
            <a:r>
              <a:rPr kumimoji="0" lang="ru-RU" sz="15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МР</a:t>
            </a:r>
            <a:r>
              <a:rPr kumimoji="0" lang="ru-RU" sz="1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ПДК</a:t>
            </a:r>
            <a:r>
              <a:rPr kumimoji="0" lang="ru-RU" sz="15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СС</a:t>
            </a:r>
            <a:r>
              <a:rPr kumimoji="0" lang="ru-RU" sz="1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Для веществ, у которых порог рефлекторного действия отсутствует, устанавливается только ПДК</a:t>
            </a:r>
            <a:r>
              <a:rPr kumimoji="0" lang="ru-RU" sz="15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СС</a:t>
            </a:r>
            <a:r>
              <a:rPr kumimoji="0" lang="ru-RU" sz="1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48129" name="Object 1"/>
          <p:cNvGraphicFramePr>
            <a:graphicFrameLocks noChangeAspect="1"/>
          </p:cNvGraphicFramePr>
          <p:nvPr/>
        </p:nvGraphicFramePr>
        <p:xfrm>
          <a:off x="5265747" y="4597416"/>
          <a:ext cx="3037511" cy="703266"/>
        </p:xfrm>
        <a:graphic>
          <a:graphicData uri="http://schemas.openxmlformats.org/presentationml/2006/ole">
            <p:oleObj spid="_x0000_s48129" name="Формула" r:id="rId3" imgW="1955800" imgH="444500" progId="Equation.3">
              <p:embed/>
            </p:oleObj>
          </a:graphicData>
        </a:graphic>
      </p:graphicFrame>
      <p:sp>
        <p:nvSpPr>
          <p:cNvPr id="48131" name="Rectangle 3"/>
          <p:cNvSpPr>
            <a:spLocks noChangeArrowheads="1"/>
          </p:cNvSpPr>
          <p:nvPr/>
        </p:nvSpPr>
        <p:spPr bwMode="auto">
          <a:xfrm>
            <a:off x="226953" y="4688175"/>
            <a:ext cx="4089456" cy="2169825"/>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Отбор проб должен проводиться в зоне дыхания при характерных производственных условиях.</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5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Зона дыхания</a:t>
            </a:r>
            <a:r>
              <a:rPr kumimoji="0" lang="ru-RU" sz="1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пространство в радиусе до 50 см от лица работающего.</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Результаты измерений концентраций вредных веществ в воздухе приводят к условиям: температуре 293 К (20 °С) и давлению 101,3 кПа.</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Прямоугольник 6"/>
          <p:cNvSpPr/>
          <p:nvPr/>
        </p:nvSpPr>
        <p:spPr>
          <a:xfrm>
            <a:off x="4572000" y="5657671"/>
            <a:ext cx="4572000" cy="1200329"/>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lvl="0" indent="450850" algn="just"/>
            <a:r>
              <a:rPr lang="ru-RU" dirty="0" smtClean="0">
                <a:solidFill>
                  <a:schemeClr val="tx1"/>
                </a:solidFill>
                <a:latin typeface="Times New Roman" pitchFamily="18" charset="0"/>
                <a:ea typeface="Times New Roman" pitchFamily="18" charset="0"/>
                <a:cs typeface="Times New Roman" pitchFamily="18" charset="0"/>
              </a:rPr>
              <a:t>Значения ПДК</a:t>
            </a:r>
            <a:r>
              <a:rPr lang="ru-RU" baseline="-30000" dirty="0" smtClean="0">
                <a:solidFill>
                  <a:schemeClr val="tx1"/>
                </a:solidFill>
                <a:latin typeface="Times New Roman" pitchFamily="18" charset="0"/>
                <a:ea typeface="Times New Roman" pitchFamily="18" charset="0"/>
                <a:cs typeface="Times New Roman" pitchFamily="18" charset="0"/>
              </a:rPr>
              <a:t>РЗ</a:t>
            </a:r>
            <a:r>
              <a:rPr lang="ru-RU" dirty="0" smtClean="0">
                <a:solidFill>
                  <a:schemeClr val="tx1"/>
                </a:solidFill>
                <a:latin typeface="Times New Roman" pitchFamily="18" charset="0"/>
                <a:ea typeface="Times New Roman" pitchFamily="18" charset="0"/>
                <a:cs typeface="Times New Roman" pitchFamily="18" charset="0"/>
              </a:rPr>
              <a:t> (предельно допустимая концентрация рабочей зоны) приведены в ГН 2.2.5.1313-03 «Предельно допустимые концентрации (ПДК) вредных веществ в воздухе рабочей зоны» и ГН 2.2.5.1314-03 «Ориентировочные безопасные уровни воздействия (ОБУВ) вредных веществ в воздухе рабочей зоны».</a:t>
            </a:r>
            <a:endParaRPr lang="ru-RU" sz="800" dirty="0" smtClean="0">
              <a:solidFill>
                <a:schemeClr val="tx1"/>
              </a:solidFill>
              <a:cs typeface="Arial" pitchFamily="34" charset="0"/>
            </a:endParaRPr>
          </a:p>
        </p:txBody>
      </p:sp>
      <p:sp>
        <p:nvSpPr>
          <p:cNvPr id="8" name="Прямоугольник 7"/>
          <p:cNvSpPr/>
          <p:nvPr/>
        </p:nvSpPr>
        <p:spPr>
          <a:xfrm>
            <a:off x="4425948" y="2552688"/>
            <a:ext cx="4572000" cy="1938992"/>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lvl="0" indent="450850" algn="just"/>
            <a:r>
              <a:rPr lang="ru-RU" dirty="0" smtClean="0">
                <a:solidFill>
                  <a:schemeClr val="tx1"/>
                </a:solidFill>
                <a:ea typeface="Times New Roman" pitchFamily="18" charset="0"/>
                <a:cs typeface="Arial" pitchFamily="34" charset="0"/>
              </a:rPr>
              <a:t>При одновременном содержании в воздухе рабочей зоны нескольких вредных веществ разнонаправленного действия ПДК остаются такими же, как и при изолированном воздействии.</a:t>
            </a:r>
            <a:endParaRPr lang="ru-RU" sz="800" dirty="0" smtClean="0">
              <a:solidFill>
                <a:schemeClr val="tx1"/>
              </a:solidFill>
              <a:cs typeface="Arial" pitchFamily="34" charset="0"/>
            </a:endParaRPr>
          </a:p>
          <a:p>
            <a:pPr lvl="0" indent="450850" algn="just"/>
            <a:r>
              <a:rPr lang="ru-RU" dirty="0" smtClean="0">
                <a:solidFill>
                  <a:schemeClr val="tx1"/>
                </a:solidFill>
                <a:ea typeface="Times New Roman" pitchFamily="18" charset="0"/>
                <a:cs typeface="Arial" pitchFamily="34" charset="0"/>
              </a:rPr>
              <a:t>При одновременном содержании в воздухе рабочей зоны нескольких вредных веществ однонаправленного действия (по заключению органов государственного санитарного надзора) сумма отношений фактических концентраций каждого из них (</a:t>
            </a:r>
            <a:r>
              <a:rPr lang="en-US" i="1" dirty="0" smtClean="0">
                <a:solidFill>
                  <a:schemeClr val="tx1"/>
                </a:solidFill>
                <a:ea typeface="Times New Roman" pitchFamily="18" charset="0"/>
                <a:cs typeface="Arial" pitchFamily="34" charset="0"/>
              </a:rPr>
              <a:t>K</a:t>
            </a:r>
            <a:r>
              <a:rPr lang="ru-RU" baseline="-30000" dirty="0" smtClean="0">
                <a:solidFill>
                  <a:schemeClr val="tx1"/>
                </a:solidFill>
                <a:ea typeface="Times New Roman" pitchFamily="18" charset="0"/>
                <a:cs typeface="Arial" pitchFamily="34" charset="0"/>
              </a:rPr>
              <a:t>1</a:t>
            </a:r>
            <a:r>
              <a:rPr lang="ru-RU" dirty="0" smtClean="0">
                <a:solidFill>
                  <a:schemeClr val="tx1"/>
                </a:solidFill>
                <a:ea typeface="Times New Roman" pitchFamily="18" charset="0"/>
                <a:cs typeface="Arial" pitchFamily="34" charset="0"/>
              </a:rPr>
              <a:t>,</a:t>
            </a:r>
            <a:r>
              <a:rPr lang="ru-RU" i="1" dirty="0" smtClean="0">
                <a:solidFill>
                  <a:schemeClr val="tx1"/>
                </a:solidFill>
                <a:ea typeface="Times New Roman" pitchFamily="18" charset="0"/>
                <a:cs typeface="Arial" pitchFamily="34" charset="0"/>
              </a:rPr>
              <a:t> </a:t>
            </a:r>
            <a:r>
              <a:rPr lang="en-US" i="1" dirty="0" smtClean="0">
                <a:solidFill>
                  <a:schemeClr val="tx1"/>
                </a:solidFill>
                <a:ea typeface="Times New Roman" pitchFamily="18" charset="0"/>
                <a:cs typeface="Arial" pitchFamily="34" charset="0"/>
              </a:rPr>
              <a:t>K</a:t>
            </a:r>
            <a:r>
              <a:rPr lang="ru-RU" baseline="-30000" dirty="0" smtClean="0">
                <a:solidFill>
                  <a:schemeClr val="tx1"/>
                </a:solidFill>
                <a:ea typeface="Times New Roman" pitchFamily="18" charset="0"/>
                <a:cs typeface="Arial" pitchFamily="34" charset="0"/>
              </a:rPr>
              <a:t>2</a:t>
            </a:r>
            <a:r>
              <a:rPr lang="ru-RU" dirty="0" smtClean="0">
                <a:solidFill>
                  <a:schemeClr val="tx1"/>
                </a:solidFill>
                <a:ea typeface="Times New Roman" pitchFamily="18" charset="0"/>
                <a:cs typeface="Arial" pitchFamily="34" charset="0"/>
              </a:rPr>
              <a:t>,..., </a:t>
            </a:r>
            <a:r>
              <a:rPr lang="en-US" i="1" dirty="0" err="1" smtClean="0">
                <a:solidFill>
                  <a:schemeClr val="tx1"/>
                </a:solidFill>
                <a:ea typeface="Times New Roman" pitchFamily="18" charset="0"/>
                <a:cs typeface="Arial" pitchFamily="34" charset="0"/>
              </a:rPr>
              <a:t>K</a:t>
            </a:r>
            <a:r>
              <a:rPr lang="en-US" i="1" baseline="-30000" dirty="0" err="1" smtClean="0">
                <a:solidFill>
                  <a:schemeClr val="tx1"/>
                </a:solidFill>
                <a:ea typeface="Times New Roman" pitchFamily="18" charset="0"/>
                <a:cs typeface="Arial" pitchFamily="34" charset="0"/>
              </a:rPr>
              <a:t>n</a:t>
            </a:r>
            <a:r>
              <a:rPr lang="ru-RU" dirty="0" smtClean="0">
                <a:solidFill>
                  <a:schemeClr val="tx1"/>
                </a:solidFill>
                <a:ea typeface="Times New Roman" pitchFamily="18" charset="0"/>
                <a:cs typeface="Arial" pitchFamily="34" charset="0"/>
              </a:rPr>
              <a:t>) в воздухе к их ПДК (ПДК</a:t>
            </a:r>
            <a:r>
              <a:rPr lang="ru-RU" baseline="-30000" dirty="0" smtClean="0">
                <a:solidFill>
                  <a:schemeClr val="tx1"/>
                </a:solidFill>
                <a:ea typeface="Times New Roman" pitchFamily="18" charset="0"/>
                <a:cs typeface="Arial" pitchFamily="34" charset="0"/>
              </a:rPr>
              <a:t>1</a:t>
            </a:r>
            <a:r>
              <a:rPr lang="ru-RU" dirty="0" smtClean="0">
                <a:solidFill>
                  <a:schemeClr val="tx1"/>
                </a:solidFill>
                <a:ea typeface="Times New Roman" pitchFamily="18" charset="0"/>
                <a:cs typeface="Arial" pitchFamily="34" charset="0"/>
              </a:rPr>
              <a:t>, ПДК</a:t>
            </a:r>
            <a:r>
              <a:rPr lang="ru-RU" baseline="-30000" dirty="0" smtClean="0">
                <a:solidFill>
                  <a:schemeClr val="tx1"/>
                </a:solidFill>
                <a:ea typeface="Times New Roman" pitchFamily="18" charset="0"/>
                <a:cs typeface="Arial" pitchFamily="34" charset="0"/>
              </a:rPr>
              <a:t>2</a:t>
            </a:r>
            <a:r>
              <a:rPr lang="ru-RU" dirty="0" smtClean="0">
                <a:solidFill>
                  <a:schemeClr val="tx1"/>
                </a:solidFill>
                <a:ea typeface="Times New Roman" pitchFamily="18" charset="0"/>
                <a:cs typeface="Arial" pitchFamily="34" charset="0"/>
              </a:rPr>
              <a:t>,..., ПДК</a:t>
            </a:r>
            <a:r>
              <a:rPr lang="en-US" i="1" baseline="-30000" dirty="0" smtClean="0">
                <a:solidFill>
                  <a:schemeClr val="tx1"/>
                </a:solidFill>
                <a:ea typeface="Times New Roman" pitchFamily="18" charset="0"/>
                <a:cs typeface="Arial" pitchFamily="34" charset="0"/>
              </a:rPr>
              <a:t>n</a:t>
            </a:r>
            <a:r>
              <a:rPr lang="ru-RU" dirty="0" smtClean="0">
                <a:solidFill>
                  <a:schemeClr val="tx1"/>
                </a:solidFill>
                <a:ea typeface="Times New Roman" pitchFamily="18" charset="0"/>
                <a:cs typeface="Arial" pitchFamily="34" charset="0"/>
              </a:rPr>
              <a:t>) не должна превышать единицы:</a:t>
            </a:r>
            <a:endParaRPr lang="ru-RU" sz="800" dirty="0" smtClean="0">
              <a:solidFill>
                <a:schemeClr val="tx1"/>
              </a:solidFill>
              <a:cs typeface="Arial" pitchFamily="34" charset="0"/>
            </a:endParaRPr>
          </a:p>
        </p:txBody>
      </p:sp>
      <p:sp>
        <p:nvSpPr>
          <p:cNvPr id="9" name="Прямоугольник 8"/>
          <p:cNvSpPr/>
          <p:nvPr/>
        </p:nvSpPr>
        <p:spPr>
          <a:xfrm>
            <a:off x="482544" y="2844792"/>
            <a:ext cx="3614787" cy="116955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indent="450850" algn="ctr"/>
            <a:r>
              <a:rPr lang="ru-RU" sz="1400" dirty="0" smtClean="0">
                <a:solidFill>
                  <a:schemeClr val="tx1"/>
                </a:solidFill>
                <a:ea typeface="Times New Roman" pitchFamily="18" charset="0"/>
                <a:cs typeface="Arial" pitchFamily="34" charset="0"/>
              </a:rPr>
              <a:t>Для веществ, </a:t>
            </a:r>
            <a:r>
              <a:rPr lang="ru-RU" sz="1400" dirty="0" smtClean="0">
                <a:solidFill>
                  <a:schemeClr val="tx1"/>
                </a:solidFill>
                <a:ea typeface="Times New Roman" pitchFamily="18" charset="0"/>
                <a:cs typeface="Arial" pitchFamily="34" charset="0"/>
              </a:rPr>
              <a:t>обладающих </a:t>
            </a:r>
            <a:r>
              <a:rPr lang="ru-RU" sz="1400" dirty="0" smtClean="0">
                <a:solidFill>
                  <a:schemeClr val="tx1"/>
                </a:solidFill>
                <a:ea typeface="Times New Roman" pitchFamily="18" charset="0"/>
                <a:cs typeface="Arial" pitchFamily="34" charset="0"/>
              </a:rPr>
              <a:t>кожно-резорбтивным действием, обосновывается предельно допустимый уровень загрязнения кожи (мг/см</a:t>
            </a:r>
            <a:r>
              <a:rPr lang="ru-RU" sz="1400" baseline="30000" dirty="0" smtClean="0">
                <a:solidFill>
                  <a:schemeClr val="tx1"/>
                </a:solidFill>
                <a:ea typeface="Times New Roman" pitchFamily="18" charset="0"/>
                <a:cs typeface="Arial" pitchFamily="34" charset="0"/>
              </a:rPr>
              <a:t>2</a:t>
            </a:r>
            <a:r>
              <a:rPr lang="ru-RU" sz="1400" dirty="0" smtClean="0">
                <a:solidFill>
                  <a:schemeClr val="tx1"/>
                </a:solidFill>
                <a:ea typeface="Times New Roman" pitchFamily="18" charset="0"/>
                <a:cs typeface="Arial" pitchFamily="34" charset="0"/>
              </a:rPr>
              <a:t>) в соответствии с ГН 2.2.5.563-96.</a:t>
            </a:r>
            <a:endParaRPr lang="ru-RU" sz="900" dirty="0" smtClean="0">
              <a:solidFill>
                <a:schemeClr val="tx1"/>
              </a:solidFill>
              <a:cs typeface="Arial" pitchFamily="34" charset="0"/>
            </a:endParaRPr>
          </a:p>
        </p:txBody>
      </p:sp>
    </p:spTree>
  </p:cSld>
  <p:clrMapOvr>
    <a:masterClrMapping/>
  </p:clrMapOvr>
  <p:transition spd="slow" advClick="0" advTm="1500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068388" y="-134938"/>
            <a:ext cx="7751762" cy="1143001"/>
          </a:xfrm>
        </p:spPr>
        <p:txBody>
          <a:bodyPr/>
          <a:lstStyle/>
          <a:p>
            <a:pPr algn="l" eaLnBrk="1" hangingPunct="1"/>
            <a:r>
              <a:rPr lang="ru-RU" altLang="ru-RU" sz="2000" smtClean="0">
                <a:solidFill>
                  <a:schemeClr val="bg1"/>
                </a:solidFill>
              </a:rPr>
              <a:t>Гигиенические нормативы ГН 2.2.5.1313-03 "Предельно допустимые концентрации (ПДК) вредных веществ в воздухе рабочей зоны"</a:t>
            </a:r>
          </a:p>
        </p:txBody>
      </p:sp>
      <p:sp>
        <p:nvSpPr>
          <p:cNvPr id="40963" name="Rectangle 6"/>
          <p:cNvSpPr>
            <a:spLocks noGrp="1" noChangeArrowheads="1"/>
          </p:cNvSpPr>
          <p:nvPr>
            <p:ph type="sldNum" sz="quarter" idx="12"/>
          </p:nvPr>
        </p:nvSpPr>
        <p:spPr bwMode="auto">
          <a:xfrm>
            <a:off x="6840538" y="296863"/>
            <a:ext cx="2133600" cy="365125"/>
          </a:xfrm>
          <a:noFill/>
          <a:ln>
            <a:miter lim="800000"/>
            <a:headEnd/>
            <a:tailEnd/>
          </a:ln>
        </p:spPr>
        <p:txBody>
          <a:bodyPr/>
          <a:lstStyle/>
          <a:p>
            <a:fld id="{B217CB04-3CAA-4740-B194-7572BCDDDE07}" type="slidenum">
              <a:rPr lang="ru-RU" altLang="ru-RU" sz="3600">
                <a:solidFill>
                  <a:schemeClr val="accent2"/>
                </a:solidFill>
              </a:rPr>
              <a:pPr/>
              <a:t>21</a:t>
            </a:fld>
            <a:endParaRPr lang="ru-RU" altLang="ru-RU" sz="3600">
              <a:solidFill>
                <a:schemeClr val="accent2"/>
              </a:solidFill>
            </a:endParaRPr>
          </a:p>
        </p:txBody>
      </p:sp>
      <p:graphicFrame>
        <p:nvGraphicFramePr>
          <p:cNvPr id="303108" name="Group 4"/>
          <p:cNvGraphicFramePr>
            <a:graphicFrameLocks noGrp="1"/>
          </p:cNvGraphicFramePr>
          <p:nvPr/>
        </p:nvGraphicFramePr>
        <p:xfrm>
          <a:off x="395288" y="1052513"/>
          <a:ext cx="8534400" cy="4262937"/>
        </p:xfrm>
        <a:graphic>
          <a:graphicData uri="http://schemas.openxmlformats.org/drawingml/2006/table">
            <a:tbl>
              <a:tblPr/>
              <a:tblGrid>
                <a:gridCol w="379360"/>
                <a:gridCol w="2249540"/>
                <a:gridCol w="863600"/>
                <a:gridCol w="1116012"/>
                <a:gridCol w="846155"/>
                <a:gridCol w="1495408"/>
                <a:gridCol w="576263"/>
                <a:gridCol w="1008062"/>
              </a:tblGrid>
              <a:tr h="70113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rgbClr val="000000"/>
                          </a:solidFill>
                          <a:effectLst/>
                          <a:latin typeface="Arial" charset="0"/>
                        </a:rPr>
                        <a:t>№ </a:t>
                      </a:r>
                      <a:r>
                        <a:rPr kumimoji="0" lang="ru-RU" sz="1000" b="1" i="0" u="none" strike="noStrike" cap="none" normalizeH="0" baseline="0" dirty="0" err="1" smtClean="0">
                          <a:ln>
                            <a:noFill/>
                          </a:ln>
                          <a:solidFill>
                            <a:srgbClr val="000000"/>
                          </a:solidFill>
                          <a:effectLst/>
                          <a:latin typeface="Arial" charset="0"/>
                        </a:rPr>
                        <a:t>п</a:t>
                      </a:r>
                      <a:r>
                        <a:rPr kumimoji="0" lang="ru-RU" sz="1000" b="1" i="0" u="none" strike="noStrike" cap="none" normalizeH="0" baseline="0" dirty="0" smtClean="0">
                          <a:ln>
                            <a:noFill/>
                          </a:ln>
                          <a:solidFill>
                            <a:srgbClr val="000000"/>
                          </a:solidFill>
                          <a:effectLst/>
                          <a:latin typeface="Arial" charset="0"/>
                        </a:rPr>
                        <a:t>/</a:t>
                      </a:r>
                      <a:r>
                        <a:rPr kumimoji="0" lang="ru-RU" sz="1000" b="1" i="0" u="none" strike="noStrike" cap="none" normalizeH="0" baseline="0" dirty="0" err="1" smtClean="0">
                          <a:ln>
                            <a:noFill/>
                          </a:ln>
                          <a:solidFill>
                            <a:srgbClr val="000000"/>
                          </a:solidFill>
                          <a:effectLst/>
                          <a:latin typeface="Arial" charset="0"/>
                        </a:rPr>
                        <a:t>п</a:t>
                      </a:r>
                      <a:endParaRPr kumimoji="0" lang="ru-RU" sz="1000" b="1" i="0" u="none" strike="noStrike" cap="none" normalizeH="0" baseline="0" dirty="0" smtClean="0">
                        <a:ln>
                          <a:noFill/>
                        </a:ln>
                        <a:solidFill>
                          <a:srgbClr val="000000"/>
                        </a:solidFill>
                        <a:effectLst/>
                        <a:latin typeface="Arial" charset="0"/>
                      </a:endParaRPr>
                    </a:p>
                  </a:txBody>
                  <a:tcPr marT="45722" marB="45722" horzOverflow="overflow">
                    <a:lnL cap="flat">
                      <a:noFill/>
                    </a:lnL>
                    <a:lnR>
                      <a:noFill/>
                    </a:lnR>
                    <a:lnT cap="flat">
                      <a:noFill/>
                    </a:lnT>
                    <a:lnB>
                      <a:noFill/>
                    </a:lnB>
                    <a:lnTlToBr>
                      <a:noFill/>
                    </a:lnTlToBr>
                    <a:lnBlToTr>
                      <a:noFill/>
                    </a:lnBlToTr>
                    <a:gradFill rotWithShape="0">
                      <a:gsLst>
                        <a:gs pos="0">
                          <a:schemeClr val="accent2"/>
                        </a:gs>
                        <a:gs pos="100000">
                          <a:schemeClr val="hlink"/>
                        </a:gs>
                      </a:gsLst>
                      <a:lin ang="0" scaled="1"/>
                    </a:gra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rgbClr val="000000"/>
                          </a:solidFill>
                          <a:effectLst/>
                          <a:latin typeface="Arial" charset="0"/>
                        </a:rPr>
                        <a:t>Наименование вещества</a:t>
                      </a:r>
                    </a:p>
                  </a:txBody>
                  <a:tcPr marT="45722" marB="45722" horzOverflow="overflow">
                    <a:lnL>
                      <a:noFill/>
                    </a:lnL>
                    <a:lnR>
                      <a:noFill/>
                    </a:lnR>
                    <a:lnT cap="flat">
                      <a:noFill/>
                    </a:lnT>
                    <a:lnB>
                      <a:noFill/>
                    </a:lnB>
                    <a:lnTlToBr>
                      <a:noFill/>
                    </a:lnTlToBr>
                    <a:lnBlToTr>
                      <a:noFill/>
                    </a:lnBlToTr>
                    <a:gradFill rotWithShape="0">
                      <a:gsLst>
                        <a:gs pos="0">
                          <a:schemeClr val="accent2"/>
                        </a:gs>
                        <a:gs pos="100000">
                          <a:schemeClr val="hlink"/>
                        </a:gs>
                      </a:gsLst>
                      <a:lin ang="0" scaled="1"/>
                    </a:gra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rgbClr val="000000"/>
                          </a:solidFill>
                          <a:effectLst/>
                          <a:latin typeface="Arial" charset="0"/>
                        </a:rPr>
                        <a:t>№</a:t>
                      </a:r>
                      <a:r>
                        <a:rPr kumimoji="0" lang="en-US" sz="1000" b="1" i="0" u="none" strike="noStrike" cap="none" normalizeH="0" baseline="0" dirty="0" smtClean="0">
                          <a:ln>
                            <a:noFill/>
                          </a:ln>
                          <a:solidFill>
                            <a:srgbClr val="000000"/>
                          </a:solidFill>
                          <a:effectLst/>
                          <a:latin typeface="Arial" charset="0"/>
                        </a:rPr>
                        <a:t> CAS</a:t>
                      </a:r>
                      <a:endParaRPr kumimoji="0" lang="ru-RU" sz="1000" b="1" i="0" u="none" strike="noStrike" cap="none" normalizeH="0" baseline="0" dirty="0" smtClean="0">
                        <a:ln>
                          <a:noFill/>
                        </a:ln>
                        <a:solidFill>
                          <a:srgbClr val="000000"/>
                        </a:solidFill>
                        <a:effectLst/>
                        <a:latin typeface="Arial" charset="0"/>
                      </a:endParaRPr>
                    </a:p>
                  </a:txBody>
                  <a:tcPr marT="45722" marB="45722" horzOverflow="overflow">
                    <a:lnL>
                      <a:noFill/>
                    </a:lnL>
                    <a:lnR>
                      <a:noFill/>
                    </a:lnR>
                    <a:lnT cap="flat">
                      <a:noFill/>
                    </a:lnT>
                    <a:lnB>
                      <a:noFill/>
                    </a:lnB>
                    <a:lnTlToBr>
                      <a:noFill/>
                    </a:lnTlToBr>
                    <a:lnBlToTr>
                      <a:noFill/>
                    </a:lnBlToTr>
                    <a:gradFill rotWithShape="0">
                      <a:gsLst>
                        <a:gs pos="0">
                          <a:schemeClr val="accent2"/>
                        </a:gs>
                        <a:gs pos="100000">
                          <a:schemeClr val="hlink"/>
                        </a:gs>
                      </a:gsLst>
                      <a:lin ang="0" scaled="1"/>
                    </a:gra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rgbClr val="000000"/>
                          </a:solidFill>
                          <a:effectLst/>
                          <a:latin typeface="Arial" charset="0"/>
                        </a:rPr>
                        <a:t>Формула</a:t>
                      </a:r>
                    </a:p>
                  </a:txBody>
                  <a:tcPr marT="45722" marB="45722" horzOverflow="overflow">
                    <a:lnL>
                      <a:noFill/>
                    </a:lnL>
                    <a:lnR>
                      <a:noFill/>
                    </a:lnR>
                    <a:lnT cap="flat">
                      <a:noFill/>
                    </a:lnT>
                    <a:lnB>
                      <a:noFill/>
                    </a:lnB>
                    <a:lnTlToBr>
                      <a:noFill/>
                    </a:lnTlToBr>
                    <a:lnBlToTr>
                      <a:noFill/>
                    </a:lnBlToTr>
                    <a:gradFill rotWithShape="0">
                      <a:gsLst>
                        <a:gs pos="0">
                          <a:schemeClr val="accent2"/>
                        </a:gs>
                        <a:gs pos="100000">
                          <a:schemeClr val="hlink"/>
                        </a:gs>
                      </a:gsLst>
                      <a:lin ang="0" scaled="1"/>
                    </a:gra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rgbClr val="000000"/>
                          </a:solidFill>
                          <a:effectLst/>
                          <a:latin typeface="Arial" charset="0"/>
                        </a:rPr>
                        <a:t>Величина ПДК, мг/м3</a:t>
                      </a:r>
                    </a:p>
                  </a:txBody>
                  <a:tcPr marT="45722" marB="45722" horzOverflow="overflow">
                    <a:lnL>
                      <a:noFill/>
                    </a:lnL>
                    <a:lnR>
                      <a:noFill/>
                    </a:lnR>
                    <a:lnT cap="flat">
                      <a:noFill/>
                    </a:lnT>
                    <a:lnB>
                      <a:noFill/>
                    </a:lnB>
                    <a:lnTlToBr>
                      <a:noFill/>
                    </a:lnTlToBr>
                    <a:lnBlToTr>
                      <a:noFill/>
                    </a:lnBlToTr>
                    <a:gradFill rotWithShape="0">
                      <a:gsLst>
                        <a:gs pos="0">
                          <a:schemeClr val="accent2"/>
                        </a:gs>
                        <a:gs pos="100000">
                          <a:schemeClr val="hlink"/>
                        </a:gs>
                      </a:gsLst>
                      <a:lin ang="0" scaled="1"/>
                    </a:gra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rgbClr val="000000"/>
                          </a:solidFill>
                          <a:effectLst/>
                          <a:latin typeface="Arial" charset="0"/>
                        </a:rPr>
                        <a:t>Преимущественно агрегатное состояние в воздухе в условиях производства</a:t>
                      </a:r>
                    </a:p>
                  </a:txBody>
                  <a:tcPr marT="45722" marB="45722" horzOverflow="overflow">
                    <a:lnL>
                      <a:noFill/>
                    </a:lnL>
                    <a:lnR>
                      <a:noFill/>
                    </a:lnR>
                    <a:lnT cap="flat">
                      <a:noFill/>
                    </a:lnT>
                    <a:lnB>
                      <a:noFill/>
                    </a:lnB>
                    <a:lnTlToBr>
                      <a:noFill/>
                    </a:lnTlToBr>
                    <a:lnBlToTr>
                      <a:noFill/>
                    </a:lnBlToTr>
                    <a:gradFill rotWithShape="0">
                      <a:gsLst>
                        <a:gs pos="0">
                          <a:schemeClr val="accent2"/>
                        </a:gs>
                        <a:gs pos="100000">
                          <a:schemeClr val="hlink"/>
                        </a:gs>
                      </a:gsLst>
                      <a:lin ang="0" scaled="1"/>
                    </a:gra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rgbClr val="000000"/>
                          </a:solidFill>
                          <a:effectLst/>
                          <a:latin typeface="Arial" charset="0"/>
                        </a:rPr>
                        <a:t>Класс опасности</a:t>
                      </a:r>
                    </a:p>
                  </a:txBody>
                  <a:tcPr marT="45722" marB="45722" horzOverflow="overflow">
                    <a:lnL>
                      <a:noFill/>
                    </a:lnL>
                    <a:lnR>
                      <a:noFill/>
                    </a:lnR>
                    <a:lnT cap="flat">
                      <a:noFill/>
                    </a:lnT>
                    <a:lnB>
                      <a:noFill/>
                    </a:lnB>
                    <a:lnTlToBr>
                      <a:noFill/>
                    </a:lnTlToBr>
                    <a:lnBlToTr>
                      <a:noFill/>
                    </a:lnBlToTr>
                    <a:gradFill rotWithShape="0">
                      <a:gsLst>
                        <a:gs pos="0">
                          <a:schemeClr val="accent2"/>
                        </a:gs>
                        <a:gs pos="100000">
                          <a:schemeClr val="hlink"/>
                        </a:gs>
                      </a:gsLst>
                      <a:lin ang="0" scaled="1"/>
                    </a:gra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rgbClr val="000000"/>
                          </a:solidFill>
                          <a:effectLst/>
                          <a:latin typeface="Arial" charset="0"/>
                        </a:rPr>
                        <a:t>Особенности действия на организм</a:t>
                      </a:r>
                    </a:p>
                  </a:txBody>
                  <a:tcPr marT="45722" marB="45722" horzOverflow="overflow">
                    <a:lnL>
                      <a:noFill/>
                    </a:lnL>
                    <a:lnR cap="flat">
                      <a:noFill/>
                    </a:lnR>
                    <a:lnT cap="flat">
                      <a:noFill/>
                    </a:lnT>
                    <a:lnB>
                      <a:noFill/>
                    </a:lnB>
                    <a:lnTlToBr>
                      <a:noFill/>
                    </a:lnTlToBr>
                    <a:lnBlToTr>
                      <a:noFill/>
                    </a:lnBlToTr>
                    <a:gradFill rotWithShape="0">
                      <a:gsLst>
                        <a:gs pos="0">
                          <a:schemeClr val="accent2"/>
                        </a:gs>
                        <a:gs pos="100000">
                          <a:schemeClr val="hlink"/>
                        </a:gs>
                      </a:gsLst>
                      <a:lin ang="0" scaled="1"/>
                    </a:gradFill>
                  </a:tcPr>
                </a:tc>
              </a:tr>
              <a:tr h="29528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rgbClr val="000000"/>
                          </a:solidFill>
                          <a:effectLst/>
                          <a:latin typeface="Arial" charset="0"/>
                        </a:rPr>
                        <a:t>3</a:t>
                      </a:r>
                    </a:p>
                  </a:txBody>
                  <a:tcPr marT="45722" marB="45722" horzOverflow="overflow">
                    <a:lnL cap="flat">
                      <a:noFill/>
                    </a:lnL>
                    <a:lnR>
                      <a:noFill/>
                    </a:lnR>
                    <a:lnT>
                      <a:noFill/>
                    </a:lnT>
                    <a:lnB>
                      <a:noFill/>
                    </a:lnB>
                    <a:lnTlToBr>
                      <a:noFill/>
                    </a:lnTlToBr>
                    <a:lnBlToTr>
                      <a:noFill/>
                    </a:lnBlToTr>
                    <a:gradFill rotWithShape="0">
                      <a:gsLst>
                        <a:gs pos="0">
                          <a:schemeClr val="bg2"/>
                        </a:gs>
                        <a:gs pos="100000">
                          <a:schemeClr val="bg2">
                            <a:gamma/>
                            <a:shade val="86275"/>
                            <a:invGamma/>
                          </a:schemeClr>
                        </a:gs>
                      </a:gsLst>
                      <a:lin ang="0" scaled="1"/>
                    </a:gra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rgbClr val="000000"/>
                          </a:solidFill>
                          <a:effectLst/>
                          <a:latin typeface="Arial" charset="0"/>
                        </a:rPr>
                        <a:t>Азотная кислота + </a:t>
                      </a:r>
                    </a:p>
                  </a:txBody>
                  <a:tcPr marT="45722" marB="45722" horzOverflow="overflow">
                    <a:lnL>
                      <a:noFill/>
                    </a:lnL>
                    <a:lnR>
                      <a:noFill/>
                    </a:lnR>
                    <a:lnT>
                      <a:noFill/>
                    </a:lnT>
                    <a:lnB>
                      <a:noFill/>
                    </a:lnB>
                    <a:lnTlToBr>
                      <a:noFill/>
                    </a:lnTlToBr>
                    <a:lnBlToTr>
                      <a:noFill/>
                    </a:lnBlToTr>
                    <a:gradFill rotWithShape="0">
                      <a:gsLst>
                        <a:gs pos="0">
                          <a:schemeClr val="bg2"/>
                        </a:gs>
                        <a:gs pos="100000">
                          <a:schemeClr val="bg2">
                            <a:gamma/>
                            <a:shade val="86275"/>
                            <a:invGamma/>
                          </a:schemeClr>
                        </a:gs>
                      </a:gsLst>
                      <a:lin ang="0" scaled="1"/>
                    </a:gra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000" b="1" i="0" u="none" strike="noStrike" cap="none" normalizeH="0" baseline="0" smtClean="0">
                          <a:ln>
                            <a:noFill/>
                          </a:ln>
                          <a:solidFill>
                            <a:srgbClr val="000000"/>
                          </a:solidFill>
                          <a:effectLst/>
                          <a:latin typeface="Arial" charset="0"/>
                        </a:rPr>
                        <a:t>7697-37-2</a:t>
                      </a:r>
                    </a:p>
                  </a:txBody>
                  <a:tcPr marT="45722" marB="45722" horzOverflow="overflow">
                    <a:lnL>
                      <a:noFill/>
                    </a:lnL>
                    <a:lnR>
                      <a:noFill/>
                    </a:lnR>
                    <a:lnT>
                      <a:noFill/>
                    </a:lnT>
                    <a:lnB>
                      <a:noFill/>
                    </a:lnB>
                    <a:lnTlToBr>
                      <a:noFill/>
                    </a:lnTlToBr>
                    <a:lnBlToTr>
                      <a:noFill/>
                    </a:lnBlToTr>
                    <a:gradFill rotWithShape="0">
                      <a:gsLst>
                        <a:gs pos="0">
                          <a:schemeClr val="bg2"/>
                        </a:gs>
                        <a:gs pos="100000">
                          <a:schemeClr val="bg2">
                            <a:gamma/>
                            <a:shade val="86275"/>
                            <a:invGamma/>
                          </a:schemeClr>
                        </a:gs>
                      </a:gsLst>
                      <a:lin ang="0" scaled="1"/>
                    </a:gra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rPr>
                        <a:t>HNO3</a:t>
                      </a:r>
                      <a:endParaRPr kumimoji="0" lang="ru-RU" sz="1000" b="1" i="0" u="none" strike="noStrike" cap="none" normalizeH="0" baseline="0" smtClean="0">
                        <a:ln>
                          <a:noFill/>
                        </a:ln>
                        <a:solidFill>
                          <a:srgbClr val="000000"/>
                        </a:solidFill>
                        <a:effectLst/>
                        <a:latin typeface="Arial" charset="0"/>
                      </a:endParaRPr>
                    </a:p>
                  </a:txBody>
                  <a:tcPr marT="45722" marB="45722" horzOverflow="overflow">
                    <a:lnL>
                      <a:noFill/>
                    </a:lnL>
                    <a:lnR>
                      <a:noFill/>
                    </a:lnR>
                    <a:lnT>
                      <a:noFill/>
                    </a:lnT>
                    <a:lnB>
                      <a:noFill/>
                    </a:lnB>
                    <a:lnTlToBr>
                      <a:noFill/>
                    </a:lnTlToBr>
                    <a:lnBlToTr>
                      <a:noFill/>
                    </a:lnBlToTr>
                    <a:gradFill rotWithShape="0">
                      <a:gsLst>
                        <a:gs pos="0">
                          <a:schemeClr val="bg2"/>
                        </a:gs>
                        <a:gs pos="100000">
                          <a:schemeClr val="bg2">
                            <a:gamma/>
                            <a:shade val="86275"/>
                            <a:invGamma/>
                          </a:schemeClr>
                        </a:gs>
                      </a:gsLst>
                      <a:lin ang="0" scaled="1"/>
                    </a:gra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000" b="1" i="0" u="none" strike="noStrike" cap="none" normalizeH="0" baseline="0" smtClean="0">
                          <a:ln>
                            <a:noFill/>
                          </a:ln>
                          <a:solidFill>
                            <a:srgbClr val="000000"/>
                          </a:solidFill>
                          <a:effectLst/>
                          <a:latin typeface="Arial" charset="0"/>
                        </a:rPr>
                        <a:t>5</a:t>
                      </a:r>
                    </a:p>
                  </a:txBody>
                  <a:tcPr marT="45722" marB="45722" horzOverflow="overflow">
                    <a:lnL>
                      <a:noFill/>
                    </a:lnL>
                    <a:lnR>
                      <a:noFill/>
                    </a:lnR>
                    <a:lnT>
                      <a:noFill/>
                    </a:lnT>
                    <a:lnB>
                      <a:noFill/>
                    </a:lnB>
                    <a:lnTlToBr>
                      <a:noFill/>
                    </a:lnTlToBr>
                    <a:lnBlToTr>
                      <a:noFill/>
                    </a:lnBlToTr>
                    <a:gradFill rotWithShape="0">
                      <a:gsLst>
                        <a:gs pos="0">
                          <a:schemeClr val="bg2"/>
                        </a:gs>
                        <a:gs pos="100000">
                          <a:schemeClr val="bg2">
                            <a:gamma/>
                            <a:shade val="86275"/>
                            <a:invGamma/>
                          </a:schemeClr>
                        </a:gs>
                      </a:gsLst>
                      <a:lin ang="0" scaled="1"/>
                    </a:gra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000" b="1" i="0" u="none" strike="noStrike" cap="none" normalizeH="0" baseline="0" smtClean="0">
                          <a:ln>
                            <a:noFill/>
                          </a:ln>
                          <a:solidFill>
                            <a:srgbClr val="000000"/>
                          </a:solidFill>
                          <a:effectLst/>
                          <a:latin typeface="Arial" charset="0"/>
                        </a:rPr>
                        <a:t>а</a:t>
                      </a:r>
                    </a:p>
                  </a:txBody>
                  <a:tcPr marT="45722" marB="45722" horzOverflow="overflow">
                    <a:lnL>
                      <a:noFill/>
                    </a:lnL>
                    <a:lnR>
                      <a:noFill/>
                    </a:lnR>
                    <a:lnT>
                      <a:noFill/>
                    </a:lnT>
                    <a:lnB>
                      <a:noFill/>
                    </a:lnB>
                    <a:lnTlToBr>
                      <a:noFill/>
                    </a:lnTlToBr>
                    <a:lnBlToTr>
                      <a:noFill/>
                    </a:lnBlToTr>
                    <a:gradFill rotWithShape="0">
                      <a:gsLst>
                        <a:gs pos="0">
                          <a:schemeClr val="bg2"/>
                        </a:gs>
                        <a:gs pos="100000">
                          <a:schemeClr val="bg2">
                            <a:gamma/>
                            <a:shade val="86275"/>
                            <a:invGamma/>
                          </a:schemeClr>
                        </a:gs>
                      </a:gsLst>
                      <a:lin ang="0" scaled="1"/>
                    </a:gra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000" b="1" i="0" u="none" strike="noStrike" cap="none" normalizeH="0" baseline="0" smtClean="0">
                          <a:ln>
                            <a:noFill/>
                          </a:ln>
                          <a:solidFill>
                            <a:srgbClr val="000000"/>
                          </a:solidFill>
                          <a:effectLst/>
                          <a:latin typeface="Arial" charset="0"/>
                        </a:rPr>
                        <a:t>3</a:t>
                      </a:r>
                    </a:p>
                  </a:txBody>
                  <a:tcPr marT="45722" marB="45722" horzOverflow="overflow">
                    <a:lnL>
                      <a:noFill/>
                    </a:lnL>
                    <a:lnR>
                      <a:noFill/>
                    </a:lnR>
                    <a:lnT>
                      <a:noFill/>
                    </a:lnT>
                    <a:lnB>
                      <a:noFill/>
                    </a:lnB>
                    <a:lnTlToBr>
                      <a:noFill/>
                    </a:lnTlToBr>
                    <a:lnBlToTr>
                      <a:noFill/>
                    </a:lnBlToTr>
                    <a:gradFill rotWithShape="0">
                      <a:gsLst>
                        <a:gs pos="0">
                          <a:schemeClr val="bg2"/>
                        </a:gs>
                        <a:gs pos="100000">
                          <a:schemeClr val="bg2">
                            <a:gamma/>
                            <a:shade val="86275"/>
                            <a:invGamma/>
                          </a:schemeClr>
                        </a:gs>
                      </a:gsLst>
                      <a:lin ang="0" scaled="1"/>
                    </a:gra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ru-RU" sz="1000" b="1" i="0" u="none" strike="noStrike" cap="none" normalizeH="0" baseline="0" smtClean="0">
                        <a:ln>
                          <a:noFill/>
                        </a:ln>
                        <a:solidFill>
                          <a:srgbClr val="000000"/>
                        </a:solidFill>
                        <a:effectLst/>
                        <a:latin typeface="Arial" charset="0"/>
                      </a:endParaRPr>
                    </a:p>
                  </a:txBody>
                  <a:tcPr marT="45722" marB="45722" horzOverflow="overflow">
                    <a:lnL>
                      <a:noFill/>
                    </a:lnL>
                    <a:lnR cap="flat">
                      <a:noFill/>
                    </a:lnR>
                    <a:lnT>
                      <a:noFill/>
                    </a:lnT>
                    <a:lnB>
                      <a:noFill/>
                    </a:lnB>
                    <a:lnTlToBr>
                      <a:noFill/>
                    </a:lnTlToBr>
                    <a:lnBlToTr>
                      <a:noFill/>
                    </a:lnBlToTr>
                    <a:gradFill rotWithShape="0">
                      <a:gsLst>
                        <a:gs pos="0">
                          <a:schemeClr val="bg2"/>
                        </a:gs>
                        <a:gs pos="100000">
                          <a:schemeClr val="bg2">
                            <a:gamma/>
                            <a:shade val="86275"/>
                            <a:invGamma/>
                          </a:schemeClr>
                        </a:gs>
                      </a:gsLst>
                      <a:lin ang="0" scaled="1"/>
                    </a:gradFill>
                  </a:tcPr>
                </a:tc>
              </a:tr>
              <a:tr h="29528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rPr>
                        <a:t>4</a:t>
                      </a:r>
                      <a:endParaRPr kumimoji="0" lang="ru-RU" sz="1000" b="1" i="0" u="none" strike="noStrike" cap="none" normalizeH="0" baseline="0" smtClean="0">
                        <a:ln>
                          <a:noFill/>
                        </a:ln>
                        <a:solidFill>
                          <a:srgbClr val="000000"/>
                        </a:solidFill>
                        <a:effectLst/>
                        <a:latin typeface="Arial" charset="0"/>
                      </a:endParaRPr>
                    </a:p>
                  </a:txBody>
                  <a:tcPr marT="45722" marB="45722" horzOverflow="overflow">
                    <a:lnL cap="flat">
                      <a:noFill/>
                    </a:lnL>
                    <a:lnR>
                      <a:noFill/>
                    </a:lnR>
                    <a:lnT>
                      <a:noFill/>
                    </a:lnT>
                    <a:lnB>
                      <a:noFill/>
                    </a:lnB>
                    <a:lnTlToBr>
                      <a:noFill/>
                    </a:lnTlToBr>
                    <a:lnBlToTr>
                      <a:noFill/>
                    </a:lnBlToTr>
                    <a:gradFill rotWithShape="0">
                      <a:gsLst>
                        <a:gs pos="0">
                          <a:schemeClr val="bg1"/>
                        </a:gs>
                        <a:gs pos="100000">
                          <a:schemeClr val="bg1">
                            <a:gamma/>
                            <a:shade val="86275"/>
                            <a:invGamma/>
                          </a:schemeClr>
                        </a:gs>
                      </a:gsLst>
                      <a:lin ang="0" scaled="1"/>
                    </a:gra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rgbClr val="000000"/>
                          </a:solidFill>
                          <a:effectLst/>
                          <a:latin typeface="Arial" charset="0"/>
                        </a:rPr>
                        <a:t>Азота диоксид</a:t>
                      </a:r>
                    </a:p>
                  </a:txBody>
                  <a:tcPr marT="45722" marB="45722" horzOverflow="overflow">
                    <a:lnL>
                      <a:noFill/>
                    </a:lnL>
                    <a:lnR>
                      <a:noFill/>
                    </a:lnR>
                    <a:lnT>
                      <a:noFill/>
                    </a:lnT>
                    <a:lnB>
                      <a:noFill/>
                    </a:lnB>
                    <a:lnTlToBr>
                      <a:noFill/>
                    </a:lnTlToBr>
                    <a:lnBlToTr>
                      <a:noFill/>
                    </a:lnBlToTr>
                    <a:gradFill rotWithShape="0">
                      <a:gsLst>
                        <a:gs pos="0">
                          <a:schemeClr val="bg1"/>
                        </a:gs>
                        <a:gs pos="100000">
                          <a:schemeClr val="bg1">
                            <a:gamma/>
                            <a:shade val="86275"/>
                            <a:invGamma/>
                          </a:schemeClr>
                        </a:gs>
                      </a:gsLst>
                      <a:lin ang="0" scaled="1"/>
                    </a:gra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000" b="1" i="0" u="none" strike="noStrike" cap="none" normalizeH="0" baseline="0" smtClean="0">
                          <a:ln>
                            <a:noFill/>
                          </a:ln>
                          <a:solidFill>
                            <a:srgbClr val="000000"/>
                          </a:solidFill>
                          <a:effectLst/>
                          <a:latin typeface="Arial" charset="0"/>
                        </a:rPr>
                        <a:t>10102-44-0</a:t>
                      </a:r>
                    </a:p>
                  </a:txBody>
                  <a:tcPr marT="45722" marB="45722" horzOverflow="overflow">
                    <a:lnL>
                      <a:noFill/>
                    </a:lnL>
                    <a:lnR>
                      <a:noFill/>
                    </a:lnR>
                    <a:lnT>
                      <a:noFill/>
                    </a:lnT>
                    <a:lnB>
                      <a:noFill/>
                    </a:lnB>
                    <a:lnTlToBr>
                      <a:noFill/>
                    </a:lnTlToBr>
                    <a:lnBlToTr>
                      <a:noFill/>
                    </a:lnBlToTr>
                    <a:gradFill rotWithShape="0">
                      <a:gsLst>
                        <a:gs pos="0">
                          <a:schemeClr val="bg1"/>
                        </a:gs>
                        <a:gs pos="100000">
                          <a:schemeClr val="bg1">
                            <a:gamma/>
                            <a:shade val="86275"/>
                            <a:invGamma/>
                          </a:schemeClr>
                        </a:gs>
                      </a:gsLst>
                      <a:lin ang="0" scaled="1"/>
                    </a:gra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rPr>
                        <a:t>NO</a:t>
                      </a:r>
                      <a:r>
                        <a:rPr kumimoji="0" lang="ru-RU" sz="1000" b="1" i="0" u="none" strike="noStrike" cap="none" normalizeH="0" baseline="0" smtClean="0">
                          <a:ln>
                            <a:noFill/>
                          </a:ln>
                          <a:solidFill>
                            <a:srgbClr val="000000"/>
                          </a:solidFill>
                          <a:effectLst/>
                          <a:latin typeface="Arial" charset="0"/>
                        </a:rPr>
                        <a:t>2</a:t>
                      </a:r>
                    </a:p>
                  </a:txBody>
                  <a:tcPr marT="45722" marB="45722" horzOverflow="overflow">
                    <a:lnL>
                      <a:noFill/>
                    </a:lnL>
                    <a:lnR>
                      <a:noFill/>
                    </a:lnR>
                    <a:lnT>
                      <a:noFill/>
                    </a:lnT>
                    <a:lnB>
                      <a:noFill/>
                    </a:lnB>
                    <a:lnTlToBr>
                      <a:noFill/>
                    </a:lnTlToBr>
                    <a:lnBlToTr>
                      <a:noFill/>
                    </a:lnBlToTr>
                    <a:gradFill rotWithShape="0">
                      <a:gsLst>
                        <a:gs pos="0">
                          <a:schemeClr val="bg1"/>
                        </a:gs>
                        <a:gs pos="100000">
                          <a:schemeClr val="bg1">
                            <a:gamma/>
                            <a:shade val="86275"/>
                            <a:invGamma/>
                          </a:schemeClr>
                        </a:gs>
                      </a:gsLst>
                      <a:lin ang="0" scaled="1"/>
                    </a:gra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rgbClr val="000000"/>
                          </a:solidFill>
                          <a:effectLst/>
                          <a:latin typeface="Arial" charset="0"/>
                        </a:rPr>
                        <a:t>2</a:t>
                      </a:r>
                    </a:p>
                  </a:txBody>
                  <a:tcPr marT="45722" marB="45722" horzOverflow="overflow">
                    <a:lnL>
                      <a:noFill/>
                    </a:lnL>
                    <a:lnR>
                      <a:noFill/>
                    </a:lnR>
                    <a:lnT>
                      <a:noFill/>
                    </a:lnT>
                    <a:lnB>
                      <a:noFill/>
                    </a:lnB>
                    <a:lnTlToBr>
                      <a:noFill/>
                    </a:lnTlToBr>
                    <a:lnBlToTr>
                      <a:noFill/>
                    </a:lnBlToTr>
                    <a:gradFill rotWithShape="0">
                      <a:gsLst>
                        <a:gs pos="0">
                          <a:schemeClr val="bg1"/>
                        </a:gs>
                        <a:gs pos="100000">
                          <a:schemeClr val="bg1">
                            <a:gamma/>
                            <a:shade val="86275"/>
                            <a:invGamma/>
                          </a:schemeClr>
                        </a:gs>
                      </a:gsLst>
                      <a:lin ang="0" scaled="1"/>
                    </a:gra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000" b="1" i="0" u="none" strike="noStrike" cap="none" normalizeH="0" baseline="0" smtClean="0">
                          <a:ln>
                            <a:noFill/>
                          </a:ln>
                          <a:solidFill>
                            <a:srgbClr val="000000"/>
                          </a:solidFill>
                          <a:effectLst/>
                          <a:latin typeface="Arial" charset="0"/>
                        </a:rPr>
                        <a:t>п</a:t>
                      </a:r>
                    </a:p>
                  </a:txBody>
                  <a:tcPr marT="45722" marB="45722" horzOverflow="overflow">
                    <a:lnL>
                      <a:noFill/>
                    </a:lnL>
                    <a:lnR>
                      <a:noFill/>
                    </a:lnR>
                    <a:lnT>
                      <a:noFill/>
                    </a:lnT>
                    <a:lnB>
                      <a:noFill/>
                    </a:lnB>
                    <a:lnTlToBr>
                      <a:noFill/>
                    </a:lnTlToBr>
                    <a:lnBlToTr>
                      <a:noFill/>
                    </a:lnBlToTr>
                    <a:gradFill rotWithShape="0">
                      <a:gsLst>
                        <a:gs pos="0">
                          <a:schemeClr val="bg1"/>
                        </a:gs>
                        <a:gs pos="100000">
                          <a:schemeClr val="bg1">
                            <a:gamma/>
                            <a:shade val="86275"/>
                            <a:invGamma/>
                          </a:schemeClr>
                        </a:gs>
                      </a:gsLst>
                      <a:lin ang="0" scaled="1"/>
                    </a:gra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000" b="1" i="0" u="none" strike="noStrike" cap="none" normalizeH="0" baseline="0" smtClean="0">
                          <a:ln>
                            <a:noFill/>
                          </a:ln>
                          <a:solidFill>
                            <a:srgbClr val="000000"/>
                          </a:solidFill>
                          <a:effectLst/>
                          <a:latin typeface="Arial" charset="0"/>
                        </a:rPr>
                        <a:t>3</a:t>
                      </a:r>
                    </a:p>
                  </a:txBody>
                  <a:tcPr marT="45722" marB="45722" horzOverflow="overflow">
                    <a:lnL>
                      <a:noFill/>
                    </a:lnL>
                    <a:lnR>
                      <a:noFill/>
                    </a:lnR>
                    <a:lnT>
                      <a:noFill/>
                    </a:lnT>
                    <a:lnB>
                      <a:noFill/>
                    </a:lnB>
                    <a:lnTlToBr>
                      <a:noFill/>
                    </a:lnTlToBr>
                    <a:lnBlToTr>
                      <a:noFill/>
                    </a:lnBlToTr>
                    <a:gradFill rotWithShape="0">
                      <a:gsLst>
                        <a:gs pos="0">
                          <a:schemeClr val="bg1"/>
                        </a:gs>
                        <a:gs pos="100000">
                          <a:schemeClr val="bg1">
                            <a:gamma/>
                            <a:shade val="86275"/>
                            <a:invGamma/>
                          </a:schemeClr>
                        </a:gs>
                      </a:gsLst>
                      <a:lin ang="0" scaled="1"/>
                    </a:gra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000" b="1" i="0" u="none" strike="noStrike" cap="none" normalizeH="0" baseline="0" smtClean="0">
                          <a:ln>
                            <a:noFill/>
                          </a:ln>
                          <a:solidFill>
                            <a:srgbClr val="000000"/>
                          </a:solidFill>
                          <a:effectLst/>
                          <a:latin typeface="Arial" charset="0"/>
                        </a:rPr>
                        <a:t>О</a:t>
                      </a:r>
                    </a:p>
                  </a:txBody>
                  <a:tcPr marT="45722" marB="45722" horzOverflow="overflow">
                    <a:lnL>
                      <a:noFill/>
                    </a:lnL>
                    <a:lnR cap="flat">
                      <a:noFill/>
                    </a:lnR>
                    <a:lnT>
                      <a:noFill/>
                    </a:lnT>
                    <a:lnB>
                      <a:noFill/>
                    </a:lnB>
                    <a:lnTlToBr>
                      <a:noFill/>
                    </a:lnTlToBr>
                    <a:lnBlToTr>
                      <a:noFill/>
                    </a:lnBlToTr>
                    <a:gradFill rotWithShape="0">
                      <a:gsLst>
                        <a:gs pos="0">
                          <a:schemeClr val="bg1"/>
                        </a:gs>
                        <a:gs pos="100000">
                          <a:schemeClr val="bg1">
                            <a:gamma/>
                            <a:shade val="86275"/>
                            <a:invGamma/>
                          </a:schemeClr>
                        </a:gs>
                      </a:gsLst>
                      <a:lin ang="0" scaled="1"/>
                    </a:gradFill>
                  </a:tcPr>
                </a:tc>
              </a:tr>
              <a:tr h="28893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000" b="1" i="0" u="none" strike="noStrike" cap="none" normalizeH="0" baseline="0" smtClean="0">
                          <a:ln>
                            <a:noFill/>
                          </a:ln>
                          <a:solidFill>
                            <a:srgbClr val="000000"/>
                          </a:solidFill>
                          <a:effectLst/>
                          <a:latin typeface="Arial" charset="0"/>
                        </a:rPr>
                        <a:t>43</a:t>
                      </a:r>
                    </a:p>
                  </a:txBody>
                  <a:tcPr marT="45722" marB="45722" horzOverflow="overflow">
                    <a:lnL cap="flat">
                      <a:noFill/>
                    </a:lnL>
                    <a:lnR>
                      <a:noFill/>
                    </a:lnR>
                    <a:lnT>
                      <a:noFill/>
                    </a:lnT>
                    <a:lnB>
                      <a:noFill/>
                    </a:lnB>
                    <a:lnTlToBr>
                      <a:noFill/>
                    </a:lnTlToBr>
                    <a:lnBlToTr>
                      <a:noFill/>
                    </a:lnBlToTr>
                    <a:gradFill rotWithShape="0">
                      <a:gsLst>
                        <a:gs pos="0">
                          <a:schemeClr val="bg2"/>
                        </a:gs>
                        <a:gs pos="100000">
                          <a:schemeClr val="bg2">
                            <a:gamma/>
                            <a:shade val="86275"/>
                            <a:invGamma/>
                          </a:schemeClr>
                        </a:gs>
                      </a:gsLst>
                      <a:lin ang="0" scaled="1"/>
                    </a:gra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rgbClr val="000000"/>
                          </a:solidFill>
                          <a:effectLst/>
                          <a:latin typeface="Arial" charset="0"/>
                        </a:rPr>
                        <a:t>Амилаза</a:t>
                      </a:r>
                    </a:p>
                  </a:txBody>
                  <a:tcPr marT="45722" marB="45722" horzOverflow="overflow">
                    <a:lnL>
                      <a:noFill/>
                    </a:lnL>
                    <a:lnR>
                      <a:noFill/>
                    </a:lnR>
                    <a:lnT>
                      <a:noFill/>
                    </a:lnT>
                    <a:lnB>
                      <a:noFill/>
                    </a:lnB>
                    <a:lnTlToBr>
                      <a:noFill/>
                    </a:lnTlToBr>
                    <a:lnBlToTr>
                      <a:noFill/>
                    </a:lnBlToTr>
                    <a:gradFill rotWithShape="0">
                      <a:gsLst>
                        <a:gs pos="0">
                          <a:schemeClr val="bg2"/>
                        </a:gs>
                        <a:gs pos="100000">
                          <a:schemeClr val="bg2">
                            <a:gamma/>
                            <a:shade val="86275"/>
                            <a:invGamma/>
                          </a:schemeClr>
                        </a:gs>
                      </a:gsLst>
                      <a:lin ang="0" scaled="1"/>
                    </a:gra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rgbClr val="000000"/>
                          </a:solidFill>
                          <a:effectLst/>
                          <a:latin typeface="Arial" charset="0"/>
                        </a:rPr>
                        <a:t>9000-90-2</a:t>
                      </a:r>
                    </a:p>
                  </a:txBody>
                  <a:tcPr marT="45722" marB="45722" horzOverflow="overflow">
                    <a:lnL>
                      <a:noFill/>
                    </a:lnL>
                    <a:lnR>
                      <a:noFill/>
                    </a:lnR>
                    <a:lnT>
                      <a:noFill/>
                    </a:lnT>
                    <a:lnB>
                      <a:noFill/>
                    </a:lnB>
                    <a:lnTlToBr>
                      <a:noFill/>
                    </a:lnTlToBr>
                    <a:lnBlToTr>
                      <a:noFill/>
                    </a:lnBlToTr>
                    <a:gradFill rotWithShape="0">
                      <a:gsLst>
                        <a:gs pos="0">
                          <a:schemeClr val="bg2"/>
                        </a:gs>
                        <a:gs pos="100000">
                          <a:schemeClr val="bg2">
                            <a:gamma/>
                            <a:shade val="86275"/>
                            <a:invGamma/>
                          </a:schemeClr>
                        </a:gs>
                      </a:gsLst>
                      <a:lin ang="0" scaled="1"/>
                    </a:gra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sz="1000" b="1" i="0" u="none" strike="noStrike" cap="none" normalizeH="0" baseline="0" smtClean="0">
                        <a:ln>
                          <a:noFill/>
                        </a:ln>
                        <a:solidFill>
                          <a:srgbClr val="000000"/>
                        </a:solidFill>
                        <a:effectLst/>
                        <a:latin typeface="Arial" charset="0"/>
                      </a:endParaRPr>
                    </a:p>
                  </a:txBody>
                  <a:tcPr marT="45722" marB="45722" horzOverflow="overflow">
                    <a:lnL>
                      <a:noFill/>
                    </a:lnL>
                    <a:lnR>
                      <a:noFill/>
                    </a:lnR>
                    <a:lnT>
                      <a:noFill/>
                    </a:lnT>
                    <a:lnB>
                      <a:noFill/>
                    </a:lnB>
                    <a:lnTlToBr>
                      <a:noFill/>
                    </a:lnTlToBr>
                    <a:lnBlToTr>
                      <a:noFill/>
                    </a:lnBlToTr>
                    <a:gradFill rotWithShape="0">
                      <a:gsLst>
                        <a:gs pos="0">
                          <a:schemeClr val="bg2"/>
                        </a:gs>
                        <a:gs pos="100000">
                          <a:schemeClr val="bg2">
                            <a:gamma/>
                            <a:shade val="86275"/>
                            <a:invGamma/>
                          </a:schemeClr>
                        </a:gs>
                      </a:gsLst>
                      <a:lin ang="0" scaled="1"/>
                    </a:gra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000" b="1" i="0" u="none" strike="noStrike" cap="none" normalizeH="0" baseline="0" smtClean="0">
                          <a:ln>
                            <a:noFill/>
                          </a:ln>
                          <a:solidFill>
                            <a:srgbClr val="000000"/>
                          </a:solidFill>
                          <a:effectLst/>
                          <a:latin typeface="Arial" charset="0"/>
                        </a:rPr>
                        <a:t>2</a:t>
                      </a:r>
                    </a:p>
                  </a:txBody>
                  <a:tcPr marT="45722" marB="45722" horzOverflow="overflow">
                    <a:lnL>
                      <a:noFill/>
                    </a:lnL>
                    <a:lnR>
                      <a:noFill/>
                    </a:lnR>
                    <a:lnT>
                      <a:noFill/>
                    </a:lnT>
                    <a:lnB>
                      <a:noFill/>
                    </a:lnB>
                    <a:lnTlToBr>
                      <a:noFill/>
                    </a:lnTlToBr>
                    <a:lnBlToTr>
                      <a:noFill/>
                    </a:lnBlToTr>
                    <a:gradFill rotWithShape="0">
                      <a:gsLst>
                        <a:gs pos="0">
                          <a:schemeClr val="bg2"/>
                        </a:gs>
                        <a:gs pos="100000">
                          <a:schemeClr val="bg2">
                            <a:gamma/>
                            <a:shade val="86275"/>
                            <a:invGamma/>
                          </a:schemeClr>
                        </a:gs>
                      </a:gsLst>
                      <a:lin ang="0" scaled="1"/>
                    </a:gra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000" b="1" i="0" u="none" strike="noStrike" cap="none" normalizeH="0" baseline="0" smtClean="0">
                          <a:ln>
                            <a:noFill/>
                          </a:ln>
                          <a:solidFill>
                            <a:srgbClr val="000000"/>
                          </a:solidFill>
                          <a:effectLst/>
                          <a:latin typeface="Arial" charset="0"/>
                        </a:rPr>
                        <a:t>а</a:t>
                      </a:r>
                    </a:p>
                  </a:txBody>
                  <a:tcPr marT="45722" marB="45722" horzOverflow="overflow">
                    <a:lnL>
                      <a:noFill/>
                    </a:lnL>
                    <a:lnR>
                      <a:noFill/>
                    </a:lnR>
                    <a:lnT>
                      <a:noFill/>
                    </a:lnT>
                    <a:lnB>
                      <a:noFill/>
                    </a:lnB>
                    <a:lnTlToBr>
                      <a:noFill/>
                    </a:lnTlToBr>
                    <a:lnBlToTr>
                      <a:noFill/>
                    </a:lnBlToTr>
                    <a:gradFill rotWithShape="0">
                      <a:gsLst>
                        <a:gs pos="0">
                          <a:schemeClr val="bg2"/>
                        </a:gs>
                        <a:gs pos="100000">
                          <a:schemeClr val="bg2">
                            <a:gamma/>
                            <a:shade val="86275"/>
                            <a:invGamma/>
                          </a:schemeClr>
                        </a:gs>
                      </a:gsLst>
                      <a:lin ang="0" scaled="1"/>
                    </a:gra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000" b="1" i="0" u="none" strike="noStrike" cap="none" normalizeH="0" baseline="0" smtClean="0">
                          <a:ln>
                            <a:noFill/>
                          </a:ln>
                          <a:solidFill>
                            <a:srgbClr val="000000"/>
                          </a:solidFill>
                          <a:effectLst/>
                          <a:latin typeface="Arial" charset="0"/>
                        </a:rPr>
                        <a:t>2</a:t>
                      </a:r>
                    </a:p>
                  </a:txBody>
                  <a:tcPr marT="45722" marB="45722" horzOverflow="overflow">
                    <a:lnL>
                      <a:noFill/>
                    </a:lnL>
                    <a:lnR>
                      <a:noFill/>
                    </a:lnR>
                    <a:lnT>
                      <a:noFill/>
                    </a:lnT>
                    <a:lnB>
                      <a:noFill/>
                    </a:lnB>
                    <a:lnTlToBr>
                      <a:noFill/>
                    </a:lnTlToBr>
                    <a:lnBlToTr>
                      <a:noFill/>
                    </a:lnBlToTr>
                    <a:gradFill rotWithShape="0">
                      <a:gsLst>
                        <a:gs pos="0">
                          <a:schemeClr val="bg2"/>
                        </a:gs>
                        <a:gs pos="100000">
                          <a:schemeClr val="bg2">
                            <a:gamma/>
                            <a:shade val="86275"/>
                            <a:invGamma/>
                          </a:schemeClr>
                        </a:gs>
                      </a:gsLst>
                      <a:lin ang="0" scaled="1"/>
                    </a:gra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000" b="1" i="0" u="none" strike="noStrike" cap="none" normalizeH="0" baseline="0" smtClean="0">
                          <a:ln>
                            <a:noFill/>
                          </a:ln>
                          <a:solidFill>
                            <a:srgbClr val="000000"/>
                          </a:solidFill>
                          <a:effectLst/>
                          <a:latin typeface="Arial" charset="0"/>
                        </a:rPr>
                        <a:t>А</a:t>
                      </a:r>
                    </a:p>
                  </a:txBody>
                  <a:tcPr marT="45722" marB="45722" horzOverflow="overflow">
                    <a:lnL>
                      <a:noFill/>
                    </a:lnL>
                    <a:lnR cap="flat">
                      <a:noFill/>
                    </a:lnR>
                    <a:lnT>
                      <a:noFill/>
                    </a:lnT>
                    <a:lnB>
                      <a:noFill/>
                    </a:lnB>
                    <a:lnTlToBr>
                      <a:noFill/>
                    </a:lnTlToBr>
                    <a:lnBlToTr>
                      <a:noFill/>
                    </a:lnBlToTr>
                    <a:gradFill rotWithShape="0">
                      <a:gsLst>
                        <a:gs pos="0">
                          <a:schemeClr val="bg2"/>
                        </a:gs>
                        <a:gs pos="100000">
                          <a:schemeClr val="bg2">
                            <a:gamma/>
                            <a:shade val="86275"/>
                            <a:invGamma/>
                          </a:schemeClr>
                        </a:gs>
                      </a:gsLst>
                      <a:lin ang="0" scaled="1"/>
                    </a:gradFill>
                  </a:tcPr>
                </a:tc>
              </a:tr>
              <a:tr h="54871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000" b="1" i="0" u="none" strike="noStrike" cap="none" normalizeH="0" baseline="0" smtClean="0">
                          <a:ln>
                            <a:noFill/>
                          </a:ln>
                          <a:solidFill>
                            <a:srgbClr val="000000"/>
                          </a:solidFill>
                          <a:effectLst/>
                          <a:latin typeface="Arial" charset="0"/>
                        </a:rPr>
                        <a:t>72</a:t>
                      </a:r>
                    </a:p>
                  </a:txBody>
                  <a:tcPr marT="45722" marB="45722" horzOverflow="overflow">
                    <a:lnL cap="flat">
                      <a:noFill/>
                    </a:lnL>
                    <a:lnR>
                      <a:noFill/>
                    </a:lnR>
                    <a:lnT>
                      <a:noFill/>
                    </a:lnT>
                    <a:lnB>
                      <a:noFill/>
                    </a:lnB>
                    <a:lnTlToBr>
                      <a:noFill/>
                    </a:lnTlToBr>
                    <a:lnBlToTr>
                      <a:noFill/>
                    </a:lnBlToTr>
                    <a:gradFill rotWithShape="0">
                      <a:gsLst>
                        <a:gs pos="0">
                          <a:schemeClr val="bg1"/>
                        </a:gs>
                        <a:gs pos="100000">
                          <a:schemeClr val="bg1">
                            <a:gamma/>
                            <a:shade val="86275"/>
                            <a:invGamma/>
                          </a:schemeClr>
                        </a:gs>
                      </a:gsLst>
                      <a:lin ang="0" scaled="1"/>
                    </a:gra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000" b="1" i="0" u="none" strike="noStrike" cap="none" normalizeH="0" baseline="0" smtClean="0">
                          <a:ln>
                            <a:noFill/>
                          </a:ln>
                          <a:solidFill>
                            <a:srgbClr val="000000"/>
                          </a:solidFill>
                          <a:effectLst/>
                          <a:latin typeface="Arial" charset="0"/>
                        </a:rPr>
                        <a:t>2-Амино-2-дезокси-</a:t>
                      </a:r>
                      <a:r>
                        <a:rPr kumimoji="0" lang="en-US" sz="1000" b="1" i="0" u="none" strike="noStrike" cap="none" normalizeH="0" baseline="0" smtClean="0">
                          <a:ln>
                            <a:noFill/>
                          </a:ln>
                          <a:solidFill>
                            <a:srgbClr val="000000"/>
                          </a:solidFill>
                          <a:effectLst/>
                          <a:latin typeface="Arial" charset="0"/>
                        </a:rPr>
                        <a:t>D</a:t>
                      </a:r>
                      <a:r>
                        <a:rPr kumimoji="0" lang="ru-RU" sz="1000" b="1" i="0" u="none" strike="noStrike" cap="none" normalizeH="0" baseline="0" smtClean="0">
                          <a:ln>
                            <a:noFill/>
                          </a:ln>
                          <a:solidFill>
                            <a:srgbClr val="000000"/>
                          </a:solidFill>
                          <a:effectLst/>
                          <a:latin typeface="Arial" charset="0"/>
                        </a:rPr>
                        <a:t>-глюкозы гидро хлорид; Хитозамин; Глюкозамин гидрохлорид</a:t>
                      </a:r>
                    </a:p>
                  </a:txBody>
                  <a:tcPr marT="45722" marB="45722" horzOverflow="overflow">
                    <a:lnL>
                      <a:noFill/>
                    </a:lnL>
                    <a:lnR>
                      <a:noFill/>
                    </a:lnR>
                    <a:lnT>
                      <a:noFill/>
                    </a:lnT>
                    <a:lnB>
                      <a:noFill/>
                    </a:lnB>
                    <a:lnTlToBr>
                      <a:noFill/>
                    </a:lnTlToBr>
                    <a:lnBlToTr>
                      <a:noFill/>
                    </a:lnBlToTr>
                    <a:gradFill rotWithShape="0">
                      <a:gsLst>
                        <a:gs pos="0">
                          <a:schemeClr val="bg1"/>
                        </a:gs>
                        <a:gs pos="100000">
                          <a:schemeClr val="bg1">
                            <a:gamma/>
                            <a:shade val="86275"/>
                            <a:invGamma/>
                          </a:schemeClr>
                        </a:gs>
                      </a:gsLst>
                      <a:lin ang="0" scaled="1"/>
                    </a:gra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rgbClr val="000000"/>
                          </a:solidFill>
                          <a:effectLst/>
                          <a:latin typeface="Arial" charset="0"/>
                        </a:rPr>
                        <a:t>66-84-2</a:t>
                      </a:r>
                    </a:p>
                  </a:txBody>
                  <a:tcPr marT="45722" marB="45722" horzOverflow="overflow">
                    <a:lnL>
                      <a:noFill/>
                    </a:lnL>
                    <a:lnR>
                      <a:noFill/>
                    </a:lnR>
                    <a:lnT>
                      <a:noFill/>
                    </a:lnT>
                    <a:lnB>
                      <a:noFill/>
                    </a:lnB>
                    <a:lnTlToBr>
                      <a:noFill/>
                    </a:lnTlToBr>
                    <a:lnBlToTr>
                      <a:noFill/>
                    </a:lnBlToTr>
                    <a:gradFill rotWithShape="0">
                      <a:gsLst>
                        <a:gs pos="0">
                          <a:schemeClr val="bg1"/>
                        </a:gs>
                        <a:gs pos="100000">
                          <a:schemeClr val="bg1">
                            <a:gamma/>
                            <a:shade val="86275"/>
                            <a:invGamma/>
                          </a:schemeClr>
                        </a:gs>
                      </a:gsLst>
                      <a:lin ang="0" scaled="1"/>
                    </a:gra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charset="0"/>
                        </a:rPr>
                        <a:t>C6H13NO5*</a:t>
                      </a:r>
                      <a:r>
                        <a:rPr kumimoji="0" lang="en-US" sz="1000" b="1" i="0" u="none" strike="noStrike" cap="none" normalizeH="0" baseline="0" dirty="0" err="1" smtClean="0">
                          <a:ln>
                            <a:noFill/>
                          </a:ln>
                          <a:solidFill>
                            <a:srgbClr val="000000"/>
                          </a:solidFill>
                          <a:effectLst/>
                          <a:latin typeface="Arial" charset="0"/>
                        </a:rPr>
                        <a:t>HCl</a:t>
                      </a:r>
                      <a:endParaRPr kumimoji="0" lang="ru-RU" sz="1000" b="1" i="0" u="none" strike="noStrike" cap="none" normalizeH="0" baseline="0" dirty="0" smtClean="0">
                        <a:ln>
                          <a:noFill/>
                        </a:ln>
                        <a:solidFill>
                          <a:srgbClr val="000000"/>
                        </a:solidFill>
                        <a:effectLst/>
                        <a:latin typeface="Arial" charset="0"/>
                      </a:endParaRPr>
                    </a:p>
                  </a:txBody>
                  <a:tcPr marT="45722" marB="45722" horzOverflow="overflow">
                    <a:lnL>
                      <a:noFill/>
                    </a:lnL>
                    <a:lnR>
                      <a:noFill/>
                    </a:lnR>
                    <a:lnT>
                      <a:noFill/>
                    </a:lnT>
                    <a:lnB>
                      <a:noFill/>
                    </a:lnB>
                    <a:lnTlToBr>
                      <a:noFill/>
                    </a:lnTlToBr>
                    <a:lnBlToTr>
                      <a:noFill/>
                    </a:lnBlToTr>
                    <a:gradFill rotWithShape="0">
                      <a:gsLst>
                        <a:gs pos="0">
                          <a:schemeClr val="bg1"/>
                        </a:gs>
                        <a:gs pos="100000">
                          <a:schemeClr val="bg1">
                            <a:gamma/>
                            <a:shade val="86275"/>
                            <a:invGamma/>
                          </a:schemeClr>
                        </a:gs>
                      </a:gsLst>
                      <a:lin ang="0" scaled="1"/>
                    </a:gra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000" b="1" i="0" u="none" strike="noStrike" cap="none" normalizeH="0" baseline="0" smtClean="0">
                          <a:ln>
                            <a:noFill/>
                          </a:ln>
                          <a:solidFill>
                            <a:srgbClr val="000000"/>
                          </a:solidFill>
                          <a:effectLst/>
                          <a:latin typeface="Arial" charset="0"/>
                        </a:rPr>
                        <a:t>0,005</a:t>
                      </a:r>
                    </a:p>
                  </a:txBody>
                  <a:tcPr marT="45722" marB="45722" horzOverflow="overflow">
                    <a:lnL>
                      <a:noFill/>
                    </a:lnL>
                    <a:lnR>
                      <a:noFill/>
                    </a:lnR>
                    <a:lnT>
                      <a:noFill/>
                    </a:lnT>
                    <a:lnB>
                      <a:noFill/>
                    </a:lnB>
                    <a:lnTlToBr>
                      <a:noFill/>
                    </a:lnTlToBr>
                    <a:lnBlToTr>
                      <a:noFill/>
                    </a:lnBlToTr>
                    <a:gradFill rotWithShape="0">
                      <a:gsLst>
                        <a:gs pos="0">
                          <a:schemeClr val="bg1"/>
                        </a:gs>
                        <a:gs pos="100000">
                          <a:schemeClr val="bg1">
                            <a:gamma/>
                            <a:shade val="86275"/>
                            <a:invGamma/>
                          </a:schemeClr>
                        </a:gs>
                      </a:gsLst>
                      <a:lin ang="0" scaled="1"/>
                    </a:gra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000" b="1" i="0" u="none" strike="noStrike" cap="none" normalizeH="0" baseline="0" smtClean="0">
                          <a:ln>
                            <a:noFill/>
                          </a:ln>
                          <a:solidFill>
                            <a:srgbClr val="000000"/>
                          </a:solidFill>
                          <a:effectLst/>
                          <a:latin typeface="Arial" charset="0"/>
                        </a:rPr>
                        <a:t>а</a:t>
                      </a:r>
                    </a:p>
                  </a:txBody>
                  <a:tcPr marT="45722" marB="45722" horzOverflow="overflow">
                    <a:lnL>
                      <a:noFill/>
                    </a:lnL>
                    <a:lnR>
                      <a:noFill/>
                    </a:lnR>
                    <a:lnT>
                      <a:noFill/>
                    </a:lnT>
                    <a:lnB>
                      <a:noFill/>
                    </a:lnB>
                    <a:lnTlToBr>
                      <a:noFill/>
                    </a:lnTlToBr>
                    <a:lnBlToTr>
                      <a:noFill/>
                    </a:lnBlToTr>
                    <a:gradFill rotWithShape="0">
                      <a:gsLst>
                        <a:gs pos="0">
                          <a:schemeClr val="bg1"/>
                        </a:gs>
                        <a:gs pos="100000">
                          <a:schemeClr val="bg1">
                            <a:gamma/>
                            <a:shade val="86275"/>
                            <a:invGamma/>
                          </a:schemeClr>
                        </a:gs>
                      </a:gsLst>
                      <a:lin ang="0" scaled="1"/>
                    </a:gra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000" b="1" i="0" u="none" strike="noStrike" cap="none" normalizeH="0" baseline="0" smtClean="0">
                          <a:ln>
                            <a:noFill/>
                          </a:ln>
                          <a:solidFill>
                            <a:srgbClr val="000000"/>
                          </a:solidFill>
                          <a:effectLst/>
                          <a:latin typeface="Arial" charset="0"/>
                        </a:rPr>
                        <a:t>1</a:t>
                      </a:r>
                    </a:p>
                  </a:txBody>
                  <a:tcPr marT="45722" marB="45722" horzOverflow="overflow">
                    <a:lnL>
                      <a:noFill/>
                    </a:lnL>
                    <a:lnR>
                      <a:noFill/>
                    </a:lnR>
                    <a:lnT>
                      <a:noFill/>
                    </a:lnT>
                    <a:lnB>
                      <a:noFill/>
                    </a:lnB>
                    <a:lnTlToBr>
                      <a:noFill/>
                    </a:lnTlToBr>
                    <a:lnBlToTr>
                      <a:noFill/>
                    </a:lnBlToTr>
                    <a:gradFill rotWithShape="0">
                      <a:gsLst>
                        <a:gs pos="0">
                          <a:schemeClr val="bg1"/>
                        </a:gs>
                        <a:gs pos="100000">
                          <a:schemeClr val="bg1">
                            <a:gamma/>
                            <a:shade val="86275"/>
                            <a:invGamma/>
                          </a:schemeClr>
                        </a:gs>
                      </a:gsLst>
                      <a:lin ang="0" scaled="1"/>
                    </a:gra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000" b="1" i="0" u="none" strike="noStrike" cap="none" normalizeH="0" baseline="0" smtClean="0">
                          <a:ln>
                            <a:noFill/>
                          </a:ln>
                          <a:solidFill>
                            <a:srgbClr val="000000"/>
                          </a:solidFill>
                          <a:effectLst/>
                          <a:latin typeface="Arial" charset="0"/>
                        </a:rPr>
                        <a:t>А</a:t>
                      </a:r>
                    </a:p>
                  </a:txBody>
                  <a:tcPr marT="45722" marB="45722" horzOverflow="overflow">
                    <a:lnL>
                      <a:noFill/>
                    </a:lnL>
                    <a:lnR cap="flat">
                      <a:noFill/>
                    </a:lnR>
                    <a:lnT>
                      <a:noFill/>
                    </a:lnT>
                    <a:lnB>
                      <a:noFill/>
                    </a:lnB>
                    <a:lnTlToBr>
                      <a:noFill/>
                    </a:lnTlToBr>
                    <a:lnBlToTr>
                      <a:noFill/>
                    </a:lnBlToTr>
                    <a:gradFill rotWithShape="0">
                      <a:gsLst>
                        <a:gs pos="0">
                          <a:schemeClr val="bg1"/>
                        </a:gs>
                        <a:gs pos="100000">
                          <a:schemeClr val="bg1">
                            <a:gamma/>
                            <a:shade val="86275"/>
                            <a:invGamma/>
                          </a:schemeClr>
                        </a:gs>
                      </a:gsLst>
                      <a:lin ang="0" scaled="1"/>
                    </a:gradFill>
                  </a:tcPr>
                </a:tc>
              </a:tr>
              <a:tr h="28893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000" b="1" i="0" u="none" strike="noStrike" cap="none" normalizeH="0" baseline="0" smtClean="0">
                          <a:ln>
                            <a:noFill/>
                          </a:ln>
                          <a:solidFill>
                            <a:srgbClr val="000000"/>
                          </a:solidFill>
                          <a:effectLst/>
                          <a:latin typeface="Arial" charset="0"/>
                        </a:rPr>
                        <a:t>238</a:t>
                      </a:r>
                    </a:p>
                  </a:txBody>
                  <a:tcPr marT="45722" marB="45722" horzOverflow="overflow">
                    <a:lnL cap="flat">
                      <a:noFill/>
                    </a:lnL>
                    <a:lnR>
                      <a:noFill/>
                    </a:lnR>
                    <a:lnT>
                      <a:noFill/>
                    </a:lnT>
                    <a:lnB>
                      <a:noFill/>
                    </a:lnB>
                    <a:lnTlToBr>
                      <a:noFill/>
                    </a:lnTlToBr>
                    <a:lnBlToTr>
                      <a:noFill/>
                    </a:lnBlToTr>
                    <a:gradFill rotWithShape="0">
                      <a:gsLst>
                        <a:gs pos="0">
                          <a:schemeClr val="bg2"/>
                        </a:gs>
                        <a:gs pos="100000">
                          <a:schemeClr val="bg2">
                            <a:gamma/>
                            <a:shade val="86275"/>
                            <a:invGamma/>
                          </a:schemeClr>
                        </a:gs>
                      </a:gsLst>
                      <a:lin ang="0" scaled="1"/>
                    </a:gra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000" b="1" i="0" u="none" strike="noStrike" cap="none" normalizeH="0" baseline="0" smtClean="0">
                          <a:ln>
                            <a:noFill/>
                          </a:ln>
                          <a:solidFill>
                            <a:srgbClr val="000000"/>
                          </a:solidFill>
                          <a:effectLst/>
                          <a:latin typeface="Arial" charset="0"/>
                        </a:rPr>
                        <a:t>Бенз(а)пирен</a:t>
                      </a:r>
                    </a:p>
                  </a:txBody>
                  <a:tcPr marT="45722" marB="45722" horzOverflow="overflow">
                    <a:lnL>
                      <a:noFill/>
                    </a:lnL>
                    <a:lnR>
                      <a:noFill/>
                    </a:lnR>
                    <a:lnT>
                      <a:noFill/>
                    </a:lnT>
                    <a:lnB>
                      <a:noFill/>
                    </a:lnB>
                    <a:lnTlToBr>
                      <a:noFill/>
                    </a:lnTlToBr>
                    <a:lnBlToTr>
                      <a:noFill/>
                    </a:lnBlToTr>
                    <a:gradFill rotWithShape="0">
                      <a:gsLst>
                        <a:gs pos="0">
                          <a:schemeClr val="bg2"/>
                        </a:gs>
                        <a:gs pos="100000">
                          <a:schemeClr val="bg2">
                            <a:gamma/>
                            <a:shade val="86275"/>
                            <a:invGamma/>
                          </a:schemeClr>
                        </a:gs>
                      </a:gsLst>
                      <a:lin ang="0" scaled="1"/>
                    </a:gra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000" b="1" i="0" u="none" strike="noStrike" cap="none" normalizeH="0" baseline="0" smtClean="0">
                          <a:ln>
                            <a:noFill/>
                          </a:ln>
                          <a:solidFill>
                            <a:srgbClr val="000000"/>
                          </a:solidFill>
                          <a:effectLst/>
                          <a:latin typeface="Arial" charset="0"/>
                        </a:rPr>
                        <a:t>50-32-8</a:t>
                      </a:r>
                    </a:p>
                  </a:txBody>
                  <a:tcPr marT="45722" marB="45722" horzOverflow="overflow">
                    <a:lnL>
                      <a:noFill/>
                    </a:lnL>
                    <a:lnR>
                      <a:noFill/>
                    </a:lnR>
                    <a:lnT>
                      <a:noFill/>
                    </a:lnT>
                    <a:lnB>
                      <a:noFill/>
                    </a:lnB>
                    <a:lnTlToBr>
                      <a:noFill/>
                    </a:lnTlToBr>
                    <a:lnBlToTr>
                      <a:noFill/>
                    </a:lnBlToTr>
                    <a:gradFill rotWithShape="0">
                      <a:gsLst>
                        <a:gs pos="0">
                          <a:schemeClr val="bg2"/>
                        </a:gs>
                        <a:gs pos="100000">
                          <a:schemeClr val="bg2">
                            <a:gamma/>
                            <a:shade val="86275"/>
                            <a:invGamma/>
                          </a:schemeClr>
                        </a:gs>
                      </a:gsLst>
                      <a:lin ang="0" scaled="1"/>
                    </a:gra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rgbClr val="000000"/>
                          </a:solidFill>
                          <a:effectLst/>
                          <a:latin typeface="Arial" charset="0"/>
                        </a:rPr>
                        <a:t>С20Н12</a:t>
                      </a:r>
                    </a:p>
                  </a:txBody>
                  <a:tcPr marT="45722" marB="45722" horzOverflow="overflow">
                    <a:lnL>
                      <a:noFill/>
                    </a:lnL>
                    <a:lnR>
                      <a:noFill/>
                    </a:lnR>
                    <a:lnT>
                      <a:noFill/>
                    </a:lnT>
                    <a:lnB>
                      <a:noFill/>
                    </a:lnB>
                    <a:lnTlToBr>
                      <a:noFill/>
                    </a:lnTlToBr>
                    <a:lnBlToTr>
                      <a:noFill/>
                    </a:lnBlToTr>
                    <a:gradFill rotWithShape="0">
                      <a:gsLst>
                        <a:gs pos="0">
                          <a:schemeClr val="bg2"/>
                        </a:gs>
                        <a:gs pos="100000">
                          <a:schemeClr val="bg2">
                            <a:gamma/>
                            <a:shade val="86275"/>
                            <a:invGamma/>
                          </a:schemeClr>
                        </a:gs>
                      </a:gsLst>
                      <a:lin ang="0" scaled="1"/>
                    </a:gra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000" b="1" i="0" u="none" strike="noStrike" cap="none" normalizeH="0" baseline="0" smtClean="0">
                          <a:ln>
                            <a:noFill/>
                          </a:ln>
                          <a:solidFill>
                            <a:srgbClr val="000000"/>
                          </a:solidFill>
                          <a:effectLst/>
                          <a:latin typeface="Arial" charset="0"/>
                        </a:rPr>
                        <a:t>-/0,00015</a:t>
                      </a:r>
                    </a:p>
                  </a:txBody>
                  <a:tcPr marT="45722" marB="45722" horzOverflow="overflow">
                    <a:lnL>
                      <a:noFill/>
                    </a:lnL>
                    <a:lnR>
                      <a:noFill/>
                    </a:lnR>
                    <a:lnT>
                      <a:noFill/>
                    </a:lnT>
                    <a:lnB>
                      <a:noFill/>
                    </a:lnB>
                    <a:lnTlToBr>
                      <a:noFill/>
                    </a:lnTlToBr>
                    <a:lnBlToTr>
                      <a:noFill/>
                    </a:lnBlToTr>
                    <a:gradFill rotWithShape="0">
                      <a:gsLst>
                        <a:gs pos="0">
                          <a:schemeClr val="bg2"/>
                        </a:gs>
                        <a:gs pos="100000">
                          <a:schemeClr val="bg2">
                            <a:gamma/>
                            <a:shade val="86275"/>
                            <a:invGamma/>
                          </a:schemeClr>
                        </a:gs>
                      </a:gsLst>
                      <a:lin ang="0" scaled="1"/>
                    </a:gra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000" b="1" i="0" u="none" strike="noStrike" cap="none" normalizeH="0" baseline="0" smtClean="0">
                          <a:ln>
                            <a:noFill/>
                          </a:ln>
                          <a:solidFill>
                            <a:srgbClr val="000000"/>
                          </a:solidFill>
                          <a:effectLst/>
                          <a:latin typeface="Arial" charset="0"/>
                        </a:rPr>
                        <a:t>а</a:t>
                      </a:r>
                    </a:p>
                  </a:txBody>
                  <a:tcPr marT="45722" marB="45722" horzOverflow="overflow">
                    <a:lnL>
                      <a:noFill/>
                    </a:lnL>
                    <a:lnR>
                      <a:noFill/>
                    </a:lnR>
                    <a:lnT>
                      <a:noFill/>
                    </a:lnT>
                    <a:lnB>
                      <a:noFill/>
                    </a:lnB>
                    <a:lnTlToBr>
                      <a:noFill/>
                    </a:lnTlToBr>
                    <a:lnBlToTr>
                      <a:noFill/>
                    </a:lnBlToTr>
                    <a:gradFill rotWithShape="0">
                      <a:gsLst>
                        <a:gs pos="0">
                          <a:schemeClr val="bg2"/>
                        </a:gs>
                        <a:gs pos="100000">
                          <a:schemeClr val="bg2">
                            <a:gamma/>
                            <a:shade val="86275"/>
                            <a:invGamma/>
                          </a:schemeClr>
                        </a:gs>
                      </a:gsLst>
                      <a:lin ang="0" scaled="1"/>
                    </a:gra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000" b="1" i="0" u="none" strike="noStrike" cap="none" normalizeH="0" baseline="0" smtClean="0">
                          <a:ln>
                            <a:noFill/>
                          </a:ln>
                          <a:solidFill>
                            <a:srgbClr val="000000"/>
                          </a:solidFill>
                          <a:effectLst/>
                          <a:latin typeface="Arial" charset="0"/>
                        </a:rPr>
                        <a:t>1</a:t>
                      </a:r>
                    </a:p>
                  </a:txBody>
                  <a:tcPr marT="45722" marB="45722" horzOverflow="overflow">
                    <a:lnL>
                      <a:noFill/>
                    </a:lnL>
                    <a:lnR>
                      <a:noFill/>
                    </a:lnR>
                    <a:lnT>
                      <a:noFill/>
                    </a:lnT>
                    <a:lnB>
                      <a:noFill/>
                    </a:lnB>
                    <a:lnTlToBr>
                      <a:noFill/>
                    </a:lnTlToBr>
                    <a:lnBlToTr>
                      <a:noFill/>
                    </a:lnBlToTr>
                    <a:gradFill rotWithShape="0">
                      <a:gsLst>
                        <a:gs pos="0">
                          <a:schemeClr val="bg2"/>
                        </a:gs>
                        <a:gs pos="100000">
                          <a:schemeClr val="bg2">
                            <a:gamma/>
                            <a:shade val="86275"/>
                            <a:invGamma/>
                          </a:schemeClr>
                        </a:gs>
                      </a:gsLst>
                      <a:lin ang="0" scaled="1"/>
                    </a:gra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000" b="1" i="0" u="none" strike="noStrike" cap="none" normalizeH="0" baseline="0" smtClean="0">
                          <a:ln>
                            <a:noFill/>
                          </a:ln>
                          <a:solidFill>
                            <a:srgbClr val="000000"/>
                          </a:solidFill>
                          <a:effectLst/>
                          <a:latin typeface="Arial" charset="0"/>
                        </a:rPr>
                        <a:t>К</a:t>
                      </a:r>
                    </a:p>
                  </a:txBody>
                  <a:tcPr marT="45722" marB="45722" horzOverflow="overflow">
                    <a:lnL>
                      <a:noFill/>
                    </a:lnL>
                    <a:lnR cap="flat">
                      <a:noFill/>
                    </a:lnR>
                    <a:lnT>
                      <a:noFill/>
                    </a:lnT>
                    <a:lnB>
                      <a:noFill/>
                    </a:lnB>
                    <a:lnTlToBr>
                      <a:noFill/>
                    </a:lnTlToBr>
                    <a:lnBlToTr>
                      <a:noFill/>
                    </a:lnBlToTr>
                    <a:gradFill rotWithShape="0">
                      <a:gsLst>
                        <a:gs pos="0">
                          <a:schemeClr val="bg2"/>
                        </a:gs>
                        <a:gs pos="100000">
                          <a:schemeClr val="bg2">
                            <a:gamma/>
                            <a:shade val="86275"/>
                            <a:invGamma/>
                          </a:schemeClr>
                        </a:gs>
                      </a:gsLst>
                      <a:lin ang="0" scaled="1"/>
                    </a:gradFill>
                  </a:tcPr>
                </a:tc>
              </a:tr>
              <a:tr h="36037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000" b="1" i="0" u="none" strike="noStrike" cap="none" normalizeH="0" baseline="0" smtClean="0">
                          <a:ln>
                            <a:noFill/>
                          </a:ln>
                          <a:solidFill>
                            <a:srgbClr val="000000"/>
                          </a:solidFill>
                          <a:effectLst/>
                          <a:latin typeface="Arial" charset="0"/>
                        </a:rPr>
                        <a:t>569</a:t>
                      </a:r>
                    </a:p>
                  </a:txBody>
                  <a:tcPr marT="45722" marB="45722" horzOverflow="overflow">
                    <a:lnL cap="flat">
                      <a:noFill/>
                    </a:lnL>
                    <a:lnR>
                      <a:noFill/>
                    </a:lnR>
                    <a:lnT>
                      <a:noFill/>
                    </a:lnT>
                    <a:lnB>
                      <a:noFill/>
                    </a:lnB>
                    <a:lnTlToBr>
                      <a:noFill/>
                    </a:lnTlToBr>
                    <a:lnBlToTr>
                      <a:noFill/>
                    </a:lnBlToTr>
                    <a:gradFill rotWithShape="0">
                      <a:gsLst>
                        <a:gs pos="0">
                          <a:schemeClr val="bg1"/>
                        </a:gs>
                        <a:gs pos="100000">
                          <a:schemeClr val="bg1">
                            <a:gamma/>
                            <a:shade val="86275"/>
                            <a:invGamma/>
                          </a:schemeClr>
                        </a:gs>
                      </a:gsLst>
                      <a:lin ang="0" scaled="1"/>
                    </a:gra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000" b="1" i="0" u="none" strike="noStrike" cap="none" normalizeH="0" baseline="0" smtClean="0">
                          <a:ln>
                            <a:noFill/>
                          </a:ln>
                          <a:solidFill>
                            <a:srgbClr val="000000"/>
                          </a:solidFill>
                          <a:effectLst/>
                          <a:latin typeface="Arial" charset="0"/>
                        </a:rPr>
                        <a:t>14-Гидрокси рубомицин ++</a:t>
                      </a:r>
                    </a:p>
                  </a:txBody>
                  <a:tcPr marT="45722" marB="45722" horzOverflow="overflow">
                    <a:lnL>
                      <a:noFill/>
                    </a:lnL>
                    <a:lnR>
                      <a:noFill/>
                    </a:lnR>
                    <a:lnT>
                      <a:noFill/>
                    </a:lnT>
                    <a:lnB>
                      <a:noFill/>
                    </a:lnB>
                    <a:lnTlToBr>
                      <a:noFill/>
                    </a:lnTlToBr>
                    <a:lnBlToTr>
                      <a:noFill/>
                    </a:lnBlToTr>
                    <a:gradFill rotWithShape="0">
                      <a:gsLst>
                        <a:gs pos="0">
                          <a:schemeClr val="bg1"/>
                        </a:gs>
                        <a:gs pos="100000">
                          <a:schemeClr val="bg1">
                            <a:gamma/>
                            <a:shade val="86275"/>
                            <a:invGamma/>
                          </a:schemeClr>
                        </a:gs>
                      </a:gsLst>
                      <a:lin ang="0" scaled="1"/>
                    </a:gra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000" b="1" i="0" u="none" strike="noStrike" cap="none" normalizeH="0" baseline="0" smtClean="0">
                          <a:ln>
                            <a:noFill/>
                          </a:ln>
                          <a:solidFill>
                            <a:srgbClr val="000000"/>
                          </a:solidFill>
                          <a:effectLst/>
                          <a:latin typeface="Arial" charset="0"/>
                        </a:rPr>
                        <a:t>25316-40-6</a:t>
                      </a:r>
                    </a:p>
                  </a:txBody>
                  <a:tcPr marT="45722" marB="45722" horzOverflow="overflow">
                    <a:lnL>
                      <a:noFill/>
                    </a:lnL>
                    <a:lnR>
                      <a:noFill/>
                    </a:lnR>
                    <a:lnT>
                      <a:noFill/>
                    </a:lnT>
                    <a:lnB>
                      <a:noFill/>
                    </a:lnB>
                    <a:lnTlToBr>
                      <a:noFill/>
                    </a:lnTlToBr>
                    <a:lnBlToTr>
                      <a:noFill/>
                    </a:lnBlToTr>
                    <a:gradFill rotWithShape="0">
                      <a:gsLst>
                        <a:gs pos="0">
                          <a:schemeClr val="bg1"/>
                        </a:gs>
                        <a:gs pos="100000">
                          <a:schemeClr val="bg1">
                            <a:gamma/>
                            <a:shade val="86275"/>
                            <a:invGamma/>
                          </a:schemeClr>
                        </a:gs>
                      </a:gsLst>
                      <a:lin ang="0" scaled="1"/>
                    </a:gra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rgbClr val="000000"/>
                          </a:solidFill>
                          <a:effectLst/>
                          <a:latin typeface="Arial" charset="0"/>
                        </a:rPr>
                        <a:t>С27Н30</a:t>
                      </a:r>
                      <a:r>
                        <a:rPr kumimoji="0" lang="en-US" sz="1000" b="1" i="0" u="none" strike="noStrike" cap="none" normalizeH="0" baseline="0" dirty="0" smtClean="0">
                          <a:ln>
                            <a:noFill/>
                          </a:ln>
                          <a:solidFill>
                            <a:srgbClr val="000000"/>
                          </a:solidFill>
                          <a:effectLst/>
                          <a:latin typeface="Arial" charset="0"/>
                        </a:rPr>
                        <a:t>ClNO11</a:t>
                      </a:r>
                      <a:endParaRPr kumimoji="0" lang="ru-RU" sz="1000" b="1" i="0" u="none" strike="noStrike" cap="none" normalizeH="0" baseline="0" dirty="0" smtClean="0">
                        <a:ln>
                          <a:noFill/>
                        </a:ln>
                        <a:solidFill>
                          <a:srgbClr val="000000"/>
                        </a:solidFill>
                        <a:effectLst/>
                        <a:latin typeface="Arial" charset="0"/>
                      </a:endParaRPr>
                    </a:p>
                  </a:txBody>
                  <a:tcPr marT="45722" marB="45722" horzOverflow="overflow">
                    <a:lnL>
                      <a:noFill/>
                    </a:lnL>
                    <a:lnR>
                      <a:noFill/>
                    </a:lnR>
                    <a:lnT>
                      <a:noFill/>
                    </a:lnT>
                    <a:lnB>
                      <a:noFill/>
                    </a:lnB>
                    <a:lnTlToBr>
                      <a:noFill/>
                    </a:lnTlToBr>
                    <a:lnBlToTr>
                      <a:noFill/>
                    </a:lnBlToTr>
                    <a:gradFill rotWithShape="0">
                      <a:gsLst>
                        <a:gs pos="0">
                          <a:schemeClr val="bg1"/>
                        </a:gs>
                        <a:gs pos="100000">
                          <a:schemeClr val="bg1">
                            <a:gamma/>
                            <a:shade val="86275"/>
                            <a:invGamma/>
                          </a:schemeClr>
                        </a:gs>
                      </a:gsLst>
                      <a:lin ang="0" scaled="1"/>
                    </a:gra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charset="0"/>
                        </a:rPr>
                        <a:t>-</a:t>
                      </a:r>
                      <a:endParaRPr kumimoji="0" lang="ru-RU" sz="1000" b="1" i="0" u="none" strike="noStrike" cap="none" normalizeH="0" baseline="0" dirty="0" smtClean="0">
                        <a:ln>
                          <a:noFill/>
                        </a:ln>
                        <a:solidFill>
                          <a:srgbClr val="000000"/>
                        </a:solidFill>
                        <a:effectLst/>
                        <a:latin typeface="Arial" charset="0"/>
                      </a:endParaRPr>
                    </a:p>
                  </a:txBody>
                  <a:tcPr marT="45722" marB="45722" horzOverflow="overflow">
                    <a:lnL>
                      <a:noFill/>
                    </a:lnL>
                    <a:lnR>
                      <a:noFill/>
                    </a:lnR>
                    <a:lnT>
                      <a:noFill/>
                    </a:lnT>
                    <a:lnB>
                      <a:noFill/>
                    </a:lnB>
                    <a:lnTlToBr>
                      <a:noFill/>
                    </a:lnTlToBr>
                    <a:lnBlToTr>
                      <a:noFill/>
                    </a:lnBlToTr>
                    <a:gradFill rotWithShape="0">
                      <a:gsLst>
                        <a:gs pos="0">
                          <a:schemeClr val="bg1"/>
                        </a:gs>
                        <a:gs pos="100000">
                          <a:schemeClr val="bg1">
                            <a:gamma/>
                            <a:shade val="86275"/>
                            <a:invGamma/>
                          </a:schemeClr>
                        </a:gs>
                      </a:gsLst>
                      <a:lin ang="0" scaled="1"/>
                    </a:gra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000" b="1" i="0" u="none" strike="noStrike" cap="none" normalizeH="0" baseline="0" smtClean="0">
                          <a:ln>
                            <a:noFill/>
                          </a:ln>
                          <a:solidFill>
                            <a:srgbClr val="000000"/>
                          </a:solidFill>
                          <a:effectLst/>
                          <a:latin typeface="Arial" charset="0"/>
                        </a:rPr>
                        <a:t>а</a:t>
                      </a:r>
                    </a:p>
                  </a:txBody>
                  <a:tcPr marT="45722" marB="45722" horzOverflow="overflow">
                    <a:lnL>
                      <a:noFill/>
                    </a:lnL>
                    <a:lnR>
                      <a:noFill/>
                    </a:lnR>
                    <a:lnT>
                      <a:noFill/>
                    </a:lnT>
                    <a:lnB>
                      <a:noFill/>
                    </a:lnB>
                    <a:lnTlToBr>
                      <a:noFill/>
                    </a:lnTlToBr>
                    <a:lnBlToTr>
                      <a:noFill/>
                    </a:lnBlToTr>
                    <a:gradFill rotWithShape="0">
                      <a:gsLst>
                        <a:gs pos="0">
                          <a:schemeClr val="bg1"/>
                        </a:gs>
                        <a:gs pos="100000">
                          <a:schemeClr val="bg1">
                            <a:gamma/>
                            <a:shade val="86275"/>
                            <a:invGamma/>
                          </a:schemeClr>
                        </a:gs>
                      </a:gsLst>
                      <a:lin ang="0" scaled="1"/>
                    </a:gra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000" b="1" i="0" u="none" strike="noStrike" cap="none" normalizeH="0" baseline="0" smtClean="0">
                          <a:ln>
                            <a:noFill/>
                          </a:ln>
                          <a:solidFill>
                            <a:srgbClr val="000000"/>
                          </a:solidFill>
                          <a:effectLst/>
                          <a:latin typeface="Arial" charset="0"/>
                        </a:rPr>
                        <a:t>1</a:t>
                      </a:r>
                    </a:p>
                  </a:txBody>
                  <a:tcPr marT="45722" marB="45722" horzOverflow="overflow">
                    <a:lnL>
                      <a:noFill/>
                    </a:lnL>
                    <a:lnR>
                      <a:noFill/>
                    </a:lnR>
                    <a:lnT>
                      <a:noFill/>
                    </a:lnT>
                    <a:lnB>
                      <a:noFill/>
                    </a:lnB>
                    <a:lnTlToBr>
                      <a:noFill/>
                    </a:lnTlToBr>
                    <a:lnBlToTr>
                      <a:noFill/>
                    </a:lnBlToTr>
                    <a:gradFill rotWithShape="0">
                      <a:gsLst>
                        <a:gs pos="0">
                          <a:schemeClr val="bg1"/>
                        </a:gs>
                        <a:gs pos="100000">
                          <a:schemeClr val="bg1">
                            <a:gamma/>
                            <a:shade val="86275"/>
                            <a:invGamma/>
                          </a:schemeClr>
                        </a:gs>
                      </a:gsLst>
                      <a:lin ang="0" scaled="1"/>
                    </a:gra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ru-RU" sz="1000" b="1" i="0" u="none" strike="noStrike" cap="none" normalizeH="0" baseline="0" smtClean="0">
                        <a:ln>
                          <a:noFill/>
                        </a:ln>
                        <a:solidFill>
                          <a:srgbClr val="000000"/>
                        </a:solidFill>
                        <a:effectLst/>
                        <a:latin typeface="Arial" charset="0"/>
                      </a:endParaRPr>
                    </a:p>
                  </a:txBody>
                  <a:tcPr marT="45722" marB="45722" horzOverflow="overflow">
                    <a:lnL>
                      <a:noFill/>
                    </a:lnL>
                    <a:lnR cap="flat">
                      <a:noFill/>
                    </a:lnR>
                    <a:lnT>
                      <a:noFill/>
                    </a:lnT>
                    <a:lnB>
                      <a:noFill/>
                    </a:lnB>
                    <a:lnTlToBr>
                      <a:noFill/>
                    </a:lnTlToBr>
                    <a:lnBlToTr>
                      <a:noFill/>
                    </a:lnBlToTr>
                    <a:gradFill rotWithShape="0">
                      <a:gsLst>
                        <a:gs pos="0">
                          <a:schemeClr val="bg1"/>
                        </a:gs>
                        <a:gs pos="100000">
                          <a:schemeClr val="bg1">
                            <a:gamma/>
                            <a:shade val="86275"/>
                            <a:invGamma/>
                          </a:schemeClr>
                        </a:gs>
                      </a:gsLst>
                      <a:lin ang="0" scaled="1"/>
                    </a:gradFill>
                  </a:tcPr>
                </a:tc>
              </a:tr>
              <a:tr h="39629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rgbClr val="000000"/>
                          </a:solidFill>
                          <a:effectLst/>
                          <a:latin typeface="Arial" charset="0"/>
                        </a:rPr>
                        <a:t>2105</a:t>
                      </a:r>
                    </a:p>
                  </a:txBody>
                  <a:tcPr marT="45722" marB="45722" horzOverflow="overflow">
                    <a:lnL cap="flat">
                      <a:noFill/>
                    </a:lnL>
                    <a:lnR>
                      <a:noFill/>
                    </a:lnR>
                    <a:lnT>
                      <a:noFill/>
                    </a:lnT>
                    <a:lnB>
                      <a:noFill/>
                    </a:lnB>
                    <a:lnTlToBr>
                      <a:noFill/>
                    </a:lnTlToBr>
                    <a:lnBlToTr>
                      <a:noFill/>
                    </a:lnBlToTr>
                    <a:gradFill rotWithShape="0">
                      <a:gsLst>
                        <a:gs pos="0">
                          <a:schemeClr val="bg2"/>
                        </a:gs>
                        <a:gs pos="100000">
                          <a:schemeClr val="bg2">
                            <a:gamma/>
                            <a:shade val="86275"/>
                            <a:invGamma/>
                          </a:schemeClr>
                        </a:gs>
                      </a:gsLst>
                      <a:lin ang="0" scaled="1"/>
                    </a:gra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rgbClr val="000000"/>
                          </a:solidFill>
                          <a:effectLst/>
                          <a:latin typeface="Arial" charset="0"/>
                        </a:rPr>
                        <a:t>Феррохром (сплав хрома 65% с железом)</a:t>
                      </a:r>
                    </a:p>
                  </a:txBody>
                  <a:tcPr marT="45722" marB="45722" horzOverflow="overflow">
                    <a:lnL>
                      <a:noFill/>
                    </a:lnL>
                    <a:lnR>
                      <a:noFill/>
                    </a:lnR>
                    <a:lnT>
                      <a:noFill/>
                    </a:lnT>
                    <a:lnB>
                      <a:noFill/>
                    </a:lnB>
                    <a:lnTlToBr>
                      <a:noFill/>
                    </a:lnTlToBr>
                    <a:lnBlToTr>
                      <a:noFill/>
                    </a:lnBlToTr>
                    <a:gradFill rotWithShape="0">
                      <a:gsLst>
                        <a:gs pos="0">
                          <a:schemeClr val="bg2"/>
                        </a:gs>
                        <a:gs pos="100000">
                          <a:schemeClr val="bg2">
                            <a:gamma/>
                            <a:shade val="86275"/>
                            <a:invGamma/>
                          </a:schemeClr>
                        </a:gs>
                      </a:gsLst>
                      <a:lin ang="0" scaled="1"/>
                    </a:gra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sz="1000" b="1" i="0" u="none" strike="noStrike" cap="none" normalizeH="0" baseline="0" dirty="0" smtClean="0">
                        <a:ln>
                          <a:noFill/>
                        </a:ln>
                        <a:solidFill>
                          <a:srgbClr val="000000"/>
                        </a:solidFill>
                        <a:effectLst/>
                        <a:latin typeface="Arial" charset="0"/>
                      </a:endParaRPr>
                    </a:p>
                  </a:txBody>
                  <a:tcPr marT="45722" marB="45722" horzOverflow="overflow">
                    <a:lnL>
                      <a:noFill/>
                    </a:lnL>
                    <a:lnR>
                      <a:noFill/>
                    </a:lnR>
                    <a:lnT>
                      <a:noFill/>
                    </a:lnT>
                    <a:lnB>
                      <a:noFill/>
                    </a:lnB>
                    <a:lnTlToBr>
                      <a:noFill/>
                    </a:lnTlToBr>
                    <a:lnBlToTr>
                      <a:noFill/>
                    </a:lnBlToTr>
                    <a:gradFill rotWithShape="0">
                      <a:gsLst>
                        <a:gs pos="0">
                          <a:schemeClr val="bg2"/>
                        </a:gs>
                        <a:gs pos="100000">
                          <a:schemeClr val="bg2">
                            <a:gamma/>
                            <a:shade val="86275"/>
                            <a:invGamma/>
                          </a:schemeClr>
                        </a:gs>
                      </a:gsLst>
                      <a:lin ang="0" scaled="1"/>
                    </a:gra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sz="1000" b="1" i="0" u="none" strike="noStrike" cap="none" normalizeH="0" baseline="0" smtClean="0">
                        <a:ln>
                          <a:noFill/>
                        </a:ln>
                        <a:solidFill>
                          <a:srgbClr val="000000"/>
                        </a:solidFill>
                        <a:effectLst/>
                        <a:latin typeface="Arial" charset="0"/>
                      </a:endParaRPr>
                    </a:p>
                  </a:txBody>
                  <a:tcPr marT="45722" marB="45722" horzOverflow="overflow">
                    <a:lnL>
                      <a:noFill/>
                    </a:lnL>
                    <a:lnR>
                      <a:noFill/>
                    </a:lnR>
                    <a:lnT>
                      <a:noFill/>
                    </a:lnT>
                    <a:lnB>
                      <a:noFill/>
                    </a:lnB>
                    <a:lnTlToBr>
                      <a:noFill/>
                    </a:lnTlToBr>
                    <a:lnBlToTr>
                      <a:noFill/>
                    </a:lnBlToTr>
                    <a:gradFill rotWithShape="0">
                      <a:gsLst>
                        <a:gs pos="0">
                          <a:schemeClr val="bg2"/>
                        </a:gs>
                        <a:gs pos="100000">
                          <a:schemeClr val="bg2">
                            <a:gamma/>
                            <a:shade val="86275"/>
                            <a:invGamma/>
                          </a:schemeClr>
                        </a:gs>
                      </a:gsLst>
                      <a:lin ang="0" scaled="1"/>
                    </a:gra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rgbClr val="000000"/>
                          </a:solidFill>
                          <a:effectLst/>
                          <a:latin typeface="Arial" charset="0"/>
                        </a:rPr>
                        <a:t>6/2</a:t>
                      </a:r>
                    </a:p>
                  </a:txBody>
                  <a:tcPr marT="45722" marB="45722" horzOverflow="overflow">
                    <a:lnL>
                      <a:noFill/>
                    </a:lnL>
                    <a:lnR>
                      <a:noFill/>
                    </a:lnR>
                    <a:lnT>
                      <a:noFill/>
                    </a:lnT>
                    <a:lnB>
                      <a:noFill/>
                    </a:lnB>
                    <a:lnTlToBr>
                      <a:noFill/>
                    </a:lnTlToBr>
                    <a:lnBlToTr>
                      <a:noFill/>
                    </a:lnBlToTr>
                    <a:gradFill rotWithShape="0">
                      <a:gsLst>
                        <a:gs pos="0">
                          <a:schemeClr val="bg2"/>
                        </a:gs>
                        <a:gs pos="100000">
                          <a:schemeClr val="bg2">
                            <a:gamma/>
                            <a:shade val="86275"/>
                            <a:invGamma/>
                          </a:schemeClr>
                        </a:gs>
                      </a:gsLst>
                      <a:lin ang="0" scaled="1"/>
                    </a:gra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rgbClr val="000000"/>
                          </a:solidFill>
                          <a:effectLst/>
                          <a:latin typeface="Arial" charset="0"/>
                        </a:rPr>
                        <a:t>а</a:t>
                      </a:r>
                    </a:p>
                  </a:txBody>
                  <a:tcPr marT="45722" marB="45722" horzOverflow="overflow">
                    <a:lnL>
                      <a:noFill/>
                    </a:lnL>
                    <a:lnR>
                      <a:noFill/>
                    </a:lnR>
                    <a:lnT>
                      <a:noFill/>
                    </a:lnT>
                    <a:lnB>
                      <a:noFill/>
                    </a:lnB>
                    <a:lnTlToBr>
                      <a:noFill/>
                    </a:lnTlToBr>
                    <a:lnBlToTr>
                      <a:noFill/>
                    </a:lnBlToTr>
                    <a:gradFill rotWithShape="0">
                      <a:gsLst>
                        <a:gs pos="0">
                          <a:schemeClr val="bg2"/>
                        </a:gs>
                        <a:gs pos="100000">
                          <a:schemeClr val="bg2">
                            <a:gamma/>
                            <a:shade val="86275"/>
                            <a:invGamma/>
                          </a:schemeClr>
                        </a:gs>
                      </a:gsLst>
                      <a:lin ang="0" scaled="1"/>
                    </a:gra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rgbClr val="000000"/>
                          </a:solidFill>
                          <a:effectLst/>
                          <a:latin typeface="Arial" charset="0"/>
                        </a:rPr>
                        <a:t>3</a:t>
                      </a:r>
                    </a:p>
                  </a:txBody>
                  <a:tcPr marT="45722" marB="45722" horzOverflow="overflow">
                    <a:lnL>
                      <a:noFill/>
                    </a:lnL>
                    <a:lnR>
                      <a:noFill/>
                    </a:lnR>
                    <a:lnT>
                      <a:noFill/>
                    </a:lnT>
                    <a:lnB>
                      <a:noFill/>
                    </a:lnB>
                    <a:lnTlToBr>
                      <a:noFill/>
                    </a:lnTlToBr>
                    <a:lnBlToTr>
                      <a:noFill/>
                    </a:lnBlToTr>
                    <a:gradFill rotWithShape="0">
                      <a:gsLst>
                        <a:gs pos="0">
                          <a:schemeClr val="bg2"/>
                        </a:gs>
                        <a:gs pos="100000">
                          <a:schemeClr val="bg2">
                            <a:gamma/>
                            <a:shade val="86275"/>
                            <a:invGamma/>
                          </a:schemeClr>
                        </a:gs>
                      </a:gsLst>
                      <a:lin ang="0" scaled="1"/>
                    </a:gra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000" b="1" i="0" u="none" strike="noStrike" cap="none" normalizeH="0" baseline="0" smtClean="0">
                          <a:ln>
                            <a:noFill/>
                          </a:ln>
                          <a:solidFill>
                            <a:srgbClr val="000000"/>
                          </a:solidFill>
                          <a:effectLst/>
                          <a:latin typeface="Arial" charset="0"/>
                        </a:rPr>
                        <a:t>Ф</a:t>
                      </a:r>
                    </a:p>
                  </a:txBody>
                  <a:tcPr marT="45722" marB="45722" horzOverflow="overflow">
                    <a:lnL>
                      <a:noFill/>
                    </a:lnL>
                    <a:lnR cap="flat">
                      <a:noFill/>
                    </a:lnR>
                    <a:lnT>
                      <a:noFill/>
                    </a:lnT>
                    <a:lnB>
                      <a:noFill/>
                    </a:lnB>
                    <a:lnTlToBr>
                      <a:noFill/>
                    </a:lnTlToBr>
                    <a:lnBlToTr>
                      <a:noFill/>
                    </a:lnBlToTr>
                    <a:gradFill rotWithShape="0">
                      <a:gsLst>
                        <a:gs pos="0">
                          <a:schemeClr val="bg2"/>
                        </a:gs>
                        <a:gs pos="100000">
                          <a:schemeClr val="bg2">
                            <a:gamma/>
                            <a:shade val="86275"/>
                            <a:invGamma/>
                          </a:schemeClr>
                        </a:gs>
                      </a:gsLst>
                      <a:lin ang="0" scaled="1"/>
                    </a:gradFill>
                  </a:tcPr>
                </a:tc>
              </a:tr>
              <a:tr h="36037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000" b="1" i="0" u="none" strike="noStrike" cap="none" normalizeH="0" baseline="0" smtClean="0">
                          <a:ln>
                            <a:noFill/>
                          </a:ln>
                          <a:solidFill>
                            <a:srgbClr val="000000"/>
                          </a:solidFill>
                          <a:effectLst/>
                          <a:latin typeface="Arial" charset="0"/>
                        </a:rPr>
                        <a:t>2108</a:t>
                      </a:r>
                    </a:p>
                  </a:txBody>
                  <a:tcPr marT="45722" marB="45722" horzOverflow="overflow">
                    <a:lnL cap="flat">
                      <a:noFill/>
                    </a:lnL>
                    <a:lnR>
                      <a:noFill/>
                    </a:lnR>
                    <a:lnT>
                      <a:noFill/>
                    </a:lnT>
                    <a:lnB>
                      <a:noFill/>
                    </a:lnB>
                    <a:lnTlToBr>
                      <a:noFill/>
                    </a:lnTlToBr>
                    <a:lnBlToTr>
                      <a:noFill/>
                    </a:lnBlToTr>
                    <a:gradFill rotWithShape="0">
                      <a:gsLst>
                        <a:gs pos="0">
                          <a:schemeClr val="bg1"/>
                        </a:gs>
                        <a:gs pos="100000">
                          <a:schemeClr val="bg1">
                            <a:gamma/>
                            <a:shade val="86275"/>
                            <a:invGamma/>
                          </a:schemeClr>
                        </a:gs>
                      </a:gsLst>
                      <a:lin ang="0" scaled="1"/>
                    </a:gra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rgbClr val="000000"/>
                          </a:solidFill>
                          <a:effectLst/>
                          <a:latin typeface="Arial" charset="0"/>
                        </a:rPr>
                        <a:t>Формальдегид+</a:t>
                      </a:r>
                    </a:p>
                  </a:txBody>
                  <a:tcPr marT="45722" marB="45722" horzOverflow="overflow">
                    <a:lnL>
                      <a:noFill/>
                    </a:lnL>
                    <a:lnR>
                      <a:noFill/>
                    </a:lnR>
                    <a:lnT>
                      <a:noFill/>
                    </a:lnT>
                    <a:lnB>
                      <a:noFill/>
                    </a:lnB>
                    <a:lnTlToBr>
                      <a:noFill/>
                    </a:lnTlToBr>
                    <a:lnBlToTr>
                      <a:noFill/>
                    </a:lnBlToTr>
                    <a:gradFill rotWithShape="0">
                      <a:gsLst>
                        <a:gs pos="0">
                          <a:schemeClr val="bg1"/>
                        </a:gs>
                        <a:gs pos="100000">
                          <a:schemeClr val="bg1">
                            <a:gamma/>
                            <a:shade val="86275"/>
                            <a:invGamma/>
                          </a:schemeClr>
                        </a:gs>
                      </a:gsLst>
                      <a:lin ang="0" scaled="1"/>
                    </a:gra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000" b="1" i="0" u="none" strike="noStrike" cap="none" normalizeH="0" baseline="0" smtClean="0">
                          <a:ln>
                            <a:noFill/>
                          </a:ln>
                          <a:solidFill>
                            <a:srgbClr val="000000"/>
                          </a:solidFill>
                          <a:effectLst/>
                          <a:latin typeface="Arial" charset="0"/>
                        </a:rPr>
                        <a:t>50-00-0</a:t>
                      </a:r>
                    </a:p>
                  </a:txBody>
                  <a:tcPr marT="45722" marB="45722" horzOverflow="overflow">
                    <a:lnL>
                      <a:noFill/>
                    </a:lnL>
                    <a:lnR>
                      <a:noFill/>
                    </a:lnR>
                    <a:lnT>
                      <a:noFill/>
                    </a:lnT>
                    <a:lnB>
                      <a:noFill/>
                    </a:lnB>
                    <a:lnTlToBr>
                      <a:noFill/>
                    </a:lnTlToBr>
                    <a:lnBlToTr>
                      <a:noFill/>
                    </a:lnBlToTr>
                    <a:gradFill rotWithShape="0">
                      <a:gsLst>
                        <a:gs pos="0">
                          <a:schemeClr val="bg1"/>
                        </a:gs>
                        <a:gs pos="100000">
                          <a:schemeClr val="bg1">
                            <a:gamma/>
                            <a:shade val="86275"/>
                            <a:invGamma/>
                          </a:schemeClr>
                        </a:gs>
                      </a:gsLst>
                      <a:lin ang="0" scaled="1"/>
                    </a:gra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rPr>
                        <a:t>CH2O</a:t>
                      </a:r>
                      <a:endParaRPr kumimoji="0" lang="ru-RU" sz="1000" b="1" i="0" u="none" strike="noStrike" cap="none" normalizeH="0" baseline="0" smtClean="0">
                        <a:ln>
                          <a:noFill/>
                        </a:ln>
                        <a:solidFill>
                          <a:srgbClr val="000000"/>
                        </a:solidFill>
                        <a:effectLst/>
                        <a:latin typeface="Arial" charset="0"/>
                      </a:endParaRPr>
                    </a:p>
                  </a:txBody>
                  <a:tcPr marT="45722" marB="45722" horzOverflow="overflow">
                    <a:lnL>
                      <a:noFill/>
                    </a:lnL>
                    <a:lnR>
                      <a:noFill/>
                    </a:lnR>
                    <a:lnT>
                      <a:noFill/>
                    </a:lnT>
                    <a:lnB>
                      <a:noFill/>
                    </a:lnB>
                    <a:lnTlToBr>
                      <a:noFill/>
                    </a:lnTlToBr>
                    <a:lnBlToTr>
                      <a:noFill/>
                    </a:lnBlToTr>
                    <a:gradFill rotWithShape="0">
                      <a:gsLst>
                        <a:gs pos="0">
                          <a:schemeClr val="bg1"/>
                        </a:gs>
                        <a:gs pos="100000">
                          <a:schemeClr val="bg1">
                            <a:gamma/>
                            <a:shade val="86275"/>
                            <a:invGamma/>
                          </a:schemeClr>
                        </a:gs>
                      </a:gsLst>
                      <a:lin ang="0" scaled="1"/>
                    </a:gra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rPr>
                        <a:t>0</a:t>
                      </a:r>
                      <a:r>
                        <a:rPr kumimoji="0" lang="ru-RU" sz="1000" b="1" i="0" u="none" strike="noStrike" cap="none" normalizeH="0" baseline="0" smtClean="0">
                          <a:ln>
                            <a:noFill/>
                          </a:ln>
                          <a:solidFill>
                            <a:srgbClr val="000000"/>
                          </a:solidFill>
                          <a:effectLst/>
                          <a:latin typeface="Arial" charset="0"/>
                        </a:rPr>
                        <a:t>,5</a:t>
                      </a:r>
                    </a:p>
                  </a:txBody>
                  <a:tcPr marT="45722" marB="45722" horzOverflow="overflow">
                    <a:lnL>
                      <a:noFill/>
                    </a:lnL>
                    <a:lnR>
                      <a:noFill/>
                    </a:lnR>
                    <a:lnT>
                      <a:noFill/>
                    </a:lnT>
                    <a:lnB>
                      <a:noFill/>
                    </a:lnB>
                    <a:lnTlToBr>
                      <a:noFill/>
                    </a:lnTlToBr>
                    <a:lnBlToTr>
                      <a:noFill/>
                    </a:lnBlToTr>
                    <a:gradFill rotWithShape="0">
                      <a:gsLst>
                        <a:gs pos="0">
                          <a:schemeClr val="bg1"/>
                        </a:gs>
                        <a:gs pos="100000">
                          <a:schemeClr val="bg1">
                            <a:gamma/>
                            <a:shade val="86275"/>
                            <a:invGamma/>
                          </a:schemeClr>
                        </a:gs>
                      </a:gsLst>
                      <a:lin ang="0" scaled="1"/>
                    </a:gra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rgbClr val="000000"/>
                          </a:solidFill>
                          <a:effectLst/>
                          <a:latin typeface="Arial" charset="0"/>
                        </a:rPr>
                        <a:t>п</a:t>
                      </a:r>
                    </a:p>
                  </a:txBody>
                  <a:tcPr marT="45722" marB="45722" horzOverflow="overflow">
                    <a:lnL>
                      <a:noFill/>
                    </a:lnL>
                    <a:lnR>
                      <a:noFill/>
                    </a:lnR>
                    <a:lnT>
                      <a:noFill/>
                    </a:lnT>
                    <a:lnB>
                      <a:noFill/>
                    </a:lnB>
                    <a:lnTlToBr>
                      <a:noFill/>
                    </a:lnTlToBr>
                    <a:lnBlToTr>
                      <a:noFill/>
                    </a:lnBlToTr>
                    <a:gradFill rotWithShape="0">
                      <a:gsLst>
                        <a:gs pos="0">
                          <a:schemeClr val="bg1"/>
                        </a:gs>
                        <a:gs pos="100000">
                          <a:schemeClr val="bg1">
                            <a:gamma/>
                            <a:shade val="86275"/>
                            <a:invGamma/>
                          </a:schemeClr>
                        </a:gs>
                      </a:gsLst>
                      <a:lin ang="0" scaled="1"/>
                    </a:gra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rgbClr val="000000"/>
                          </a:solidFill>
                          <a:effectLst/>
                          <a:latin typeface="Arial" charset="0"/>
                        </a:rPr>
                        <a:t>2</a:t>
                      </a:r>
                    </a:p>
                  </a:txBody>
                  <a:tcPr marT="45722" marB="45722" horzOverflow="overflow">
                    <a:lnL>
                      <a:noFill/>
                    </a:lnL>
                    <a:lnR>
                      <a:noFill/>
                    </a:lnR>
                    <a:lnT>
                      <a:noFill/>
                    </a:lnT>
                    <a:lnB>
                      <a:noFill/>
                    </a:lnB>
                    <a:lnTlToBr>
                      <a:noFill/>
                    </a:lnTlToBr>
                    <a:lnBlToTr>
                      <a:noFill/>
                    </a:lnBlToTr>
                    <a:gradFill rotWithShape="0">
                      <a:gsLst>
                        <a:gs pos="0">
                          <a:schemeClr val="bg1"/>
                        </a:gs>
                        <a:gs pos="100000">
                          <a:schemeClr val="bg1">
                            <a:gamma/>
                            <a:shade val="86275"/>
                            <a:invGamma/>
                          </a:schemeClr>
                        </a:gs>
                      </a:gsLst>
                      <a:lin ang="0" scaled="1"/>
                    </a:gra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000" b="1" i="0" u="none" strike="noStrike" cap="none" normalizeH="0" baseline="0" smtClean="0">
                          <a:ln>
                            <a:noFill/>
                          </a:ln>
                          <a:solidFill>
                            <a:srgbClr val="000000"/>
                          </a:solidFill>
                          <a:effectLst/>
                          <a:latin typeface="Arial" charset="0"/>
                        </a:rPr>
                        <a:t>О, А</a:t>
                      </a:r>
                    </a:p>
                  </a:txBody>
                  <a:tcPr marT="45722" marB="45722" horzOverflow="overflow">
                    <a:lnL>
                      <a:noFill/>
                    </a:lnL>
                    <a:lnR cap="flat">
                      <a:noFill/>
                    </a:lnR>
                    <a:lnT>
                      <a:noFill/>
                    </a:lnT>
                    <a:lnB>
                      <a:noFill/>
                    </a:lnB>
                    <a:lnTlToBr>
                      <a:noFill/>
                    </a:lnTlToBr>
                    <a:lnBlToTr>
                      <a:noFill/>
                    </a:lnBlToTr>
                    <a:gradFill rotWithShape="0">
                      <a:gsLst>
                        <a:gs pos="0">
                          <a:schemeClr val="bg1"/>
                        </a:gs>
                        <a:gs pos="100000">
                          <a:schemeClr val="bg1">
                            <a:gamma/>
                            <a:shade val="86275"/>
                            <a:invGamma/>
                          </a:schemeClr>
                        </a:gs>
                      </a:gsLst>
                      <a:lin ang="0" scaled="1"/>
                    </a:gradFill>
                  </a:tcPr>
                </a:tc>
              </a:tr>
              <a:tr h="36037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rgbClr val="000000"/>
                          </a:solidFill>
                          <a:effectLst/>
                          <a:latin typeface="Arial" charset="0"/>
                        </a:rPr>
                        <a:t>2143</a:t>
                      </a:r>
                    </a:p>
                  </a:txBody>
                  <a:tcPr marT="45722" marB="45722" horzOverflow="overflow">
                    <a:lnL cap="flat">
                      <a:noFill/>
                    </a:lnL>
                    <a:lnR>
                      <a:noFill/>
                    </a:lnR>
                    <a:lnT>
                      <a:noFill/>
                    </a:lnT>
                    <a:lnB cap="flat">
                      <a:noFill/>
                    </a:lnB>
                    <a:lnTlToBr>
                      <a:noFill/>
                    </a:lnTlToBr>
                    <a:lnBlToTr>
                      <a:noFill/>
                    </a:lnBlToTr>
                    <a:gradFill rotWithShape="0">
                      <a:gsLst>
                        <a:gs pos="0">
                          <a:schemeClr val="bg2"/>
                        </a:gs>
                        <a:gs pos="100000">
                          <a:schemeClr val="bg2">
                            <a:gamma/>
                            <a:shade val="86275"/>
                            <a:invGamma/>
                          </a:schemeClr>
                        </a:gs>
                      </a:gsLst>
                      <a:lin ang="0" scaled="1"/>
                    </a:gra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000" b="1" i="0" u="none" strike="noStrike" cap="none" normalizeH="0" baseline="0" smtClean="0">
                          <a:ln>
                            <a:noFill/>
                          </a:ln>
                          <a:solidFill>
                            <a:srgbClr val="000000"/>
                          </a:solidFill>
                          <a:effectLst/>
                          <a:latin typeface="Arial" charset="0"/>
                        </a:rPr>
                        <a:t>Хлор+</a:t>
                      </a:r>
                    </a:p>
                  </a:txBody>
                  <a:tcPr marT="45722" marB="45722" horzOverflow="overflow">
                    <a:lnL>
                      <a:noFill/>
                    </a:lnL>
                    <a:lnR>
                      <a:noFill/>
                    </a:lnR>
                    <a:lnT>
                      <a:noFill/>
                    </a:lnT>
                    <a:lnB cap="flat">
                      <a:noFill/>
                    </a:lnB>
                    <a:lnTlToBr>
                      <a:noFill/>
                    </a:lnTlToBr>
                    <a:lnBlToTr>
                      <a:noFill/>
                    </a:lnBlToTr>
                    <a:gradFill rotWithShape="0">
                      <a:gsLst>
                        <a:gs pos="0">
                          <a:schemeClr val="bg2"/>
                        </a:gs>
                        <a:gs pos="100000">
                          <a:schemeClr val="bg2">
                            <a:gamma/>
                            <a:shade val="86275"/>
                            <a:invGamma/>
                          </a:schemeClr>
                        </a:gs>
                      </a:gsLst>
                      <a:lin ang="0" scaled="1"/>
                    </a:gra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000" b="1" i="0" u="none" strike="noStrike" cap="none" normalizeH="0" baseline="0" smtClean="0">
                          <a:ln>
                            <a:noFill/>
                          </a:ln>
                          <a:solidFill>
                            <a:srgbClr val="000000"/>
                          </a:solidFill>
                          <a:effectLst/>
                          <a:latin typeface="Arial" charset="0"/>
                        </a:rPr>
                        <a:t>7782-50-5</a:t>
                      </a:r>
                    </a:p>
                  </a:txBody>
                  <a:tcPr marT="45722" marB="45722" horzOverflow="overflow">
                    <a:lnL>
                      <a:noFill/>
                    </a:lnL>
                    <a:lnR>
                      <a:noFill/>
                    </a:lnR>
                    <a:lnT>
                      <a:noFill/>
                    </a:lnT>
                    <a:lnB cap="flat">
                      <a:noFill/>
                    </a:lnB>
                    <a:lnTlToBr>
                      <a:noFill/>
                    </a:lnTlToBr>
                    <a:lnBlToTr>
                      <a:noFill/>
                    </a:lnBlToTr>
                    <a:gradFill rotWithShape="0">
                      <a:gsLst>
                        <a:gs pos="0">
                          <a:schemeClr val="bg2"/>
                        </a:gs>
                        <a:gs pos="100000">
                          <a:schemeClr val="bg2">
                            <a:gamma/>
                            <a:shade val="86275"/>
                            <a:invGamma/>
                          </a:schemeClr>
                        </a:gs>
                      </a:gsLst>
                      <a:lin ang="0" scaled="1"/>
                    </a:gra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rPr>
                        <a:t>Cl</a:t>
                      </a:r>
                      <a:endParaRPr kumimoji="0" lang="ru-RU" sz="1000" b="1" i="0" u="none" strike="noStrike" cap="none" normalizeH="0" baseline="0" smtClean="0">
                        <a:ln>
                          <a:noFill/>
                        </a:ln>
                        <a:solidFill>
                          <a:srgbClr val="000000"/>
                        </a:solidFill>
                        <a:effectLst/>
                        <a:latin typeface="Arial" charset="0"/>
                      </a:endParaRPr>
                    </a:p>
                  </a:txBody>
                  <a:tcPr marT="45722" marB="45722" horzOverflow="overflow">
                    <a:lnL>
                      <a:noFill/>
                    </a:lnL>
                    <a:lnR>
                      <a:noFill/>
                    </a:lnR>
                    <a:lnT>
                      <a:noFill/>
                    </a:lnT>
                    <a:lnB cap="flat">
                      <a:noFill/>
                    </a:lnB>
                    <a:lnTlToBr>
                      <a:noFill/>
                    </a:lnTlToBr>
                    <a:lnBlToTr>
                      <a:noFill/>
                    </a:lnBlToTr>
                    <a:gradFill rotWithShape="0">
                      <a:gsLst>
                        <a:gs pos="0">
                          <a:schemeClr val="bg2"/>
                        </a:gs>
                        <a:gs pos="100000">
                          <a:schemeClr val="bg2">
                            <a:gamma/>
                            <a:shade val="86275"/>
                            <a:invGamma/>
                          </a:schemeClr>
                        </a:gs>
                      </a:gsLst>
                      <a:lin ang="0" scaled="1"/>
                    </a:gra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000" b="1" i="0" u="none" strike="noStrike" cap="none" normalizeH="0" baseline="0" smtClean="0">
                          <a:ln>
                            <a:noFill/>
                          </a:ln>
                          <a:solidFill>
                            <a:srgbClr val="000000"/>
                          </a:solidFill>
                          <a:effectLst/>
                          <a:latin typeface="Arial" charset="0"/>
                        </a:rPr>
                        <a:t>1</a:t>
                      </a:r>
                    </a:p>
                  </a:txBody>
                  <a:tcPr marT="45722" marB="45722" horzOverflow="overflow">
                    <a:lnL>
                      <a:noFill/>
                    </a:lnL>
                    <a:lnR>
                      <a:noFill/>
                    </a:lnR>
                    <a:lnT>
                      <a:noFill/>
                    </a:lnT>
                    <a:lnB cap="flat">
                      <a:noFill/>
                    </a:lnB>
                    <a:lnTlToBr>
                      <a:noFill/>
                    </a:lnTlToBr>
                    <a:lnBlToTr>
                      <a:noFill/>
                    </a:lnBlToTr>
                    <a:gradFill rotWithShape="0">
                      <a:gsLst>
                        <a:gs pos="0">
                          <a:schemeClr val="bg2"/>
                        </a:gs>
                        <a:gs pos="100000">
                          <a:schemeClr val="bg2">
                            <a:gamma/>
                            <a:shade val="86275"/>
                            <a:invGamma/>
                          </a:schemeClr>
                        </a:gs>
                      </a:gsLst>
                      <a:lin ang="0" scaled="1"/>
                    </a:gra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000" b="1" i="0" u="none" strike="noStrike" cap="none" normalizeH="0" baseline="0" smtClean="0">
                          <a:ln>
                            <a:noFill/>
                          </a:ln>
                          <a:solidFill>
                            <a:srgbClr val="000000"/>
                          </a:solidFill>
                          <a:effectLst/>
                          <a:latin typeface="Arial" charset="0"/>
                        </a:rPr>
                        <a:t>п</a:t>
                      </a:r>
                    </a:p>
                  </a:txBody>
                  <a:tcPr marT="45722" marB="45722" horzOverflow="overflow">
                    <a:lnL>
                      <a:noFill/>
                    </a:lnL>
                    <a:lnR>
                      <a:noFill/>
                    </a:lnR>
                    <a:lnT>
                      <a:noFill/>
                    </a:lnT>
                    <a:lnB cap="flat">
                      <a:noFill/>
                    </a:lnB>
                    <a:lnTlToBr>
                      <a:noFill/>
                    </a:lnTlToBr>
                    <a:lnBlToTr>
                      <a:noFill/>
                    </a:lnBlToTr>
                    <a:gradFill rotWithShape="0">
                      <a:gsLst>
                        <a:gs pos="0">
                          <a:schemeClr val="bg2"/>
                        </a:gs>
                        <a:gs pos="100000">
                          <a:schemeClr val="bg2">
                            <a:gamma/>
                            <a:shade val="86275"/>
                            <a:invGamma/>
                          </a:schemeClr>
                        </a:gs>
                      </a:gsLst>
                      <a:lin ang="0" scaled="1"/>
                    </a:gra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000" b="1" i="0" u="none" strike="noStrike" cap="none" normalizeH="0" baseline="0" smtClean="0">
                          <a:ln>
                            <a:noFill/>
                          </a:ln>
                          <a:solidFill>
                            <a:srgbClr val="000000"/>
                          </a:solidFill>
                          <a:effectLst/>
                          <a:latin typeface="Arial" charset="0"/>
                        </a:rPr>
                        <a:t>2</a:t>
                      </a:r>
                    </a:p>
                  </a:txBody>
                  <a:tcPr marT="45722" marB="45722" horzOverflow="overflow">
                    <a:lnL>
                      <a:noFill/>
                    </a:lnL>
                    <a:lnR>
                      <a:noFill/>
                    </a:lnR>
                    <a:lnT>
                      <a:noFill/>
                    </a:lnT>
                    <a:lnB cap="flat">
                      <a:noFill/>
                    </a:lnB>
                    <a:lnTlToBr>
                      <a:noFill/>
                    </a:lnTlToBr>
                    <a:lnBlToTr>
                      <a:noFill/>
                    </a:lnBlToTr>
                    <a:gradFill rotWithShape="0">
                      <a:gsLst>
                        <a:gs pos="0">
                          <a:schemeClr val="bg2"/>
                        </a:gs>
                        <a:gs pos="100000">
                          <a:schemeClr val="bg2">
                            <a:gamma/>
                            <a:shade val="86275"/>
                            <a:invGamma/>
                          </a:schemeClr>
                        </a:gs>
                      </a:gsLst>
                      <a:lin ang="0" scaled="1"/>
                    </a:gra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rgbClr val="000000"/>
                          </a:solidFill>
                          <a:effectLst/>
                          <a:latin typeface="Arial" charset="0"/>
                        </a:rPr>
                        <a:t>О</a:t>
                      </a:r>
                    </a:p>
                  </a:txBody>
                  <a:tcPr marT="45722" marB="45722" horzOverflow="overflow">
                    <a:lnL>
                      <a:noFill/>
                    </a:lnL>
                    <a:lnR cap="flat">
                      <a:noFill/>
                    </a:lnR>
                    <a:lnT>
                      <a:noFill/>
                    </a:lnT>
                    <a:lnB cap="flat">
                      <a:noFill/>
                    </a:lnB>
                    <a:lnTlToBr>
                      <a:noFill/>
                    </a:lnTlToBr>
                    <a:lnBlToTr>
                      <a:noFill/>
                    </a:lnBlToTr>
                    <a:gradFill rotWithShape="0">
                      <a:gsLst>
                        <a:gs pos="0">
                          <a:schemeClr val="bg2"/>
                        </a:gs>
                        <a:gs pos="100000">
                          <a:schemeClr val="bg2">
                            <a:gamma/>
                            <a:shade val="86275"/>
                            <a:invGamma/>
                          </a:schemeClr>
                        </a:gs>
                      </a:gsLst>
                      <a:lin ang="0" scaled="1"/>
                    </a:gradFill>
                  </a:tcPr>
                </a:tc>
              </a:tr>
            </a:tbl>
          </a:graphicData>
        </a:graphic>
      </p:graphicFrame>
      <p:sp>
        <p:nvSpPr>
          <p:cNvPr id="41045" name="Прямоугольник 6"/>
          <p:cNvSpPr>
            <a:spLocks noChangeArrowheads="1"/>
          </p:cNvSpPr>
          <p:nvPr/>
        </p:nvSpPr>
        <p:spPr bwMode="auto">
          <a:xfrm>
            <a:off x="263466" y="5254650"/>
            <a:ext cx="8569325" cy="684213"/>
          </a:xfrm>
          <a:prstGeom prst="rect">
            <a:avLst/>
          </a:prstGeom>
          <a:noFill/>
          <a:ln w="9525" algn="ctr">
            <a:noFill/>
            <a:round/>
            <a:headEnd/>
            <a:tailEnd/>
          </a:ln>
        </p:spPr>
        <p:txBody>
          <a:bodyPr/>
          <a:lstStyle/>
          <a:p>
            <a:pPr eaLnBrk="1" hangingPunct="1"/>
            <a:r>
              <a:rPr lang="ru-RU" altLang="ru-RU" dirty="0">
                <a:solidFill>
                  <a:srgbClr val="000000"/>
                </a:solidFill>
                <a:cs typeface="Arial" pitchFamily="34" charset="0"/>
              </a:rPr>
              <a:t>О - вещества с остронаправленным механизмом действия, требующие автоматического контроля за их содержанием в воздухе,</a:t>
            </a:r>
          </a:p>
          <a:p>
            <a:pPr eaLnBrk="1" hangingPunct="1"/>
            <a:r>
              <a:rPr lang="ru-RU" altLang="ru-RU" dirty="0">
                <a:solidFill>
                  <a:srgbClr val="000000"/>
                </a:solidFill>
                <a:cs typeface="Arial" pitchFamily="34" charset="0"/>
              </a:rPr>
              <a:t>А - вещества, способные вызывать аллергические заболевания в производственных условиях,</a:t>
            </a:r>
          </a:p>
          <a:p>
            <a:pPr eaLnBrk="1" hangingPunct="1"/>
            <a:r>
              <a:rPr lang="ru-RU" altLang="ru-RU" dirty="0">
                <a:solidFill>
                  <a:srgbClr val="000000"/>
                </a:solidFill>
                <a:cs typeface="Arial" pitchFamily="34" charset="0"/>
              </a:rPr>
              <a:t>К - канцерогены,</a:t>
            </a:r>
          </a:p>
          <a:p>
            <a:pPr eaLnBrk="1" hangingPunct="1"/>
            <a:r>
              <a:rPr lang="ru-RU" altLang="ru-RU" dirty="0">
                <a:solidFill>
                  <a:srgbClr val="000000"/>
                </a:solidFill>
                <a:cs typeface="Arial" pitchFamily="34" charset="0"/>
              </a:rPr>
              <a:t>Ф - аэрозоли, преимущественно </a:t>
            </a:r>
            <a:r>
              <a:rPr lang="ru-RU" altLang="ru-RU" dirty="0" err="1">
                <a:solidFill>
                  <a:srgbClr val="000000"/>
                </a:solidFill>
                <a:cs typeface="Arial" pitchFamily="34" charset="0"/>
              </a:rPr>
              <a:t>фиброгенного</a:t>
            </a:r>
            <a:r>
              <a:rPr lang="ru-RU" altLang="ru-RU" dirty="0">
                <a:solidFill>
                  <a:srgbClr val="000000"/>
                </a:solidFill>
                <a:cs typeface="Arial" pitchFamily="34" charset="0"/>
              </a:rPr>
              <a:t> действия,</a:t>
            </a:r>
          </a:p>
          <a:p>
            <a:pPr eaLnBrk="1" hangingPunct="1"/>
            <a:r>
              <a:rPr lang="ru-RU" altLang="ru-RU" dirty="0" err="1">
                <a:solidFill>
                  <a:srgbClr val="000000"/>
                </a:solidFill>
                <a:cs typeface="Arial" pitchFamily="34" charset="0"/>
              </a:rPr>
              <a:t>п</a:t>
            </a:r>
            <a:r>
              <a:rPr lang="ru-RU" altLang="ru-RU" dirty="0">
                <a:solidFill>
                  <a:srgbClr val="000000"/>
                </a:solidFill>
                <a:cs typeface="Arial" pitchFamily="34" charset="0"/>
              </a:rPr>
              <a:t> - пары и/или газы,</a:t>
            </a:r>
          </a:p>
          <a:p>
            <a:pPr eaLnBrk="1" hangingPunct="1"/>
            <a:r>
              <a:rPr lang="ru-RU" altLang="ru-RU" dirty="0">
                <a:solidFill>
                  <a:srgbClr val="000000"/>
                </a:solidFill>
                <a:cs typeface="Arial" pitchFamily="34" charset="0"/>
              </a:rPr>
              <a:t>а - аэрозоль,</a:t>
            </a:r>
          </a:p>
          <a:p>
            <a:pPr eaLnBrk="1" hangingPunct="1"/>
            <a:r>
              <a:rPr lang="ru-RU" altLang="ru-RU" dirty="0" err="1">
                <a:solidFill>
                  <a:srgbClr val="000000"/>
                </a:solidFill>
                <a:cs typeface="Arial" pitchFamily="34" charset="0"/>
              </a:rPr>
              <a:t>п+а</a:t>
            </a:r>
            <a:r>
              <a:rPr lang="ru-RU" altLang="ru-RU" dirty="0">
                <a:solidFill>
                  <a:srgbClr val="000000"/>
                </a:solidFill>
                <a:cs typeface="Arial" pitchFamily="34" charset="0"/>
              </a:rPr>
              <a:t> - смесь паров и аэрозоля</a:t>
            </a:r>
          </a:p>
          <a:p>
            <a:pPr eaLnBrk="1" hangingPunct="1"/>
            <a:endParaRPr lang="ru-RU" altLang="ru-RU" sz="1400" dirty="0">
              <a:solidFill>
                <a:srgbClr val="000000"/>
              </a:solidFill>
              <a:cs typeface="Arial" pitchFamily="34" charset="0"/>
            </a:endParaRPr>
          </a:p>
        </p:txBody>
      </p:sp>
    </p:spTree>
  </p:cSld>
  <p:clrMapOvr>
    <a:masterClrMapping/>
  </p:clrMapOvr>
  <p:transition spd="slow" advClick="0" advTm="150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7" descr="C:\Users\Public\Pictures\Sample Pictures\iрп.jpg"/>
          <p:cNvPicPr>
            <a:picLocks noChangeAspect="1" noChangeArrowheads="1"/>
          </p:cNvPicPr>
          <p:nvPr/>
        </p:nvPicPr>
        <p:blipFill>
          <a:blip r:embed="rId3"/>
          <a:srcRect/>
          <a:stretch>
            <a:fillRect/>
          </a:stretch>
        </p:blipFill>
        <p:spPr bwMode="auto">
          <a:xfrm>
            <a:off x="142875" y="1233488"/>
            <a:ext cx="1103313" cy="1533525"/>
          </a:xfrm>
          <a:prstGeom prst="rect">
            <a:avLst/>
          </a:prstGeom>
          <a:noFill/>
          <a:ln w="9525">
            <a:noFill/>
            <a:miter lim="800000"/>
            <a:headEnd/>
            <a:tailEnd/>
          </a:ln>
        </p:spPr>
      </p:pic>
      <p:sp>
        <p:nvSpPr>
          <p:cNvPr id="118787" name="Номер слайда 1"/>
          <p:cNvSpPr txBox="1">
            <a:spLocks/>
          </p:cNvSpPr>
          <p:nvPr/>
        </p:nvSpPr>
        <p:spPr bwMode="auto">
          <a:xfrm>
            <a:off x="6705600" y="285750"/>
            <a:ext cx="2133600" cy="476250"/>
          </a:xfrm>
          <a:prstGeom prst="rect">
            <a:avLst/>
          </a:prstGeom>
          <a:noFill/>
          <a:ln w="9525">
            <a:noFill/>
            <a:miter lim="800000"/>
            <a:headEnd/>
            <a:tailEnd/>
          </a:ln>
        </p:spPr>
        <p:txBody>
          <a:bodyPr lIns="91434" tIns="45717" rIns="91434" bIns="45717" anchor="ctr"/>
          <a:lstStyle/>
          <a:p>
            <a:pPr algn="r" eaLnBrk="1" hangingPunct="1"/>
            <a:fld id="{42F0618C-F085-43EB-B5A4-6CD9AFA314E7}" type="slidenum">
              <a:rPr lang="en-US" altLang="ru-RU" sz="3600">
                <a:solidFill>
                  <a:srgbClr val="6F91C2"/>
                </a:solidFill>
                <a:cs typeface="Arial" pitchFamily="34" charset="0"/>
              </a:rPr>
              <a:pPr algn="r" eaLnBrk="1" hangingPunct="1"/>
              <a:t>22</a:t>
            </a:fld>
            <a:endParaRPr lang="en-US" altLang="ru-RU" sz="3600">
              <a:solidFill>
                <a:srgbClr val="6F91C2"/>
              </a:solidFill>
              <a:cs typeface="Arial" pitchFamily="34" charset="0"/>
            </a:endParaRPr>
          </a:p>
        </p:txBody>
      </p:sp>
      <p:sp>
        <p:nvSpPr>
          <p:cNvPr id="118788" name="TextBox 1"/>
          <p:cNvSpPr txBox="1">
            <a:spLocks noChangeArrowheads="1"/>
          </p:cNvSpPr>
          <p:nvPr/>
        </p:nvSpPr>
        <p:spPr bwMode="auto">
          <a:xfrm>
            <a:off x="803275" y="15875"/>
            <a:ext cx="8340725" cy="708025"/>
          </a:xfrm>
          <a:prstGeom prst="rect">
            <a:avLst/>
          </a:prstGeom>
          <a:noFill/>
          <a:ln w="9525">
            <a:noFill/>
            <a:miter lim="800000"/>
            <a:headEnd/>
            <a:tailEnd/>
          </a:ln>
        </p:spPr>
        <p:txBody>
          <a:bodyPr>
            <a:spAutoFit/>
          </a:bodyPr>
          <a:lstStyle/>
          <a:p>
            <a:pPr algn="ctr" eaLnBrk="1" hangingPunct="1"/>
            <a:r>
              <a:rPr kumimoji="1" lang="ru-RU" altLang="ru-RU" sz="2000" b="1">
                <a:solidFill>
                  <a:schemeClr val="bg1"/>
                </a:solidFill>
                <a:cs typeface="Arial" pitchFamily="34" charset="0"/>
              </a:rPr>
              <a:t>Мероприятия по снижению воздействия </a:t>
            </a:r>
            <a:endParaRPr kumimoji="1" lang="en-US" altLang="ru-RU" sz="2000" b="1">
              <a:solidFill>
                <a:schemeClr val="bg1"/>
              </a:solidFill>
              <a:cs typeface="Arial" pitchFamily="34" charset="0"/>
            </a:endParaRPr>
          </a:p>
          <a:p>
            <a:pPr algn="ctr" eaLnBrk="1" hangingPunct="1"/>
            <a:r>
              <a:rPr kumimoji="1" lang="ru-RU" altLang="ru-RU" sz="2000" b="1">
                <a:solidFill>
                  <a:schemeClr val="bg1"/>
                </a:solidFill>
                <a:cs typeface="Arial" pitchFamily="34" charset="0"/>
              </a:rPr>
              <a:t>вредных химических факторов </a:t>
            </a:r>
          </a:p>
        </p:txBody>
      </p:sp>
      <p:graphicFrame>
        <p:nvGraphicFramePr>
          <p:cNvPr id="4" name="Схема 3"/>
          <p:cNvGraphicFramePr/>
          <p:nvPr/>
        </p:nvGraphicFramePr>
        <p:xfrm>
          <a:off x="1259632" y="1124744"/>
          <a:ext cx="7691120" cy="52984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8790" name="Номер слайда 1"/>
          <p:cNvSpPr>
            <a:spLocks noGrp="1"/>
          </p:cNvSpPr>
          <p:nvPr>
            <p:ph type="sldNum" sz="quarter" idx="12"/>
          </p:nvPr>
        </p:nvSpPr>
        <p:spPr bwMode="auto">
          <a:noFill/>
          <a:ln>
            <a:miter lim="800000"/>
            <a:headEnd/>
            <a:tailEnd/>
          </a:ln>
        </p:spPr>
        <p:txBody>
          <a:bodyPr/>
          <a:lstStyle/>
          <a:p>
            <a:fld id="{CFC28A84-0EBF-4B56-B0BF-8889327BDDEF}" type="slidenum">
              <a:rPr lang="ru-RU" altLang="ru-RU"/>
              <a:pPr/>
              <a:t>22</a:t>
            </a:fld>
            <a:endParaRPr lang="ru-RU" altLang="ru-RU"/>
          </a:p>
        </p:txBody>
      </p:sp>
    </p:spTree>
  </p:cSld>
  <p:clrMapOvr>
    <a:masterClrMapping/>
  </p:clrMapOvr>
  <p:transition spd="slow" advClick="0" advTm="15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150938" y="-127000"/>
            <a:ext cx="8229600" cy="1143000"/>
          </a:xfrm>
        </p:spPr>
        <p:txBody>
          <a:bodyPr/>
          <a:lstStyle/>
          <a:p>
            <a:pPr algn="l" eaLnBrk="1" hangingPunct="1"/>
            <a:r>
              <a:rPr lang="ru-RU" altLang="ru-RU" sz="4000" smtClean="0">
                <a:solidFill>
                  <a:schemeClr val="bg1"/>
                </a:solidFill>
              </a:rPr>
              <a:t>Химический фактор</a:t>
            </a:r>
          </a:p>
        </p:txBody>
      </p:sp>
      <p:sp>
        <p:nvSpPr>
          <p:cNvPr id="12291" name="Rectangle 6"/>
          <p:cNvSpPr>
            <a:spLocks noGrp="1" noChangeArrowheads="1"/>
          </p:cNvSpPr>
          <p:nvPr>
            <p:ph type="sldNum" sz="quarter" idx="12"/>
          </p:nvPr>
        </p:nvSpPr>
        <p:spPr bwMode="auto">
          <a:xfrm>
            <a:off x="6840538" y="260350"/>
            <a:ext cx="2133600" cy="365125"/>
          </a:xfrm>
          <a:noFill/>
          <a:ln>
            <a:miter lim="800000"/>
            <a:headEnd/>
            <a:tailEnd/>
          </a:ln>
        </p:spPr>
        <p:txBody>
          <a:bodyPr/>
          <a:lstStyle/>
          <a:p>
            <a:fld id="{AE553E28-B7DA-4C0B-952C-0D2E41C3CCCF}" type="slidenum">
              <a:rPr lang="ru-RU" altLang="ru-RU" sz="3600">
                <a:solidFill>
                  <a:schemeClr val="accent2"/>
                </a:solidFill>
              </a:rPr>
              <a:pPr/>
              <a:t>3</a:t>
            </a:fld>
            <a:endParaRPr lang="ru-RU" altLang="ru-RU" sz="3600">
              <a:solidFill>
                <a:schemeClr val="accent2"/>
              </a:solidFill>
            </a:endParaRPr>
          </a:p>
        </p:txBody>
      </p:sp>
      <p:sp>
        <p:nvSpPr>
          <p:cNvPr id="5" name="Прямоугольник 4"/>
          <p:cNvSpPr/>
          <p:nvPr/>
        </p:nvSpPr>
        <p:spPr bwMode="auto">
          <a:xfrm>
            <a:off x="304292" y="1016733"/>
            <a:ext cx="5383832" cy="5177780"/>
          </a:xfrm>
          <a:prstGeom prst="rect">
            <a:avLst/>
          </a:prstGeom>
          <a:noFill/>
          <a:ln w="9525" cap="flat" cmpd="sng" algn="ctr">
            <a:noFill/>
            <a:prstDash val="solid"/>
            <a:round/>
            <a:headEnd type="none" w="med" len="med"/>
            <a:tailEnd type="none" w="med" len="med"/>
          </a:ln>
          <a:effectLst/>
        </p:spPr>
        <p:txBody>
          <a:bodyPr/>
          <a:lstStyle/>
          <a:p>
            <a:pPr algn="just" eaLnBrk="1" hangingPunct="1">
              <a:lnSpc>
                <a:spcPct val="80000"/>
              </a:lnSpc>
              <a:buClr>
                <a:schemeClr val="hlink"/>
              </a:buClr>
              <a:defRPr/>
            </a:pPr>
            <a:endParaRPr lang="en-US" sz="2000" dirty="0">
              <a:ln>
                <a:solidFill>
                  <a:schemeClr val="tx1"/>
                </a:solidFill>
              </a:ln>
              <a:solidFill>
                <a:srgbClr val="4E6FA4"/>
              </a:solidFill>
              <a:latin typeface="Arial" charset="0"/>
            </a:endParaRPr>
          </a:p>
          <a:p>
            <a:pPr algn="just" eaLnBrk="1" hangingPunct="1">
              <a:lnSpc>
                <a:spcPct val="80000"/>
              </a:lnSpc>
              <a:buClr>
                <a:schemeClr val="hlink"/>
              </a:buClr>
              <a:defRPr/>
            </a:pPr>
            <a:r>
              <a:rPr lang="ru-RU" sz="2000" dirty="0">
                <a:ln>
                  <a:solidFill>
                    <a:schemeClr val="tx1"/>
                  </a:solidFill>
                </a:ln>
                <a:solidFill>
                  <a:srgbClr val="4E6FA4"/>
                </a:solidFill>
                <a:latin typeface="Arial" charset="0"/>
              </a:rPr>
              <a:t>Вредными являются вещества</a:t>
            </a:r>
            <a:r>
              <a:rPr lang="ru-RU" sz="2000" dirty="0">
                <a:solidFill>
                  <a:srgbClr val="4E6FA4"/>
                </a:solidFill>
                <a:latin typeface="Arial" charset="0"/>
              </a:rPr>
              <a:t>, </a:t>
            </a:r>
            <a:r>
              <a:rPr lang="ru-RU" sz="2000" b="1" dirty="0">
                <a:solidFill>
                  <a:srgbClr val="4E6FA4"/>
                </a:solidFill>
                <a:latin typeface="Arial" charset="0"/>
              </a:rPr>
              <a:t>вызывающие </a:t>
            </a:r>
            <a:r>
              <a:rPr lang="ru-RU" sz="2000" b="1" i="1" dirty="0">
                <a:solidFill>
                  <a:srgbClr val="4E6FA4"/>
                </a:solidFill>
                <a:latin typeface="Arial" charset="0"/>
              </a:rPr>
              <a:t>:</a:t>
            </a:r>
            <a:endParaRPr lang="en-US" sz="2000" b="1" i="1" dirty="0">
              <a:solidFill>
                <a:srgbClr val="4E6FA4"/>
              </a:solidFill>
              <a:latin typeface="Arial" charset="0"/>
            </a:endParaRPr>
          </a:p>
          <a:p>
            <a:pPr algn="just" eaLnBrk="1" hangingPunct="1">
              <a:lnSpc>
                <a:spcPct val="80000"/>
              </a:lnSpc>
              <a:buClr>
                <a:schemeClr val="hlink"/>
              </a:buClr>
              <a:defRPr/>
            </a:pPr>
            <a:r>
              <a:rPr lang="ru-RU" sz="2800" b="1" i="1" dirty="0">
                <a:solidFill>
                  <a:srgbClr val="4E6FA4"/>
                </a:solidFill>
                <a:latin typeface="Arial" charset="0"/>
              </a:rPr>
              <a:t>-производственные травмы;</a:t>
            </a:r>
            <a:endParaRPr lang="en-US" sz="2800" b="1" i="1" dirty="0">
              <a:solidFill>
                <a:srgbClr val="4E6FA4"/>
              </a:solidFill>
              <a:latin typeface="Arial" charset="0"/>
            </a:endParaRPr>
          </a:p>
          <a:p>
            <a:pPr algn="just" eaLnBrk="1" hangingPunct="1">
              <a:lnSpc>
                <a:spcPct val="80000"/>
              </a:lnSpc>
              <a:buClr>
                <a:schemeClr val="hlink"/>
              </a:buClr>
              <a:defRPr/>
            </a:pPr>
            <a:r>
              <a:rPr lang="ru-RU" sz="2800" b="1" i="1" dirty="0">
                <a:solidFill>
                  <a:srgbClr val="4E6FA4"/>
                </a:solidFill>
                <a:latin typeface="Arial" charset="0"/>
              </a:rPr>
              <a:t>-профессиональные заболевания;</a:t>
            </a:r>
            <a:endParaRPr lang="en-US" sz="2800" b="1" i="1" dirty="0">
              <a:solidFill>
                <a:srgbClr val="4E6FA4"/>
              </a:solidFill>
              <a:latin typeface="Arial" charset="0"/>
            </a:endParaRPr>
          </a:p>
          <a:p>
            <a:pPr algn="just" eaLnBrk="1" hangingPunct="1">
              <a:lnSpc>
                <a:spcPct val="80000"/>
              </a:lnSpc>
              <a:buClr>
                <a:schemeClr val="hlink"/>
              </a:buClr>
              <a:defRPr/>
            </a:pPr>
            <a:r>
              <a:rPr lang="ru-RU" sz="2800" b="1" i="1" dirty="0">
                <a:solidFill>
                  <a:srgbClr val="4E6FA4"/>
                </a:solidFill>
                <a:latin typeface="Arial" charset="0"/>
              </a:rPr>
              <a:t> -отклонения в</a:t>
            </a:r>
          </a:p>
          <a:p>
            <a:pPr algn="just" eaLnBrk="1" hangingPunct="1">
              <a:lnSpc>
                <a:spcPct val="80000"/>
              </a:lnSpc>
              <a:buClr>
                <a:schemeClr val="hlink"/>
              </a:buClr>
              <a:defRPr/>
            </a:pPr>
            <a:r>
              <a:rPr lang="ru-RU" sz="2800" b="1" i="1" dirty="0">
                <a:solidFill>
                  <a:srgbClr val="4E6FA4"/>
                </a:solidFill>
                <a:latin typeface="Arial" charset="0"/>
              </a:rPr>
              <a:t> состоянии здоровья.</a:t>
            </a:r>
            <a:r>
              <a:rPr lang="ru-RU" sz="2800" dirty="0">
                <a:solidFill>
                  <a:srgbClr val="4E6FA4"/>
                </a:solidFill>
              </a:rPr>
              <a:t> </a:t>
            </a:r>
            <a:endParaRPr lang="en-US" sz="2800" dirty="0">
              <a:solidFill>
                <a:srgbClr val="4E6FA4"/>
              </a:solidFill>
            </a:endParaRPr>
          </a:p>
          <a:p>
            <a:pPr algn="just" eaLnBrk="1" hangingPunct="1">
              <a:lnSpc>
                <a:spcPct val="80000"/>
              </a:lnSpc>
              <a:buClr>
                <a:schemeClr val="hlink"/>
              </a:buClr>
              <a:defRPr/>
            </a:pPr>
            <a:endParaRPr lang="ru-RU" sz="2800" dirty="0">
              <a:solidFill>
                <a:srgbClr val="4E6FA4"/>
              </a:solidFill>
            </a:endParaRPr>
          </a:p>
          <a:p>
            <a:pPr algn="just" eaLnBrk="1" hangingPunct="1">
              <a:lnSpc>
                <a:spcPct val="80000"/>
              </a:lnSpc>
              <a:buClr>
                <a:schemeClr val="hlink"/>
              </a:buClr>
              <a:defRPr/>
            </a:pPr>
            <a:r>
              <a:rPr lang="ru-RU" sz="3200" b="1" dirty="0">
                <a:solidFill>
                  <a:srgbClr val="FF0000"/>
                </a:solidFill>
              </a:rPr>
              <a:t>!</a:t>
            </a:r>
            <a:r>
              <a:rPr lang="ru-RU" sz="1600" b="1" dirty="0">
                <a:solidFill>
                  <a:srgbClr val="FF0000"/>
                </a:solidFill>
              </a:rPr>
              <a:t> </a:t>
            </a:r>
            <a:r>
              <a:rPr lang="ru-RU" sz="1800" b="1" dirty="0">
                <a:solidFill>
                  <a:srgbClr val="FF0000"/>
                </a:solidFill>
              </a:rPr>
              <a:t>Запрещаются применение в производстве вредных или опасных веществ, материалов, продукции, товаров и оказание услуг, для которых не разработаны методики и средства метрологического контроля, а также токсикологическая оценка которых не проводилась. </a:t>
            </a:r>
          </a:p>
          <a:p>
            <a:pPr algn="just" eaLnBrk="1" hangingPunct="1">
              <a:lnSpc>
                <a:spcPct val="80000"/>
              </a:lnSpc>
              <a:buClr>
                <a:schemeClr val="hlink"/>
              </a:buClr>
              <a:defRPr/>
            </a:pPr>
            <a:endParaRPr lang="ru-RU" sz="1600" dirty="0">
              <a:solidFill>
                <a:srgbClr val="000000"/>
              </a:solidFill>
            </a:endParaRPr>
          </a:p>
          <a:p>
            <a:pPr algn="just" eaLnBrk="1" hangingPunct="1">
              <a:lnSpc>
                <a:spcPct val="80000"/>
              </a:lnSpc>
              <a:buClr>
                <a:schemeClr val="hlink"/>
              </a:buClr>
              <a:defRPr/>
            </a:pPr>
            <a:r>
              <a:rPr lang="ru-RU" sz="1600" dirty="0">
                <a:solidFill>
                  <a:srgbClr val="000000"/>
                </a:solidFill>
              </a:rPr>
              <a:t>Статья 215 трудового законодательства.</a:t>
            </a:r>
          </a:p>
          <a:p>
            <a:pPr algn="just" eaLnBrk="1" hangingPunct="1">
              <a:lnSpc>
                <a:spcPct val="80000"/>
              </a:lnSpc>
              <a:buClr>
                <a:schemeClr val="hlink"/>
              </a:buClr>
              <a:defRPr/>
            </a:pPr>
            <a:r>
              <a:rPr lang="ru-RU" sz="2800" b="1" i="1" dirty="0">
                <a:solidFill>
                  <a:srgbClr val="FF0000"/>
                </a:solidFill>
                <a:latin typeface="Arial" charset="0"/>
              </a:rPr>
              <a:t> </a:t>
            </a:r>
            <a:endParaRPr lang="en-US" sz="2800" b="1" i="1" dirty="0">
              <a:solidFill>
                <a:srgbClr val="FF0000"/>
              </a:solidFill>
              <a:latin typeface="Arial" charset="0"/>
            </a:endParaRPr>
          </a:p>
          <a:p>
            <a:pPr algn="just" eaLnBrk="1" hangingPunct="1">
              <a:lnSpc>
                <a:spcPct val="80000"/>
              </a:lnSpc>
              <a:buClr>
                <a:schemeClr val="hlink"/>
              </a:buClr>
              <a:defRPr/>
            </a:pPr>
            <a:endParaRPr lang="en-US" sz="2000" dirty="0">
              <a:solidFill>
                <a:srgbClr val="000000"/>
              </a:solidFill>
              <a:latin typeface="Arial" charset="0"/>
            </a:endParaRPr>
          </a:p>
          <a:p>
            <a:pPr algn="just" eaLnBrk="1" hangingPunct="1">
              <a:lnSpc>
                <a:spcPct val="80000"/>
              </a:lnSpc>
              <a:buClr>
                <a:schemeClr val="hlink"/>
              </a:buClr>
              <a:defRPr/>
            </a:pPr>
            <a:endParaRPr lang="en-US" sz="2000" dirty="0">
              <a:solidFill>
                <a:srgbClr val="000000"/>
              </a:solidFill>
              <a:latin typeface="Arial" charset="0"/>
            </a:endParaRPr>
          </a:p>
          <a:p>
            <a:pPr algn="just" eaLnBrk="1" hangingPunct="1">
              <a:lnSpc>
                <a:spcPct val="80000"/>
              </a:lnSpc>
              <a:buClr>
                <a:schemeClr val="hlink"/>
              </a:buClr>
              <a:defRPr/>
            </a:pPr>
            <a:endParaRPr lang="ru-RU" sz="2000" b="1" dirty="0"/>
          </a:p>
        </p:txBody>
      </p:sp>
      <p:pic>
        <p:nvPicPr>
          <p:cNvPr id="131074" name="Picture 2" descr="C:\Мои документы\Downloads\Химия\ГОСТ Вредные вещества.gif"/>
          <p:cNvPicPr>
            <a:picLocks noChangeAspect="1" noChangeArrowheads="1"/>
          </p:cNvPicPr>
          <p:nvPr/>
        </p:nvPicPr>
        <p:blipFill>
          <a:blip r:embed="rId3" cstate="print"/>
          <a:srcRect/>
          <a:stretch>
            <a:fillRect/>
          </a:stretch>
        </p:blipFill>
        <p:spPr bwMode="auto">
          <a:xfrm>
            <a:off x="6624228" y="3032956"/>
            <a:ext cx="2232680" cy="3161556"/>
          </a:xfrm>
          <a:prstGeom prst="rect">
            <a:avLst/>
          </a:prstGeom>
          <a:noFill/>
          <a:effectLst>
            <a:glow rad="139700">
              <a:schemeClr val="accent2">
                <a:satMod val="175000"/>
                <a:alpha val="40000"/>
              </a:schemeClr>
            </a:glow>
          </a:effectLst>
        </p:spPr>
      </p:pic>
      <p:pic>
        <p:nvPicPr>
          <p:cNvPr id="8" name="Picture 2" descr="C:\Мои документы\Downloads\Химия\ГОСТ Вредные вещества.gif"/>
          <p:cNvPicPr>
            <a:picLocks noChangeAspect="1" noChangeArrowheads="1"/>
          </p:cNvPicPr>
          <p:nvPr/>
        </p:nvPicPr>
        <p:blipFill>
          <a:blip r:embed="rId3" cstate="print"/>
          <a:srcRect/>
          <a:stretch>
            <a:fillRect/>
          </a:stretch>
        </p:blipFill>
        <p:spPr bwMode="auto">
          <a:xfrm>
            <a:off x="6048164" y="2852936"/>
            <a:ext cx="2592288" cy="3383310"/>
          </a:xfrm>
          <a:prstGeom prst="rect">
            <a:avLst/>
          </a:prstGeom>
          <a:noFill/>
          <a:effectLst>
            <a:glow rad="139700">
              <a:schemeClr val="accent2">
                <a:satMod val="175000"/>
                <a:alpha val="40000"/>
              </a:schemeClr>
            </a:glow>
          </a:effectLst>
        </p:spPr>
      </p:pic>
      <p:sp>
        <p:nvSpPr>
          <p:cNvPr id="12295" name="Прямоугольник 9"/>
          <p:cNvSpPr>
            <a:spLocks noChangeArrowheads="1"/>
          </p:cNvSpPr>
          <p:nvPr/>
        </p:nvSpPr>
        <p:spPr bwMode="auto">
          <a:xfrm>
            <a:off x="5472113" y="1268413"/>
            <a:ext cx="3276600" cy="1169987"/>
          </a:xfrm>
          <a:prstGeom prst="rect">
            <a:avLst/>
          </a:prstGeom>
          <a:noFill/>
          <a:ln w="9525">
            <a:noFill/>
            <a:miter lim="800000"/>
            <a:headEnd/>
            <a:tailEnd/>
          </a:ln>
        </p:spPr>
        <p:txBody>
          <a:bodyPr>
            <a:spAutoFit/>
          </a:bodyPr>
          <a:lstStyle/>
          <a:p>
            <a:pPr algn="ctr" eaLnBrk="1" hangingPunct="1"/>
            <a:r>
              <a:rPr lang="ru-RU" altLang="ru-RU" sz="1400" b="1">
                <a:solidFill>
                  <a:schemeClr val="hlink"/>
                </a:solidFill>
                <a:cs typeface="Arial" pitchFamily="34" charset="0"/>
              </a:rPr>
              <a:t> </a:t>
            </a:r>
            <a:r>
              <a:rPr lang="ru-RU" altLang="ru-RU" sz="1400" b="1" i="1">
                <a:solidFill>
                  <a:schemeClr val="hlink"/>
                </a:solidFill>
                <a:cs typeface="Arial" pitchFamily="34" charset="0"/>
              </a:rPr>
              <a:t>ГОСТ 12.1.007-76 ССБТ </a:t>
            </a:r>
          </a:p>
          <a:p>
            <a:pPr algn="ctr" eaLnBrk="1" hangingPunct="1"/>
            <a:r>
              <a:rPr lang="ru-RU" altLang="ru-RU" sz="1400" b="1" i="1">
                <a:solidFill>
                  <a:schemeClr val="hlink"/>
                </a:solidFill>
                <a:cs typeface="Arial" pitchFamily="34" charset="0"/>
              </a:rPr>
              <a:t>«Вредные вещества. Классификация. </a:t>
            </a:r>
          </a:p>
          <a:p>
            <a:pPr algn="ctr" eaLnBrk="1" hangingPunct="1"/>
            <a:r>
              <a:rPr lang="ru-RU" altLang="ru-RU" sz="1400" b="1" i="1">
                <a:solidFill>
                  <a:schemeClr val="hlink"/>
                </a:solidFill>
                <a:cs typeface="Arial" pitchFamily="34" charset="0"/>
              </a:rPr>
              <a:t>Общие требования безопасности»</a:t>
            </a:r>
            <a:endParaRPr lang="ru-RU" altLang="ru-RU" sz="1400" i="1">
              <a:cs typeface="Arial" pitchFamily="34" charset="0"/>
            </a:endParaRPr>
          </a:p>
        </p:txBody>
      </p:sp>
    </p:spTree>
  </p:cSld>
  <p:clrMapOvr>
    <a:masterClrMapping/>
  </p:clrMapOvr>
  <p:transition spd="slow" advClick="0" advTm="15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3CF8EABD-8C02-47D9-949F-CDED52496ECB}" type="slidenum">
              <a:rPr lang="ru-RU" altLang="ru-RU" smtClean="0"/>
              <a:pPr/>
              <a:t>4</a:t>
            </a:fld>
            <a:endParaRPr lang="ru-RU" altLang="ru-RU"/>
          </a:p>
        </p:txBody>
      </p:sp>
      <p:pic>
        <p:nvPicPr>
          <p:cNvPr id="163844" name="Picture 4" descr="http://www.trudcontrol.ru/files/editor/images/avatars/%D0%A1%D1%82%D0%B0%D1%82%D0%B8%D1%81%D1%82%D0%B8%D0%BA%D0%B0/%D0%A0%D0%B8%D1%81%D1%83%D0%BD%D0%BE%D0%BA2.jpg"/>
          <p:cNvPicPr>
            <a:picLocks noChangeAspect="1" noChangeArrowheads="1"/>
          </p:cNvPicPr>
          <p:nvPr/>
        </p:nvPicPr>
        <p:blipFill>
          <a:blip r:embed="rId2" cstate="print"/>
          <a:srcRect/>
          <a:stretch>
            <a:fillRect/>
          </a:stretch>
        </p:blipFill>
        <p:spPr bwMode="auto">
          <a:xfrm>
            <a:off x="446031" y="1274733"/>
            <a:ext cx="8062572" cy="4691733"/>
          </a:xfrm>
          <a:prstGeom prst="rect">
            <a:avLst/>
          </a:prstGeom>
          <a:noFill/>
        </p:spPr>
      </p:pic>
    </p:spTree>
  </p:cSld>
  <p:clrMapOvr>
    <a:masterClrMapping/>
  </p:clrMapOvr>
  <p:transition spd="slow" advClick="0" advTm="15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3CF8EABD-8C02-47D9-949F-CDED52496ECB}" type="slidenum">
              <a:rPr lang="ru-RU" altLang="ru-RU" smtClean="0"/>
              <a:pPr/>
              <a:t>5</a:t>
            </a:fld>
            <a:endParaRPr lang="ru-RU" altLang="ru-RU"/>
          </a:p>
        </p:txBody>
      </p:sp>
      <p:pic>
        <p:nvPicPr>
          <p:cNvPr id="3" name="Рисунок 2" descr="http://www.trudcontrol.ru/files/editor/images/avatars/%D0%A1%D1%82%D0%B0%D1%82%D0%B8%D1%81%D1%82%D0%B8%D0%BA%D0%B0/%D0%A0%D0%B8%D1%81%D1%83%D0%BD%D0%BE%D0%BA5.jpg"/>
          <p:cNvPicPr/>
          <p:nvPr/>
        </p:nvPicPr>
        <p:blipFill>
          <a:blip r:embed="rId2" cstate="print"/>
          <a:srcRect/>
          <a:stretch>
            <a:fillRect/>
          </a:stretch>
        </p:blipFill>
        <p:spPr bwMode="auto">
          <a:xfrm>
            <a:off x="774648" y="1128681"/>
            <a:ext cx="7850295" cy="5294385"/>
          </a:xfrm>
          <a:prstGeom prst="rect">
            <a:avLst/>
          </a:prstGeom>
          <a:noFill/>
          <a:ln w="9525">
            <a:noFill/>
            <a:miter lim="800000"/>
            <a:headEnd/>
            <a:tailEnd/>
          </a:ln>
        </p:spPr>
      </p:pic>
    </p:spTree>
  </p:cSld>
  <p:clrMapOvr>
    <a:masterClrMapping/>
  </p:clrMapOvr>
  <p:transition spd="slow" advClick="0" advTm="15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3CF8EABD-8C02-47D9-949F-CDED52496ECB}" type="slidenum">
              <a:rPr lang="ru-RU" altLang="ru-RU" smtClean="0"/>
              <a:pPr/>
              <a:t>6</a:t>
            </a:fld>
            <a:endParaRPr lang="ru-RU" altLang="ru-RU"/>
          </a:p>
        </p:txBody>
      </p:sp>
      <p:pic>
        <p:nvPicPr>
          <p:cNvPr id="3" name="Рисунок 2" descr="http://www.trudcontrol.ru/files/editor/images/avatars/%D0%A1%D1%82%D0%B0%D1%82%D0%B8%D1%81%D1%82%D0%B8%D0%BA%D0%B0/%D0%A0%D0%B8%D1%81%D1%83%D0%BD%D0%BE%D0%BA6.jpg"/>
          <p:cNvPicPr/>
          <p:nvPr/>
        </p:nvPicPr>
        <p:blipFill>
          <a:blip r:embed="rId2" cstate="print"/>
          <a:srcRect/>
          <a:stretch>
            <a:fillRect/>
          </a:stretch>
        </p:blipFill>
        <p:spPr bwMode="auto">
          <a:xfrm>
            <a:off x="519057" y="1092168"/>
            <a:ext cx="8324963" cy="5541004"/>
          </a:xfrm>
          <a:prstGeom prst="rect">
            <a:avLst/>
          </a:prstGeom>
          <a:noFill/>
          <a:ln w="9525">
            <a:noFill/>
            <a:miter lim="800000"/>
            <a:headEnd/>
            <a:tailEnd/>
          </a:ln>
        </p:spPr>
      </p:pic>
    </p:spTree>
  </p:cSld>
  <p:clrMapOvr>
    <a:masterClrMapping/>
  </p:clrMapOvr>
  <p:transition spd="slow" advClick="0" advTm="15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0" descr="C:\Documents and Settings\Admin\Рабочий стол\презентации по факторам\organi.jpg"/>
          <p:cNvPicPr>
            <a:picLocks noChangeAspect="1" noChangeArrowheads="1"/>
          </p:cNvPicPr>
          <p:nvPr/>
        </p:nvPicPr>
        <p:blipFill>
          <a:blip r:embed="rId3"/>
          <a:srcRect/>
          <a:stretch>
            <a:fillRect/>
          </a:stretch>
        </p:blipFill>
        <p:spPr bwMode="auto">
          <a:xfrm>
            <a:off x="2709863" y="1055688"/>
            <a:ext cx="4141787" cy="4021137"/>
          </a:xfrm>
          <a:prstGeom prst="rect">
            <a:avLst/>
          </a:prstGeom>
          <a:noFill/>
          <a:ln w="9525">
            <a:noFill/>
            <a:miter lim="800000"/>
            <a:headEnd/>
            <a:tailEnd/>
          </a:ln>
        </p:spPr>
      </p:pic>
      <p:sp>
        <p:nvSpPr>
          <p:cNvPr id="20483" name="Rectangle 2"/>
          <p:cNvSpPr>
            <a:spLocks noGrp="1" noChangeArrowheads="1"/>
          </p:cNvSpPr>
          <p:nvPr>
            <p:ph type="title"/>
          </p:nvPr>
        </p:nvSpPr>
        <p:spPr>
          <a:xfrm>
            <a:off x="923925" y="104775"/>
            <a:ext cx="7885113" cy="719138"/>
          </a:xfrm>
        </p:spPr>
        <p:txBody>
          <a:bodyPr/>
          <a:lstStyle/>
          <a:p>
            <a:pPr algn="l" eaLnBrk="1" hangingPunct="1"/>
            <a:r>
              <a:rPr lang="ru-RU" altLang="ru-RU" sz="2800" smtClean="0">
                <a:solidFill>
                  <a:schemeClr val="bg1"/>
                </a:solidFill>
              </a:rPr>
              <a:t>Особенности воздействия вредных химических веществ на человека</a:t>
            </a:r>
            <a:endParaRPr lang="ru-RU" altLang="ru-RU" sz="2800" smtClean="0">
              <a:solidFill>
                <a:schemeClr val="bg1"/>
              </a:solidFill>
              <a:cs typeface="Times New Roman" pitchFamily="18" charset="0"/>
            </a:endParaRPr>
          </a:p>
        </p:txBody>
      </p:sp>
      <p:sp>
        <p:nvSpPr>
          <p:cNvPr id="20484" name="AutoShape 7"/>
          <p:cNvSpPr>
            <a:spLocks noChangeArrowheads="1"/>
          </p:cNvSpPr>
          <p:nvPr/>
        </p:nvSpPr>
        <p:spPr bwMode="auto">
          <a:xfrm>
            <a:off x="336550" y="1128713"/>
            <a:ext cx="8656638" cy="4899025"/>
          </a:xfrm>
          <a:prstGeom prst="roundRect">
            <a:avLst>
              <a:gd name="adj" fmla="val 16667"/>
            </a:avLst>
          </a:prstGeom>
          <a:noFill/>
          <a:ln w="9525">
            <a:noFill/>
            <a:round/>
            <a:headEnd/>
            <a:tailEnd/>
          </a:ln>
        </p:spPr>
        <p:txBody>
          <a:bodyPr wrap="none" anchor="ctr"/>
          <a:lstStyle/>
          <a:p>
            <a:pPr eaLnBrk="1" hangingPunct="1"/>
            <a:endParaRPr lang="ru-RU" altLang="ru-RU">
              <a:cs typeface="Arial" pitchFamily="34" charset="0"/>
            </a:endParaRPr>
          </a:p>
        </p:txBody>
      </p:sp>
      <p:sp>
        <p:nvSpPr>
          <p:cNvPr id="20485" name="Text Box 8"/>
          <p:cNvSpPr txBox="1">
            <a:spLocks noChangeArrowheads="1"/>
          </p:cNvSpPr>
          <p:nvPr/>
        </p:nvSpPr>
        <p:spPr bwMode="auto">
          <a:xfrm>
            <a:off x="407988" y="1743075"/>
            <a:ext cx="8401050" cy="523875"/>
          </a:xfrm>
          <a:prstGeom prst="rect">
            <a:avLst/>
          </a:prstGeom>
          <a:noFill/>
          <a:ln w="9525">
            <a:noFill/>
            <a:miter lim="800000"/>
            <a:headEnd/>
            <a:tailEnd/>
          </a:ln>
        </p:spPr>
        <p:txBody>
          <a:bodyPr>
            <a:spAutoFit/>
          </a:bodyPr>
          <a:lstStyle/>
          <a:p>
            <a:pPr marL="431800" indent="431800" eaLnBrk="1" hangingPunct="1"/>
            <a:endParaRPr kumimoji="1" lang="ru-RU" altLang="ru-RU" sz="2800">
              <a:solidFill>
                <a:schemeClr val="bg1"/>
              </a:solidFill>
              <a:latin typeface="Times New Roman" pitchFamily="18" charset="0"/>
              <a:cs typeface="Arial" pitchFamily="34" charset="0"/>
            </a:endParaRPr>
          </a:p>
        </p:txBody>
      </p:sp>
      <p:grpSp>
        <p:nvGrpSpPr>
          <p:cNvPr id="20486" name="Group 2"/>
          <p:cNvGrpSpPr>
            <a:grpSpLocks/>
          </p:cNvGrpSpPr>
          <p:nvPr/>
        </p:nvGrpSpPr>
        <p:grpSpPr bwMode="auto">
          <a:xfrm>
            <a:off x="0" y="1019175"/>
            <a:ext cx="2782888" cy="4125913"/>
            <a:chOff x="-429" y="1157"/>
            <a:chExt cx="5556" cy="5912"/>
          </a:xfrm>
        </p:grpSpPr>
        <p:sp>
          <p:nvSpPr>
            <p:cNvPr id="5126" name="Rectangle 3"/>
            <p:cNvSpPr>
              <a:spLocks noChangeArrowheads="1"/>
            </p:cNvSpPr>
            <p:nvPr/>
          </p:nvSpPr>
          <p:spPr bwMode="auto">
            <a:xfrm>
              <a:off x="-429" y="4139"/>
              <a:ext cx="5556" cy="2930"/>
            </a:xfrm>
            <a:prstGeom prst="roundRect">
              <a:avLst/>
            </a:prstGeom>
            <a:solidFill>
              <a:schemeClr val="tx2">
                <a:lumMod val="20000"/>
                <a:lumOff val="80000"/>
              </a:schemeClr>
            </a:solidFill>
            <a:ln>
              <a:headEnd/>
              <a:tailEnd/>
            </a:ln>
          </p:spPr>
          <p:style>
            <a:lnRef idx="2">
              <a:schemeClr val="accent1"/>
            </a:lnRef>
            <a:fillRef idx="1">
              <a:schemeClr val="lt1"/>
            </a:fillRef>
            <a:effectRef idx="0">
              <a:schemeClr val="accent1"/>
            </a:effectRef>
            <a:fontRef idx="minor">
              <a:schemeClr val="dk1"/>
            </a:fontRef>
          </p:style>
          <p:txBody>
            <a:bodyPr/>
            <a:lstStyle/>
            <a:p>
              <a:pPr algn="ctr">
                <a:spcAft>
                  <a:spcPts val="1000"/>
                </a:spcAft>
                <a:defRPr/>
              </a:pPr>
              <a:r>
                <a:rPr lang="ru-RU" dirty="0">
                  <a:solidFill>
                    <a:srgbClr val="000000"/>
                  </a:solidFill>
                </a:rPr>
                <a:t>Преимущественное действие обусловлено растворимостью яда в биологических жидкостях:</a:t>
              </a:r>
              <a:br>
                <a:rPr lang="ru-RU" dirty="0">
                  <a:solidFill>
                    <a:srgbClr val="000000"/>
                  </a:solidFill>
                </a:rPr>
              </a:br>
              <a:r>
                <a:rPr lang="ru-RU" b="1" dirty="0">
                  <a:solidFill>
                    <a:srgbClr val="000000"/>
                  </a:solidFill>
                </a:rPr>
                <a:t>1) контактное </a:t>
              </a:r>
              <a:r>
                <a:rPr lang="ru-RU" dirty="0">
                  <a:solidFill>
                    <a:srgbClr val="000000"/>
                  </a:solidFill>
                </a:rPr>
                <a:t>- сопровождается повреждением тех органов, которые являются местом соприкосновения с ядом (органы дыхания, кожа и пр.);</a:t>
              </a:r>
              <a:br>
                <a:rPr lang="ru-RU" dirty="0">
                  <a:solidFill>
                    <a:srgbClr val="000000"/>
                  </a:solidFill>
                </a:rPr>
              </a:br>
              <a:r>
                <a:rPr lang="ru-RU" b="1" dirty="0">
                  <a:solidFill>
                    <a:srgbClr val="000000"/>
                  </a:solidFill>
                </a:rPr>
                <a:t>2) резорбтивное </a:t>
              </a:r>
              <a:r>
                <a:rPr lang="ru-RU" dirty="0">
                  <a:solidFill>
                    <a:srgbClr val="000000"/>
                  </a:solidFill>
                </a:rPr>
                <a:t>– обусловлено всасыванием в кровь и ткани</a:t>
              </a:r>
            </a:p>
            <a:p>
              <a:pPr algn="ctr">
                <a:spcAft>
                  <a:spcPts val="1000"/>
                </a:spcAft>
                <a:defRPr/>
              </a:pPr>
              <a:endParaRPr lang="ru-RU" b="1" dirty="0">
                <a:solidFill>
                  <a:schemeClr val="accent1"/>
                </a:solidFill>
                <a:latin typeface="+mj-lt"/>
              </a:endParaRPr>
            </a:p>
          </p:txBody>
        </p:sp>
        <p:sp>
          <p:nvSpPr>
            <p:cNvPr id="5127" name="Rectangle 4"/>
            <p:cNvSpPr>
              <a:spLocks noChangeArrowheads="1"/>
            </p:cNvSpPr>
            <p:nvPr/>
          </p:nvSpPr>
          <p:spPr bwMode="auto">
            <a:xfrm>
              <a:off x="-429" y="1157"/>
              <a:ext cx="5483" cy="2782"/>
            </a:xfrm>
            <a:prstGeom prst="roundRect">
              <a:avLst/>
            </a:prstGeom>
            <a:solidFill>
              <a:schemeClr val="tx2">
                <a:lumMod val="60000"/>
                <a:lumOff val="40000"/>
              </a:schemeClr>
            </a:solidFill>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pPr algn="ctr">
                <a:spcAft>
                  <a:spcPts val="1000"/>
                </a:spcAft>
                <a:defRPr/>
              </a:pPr>
              <a:r>
                <a:rPr lang="ru-RU" sz="1100" dirty="0">
                  <a:solidFill>
                    <a:schemeClr val="bg1"/>
                  </a:solidFill>
                  <a:latin typeface="+mj-lt"/>
                </a:rPr>
                <a:t>Основные пути поступления: -- -</a:t>
              </a:r>
              <a:br>
                <a:rPr lang="ru-RU" sz="1100" dirty="0">
                  <a:solidFill>
                    <a:schemeClr val="bg1"/>
                  </a:solidFill>
                  <a:latin typeface="+mj-lt"/>
                </a:rPr>
              </a:br>
              <a:r>
                <a:rPr lang="ru-RU" sz="1100" b="1" dirty="0">
                  <a:solidFill>
                    <a:schemeClr val="bg1"/>
                  </a:solidFill>
                  <a:latin typeface="+mj-lt"/>
                </a:rPr>
                <a:t>1) вдыхание (ингаляционный) </a:t>
              </a:r>
              <a:r>
                <a:rPr lang="ru-RU" sz="1100" dirty="0">
                  <a:solidFill>
                    <a:schemeClr val="bg1"/>
                  </a:solidFill>
                  <a:latin typeface="+mj-lt"/>
                </a:rPr>
                <a:t>– наиболее тяжелый вариант, т.к. яд поступает через альвеолярные стенки, минуя печень;</a:t>
              </a:r>
              <a:br>
                <a:rPr lang="ru-RU" sz="1100" dirty="0">
                  <a:solidFill>
                    <a:schemeClr val="bg1"/>
                  </a:solidFill>
                  <a:latin typeface="+mj-lt"/>
                </a:rPr>
              </a:br>
              <a:r>
                <a:rPr lang="ru-RU" sz="1100" b="1" dirty="0">
                  <a:solidFill>
                    <a:schemeClr val="bg1"/>
                  </a:solidFill>
                  <a:latin typeface="+mj-lt"/>
                </a:rPr>
                <a:t>2) через кожу </a:t>
              </a:r>
              <a:r>
                <a:rPr lang="ru-RU" sz="1100" dirty="0">
                  <a:solidFill>
                    <a:schemeClr val="bg1"/>
                  </a:solidFill>
                  <a:latin typeface="+mj-lt"/>
                </a:rPr>
                <a:t>– преимущественно для жирорастворимых веществ;</a:t>
              </a:r>
              <a:br>
                <a:rPr lang="ru-RU" sz="1100" dirty="0">
                  <a:solidFill>
                    <a:schemeClr val="bg1"/>
                  </a:solidFill>
                  <a:latin typeface="+mj-lt"/>
                </a:rPr>
              </a:br>
              <a:r>
                <a:rPr lang="ru-RU" sz="1100" b="1" dirty="0">
                  <a:solidFill>
                    <a:schemeClr val="bg1"/>
                  </a:solidFill>
                  <a:latin typeface="+mj-lt"/>
                </a:rPr>
                <a:t>3) через желудок (редко)</a:t>
              </a:r>
              <a:r>
                <a:rPr lang="en-US" sz="1100" b="1" dirty="0">
                  <a:solidFill>
                    <a:schemeClr val="bg1"/>
                  </a:solidFill>
                  <a:latin typeface="+mj-lt"/>
                </a:rPr>
                <a:t> – </a:t>
              </a:r>
              <a:r>
                <a:rPr lang="ru-RU" sz="1100" dirty="0">
                  <a:solidFill>
                    <a:schemeClr val="bg1"/>
                  </a:solidFill>
                  <a:latin typeface="+mj-lt"/>
                </a:rPr>
                <a:t>при несоблюдении правил гигиены, через загрязненные руки и пр.</a:t>
              </a:r>
              <a:endParaRPr lang="ru-RU" sz="1100" b="1" dirty="0">
                <a:solidFill>
                  <a:schemeClr val="bg1"/>
                </a:solidFill>
                <a:latin typeface="+mj-lt"/>
              </a:endParaRPr>
            </a:p>
          </p:txBody>
        </p:sp>
      </p:grpSp>
      <p:sp>
        <p:nvSpPr>
          <p:cNvPr id="20487" name="Номер слайда 1"/>
          <p:cNvSpPr txBox="1">
            <a:spLocks/>
          </p:cNvSpPr>
          <p:nvPr/>
        </p:nvSpPr>
        <p:spPr bwMode="auto">
          <a:xfrm>
            <a:off x="6705600" y="285750"/>
            <a:ext cx="2133600" cy="476250"/>
          </a:xfrm>
          <a:prstGeom prst="rect">
            <a:avLst/>
          </a:prstGeom>
          <a:noFill/>
          <a:ln w="9525">
            <a:noFill/>
            <a:miter lim="800000"/>
            <a:headEnd/>
            <a:tailEnd/>
          </a:ln>
        </p:spPr>
        <p:txBody>
          <a:bodyPr lIns="91434" tIns="45717" rIns="91434" bIns="45717" anchor="ctr"/>
          <a:lstStyle/>
          <a:p>
            <a:pPr algn="r" eaLnBrk="1" hangingPunct="1"/>
            <a:fld id="{DC8733B9-C794-4A46-8BD1-97E615F0890F}" type="slidenum">
              <a:rPr kumimoji="1" lang="en-US" altLang="ru-RU" sz="3600">
                <a:solidFill>
                  <a:srgbClr val="6F91C2"/>
                </a:solidFill>
                <a:cs typeface="Arial" pitchFamily="34" charset="0"/>
              </a:rPr>
              <a:pPr algn="r" eaLnBrk="1" hangingPunct="1"/>
              <a:t>7</a:t>
            </a:fld>
            <a:endParaRPr kumimoji="1" lang="en-US" altLang="ru-RU" sz="3600">
              <a:solidFill>
                <a:srgbClr val="6F91C2"/>
              </a:solidFill>
              <a:cs typeface="Arial" pitchFamily="34" charset="0"/>
            </a:endParaRPr>
          </a:p>
        </p:txBody>
      </p:sp>
      <p:cxnSp>
        <p:nvCxnSpPr>
          <p:cNvPr id="20488" name="AutoShape 13"/>
          <p:cNvCxnSpPr>
            <a:cxnSpLocks noChangeShapeType="1"/>
          </p:cNvCxnSpPr>
          <p:nvPr/>
        </p:nvCxnSpPr>
        <p:spPr bwMode="auto">
          <a:xfrm>
            <a:off x="2454275" y="2479675"/>
            <a:ext cx="1533525" cy="584200"/>
          </a:xfrm>
          <a:prstGeom prst="straightConnector1">
            <a:avLst/>
          </a:prstGeom>
          <a:noFill/>
          <a:ln w="15875">
            <a:solidFill>
              <a:srgbClr val="000000"/>
            </a:solidFill>
            <a:round/>
            <a:headEnd/>
            <a:tailEnd type="triangle" w="med" len="med"/>
          </a:ln>
        </p:spPr>
      </p:cxnSp>
      <p:sp>
        <p:nvSpPr>
          <p:cNvPr id="34" name="Rectangle 4"/>
          <p:cNvSpPr>
            <a:spLocks noChangeArrowheads="1"/>
          </p:cNvSpPr>
          <p:nvPr/>
        </p:nvSpPr>
        <p:spPr bwMode="auto">
          <a:xfrm>
            <a:off x="0" y="5254625"/>
            <a:ext cx="3659188" cy="1497013"/>
          </a:xfrm>
          <a:prstGeom prst="roundRect">
            <a:avLst/>
          </a:prstGeom>
          <a:solidFill>
            <a:schemeClr val="tx2">
              <a:lumMod val="60000"/>
              <a:lumOff val="40000"/>
            </a:schemeClr>
          </a:solidFill>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pPr algn="ctr">
              <a:spcAft>
                <a:spcPts val="1000"/>
              </a:spcAft>
              <a:defRPr/>
            </a:pPr>
            <a:r>
              <a:rPr lang="ru-RU" sz="1100" dirty="0">
                <a:solidFill>
                  <a:schemeClr val="bg1"/>
                </a:solidFill>
                <a:latin typeface="+mj-lt"/>
              </a:rPr>
              <a:t>Токсическое действие ядов обусловлено их  способностью к воздействию на те или иные физиолого-биохимические системы  -рецепторы, мембраны клеток, обменные процессы, ферментные системы и пр. Основное значение в определении тяжести интоксикаций придается: 1) концентрации вредных веществ и 2) времени контакта с ними.</a:t>
            </a:r>
            <a:br>
              <a:rPr lang="ru-RU" sz="1100" dirty="0">
                <a:solidFill>
                  <a:schemeClr val="bg1"/>
                </a:solidFill>
                <a:latin typeface="+mj-lt"/>
              </a:rPr>
            </a:br>
            <a:endParaRPr lang="ru-RU" sz="1100" b="1" dirty="0">
              <a:solidFill>
                <a:schemeClr val="bg1"/>
              </a:solidFill>
              <a:latin typeface="+mj-lt"/>
            </a:endParaRPr>
          </a:p>
        </p:txBody>
      </p:sp>
      <p:cxnSp>
        <p:nvCxnSpPr>
          <p:cNvPr id="20490" name="AutoShape 13"/>
          <p:cNvCxnSpPr>
            <a:cxnSpLocks noChangeShapeType="1"/>
          </p:cNvCxnSpPr>
          <p:nvPr/>
        </p:nvCxnSpPr>
        <p:spPr bwMode="auto">
          <a:xfrm>
            <a:off x="2417763" y="1420813"/>
            <a:ext cx="2008187" cy="803275"/>
          </a:xfrm>
          <a:prstGeom prst="straightConnector1">
            <a:avLst/>
          </a:prstGeom>
          <a:noFill/>
          <a:ln w="15875">
            <a:solidFill>
              <a:srgbClr val="000000"/>
            </a:solidFill>
            <a:round/>
            <a:headEnd/>
            <a:tailEnd type="triangle" w="med" len="med"/>
          </a:ln>
        </p:spPr>
      </p:cxnSp>
      <p:sp>
        <p:nvSpPr>
          <p:cNvPr id="40" name="Rectangle 3"/>
          <p:cNvSpPr>
            <a:spLocks noChangeArrowheads="1"/>
          </p:cNvSpPr>
          <p:nvPr/>
        </p:nvSpPr>
        <p:spPr bwMode="auto">
          <a:xfrm>
            <a:off x="3805238" y="5218113"/>
            <a:ext cx="5111750" cy="1533525"/>
          </a:xfrm>
          <a:prstGeom prst="roundRect">
            <a:avLst/>
          </a:prstGeom>
          <a:solidFill>
            <a:schemeClr val="tx2">
              <a:lumMod val="20000"/>
              <a:lumOff val="80000"/>
            </a:schemeClr>
          </a:solidFill>
          <a:ln>
            <a:headEnd/>
            <a:tailEnd/>
          </a:ln>
        </p:spPr>
        <p:style>
          <a:lnRef idx="2">
            <a:schemeClr val="accent1"/>
          </a:lnRef>
          <a:fillRef idx="1">
            <a:schemeClr val="lt1"/>
          </a:fillRef>
          <a:effectRef idx="0">
            <a:schemeClr val="accent1"/>
          </a:effectRef>
          <a:fontRef idx="minor">
            <a:schemeClr val="dk1"/>
          </a:fontRef>
        </p:style>
        <p:txBody>
          <a:bodyPr/>
          <a:lstStyle/>
          <a:p>
            <a:pPr algn="ctr">
              <a:spcAft>
                <a:spcPts val="1000"/>
              </a:spcAft>
              <a:defRPr/>
            </a:pPr>
            <a:r>
              <a:rPr lang="ru-RU" dirty="0">
                <a:solidFill>
                  <a:srgbClr val="000000"/>
                </a:solidFill>
              </a:rPr>
              <a:t>Большинство промышленных ядов обладает </a:t>
            </a:r>
            <a:r>
              <a:rPr lang="ru-RU" dirty="0" err="1">
                <a:solidFill>
                  <a:srgbClr val="000000"/>
                </a:solidFill>
              </a:rPr>
              <a:t>тропностью</a:t>
            </a:r>
            <a:r>
              <a:rPr lang="ru-RU" dirty="0">
                <a:solidFill>
                  <a:srgbClr val="000000"/>
                </a:solidFill>
              </a:rPr>
              <a:t> (направленностью) к определенной системе – нейротропные (нервная система), </a:t>
            </a:r>
            <a:r>
              <a:rPr lang="ru-RU" dirty="0" err="1">
                <a:solidFill>
                  <a:srgbClr val="000000"/>
                </a:solidFill>
              </a:rPr>
              <a:t>гепатотропные</a:t>
            </a:r>
            <a:r>
              <a:rPr lang="ru-RU" dirty="0">
                <a:solidFill>
                  <a:srgbClr val="000000"/>
                </a:solidFill>
              </a:rPr>
              <a:t> (печень), </a:t>
            </a:r>
            <a:r>
              <a:rPr lang="ru-RU" dirty="0" err="1">
                <a:solidFill>
                  <a:srgbClr val="000000"/>
                </a:solidFill>
              </a:rPr>
              <a:t>гематотропные</a:t>
            </a:r>
            <a:r>
              <a:rPr lang="ru-RU" dirty="0">
                <a:solidFill>
                  <a:srgbClr val="000000"/>
                </a:solidFill>
              </a:rPr>
              <a:t> (кровь), почечные, </a:t>
            </a:r>
            <a:r>
              <a:rPr lang="ru-RU" dirty="0" err="1">
                <a:solidFill>
                  <a:srgbClr val="000000"/>
                </a:solidFill>
              </a:rPr>
              <a:t>в-ва</a:t>
            </a:r>
            <a:r>
              <a:rPr lang="ru-RU" dirty="0">
                <a:solidFill>
                  <a:srgbClr val="000000"/>
                </a:solidFill>
              </a:rPr>
              <a:t> с преимущественным поражением органов дыхания и пр. Существуют яды с политропным характером воздействия (свинец, органические растворители и пр.)</a:t>
            </a:r>
          </a:p>
          <a:p>
            <a:pPr algn="ctr">
              <a:spcAft>
                <a:spcPts val="1000"/>
              </a:spcAft>
              <a:defRPr/>
            </a:pPr>
            <a:endParaRPr lang="ru-RU" b="1" dirty="0">
              <a:solidFill>
                <a:schemeClr val="accent1"/>
              </a:solidFill>
              <a:latin typeface="+mj-lt"/>
            </a:endParaRPr>
          </a:p>
        </p:txBody>
      </p:sp>
      <p:sp>
        <p:nvSpPr>
          <p:cNvPr id="52" name="Rectangle 4"/>
          <p:cNvSpPr>
            <a:spLocks noChangeArrowheads="1"/>
          </p:cNvSpPr>
          <p:nvPr/>
        </p:nvSpPr>
        <p:spPr bwMode="auto">
          <a:xfrm>
            <a:off x="6762750" y="3027363"/>
            <a:ext cx="2381250" cy="2081212"/>
          </a:xfrm>
          <a:prstGeom prst="roundRect">
            <a:avLst/>
          </a:prstGeom>
          <a:solidFill>
            <a:schemeClr val="tx2">
              <a:lumMod val="60000"/>
              <a:lumOff val="40000"/>
            </a:schemeClr>
          </a:solidFill>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pPr algn="ctr">
              <a:spcAft>
                <a:spcPts val="1000"/>
              </a:spcAft>
              <a:defRPr/>
            </a:pPr>
            <a:r>
              <a:rPr lang="ru-RU" sz="1100" dirty="0">
                <a:solidFill>
                  <a:schemeClr val="bg1"/>
                </a:solidFill>
                <a:latin typeface="+mj-lt"/>
              </a:rPr>
              <a:t>Возможно развитие </a:t>
            </a:r>
            <a:r>
              <a:rPr lang="ru-RU" sz="1100" b="1" dirty="0">
                <a:solidFill>
                  <a:schemeClr val="bg1"/>
                </a:solidFill>
                <a:latin typeface="+mj-lt"/>
              </a:rPr>
              <a:t>острых </a:t>
            </a:r>
            <a:r>
              <a:rPr lang="ru-RU" sz="1100" dirty="0">
                <a:solidFill>
                  <a:schemeClr val="bg1"/>
                </a:solidFill>
                <a:latin typeface="+mj-lt"/>
              </a:rPr>
              <a:t>(редко, при аварийных ситуациях когда  выделяются высокие концентрации вредных </a:t>
            </a:r>
            <a:r>
              <a:rPr lang="ru-RU" sz="1100" dirty="0" err="1">
                <a:solidFill>
                  <a:schemeClr val="bg1"/>
                </a:solidFill>
                <a:latin typeface="+mj-lt"/>
              </a:rPr>
              <a:t>в-в</a:t>
            </a:r>
            <a:r>
              <a:rPr lang="ru-RU" sz="1100" dirty="0">
                <a:solidFill>
                  <a:schemeClr val="bg1"/>
                </a:solidFill>
                <a:latin typeface="+mj-lt"/>
              </a:rPr>
              <a:t>) </a:t>
            </a:r>
            <a:r>
              <a:rPr lang="ru-RU" sz="1100" b="1" dirty="0">
                <a:solidFill>
                  <a:schemeClr val="bg1"/>
                </a:solidFill>
                <a:latin typeface="+mj-lt"/>
              </a:rPr>
              <a:t>и хронических  </a:t>
            </a:r>
            <a:r>
              <a:rPr lang="ru-RU" sz="1100" dirty="0">
                <a:solidFill>
                  <a:schemeClr val="bg1"/>
                </a:solidFill>
                <a:latin typeface="+mj-lt"/>
              </a:rPr>
              <a:t>форм</a:t>
            </a:r>
            <a:r>
              <a:rPr lang="ru-RU" sz="1100" b="1" dirty="0">
                <a:solidFill>
                  <a:schemeClr val="bg1"/>
                </a:solidFill>
                <a:latin typeface="+mj-lt"/>
              </a:rPr>
              <a:t> </a:t>
            </a:r>
            <a:r>
              <a:rPr lang="ru-RU" sz="1100" dirty="0">
                <a:solidFill>
                  <a:schemeClr val="bg1"/>
                </a:solidFill>
                <a:latin typeface="+mj-lt"/>
              </a:rPr>
              <a:t>отравлений (при длительной работе в условиях воздействия относительно невысоких концентраций, незначительно превышающих ПДК) . </a:t>
            </a:r>
            <a:endParaRPr lang="ru-RU" sz="1100" b="1" dirty="0">
              <a:solidFill>
                <a:schemeClr val="bg1"/>
              </a:solidFill>
              <a:latin typeface="+mj-lt"/>
            </a:endParaRPr>
          </a:p>
        </p:txBody>
      </p:sp>
      <p:sp>
        <p:nvSpPr>
          <p:cNvPr id="53" name="Rectangle 3"/>
          <p:cNvSpPr>
            <a:spLocks noChangeArrowheads="1"/>
          </p:cNvSpPr>
          <p:nvPr/>
        </p:nvSpPr>
        <p:spPr bwMode="auto">
          <a:xfrm>
            <a:off x="6543675" y="1128713"/>
            <a:ext cx="2600325" cy="1752600"/>
          </a:xfrm>
          <a:prstGeom prst="roundRect">
            <a:avLst/>
          </a:prstGeom>
          <a:solidFill>
            <a:schemeClr val="tx2">
              <a:lumMod val="20000"/>
              <a:lumOff val="80000"/>
            </a:schemeClr>
          </a:solidFill>
          <a:ln>
            <a:headEnd/>
            <a:tailEnd/>
          </a:ln>
        </p:spPr>
        <p:style>
          <a:lnRef idx="2">
            <a:schemeClr val="accent1"/>
          </a:lnRef>
          <a:fillRef idx="1">
            <a:schemeClr val="lt1"/>
          </a:fillRef>
          <a:effectRef idx="0">
            <a:schemeClr val="accent1"/>
          </a:effectRef>
          <a:fontRef idx="minor">
            <a:schemeClr val="dk1"/>
          </a:fontRef>
        </p:style>
        <p:txBody>
          <a:bodyPr/>
          <a:lstStyle/>
          <a:p>
            <a:pPr algn="ctr">
              <a:spcAft>
                <a:spcPts val="1000"/>
              </a:spcAft>
              <a:defRPr/>
            </a:pPr>
            <a:r>
              <a:rPr lang="ru-RU" dirty="0">
                <a:solidFill>
                  <a:srgbClr val="000000"/>
                </a:solidFill>
              </a:rPr>
              <a:t>Основные общие синдромы воздействия большинства ядов малой интенсивности: 1)нарушение со стороны верхних дыхательных путей, 2)изменения со стороны </a:t>
            </a:r>
            <a:r>
              <a:rPr lang="ru-RU" dirty="0" err="1">
                <a:solidFill>
                  <a:srgbClr val="000000"/>
                </a:solidFill>
              </a:rPr>
              <a:t>жедудочно-кишечного</a:t>
            </a:r>
            <a:r>
              <a:rPr lang="ru-RU" dirty="0">
                <a:solidFill>
                  <a:srgbClr val="000000"/>
                </a:solidFill>
              </a:rPr>
              <a:t> тракта;</a:t>
            </a:r>
            <a:br>
              <a:rPr lang="ru-RU" dirty="0">
                <a:solidFill>
                  <a:srgbClr val="000000"/>
                </a:solidFill>
              </a:rPr>
            </a:br>
            <a:r>
              <a:rPr lang="ru-RU" dirty="0">
                <a:solidFill>
                  <a:srgbClr val="000000"/>
                </a:solidFill>
              </a:rPr>
              <a:t>3) нарушения работы печени </a:t>
            </a:r>
            <a:endParaRPr lang="ru-RU" b="1" dirty="0">
              <a:solidFill>
                <a:schemeClr val="accent1"/>
              </a:solidFill>
              <a:latin typeface="+mj-lt"/>
            </a:endParaRPr>
          </a:p>
        </p:txBody>
      </p:sp>
      <p:cxnSp>
        <p:nvCxnSpPr>
          <p:cNvPr id="20494" name="AutoShape 13"/>
          <p:cNvCxnSpPr>
            <a:cxnSpLocks noChangeShapeType="1"/>
          </p:cNvCxnSpPr>
          <p:nvPr/>
        </p:nvCxnSpPr>
        <p:spPr bwMode="auto">
          <a:xfrm rot="10800000">
            <a:off x="3951288" y="1676400"/>
            <a:ext cx="2994025" cy="219075"/>
          </a:xfrm>
          <a:prstGeom prst="straightConnector1">
            <a:avLst/>
          </a:prstGeom>
          <a:noFill/>
          <a:ln w="15875">
            <a:solidFill>
              <a:srgbClr val="000000"/>
            </a:solidFill>
            <a:round/>
            <a:headEnd/>
            <a:tailEnd type="triangle" w="med" len="med"/>
          </a:ln>
        </p:spPr>
      </p:cxnSp>
      <p:cxnSp>
        <p:nvCxnSpPr>
          <p:cNvPr id="20495" name="AutoShape 13"/>
          <p:cNvCxnSpPr>
            <a:cxnSpLocks noChangeShapeType="1"/>
          </p:cNvCxnSpPr>
          <p:nvPr/>
        </p:nvCxnSpPr>
        <p:spPr bwMode="auto">
          <a:xfrm rot="10800000" flipV="1">
            <a:off x="4170363" y="2260600"/>
            <a:ext cx="2774950" cy="803275"/>
          </a:xfrm>
          <a:prstGeom prst="straightConnector1">
            <a:avLst/>
          </a:prstGeom>
          <a:noFill/>
          <a:ln w="15875">
            <a:solidFill>
              <a:srgbClr val="000000"/>
            </a:solidFill>
            <a:round/>
            <a:headEnd/>
            <a:tailEnd type="triangle" w="med" len="med"/>
          </a:ln>
        </p:spPr>
      </p:cxnSp>
      <p:cxnSp>
        <p:nvCxnSpPr>
          <p:cNvPr id="20496" name="AutoShape 13"/>
          <p:cNvCxnSpPr>
            <a:cxnSpLocks noChangeShapeType="1"/>
          </p:cNvCxnSpPr>
          <p:nvPr/>
        </p:nvCxnSpPr>
        <p:spPr bwMode="auto">
          <a:xfrm rot="10800000" flipV="1">
            <a:off x="3549650" y="2662238"/>
            <a:ext cx="3213100" cy="693737"/>
          </a:xfrm>
          <a:prstGeom prst="straightConnector1">
            <a:avLst/>
          </a:prstGeom>
          <a:noFill/>
          <a:ln w="15875">
            <a:solidFill>
              <a:srgbClr val="000000"/>
            </a:solidFill>
            <a:round/>
            <a:headEnd/>
            <a:tailEnd type="triangle" w="med" len="med"/>
          </a:ln>
        </p:spPr>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409518" y="1002761"/>
            <a:ext cx="4235508" cy="5855240"/>
          </a:xfrm>
          <a:prstGeom prst="rect">
            <a:avLst/>
          </a:prstGeom>
          <a:noFill/>
          <a:ln w="9525">
            <a:noFill/>
            <a:miter lim="800000"/>
            <a:headEnd/>
            <a:tailEnd/>
          </a:ln>
          <a:effectLst/>
        </p:spPr>
      </p:pic>
      <p:sp>
        <p:nvSpPr>
          <p:cNvPr id="5" name="Прямоугольник 4"/>
          <p:cNvSpPr/>
          <p:nvPr/>
        </p:nvSpPr>
        <p:spPr>
          <a:xfrm>
            <a:off x="4791077" y="1628507"/>
            <a:ext cx="3833865" cy="341632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ru-RU" dirty="0" smtClean="0">
                <a:solidFill>
                  <a:srgbClr val="FF0000"/>
                </a:solidFill>
              </a:rPr>
              <a:t>Абсорбция </a:t>
            </a:r>
            <a:r>
              <a:rPr lang="ru-RU" dirty="0" smtClean="0">
                <a:solidFill>
                  <a:schemeClr val="tx1"/>
                </a:solidFill>
              </a:rPr>
              <a:t>—</a:t>
            </a:r>
            <a:r>
              <a:rPr lang="ru-RU" dirty="0" smtClean="0"/>
              <a:t> это поглощение организмом вещества из </a:t>
            </a:r>
            <a:r>
              <a:rPr lang="ru-RU" dirty="0" smtClean="0"/>
              <a:t>окружающей</a:t>
            </a:r>
            <a:r>
              <a:rPr lang="en-US" dirty="0" smtClean="0"/>
              <a:t> </a:t>
            </a:r>
            <a:r>
              <a:rPr lang="ru-RU" dirty="0" smtClean="0"/>
              <a:t>среды</a:t>
            </a:r>
            <a:r>
              <a:rPr lang="ru-RU" dirty="0" smtClean="0"/>
              <a:t>. Данный термин обычно обозначает не только прохождение через</a:t>
            </a:r>
          </a:p>
          <a:p>
            <a:r>
              <a:rPr lang="ru-RU" dirty="0" smtClean="0"/>
              <a:t>барьерную ткань, но и последующий перенос циркулирующей кровью.</a:t>
            </a:r>
          </a:p>
          <a:p>
            <a:r>
              <a:rPr lang="ru-RU" dirty="0" smtClean="0">
                <a:solidFill>
                  <a:srgbClr val="FF0000"/>
                </a:solidFill>
              </a:rPr>
              <a:t>Распределение вещества</a:t>
            </a:r>
            <a:r>
              <a:rPr lang="ru-RU" dirty="0" smtClean="0"/>
              <a:t> внутри организма является </a:t>
            </a:r>
            <a:r>
              <a:rPr lang="ru-RU" dirty="0" smtClean="0"/>
              <a:t>динамичным</a:t>
            </a:r>
            <a:r>
              <a:rPr lang="en-US" dirty="0" smtClean="0"/>
              <a:t> </a:t>
            </a:r>
            <a:r>
              <a:rPr lang="ru-RU" dirty="0" smtClean="0"/>
              <a:t>процессом</a:t>
            </a:r>
            <a:r>
              <a:rPr lang="ru-RU" dirty="0" smtClean="0"/>
              <a:t>, зависящим от скорости поступления и выведения, а также</a:t>
            </a:r>
          </a:p>
          <a:p>
            <a:r>
              <a:rPr lang="ru-RU" dirty="0" smtClean="0"/>
              <a:t>кровоснабжения различных тканей и их сродства с веществом.</a:t>
            </a:r>
          </a:p>
          <a:p>
            <a:r>
              <a:rPr lang="ru-RU" dirty="0" smtClean="0">
                <a:solidFill>
                  <a:srgbClr val="FF0000"/>
                </a:solidFill>
              </a:rPr>
              <a:t>Метаболизм</a:t>
            </a:r>
            <a:r>
              <a:rPr lang="ru-RU" dirty="0" smtClean="0"/>
              <a:t> — биохимические изменения веществ в организме.</a:t>
            </a:r>
          </a:p>
          <a:p>
            <a:r>
              <a:rPr lang="ru-RU" dirty="0" smtClean="0"/>
              <a:t>Обозначает происходящие в организме химические реакции распада</a:t>
            </a:r>
          </a:p>
          <a:p>
            <a:r>
              <a:rPr lang="ru-RU" dirty="0" smtClean="0"/>
              <a:t>или синтеза, где ферменты играют роль катализатора.</a:t>
            </a:r>
          </a:p>
          <a:p>
            <a:r>
              <a:rPr lang="ru-RU" dirty="0" smtClean="0">
                <a:solidFill>
                  <a:srgbClr val="FF0000"/>
                </a:solidFill>
              </a:rPr>
              <a:t>Элиминация</a:t>
            </a:r>
            <a:r>
              <a:rPr lang="ru-RU" dirty="0" smtClean="0"/>
              <a:t> — выведение химического вещества из организма.</a:t>
            </a:r>
            <a:endParaRPr lang="ru-RU" dirty="0"/>
          </a:p>
        </p:txBody>
      </p:sp>
    </p:spTree>
  </p:cSld>
  <p:clrMapOvr>
    <a:masterClrMapping/>
  </p:clrMapOvr>
  <p:transition spd="slow" advClick="0" advTm="15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p:cNvSpPr>
            <a:spLocks noGrp="1"/>
          </p:cNvSpPr>
          <p:nvPr>
            <p:ph type="title"/>
          </p:nvPr>
        </p:nvSpPr>
        <p:spPr>
          <a:xfrm>
            <a:off x="755650" y="95250"/>
            <a:ext cx="8229600" cy="741363"/>
          </a:xfrm>
        </p:spPr>
        <p:txBody>
          <a:bodyPr/>
          <a:lstStyle/>
          <a:p>
            <a:r>
              <a:rPr lang="ru-RU" altLang="ru-RU" sz="3200" b="1" dirty="0" smtClean="0">
                <a:solidFill>
                  <a:schemeClr val="bg1"/>
                </a:solidFill>
              </a:rPr>
              <a:t>Классификация</a:t>
            </a:r>
            <a:r>
              <a:rPr lang="en-US" altLang="ru-RU" sz="3200" b="1" dirty="0" smtClean="0">
                <a:solidFill>
                  <a:schemeClr val="bg1"/>
                </a:solidFill>
              </a:rPr>
              <a:t> </a:t>
            </a:r>
            <a:r>
              <a:rPr lang="ru-RU" altLang="ru-RU" sz="3200" b="1" dirty="0" smtClean="0">
                <a:solidFill>
                  <a:schemeClr val="bg1"/>
                </a:solidFill>
              </a:rPr>
              <a:t>химических веществ </a:t>
            </a:r>
            <a:endParaRPr lang="ru-RU" altLang="ru-RU" sz="3200" dirty="0" smtClean="0"/>
          </a:p>
        </p:txBody>
      </p:sp>
      <p:pic>
        <p:nvPicPr>
          <p:cNvPr id="16387" name="Объект 4"/>
          <p:cNvPicPr>
            <a:picLocks noGrp="1" noChangeAspect="1"/>
          </p:cNvPicPr>
          <p:nvPr>
            <p:ph idx="1"/>
          </p:nvPr>
        </p:nvPicPr>
        <p:blipFill>
          <a:blip r:embed="rId3"/>
          <a:srcRect/>
          <a:stretch>
            <a:fillRect/>
          </a:stretch>
        </p:blipFill>
        <p:spPr>
          <a:xfrm>
            <a:off x="611188" y="1520825"/>
            <a:ext cx="3421062" cy="4392613"/>
          </a:xfrm>
        </p:spPr>
      </p:pic>
      <p:sp>
        <p:nvSpPr>
          <p:cNvPr id="16388" name="Номер слайда 3"/>
          <p:cNvSpPr>
            <a:spLocks noGrp="1"/>
          </p:cNvSpPr>
          <p:nvPr>
            <p:ph type="sldNum" sz="quarter" idx="12"/>
          </p:nvPr>
        </p:nvSpPr>
        <p:spPr bwMode="auto">
          <a:noFill/>
          <a:ln>
            <a:miter lim="800000"/>
            <a:headEnd/>
            <a:tailEnd/>
          </a:ln>
        </p:spPr>
        <p:txBody>
          <a:bodyPr/>
          <a:lstStyle/>
          <a:p>
            <a:fld id="{7797F58C-6581-409E-94C0-5B6A966BED7A}" type="slidenum">
              <a:rPr lang="ru-RU" altLang="ru-RU"/>
              <a:pPr/>
              <a:t>9</a:t>
            </a:fld>
            <a:endParaRPr lang="ru-RU" altLang="ru-RU"/>
          </a:p>
        </p:txBody>
      </p:sp>
      <p:sp>
        <p:nvSpPr>
          <p:cNvPr id="16389" name="Прямоугольник 5"/>
          <p:cNvSpPr>
            <a:spLocks noChangeArrowheads="1"/>
          </p:cNvSpPr>
          <p:nvPr/>
        </p:nvSpPr>
        <p:spPr bwMode="auto">
          <a:xfrm>
            <a:off x="5111750" y="1919288"/>
            <a:ext cx="3563938" cy="830262"/>
          </a:xfrm>
          <a:prstGeom prst="rect">
            <a:avLst/>
          </a:prstGeom>
          <a:noFill/>
          <a:ln w="9525">
            <a:noFill/>
            <a:miter lim="800000"/>
            <a:headEnd/>
            <a:tailEnd/>
          </a:ln>
        </p:spPr>
        <p:txBody>
          <a:bodyPr>
            <a:spAutoFit/>
          </a:bodyPr>
          <a:lstStyle/>
          <a:p>
            <a:pPr eaLnBrk="1" hangingPunct="1"/>
            <a:r>
              <a:rPr lang="ru-RU" altLang="ru-RU" sz="2400" b="1" dirty="0">
                <a:solidFill>
                  <a:srgbClr val="000000"/>
                </a:solidFill>
                <a:cs typeface="Arial" pitchFamily="34" charset="0"/>
              </a:rPr>
              <a:t>По степени опасности </a:t>
            </a:r>
          </a:p>
          <a:p>
            <a:pPr eaLnBrk="1" hangingPunct="1"/>
            <a:r>
              <a:rPr lang="ru-RU" altLang="ru-RU" sz="2400" b="1" dirty="0">
                <a:solidFill>
                  <a:srgbClr val="000000"/>
                </a:solidFill>
                <a:cs typeface="Arial" pitchFamily="34" charset="0"/>
              </a:rPr>
              <a:t>на организм человека</a:t>
            </a:r>
            <a:endParaRPr lang="ru-RU" altLang="ru-RU" sz="2400" b="1" dirty="0">
              <a:cs typeface="Arial" pitchFamily="34" charset="0"/>
            </a:endParaRPr>
          </a:p>
        </p:txBody>
      </p:sp>
      <p:sp>
        <p:nvSpPr>
          <p:cNvPr id="16390" name="Прямоугольник 6"/>
          <p:cNvSpPr>
            <a:spLocks noChangeArrowheads="1"/>
          </p:cNvSpPr>
          <p:nvPr/>
        </p:nvSpPr>
        <p:spPr bwMode="auto">
          <a:xfrm>
            <a:off x="5003800" y="3933825"/>
            <a:ext cx="3632200" cy="1568450"/>
          </a:xfrm>
          <a:prstGeom prst="rect">
            <a:avLst/>
          </a:prstGeom>
          <a:noFill/>
          <a:ln w="9525">
            <a:noFill/>
            <a:miter lim="800000"/>
            <a:headEnd/>
            <a:tailEnd/>
          </a:ln>
        </p:spPr>
        <p:txBody>
          <a:bodyPr>
            <a:spAutoFit/>
          </a:bodyPr>
          <a:lstStyle/>
          <a:p>
            <a:pPr algn="ctr" eaLnBrk="1" hangingPunct="1"/>
            <a:r>
              <a:rPr lang="ru-RU" altLang="ru-RU" sz="2400" b="1">
                <a:solidFill>
                  <a:srgbClr val="000000"/>
                </a:solidFill>
                <a:cs typeface="Arial" pitchFamily="34" charset="0"/>
              </a:rPr>
              <a:t>По характеру воздействия на организм человека (направленности)</a:t>
            </a:r>
          </a:p>
        </p:txBody>
      </p:sp>
      <p:sp>
        <p:nvSpPr>
          <p:cNvPr id="8" name="Стрелка вправо 7"/>
          <p:cNvSpPr/>
          <p:nvPr/>
        </p:nvSpPr>
        <p:spPr>
          <a:xfrm>
            <a:off x="4017963" y="2203450"/>
            <a:ext cx="977900" cy="484188"/>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ru-RU"/>
          </a:p>
        </p:txBody>
      </p:sp>
      <p:sp>
        <p:nvSpPr>
          <p:cNvPr id="9" name="Стрелка вправо 8"/>
          <p:cNvSpPr/>
          <p:nvPr/>
        </p:nvSpPr>
        <p:spPr>
          <a:xfrm>
            <a:off x="4037013" y="4565650"/>
            <a:ext cx="977900" cy="484188"/>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ru-RU"/>
          </a:p>
        </p:txBody>
      </p:sp>
      <p:sp>
        <p:nvSpPr>
          <p:cNvPr id="11" name="Скругленный прямоугольник 10"/>
          <p:cNvSpPr/>
          <p:nvPr/>
        </p:nvSpPr>
        <p:spPr>
          <a:xfrm>
            <a:off x="5003800" y="3963988"/>
            <a:ext cx="3632200" cy="1570037"/>
          </a:xfrm>
          <a:prstGeom prst="round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ru-RU"/>
          </a:p>
        </p:txBody>
      </p:sp>
      <p:sp>
        <p:nvSpPr>
          <p:cNvPr id="12" name="Скругленный прямоугольник 11"/>
          <p:cNvSpPr/>
          <p:nvPr/>
        </p:nvSpPr>
        <p:spPr>
          <a:xfrm>
            <a:off x="5003800" y="1665288"/>
            <a:ext cx="3671888" cy="1368425"/>
          </a:xfrm>
          <a:prstGeom prst="round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ru-RU"/>
          </a:p>
        </p:txBody>
      </p:sp>
      <p:sp>
        <p:nvSpPr>
          <p:cNvPr id="16395" name="Номер слайда 3"/>
          <p:cNvSpPr txBox="1">
            <a:spLocks/>
          </p:cNvSpPr>
          <p:nvPr/>
        </p:nvSpPr>
        <p:spPr bwMode="auto">
          <a:xfrm>
            <a:off x="6767513" y="333375"/>
            <a:ext cx="2133600" cy="365125"/>
          </a:xfrm>
          <a:prstGeom prst="rect">
            <a:avLst/>
          </a:prstGeom>
          <a:noFill/>
          <a:ln w="9525">
            <a:noFill/>
            <a:miter lim="800000"/>
            <a:headEnd/>
            <a:tailEnd/>
          </a:ln>
        </p:spPr>
        <p:txBody>
          <a:bodyPr anchor="ctr"/>
          <a:lstStyle/>
          <a:p>
            <a:pPr algn="r" eaLnBrk="1" hangingPunct="1"/>
            <a:fld id="{78FDD04A-2258-410F-B81F-01B3C1D43566}" type="slidenum">
              <a:rPr lang="ru-RU" altLang="ru-RU" sz="3600">
                <a:solidFill>
                  <a:schemeClr val="accent2"/>
                </a:solidFill>
                <a:cs typeface="Arial" pitchFamily="34" charset="0"/>
              </a:rPr>
              <a:pPr algn="r" eaLnBrk="1" hangingPunct="1"/>
              <a:t>9</a:t>
            </a:fld>
            <a:endParaRPr lang="ru-RU" altLang="ru-RU" sz="3600">
              <a:solidFill>
                <a:schemeClr val="accent2"/>
              </a:solidFill>
              <a:cs typeface="Arial" pitchFamily="34" charset="0"/>
            </a:endParaRPr>
          </a:p>
        </p:txBody>
      </p:sp>
    </p:spTree>
  </p:cSld>
  <p:clrMapOvr>
    <a:masterClrMapping/>
  </p:clrMapOvr>
  <p:transition spd="slow" advClick="0" advTm="15000"/>
  <p:timing>
    <p:tnLst>
      <p:par>
        <p:cTn id="1" dur="indefinite" restart="never" nodeType="tmRoot"/>
      </p:par>
    </p:tnLst>
  </p:timing>
</p:sld>
</file>

<file path=ppt/theme/theme1.xml><?xml version="1.0" encoding="utf-8"?>
<a:theme xmlns:a="http://schemas.openxmlformats.org/drawingml/2006/main" name="Тема КИОУТ горы син">
  <a:themeElements>
    <a:clrScheme name="Другое 4">
      <a:dk1>
        <a:srgbClr val="666666"/>
      </a:dk1>
      <a:lt1>
        <a:sysClr val="window" lastClr="FFFFFF"/>
      </a:lt1>
      <a:dk2>
        <a:srgbClr val="336699"/>
      </a:dk2>
      <a:lt2>
        <a:srgbClr val="FFFFFF"/>
      </a:lt2>
      <a:accent1>
        <a:srgbClr val="476394"/>
      </a:accent1>
      <a:accent2>
        <a:srgbClr val="6688B6"/>
      </a:accent2>
      <a:accent3>
        <a:srgbClr val="1F9997"/>
      </a:accent3>
      <a:accent4>
        <a:srgbClr val="6B9BC7"/>
      </a:accent4>
      <a:accent5>
        <a:srgbClr val="4E66B2"/>
      </a:accent5>
      <a:accent6>
        <a:srgbClr val="8976AC"/>
      </a:accent6>
      <a:hlink>
        <a:srgbClr val="336699"/>
      </a:hlink>
      <a:folHlink>
        <a:srgbClr val="B34F17"/>
      </a:folHlink>
    </a:clrScheme>
    <a:fontScheme name="Классическая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 КИОУТ горы син</Template>
  <TotalTime>13598</TotalTime>
  <Words>5844</Words>
  <Application>Microsoft Office PowerPoint</Application>
  <PresentationFormat>Экран (4:3)</PresentationFormat>
  <Paragraphs>490</Paragraphs>
  <Slides>22</Slides>
  <Notes>11</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22</vt:i4>
      </vt:variant>
    </vt:vector>
  </HeadingPairs>
  <TitlesOfParts>
    <vt:vector size="24" baseType="lpstr">
      <vt:lpstr>Тема КИОУТ горы син</vt:lpstr>
      <vt:lpstr>Microsoft Equation 3.0</vt:lpstr>
      <vt:lpstr>Слайд 1</vt:lpstr>
      <vt:lpstr>Слайд 2</vt:lpstr>
      <vt:lpstr>Химический фактор</vt:lpstr>
      <vt:lpstr>Слайд 4</vt:lpstr>
      <vt:lpstr>Слайд 5</vt:lpstr>
      <vt:lpstr>Слайд 6</vt:lpstr>
      <vt:lpstr>Особенности воздействия вредных химических веществ на человека</vt:lpstr>
      <vt:lpstr>Слайд 8</vt:lpstr>
      <vt:lpstr>Классификация химических веществ </vt:lpstr>
      <vt:lpstr>Классификация  химических веществ по степени опасности</vt:lpstr>
      <vt:lpstr>Предельно допустимые концентрации.</vt:lpstr>
      <vt:lpstr> КЛАССИФИКАЦИЯ ВРЕДНЫХ ВЕЩЕСТВ</vt:lpstr>
      <vt:lpstr>Классификация веществ по характеру воздействия на организм человека</vt:lpstr>
      <vt:lpstr>Слайд 14</vt:lpstr>
      <vt:lpstr>Действие вредных веществ </vt:lpstr>
      <vt:lpstr>Слайд 16</vt:lpstr>
      <vt:lpstr>Слайд 17</vt:lpstr>
      <vt:lpstr>Принципы гигиенического нормирования</vt:lpstr>
      <vt:lpstr> Гигиенический норматив. </vt:lpstr>
      <vt:lpstr>Слайд 20</vt:lpstr>
      <vt:lpstr>Гигиенические нормативы ГН 2.2.5.1313-03 "Предельно допустимые концентрации (ПДК) вредных веществ в воздухе рабочей зоны"</vt:lpstr>
      <vt:lpstr>Слайд 22</vt:lpstr>
    </vt:vector>
  </TitlesOfParts>
  <Company>Труд-Эксперт</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Системный подход улучшений условий труда</dc:title>
  <dc:creator>Shatalina</dc:creator>
  <cp:lastModifiedBy>юзверь</cp:lastModifiedBy>
  <cp:revision>877</cp:revision>
  <dcterms:created xsi:type="dcterms:W3CDTF">2010-02-28T15:04:33Z</dcterms:created>
  <dcterms:modified xsi:type="dcterms:W3CDTF">2015-10-02T00:59:05Z</dcterms:modified>
</cp:coreProperties>
</file>