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8" r:id="rId1"/>
  </p:sldMasterIdLst>
  <p:notesMasterIdLst>
    <p:notesMasterId r:id="rId17"/>
  </p:notesMasterIdLst>
  <p:sldIdLst>
    <p:sldId id="256" r:id="rId2"/>
    <p:sldId id="258" r:id="rId3"/>
    <p:sldId id="283" r:id="rId4"/>
    <p:sldId id="260" r:id="rId5"/>
    <p:sldId id="275" r:id="rId6"/>
    <p:sldId id="277" r:id="rId7"/>
    <p:sldId id="281" r:id="rId8"/>
    <p:sldId id="279" r:id="rId9"/>
    <p:sldId id="266" r:id="rId10"/>
    <p:sldId id="267" r:id="rId11"/>
    <p:sldId id="269" r:id="rId12"/>
    <p:sldId id="270" r:id="rId13"/>
    <p:sldId id="273" r:id="rId14"/>
    <p:sldId id="280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57" d="100"/>
          <a:sy n="57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98EDD-D9A2-4A32-9CD6-99715AD8A9E4}" type="datetimeFigureOut">
              <a:rPr lang="ru-RU" smtClean="0"/>
              <a:t>22.07.2015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0F385-3077-4433-B20D-85781017C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5E9FA-25C5-45B6-BBBF-836C4480FB6B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22.07.2015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F2CEB8A-DFE9-47B1-AC38-F238F248577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7405F-75AB-42AD-B2D8-0CDE0C7BDB7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22.07.2015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66CCB-1B28-40AD-8533-8CB5E145F65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4F208-7CF1-4320-A4C4-1113DACC9BCB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22.07.2015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498CD-F1C9-4E13-A2B1-EE4576D46AC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3EDE4-7B80-420D-93A8-83079A5796F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22.07.2015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F0530F-3D87-4025-98F1-6864712D12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3F0934-2B02-428E-9BB5-33CDCB9FED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22.07.2015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D9B0F9-9282-4543-8378-C024C34B8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336AA-8F59-43D0-996F-CF9990194E4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22.07.2015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C425B-105A-46E5-B901-29AB4E05407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3BA26-366D-4F35-81A9-8BE5304B989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22.07.2015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44414-218F-4BB2-9420-6B7042484A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361B7-5216-4F7E-83E8-CDFA1716F96A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22.07.2015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40D0F-AD6E-4286-9AC4-D0ABBAA59E6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B707F-6D7B-4D40-B122-A937FC443D9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22.07.2015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EBB177-E1C5-43A9-97B3-0C5E8400515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BEC32D9-6D34-4808-AB5E-E5D3C8B9251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22.07.2015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8C8E5EB-1993-4E44-AD27-02DA76E5AAB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EDC24-F6C3-4DA8-BCCE-E4F8EEFB748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22.07.2015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18F14-3C0E-4CA4-AB3B-E51F9E28D9A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4AB5D-7856-4C44-86FB-3276FF24E9C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11C4B-AF4B-47EA-8065-546257A5A507}" type="datetime1">
              <a:rPr lang="ru-RU" smtClean="0">
                <a:solidFill>
                  <a:srgbClr val="000000"/>
                </a:solidFill>
              </a:rPr>
              <a:t>22.07.2015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cweek.ru/?ID=3107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219199" y="3573016"/>
            <a:ext cx="7239001" cy="167306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Тема 1.1. Введение в </a:t>
            </a:r>
            <a:r>
              <a:rPr lang="ru-RU" sz="3600" dirty="0" err="1"/>
              <a:t>нанотехнологию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673" y="1628800"/>
            <a:ext cx="7239000" cy="1224136"/>
          </a:xfrm>
        </p:spPr>
        <p:txBody>
          <a:bodyPr/>
          <a:lstStyle/>
          <a:p>
            <a:pPr algn="ctr"/>
            <a:r>
              <a:rPr lang="ru-RU" sz="4800" dirty="0"/>
              <a:t>МДК 01 Введение в </a:t>
            </a:r>
            <a:r>
              <a:rPr lang="ru-RU" sz="4800" dirty="0" err="1"/>
              <a:t>нанотехнологию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582"/>
            <a:ext cx="14573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9552" y="3212976"/>
            <a:ext cx="8280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D9B0F9-9282-4543-8378-C024C34B8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44E118-70F2-4885-80D8-46A10C1AB7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 rot="5271769">
            <a:off x="5753100" y="35433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9" name="Oval 9"/>
          <p:cNvSpPr>
            <a:spLocks noChangeArrowheads="1"/>
          </p:cNvSpPr>
          <p:nvPr/>
        </p:nvSpPr>
        <p:spPr bwMode="auto">
          <a:xfrm>
            <a:off x="228600" y="3962400"/>
            <a:ext cx="7924800" cy="990600"/>
          </a:xfrm>
          <a:prstGeom prst="ellipse">
            <a:avLst/>
          </a:prstGeom>
          <a:solidFill>
            <a:srgbClr val="E7F7FD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>
                <a:solidFill>
                  <a:srgbClr val="0000FF"/>
                </a:solidFill>
                <a:latin typeface="Arial" charset="0"/>
                <a:cs typeface="Arial" charset="0"/>
              </a:rPr>
              <a:t>существуют еще гибридные металлополимерные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>
                <a:solidFill>
                  <a:srgbClr val="0000FF"/>
                </a:solidFill>
                <a:latin typeface="Arial" charset="0"/>
                <a:cs typeface="Arial" charset="0"/>
              </a:rPr>
              <a:t>или биополимерные нанокомпозиты </a:t>
            </a:r>
            <a:endParaRPr lang="ru-RU" b="1" i="1">
              <a:solidFill>
                <a:srgbClr val="0000FF"/>
              </a:solidFill>
              <a:latin typeface="Arial" charset="0"/>
              <a:ea typeface="Malgun Gothic" pitchFamily="34" charset="-127"/>
              <a:cs typeface="Arial" charset="0"/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152400" y="5029200"/>
            <a:ext cx="4267200" cy="1219200"/>
          </a:xfrm>
          <a:prstGeom prst="rect">
            <a:avLst/>
          </a:prstGeom>
          <a:solidFill>
            <a:srgbClr val="F1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>
                <a:solidFill>
                  <a:srgbClr val="0000FF"/>
                </a:solidFill>
                <a:latin typeface="Arial" charset="0"/>
                <a:cs typeface="Arial" charset="0"/>
              </a:rPr>
              <a:t>новые наноматериалы</a:t>
            </a:r>
            <a:r>
              <a:rPr lang="ru-RU" altLang="ko-KR" b="1" i="1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>
                <a:solidFill>
                  <a:prstClr val="black"/>
                </a:solidFill>
                <a:latin typeface="Arial" charset="0"/>
                <a:cs typeface="Arial" charset="0"/>
              </a:rPr>
              <a:t>нанотрубчатым материалам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>
                <a:solidFill>
                  <a:prstClr val="black"/>
                </a:solidFill>
                <a:latin typeface="Arial" charset="0"/>
                <a:cs typeface="Arial" charset="0"/>
              </a:rPr>
              <a:t>около 20 лет </a:t>
            </a:r>
            <a:endParaRPr lang="ru-RU" b="1" i="1">
              <a:solidFill>
                <a:prstClr val="black"/>
              </a:solidFill>
              <a:latin typeface="Arial" charset="0"/>
              <a:ea typeface="Malgun Gothic" pitchFamily="34" charset="-127"/>
              <a:cs typeface="Arial" charset="0"/>
            </a:endParaRPr>
          </a:p>
        </p:txBody>
      </p:sp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4648200" y="5029200"/>
            <a:ext cx="4267200" cy="1219200"/>
          </a:xfrm>
          <a:prstGeom prst="rect">
            <a:avLst/>
          </a:prstGeom>
          <a:solidFill>
            <a:srgbClr val="F1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>
                <a:solidFill>
                  <a:srgbClr val="0000FF"/>
                </a:solidFill>
                <a:latin typeface="Arial" charset="0"/>
                <a:cs typeface="Arial" charset="0"/>
              </a:rPr>
              <a:t>старые наноматериалы</a:t>
            </a:r>
            <a:r>
              <a:rPr lang="ru-RU" altLang="ko-KR" b="1" i="1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>
                <a:solidFill>
                  <a:prstClr val="black"/>
                </a:solidFill>
                <a:latin typeface="Arial" charset="0"/>
                <a:cs typeface="Arial" charset="0"/>
              </a:rPr>
              <a:t>катализаторы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>
                <a:solidFill>
                  <a:prstClr val="black"/>
                </a:solidFill>
                <a:latin typeface="Arial" charset="0"/>
                <a:cs typeface="Arial" charset="0"/>
              </a:rPr>
              <a:t>нанопористые материалы</a:t>
            </a:r>
            <a:endParaRPr lang="ru-RU" b="1" i="1">
              <a:solidFill>
                <a:prstClr val="black"/>
              </a:solidFill>
              <a:latin typeface="Arial" charset="0"/>
              <a:ea typeface="Malgun Gothic" pitchFamily="34" charset="-127"/>
              <a:cs typeface="Arial" charset="0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381000" y="1143000"/>
            <a:ext cx="6096000" cy="2590800"/>
          </a:xfrm>
          <a:prstGeom prst="rect">
            <a:avLst/>
          </a:prstGeom>
          <a:solidFill>
            <a:srgbClr val="F1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b="1" dirty="0">
                <a:solidFill>
                  <a:srgbClr val="7030A0"/>
                </a:solidFill>
                <a:latin typeface="Arial" charset="0"/>
                <a:cs typeface="Arial" charset="0"/>
              </a:rPr>
              <a:t>консолидированные </a:t>
            </a:r>
            <a:r>
              <a:rPr lang="ru-RU" altLang="ko-KR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наноматериалы</a:t>
            </a:r>
            <a:r>
              <a:rPr lang="ru-RU" altLang="ko-KR" b="1" dirty="0">
                <a:solidFill>
                  <a:srgbClr val="7030A0"/>
                </a:solidFill>
                <a:latin typeface="Arial" charset="0"/>
                <a:cs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нанополупроводники</a:t>
            </a:r>
            <a:r>
              <a:rPr lang="ru-RU" altLang="ko-KR" b="1" dirty="0">
                <a:solidFill>
                  <a:srgbClr val="7030A0"/>
                </a:solidFill>
                <a:latin typeface="Arial" charset="0"/>
                <a:cs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нанополимеры</a:t>
            </a:r>
            <a:r>
              <a:rPr lang="ru-RU" altLang="ko-KR" b="1" dirty="0">
                <a:solidFill>
                  <a:srgbClr val="7030A0"/>
                </a:solidFill>
                <a:latin typeface="Arial" charset="0"/>
                <a:cs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нанобиоматериалы</a:t>
            </a:r>
            <a:r>
              <a:rPr lang="ru-RU" altLang="ko-KR" b="1" dirty="0">
                <a:solidFill>
                  <a:srgbClr val="7030A0"/>
                </a:solidFill>
                <a:latin typeface="Arial" charset="0"/>
                <a:cs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b="1" dirty="0">
                <a:solidFill>
                  <a:srgbClr val="7030A0"/>
                </a:solidFill>
                <a:latin typeface="Arial" charset="0"/>
                <a:cs typeface="Arial" charset="0"/>
              </a:rPr>
              <a:t>фуллерены и тубулярные </a:t>
            </a:r>
            <a:r>
              <a:rPr lang="ru-RU" altLang="ko-KR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наноструктуры</a:t>
            </a:r>
            <a:r>
              <a:rPr lang="ru-RU" altLang="ko-KR" b="1" dirty="0">
                <a:solidFill>
                  <a:srgbClr val="7030A0"/>
                </a:solidFill>
                <a:latin typeface="Arial" charset="0"/>
                <a:cs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b="1" dirty="0">
                <a:solidFill>
                  <a:srgbClr val="7030A0"/>
                </a:solidFill>
                <a:latin typeface="Arial" charset="0"/>
                <a:cs typeface="Arial" charset="0"/>
              </a:rPr>
              <a:t>катализаторы,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нанопористые</a:t>
            </a:r>
            <a:r>
              <a:rPr lang="ru-RU" altLang="ko-KR" b="1" dirty="0">
                <a:solidFill>
                  <a:srgbClr val="7030A0"/>
                </a:solidFill>
                <a:latin typeface="Arial" charset="0"/>
                <a:cs typeface="Arial" charset="0"/>
              </a:rPr>
              <a:t> материалы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b="1" dirty="0" err="1">
                <a:solidFill>
                  <a:srgbClr val="7030A0"/>
                </a:solidFill>
                <a:latin typeface="Arial" charset="0"/>
                <a:cs typeface="Arial" charset="0"/>
              </a:rPr>
              <a:t>супрамолекулярные</a:t>
            </a:r>
            <a:r>
              <a:rPr lang="ru-RU" altLang="ko-KR" b="1" dirty="0">
                <a:solidFill>
                  <a:srgbClr val="7030A0"/>
                </a:solidFill>
                <a:latin typeface="Arial" charset="0"/>
                <a:cs typeface="Arial" charset="0"/>
              </a:rPr>
              <a:t> структуры </a:t>
            </a:r>
            <a:endParaRPr lang="ru-RU" b="1" dirty="0">
              <a:solidFill>
                <a:srgbClr val="7030A0"/>
              </a:solidFill>
              <a:latin typeface="Arial" charset="0"/>
              <a:ea typeface="Malgun Gothic" pitchFamily="34" charset="-127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94"/>
            <a:ext cx="1158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290018"/>
            <a:ext cx="640871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разновидности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наноматериалов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5"/>
          <p:cNvSpPr txBox="1">
            <a:spLocks/>
          </p:cNvSpPr>
          <p:nvPr/>
        </p:nvSpPr>
        <p:spPr>
          <a:xfrm>
            <a:off x="8730904" y="6263423"/>
            <a:ext cx="3810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0" latinLnBrk="0" hangingPunct="0"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56652FEC-2068-494A-9370-FD240840B135}" type="slidenum">
              <a:rPr lang="ru-RU" sz="1000" b="0" i="0" u="none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sz="1000" b="0" i="0" u="non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B7B22B-87E6-4240-ADEB-8624808219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485900" y="762000"/>
            <a:ext cx="5943600" cy="990600"/>
          </a:xfrm>
          <a:prstGeom prst="rect">
            <a:avLst/>
          </a:prstGeom>
          <a:solidFill>
            <a:srgbClr val="E7F7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могут быть как </a:t>
            </a:r>
            <a:r>
              <a:rPr lang="ru-RU" altLang="ko-KR" b="1" i="1" dirty="0">
                <a:solidFill>
                  <a:srgbClr val="0000CC"/>
                </a:solidFill>
                <a:latin typeface="Arial" charset="0"/>
                <a:cs typeface="Arial" charset="0"/>
              </a:rPr>
              <a:t>в изолированном</a:t>
            </a:r>
            <a:r>
              <a:rPr lang="ru-RU" altLang="ko-KR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, так 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частично </a:t>
            </a:r>
            <a:r>
              <a:rPr lang="ru-RU" altLang="ko-KR" b="1" i="1" dirty="0">
                <a:solidFill>
                  <a:srgbClr val="0000CC"/>
                </a:solidFill>
                <a:latin typeface="Arial" charset="0"/>
                <a:cs typeface="Arial" charset="0"/>
              </a:rPr>
              <a:t>в консолидированном состоянии</a:t>
            </a:r>
            <a:r>
              <a:rPr lang="ru-RU" altLang="ko-KR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prstClr val="black"/>
                </a:solidFill>
                <a:latin typeface="Arial" charset="0"/>
                <a:ea typeface="Malgun Gothic" pitchFamily="34" charset="-127"/>
                <a:cs typeface="Arial" charset="0"/>
              </a:rPr>
              <a:t>(</a:t>
            </a:r>
            <a:r>
              <a:rPr lang="ru-RU" b="1" i="1" dirty="0">
                <a:solidFill>
                  <a:srgbClr val="000066"/>
                </a:solidFill>
                <a:latin typeface="Arial" charset="0"/>
                <a:ea typeface="Malgun Gothic" pitchFamily="34" charset="-127"/>
                <a:cs typeface="Arial" charset="0"/>
              </a:rPr>
              <a:t>гибридные (смешанные) материалы</a:t>
            </a:r>
            <a:r>
              <a:rPr lang="ru-RU" b="1" i="1" dirty="0">
                <a:solidFill>
                  <a:prstClr val="black"/>
                </a:solidFill>
                <a:latin typeface="Arial" charset="0"/>
                <a:ea typeface="Malgun Gothic" pitchFamily="34" charset="-127"/>
                <a:cs typeface="Arial" charset="0"/>
              </a:rPr>
              <a:t> )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04800" y="2362200"/>
            <a:ext cx="8305800" cy="646113"/>
          </a:xfrm>
          <a:prstGeom prst="rect">
            <a:avLst/>
          </a:prstGeom>
          <a:solidFill>
            <a:srgbClr val="E7F7FD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>
                <a:solidFill>
                  <a:srgbClr val="0000FF"/>
                </a:solidFill>
                <a:latin typeface="Arial" charset="0"/>
                <a:cs typeface="Arial" charset="0"/>
              </a:rPr>
              <a:t>1985 г.</a:t>
            </a:r>
            <a:r>
              <a:rPr lang="ru-RU" altLang="ko-KR" b="1" i="1">
                <a:solidFill>
                  <a:prstClr val="black"/>
                </a:solidFill>
                <a:latin typeface="Arial" charset="0"/>
                <a:cs typeface="Arial" charset="0"/>
              </a:rPr>
              <a:t> - идентифицирована новая аллотропная форма углерода - кластеры С</a:t>
            </a:r>
            <a:r>
              <a:rPr lang="ru-RU" altLang="ko-KR" b="1" i="1" baseline="-25000">
                <a:solidFill>
                  <a:prstClr val="black"/>
                </a:solidFill>
                <a:latin typeface="Arial" charset="0"/>
                <a:cs typeface="Arial" charset="0"/>
              </a:rPr>
              <a:t>60</a:t>
            </a:r>
            <a:r>
              <a:rPr lang="ru-RU" altLang="ko-KR" b="1" i="1">
                <a:solidFill>
                  <a:prstClr val="black"/>
                </a:solidFill>
                <a:latin typeface="Arial" charset="0"/>
                <a:cs typeface="Arial" charset="0"/>
              </a:rPr>
              <a:t> и С</a:t>
            </a:r>
            <a:r>
              <a:rPr lang="ru-RU" altLang="ko-KR" b="1" i="1" baseline="-25000">
                <a:solidFill>
                  <a:prstClr val="black"/>
                </a:solidFill>
                <a:latin typeface="Arial" charset="0"/>
                <a:cs typeface="Arial" charset="0"/>
              </a:rPr>
              <a:t>70</a:t>
            </a:r>
            <a:r>
              <a:rPr lang="ru-RU" altLang="ko-KR" b="1" i="1">
                <a:solidFill>
                  <a:prstClr val="black"/>
                </a:solidFill>
                <a:latin typeface="Arial" charset="0"/>
                <a:cs typeface="Arial" charset="0"/>
              </a:rPr>
              <a:t>, (фуллерены)</a:t>
            </a:r>
            <a:endParaRPr lang="ru-RU" b="1" i="1">
              <a:solidFill>
                <a:prstClr val="black"/>
              </a:solidFill>
              <a:latin typeface="Arial" charset="0"/>
              <a:ea typeface="Malgun Gothic" pitchFamily="34" charset="-127"/>
              <a:cs typeface="Arial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2971800" y="1828800"/>
            <a:ext cx="5715000" cy="381000"/>
          </a:xfrm>
          <a:prstGeom prst="rect">
            <a:avLst/>
          </a:prstGeom>
          <a:solidFill>
            <a:srgbClr val="F1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i="1">
                <a:solidFill>
                  <a:prstClr val="black"/>
                </a:solidFill>
                <a:latin typeface="Arial" charset="0"/>
                <a:cs typeface="Arial" charset="0"/>
              </a:rPr>
              <a:t>Фуллерены и тубулярные наноструктуры</a:t>
            </a:r>
            <a:endParaRPr lang="ru-RU" b="1" i="1">
              <a:solidFill>
                <a:prstClr val="black"/>
              </a:solidFill>
              <a:latin typeface="Arial" charset="0"/>
              <a:ea typeface="Malgun Gothic" pitchFamily="34" charset="-127"/>
              <a:cs typeface="Arial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158875" y="-1"/>
            <a:ext cx="7756525" cy="76200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Нанополупроводники</a:t>
            </a:r>
            <a:r>
              <a:rPr lang="ru-RU" altLang="ko-K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ko-KR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нанополимеры</a:t>
            </a:r>
            <a:r>
              <a:rPr lang="ru-RU" altLang="ko-K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ko-KR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ko-KR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нанобиоматериалы</a:t>
            </a:r>
            <a:r>
              <a:rPr lang="ru-RU" altLang="ko-K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8199" name="AutoShape 4"/>
          <p:cNvSpPr>
            <a:spLocks noChangeArrowheads="1"/>
          </p:cNvSpPr>
          <p:nvPr/>
        </p:nvSpPr>
        <p:spPr bwMode="auto">
          <a:xfrm rot="7501267">
            <a:off x="7200899" y="571501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20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2775"/>
            <a:ext cx="6781800" cy="37052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2"/>
            <a:ext cx="1158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7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429000" y="152400"/>
            <a:ext cx="57150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b="1" dirty="0">
                <a:solidFill>
                  <a:srgbClr val="C00000"/>
                </a:solidFill>
                <a:latin typeface="Arial" charset="0"/>
                <a:cs typeface="Arial" charset="0"/>
              </a:rPr>
              <a:t>Фуллерены и тубулярные </a:t>
            </a:r>
            <a:r>
              <a:rPr lang="ru-RU" altLang="ko-KR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наноструктуры</a:t>
            </a:r>
            <a:endParaRPr lang="ru-RU" b="1" dirty="0">
              <a:solidFill>
                <a:srgbClr val="C00000"/>
              </a:solidFill>
              <a:latin typeface="Arial" charset="0"/>
              <a:ea typeface="Malgun Gothic" pitchFamily="34" charset="-127"/>
              <a:cs typeface="Arial" charset="0"/>
            </a:endParaRPr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 rot="7501267">
            <a:off x="3848100" y="52197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0768"/>
            <a:ext cx="4275138" cy="481714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5562600" y="4648200"/>
            <a:ext cx="2895600" cy="1754188"/>
          </a:xfrm>
          <a:prstGeom prst="rect">
            <a:avLst/>
          </a:prstGeom>
          <a:solidFill>
            <a:srgbClr val="E7F7FD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1F497D"/>
                </a:solidFill>
              </a:rPr>
              <a:t>Обнаружены углеродные нанотрубки в продуктах электродугового испарения графита </a:t>
            </a:r>
          </a:p>
        </p:txBody>
      </p:sp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2084388" cy="3733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3" y="93157"/>
            <a:ext cx="1158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EBB177-E1C5-43A9-97B3-0C5E8400515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698793-78F7-4FB0-B3C8-0A3370913EF2}" type="slidenum">
              <a:rPr lang="ru-RU" b="1" i="1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ru-RU" b="1" i="1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9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185738"/>
            <a:ext cx="6096000" cy="609600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Приложения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наноматериалов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293" name="Rectangle 46"/>
          <p:cNvSpPr>
            <a:spLocks noChangeArrowheads="1"/>
          </p:cNvSpPr>
          <p:nvPr/>
        </p:nvSpPr>
        <p:spPr bwMode="auto">
          <a:xfrm>
            <a:off x="0" y="1676400"/>
            <a:ext cx="2616200" cy="64611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3300"/>
                </a:solidFill>
                <a:latin typeface="Arial" charset="0"/>
                <a:cs typeface="Arial" charset="0"/>
              </a:rPr>
              <a:t>каталитические 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3300"/>
                </a:solidFill>
                <a:latin typeface="Arial" charset="0"/>
                <a:cs typeface="Arial" charset="0"/>
              </a:rPr>
              <a:t>сенсорные системы</a:t>
            </a:r>
          </a:p>
        </p:txBody>
      </p:sp>
      <p:sp>
        <p:nvSpPr>
          <p:cNvPr id="12294" name="Oval 47"/>
          <p:cNvSpPr>
            <a:spLocks noChangeArrowheads="1"/>
          </p:cNvSpPr>
          <p:nvPr/>
        </p:nvSpPr>
        <p:spPr bwMode="auto">
          <a:xfrm>
            <a:off x="3352800" y="1600200"/>
            <a:ext cx="1524000" cy="8382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3366"/>
                </a:solidFill>
                <a:latin typeface="Comic Sans MS" pitchFamily="66" charset="0"/>
                <a:cs typeface="Arial" charset="0"/>
              </a:rPr>
              <a:t>в химии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3124200" y="838200"/>
            <a:ext cx="1981200" cy="38100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новые реакции</a:t>
            </a:r>
          </a:p>
        </p:txBody>
      </p:sp>
      <p:sp>
        <p:nvSpPr>
          <p:cNvPr id="12296" name="Rectangle 49"/>
          <p:cNvSpPr>
            <a:spLocks noChangeArrowheads="1"/>
          </p:cNvSpPr>
          <p:nvPr/>
        </p:nvSpPr>
        <p:spPr bwMode="auto">
          <a:xfrm>
            <a:off x="0" y="2819400"/>
            <a:ext cx="2841625" cy="64611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prstClr val="black"/>
                </a:solidFill>
                <a:latin typeface="Arial" charset="0"/>
                <a:cs typeface="Arial" charset="0"/>
              </a:rPr>
              <a:t>создание материалов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prstClr val="black"/>
                </a:solidFill>
                <a:latin typeface="Arial" charset="0"/>
                <a:cs typeface="Arial" charset="0"/>
              </a:rPr>
              <a:t>для электроники</a:t>
            </a:r>
          </a:p>
        </p:txBody>
      </p:sp>
      <p:sp>
        <p:nvSpPr>
          <p:cNvPr id="12297" name="Oval 51"/>
          <p:cNvSpPr>
            <a:spLocks noChangeArrowheads="1"/>
          </p:cNvSpPr>
          <p:nvPr/>
        </p:nvSpPr>
        <p:spPr bwMode="auto">
          <a:xfrm>
            <a:off x="3429000" y="2819400"/>
            <a:ext cx="1524000" cy="838200"/>
          </a:xfrm>
          <a:prstGeom prst="ellipse">
            <a:avLst/>
          </a:prstGeom>
          <a:solidFill>
            <a:srgbClr val="CCFFFF"/>
          </a:solidFill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в физике</a:t>
            </a:r>
          </a:p>
        </p:txBody>
      </p:sp>
      <p:sp>
        <p:nvSpPr>
          <p:cNvPr id="12298" name="Rectangle 52"/>
          <p:cNvSpPr>
            <a:spLocks noChangeArrowheads="1"/>
          </p:cNvSpPr>
          <p:nvPr/>
        </p:nvSpPr>
        <p:spPr bwMode="auto">
          <a:xfrm>
            <a:off x="5486400" y="1295400"/>
            <a:ext cx="3294063" cy="120015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00FF"/>
                </a:solidFill>
                <a:latin typeface="Arial" charset="0"/>
                <a:cs typeface="Arial" charset="0"/>
              </a:rPr>
              <a:t>получение соединений 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00FF"/>
                </a:solidFill>
                <a:latin typeface="Arial" charset="0"/>
                <a:cs typeface="Arial" charset="0"/>
              </a:rPr>
              <a:t>нанокомпозитов с новым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00FF"/>
                </a:solidFill>
                <a:latin typeface="Arial" charset="0"/>
                <a:cs typeface="Arial" charset="0"/>
              </a:rPr>
              <a:t>комплексом ранее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00FF"/>
                </a:solidFill>
                <a:latin typeface="Arial" charset="0"/>
                <a:cs typeface="Arial" charset="0"/>
              </a:rPr>
              <a:t>неизвестных свойств</a:t>
            </a:r>
          </a:p>
        </p:txBody>
      </p:sp>
      <p:sp>
        <p:nvSpPr>
          <p:cNvPr id="12299" name="Rectangle 53"/>
          <p:cNvSpPr>
            <a:spLocks noChangeArrowheads="1"/>
          </p:cNvSpPr>
          <p:nvPr/>
        </p:nvSpPr>
        <p:spPr bwMode="auto">
          <a:xfrm>
            <a:off x="5334000" y="2819400"/>
            <a:ext cx="3635375" cy="9239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3366"/>
                </a:solidFill>
                <a:latin typeface="Arial" charset="0"/>
                <a:cs typeface="Arial" charset="0"/>
              </a:rPr>
              <a:t>структуры с нанометровой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3366"/>
                </a:solidFill>
                <a:latin typeface="Arial" charset="0"/>
                <a:cs typeface="Arial" charset="0"/>
              </a:rPr>
              <a:t>геометрией для записи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3366"/>
                </a:solidFill>
                <a:latin typeface="Arial" charset="0"/>
                <a:cs typeface="Arial" charset="0"/>
              </a:rPr>
              <a:t>информации (схемы)</a:t>
            </a: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2325688" y="3962400"/>
            <a:ext cx="3355975" cy="646113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  <a:cs typeface="Arial" pitchFamily="34" charset="0"/>
              </a:rPr>
              <a:t>преобразование излучений</a:t>
            </a:r>
          </a:p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Comic Sans MS" pitchFamily="66" charset="0"/>
                <a:cs typeface="Arial" pitchFamily="34" charset="0"/>
              </a:rPr>
              <a:t> различной энергии</a:t>
            </a:r>
          </a:p>
        </p:txBody>
      </p:sp>
      <p:sp>
        <p:nvSpPr>
          <p:cNvPr id="12301" name="Oval 55"/>
          <p:cNvSpPr>
            <a:spLocks noChangeArrowheads="1"/>
          </p:cNvSpPr>
          <p:nvPr/>
        </p:nvSpPr>
        <p:spPr bwMode="auto">
          <a:xfrm>
            <a:off x="3352800" y="5105400"/>
            <a:ext cx="1905000" cy="838200"/>
          </a:xfrm>
          <a:prstGeom prst="ellipse">
            <a:avLst/>
          </a:prstGeom>
          <a:solidFill>
            <a:srgbClr val="FFFF99"/>
          </a:solidFill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в биологии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и медицине</a:t>
            </a:r>
          </a:p>
        </p:txBody>
      </p:sp>
      <p:sp>
        <p:nvSpPr>
          <p:cNvPr id="12302" name="Rectangle 57"/>
          <p:cNvSpPr>
            <a:spLocks noChangeArrowheads="1"/>
          </p:cNvSpPr>
          <p:nvPr/>
        </p:nvSpPr>
        <p:spPr bwMode="auto">
          <a:xfrm>
            <a:off x="457200" y="5029200"/>
            <a:ext cx="2159000" cy="9239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prstClr val="black"/>
                </a:solidFill>
                <a:latin typeface="Arial" charset="0"/>
                <a:cs typeface="Arial" charset="0"/>
              </a:rPr>
              <a:t>новые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prstClr val="black"/>
                </a:solidFill>
                <a:latin typeface="Arial" charset="0"/>
                <a:cs typeface="Arial" charset="0"/>
              </a:rPr>
              <a:t>лекарственные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prstClr val="black"/>
                </a:solidFill>
                <a:latin typeface="Arial" charset="0"/>
                <a:cs typeface="Arial" charset="0"/>
              </a:rPr>
              <a:t> средства</a:t>
            </a:r>
          </a:p>
        </p:txBody>
      </p:sp>
      <p:sp>
        <p:nvSpPr>
          <p:cNvPr id="12303" name="Rectangle 58"/>
          <p:cNvSpPr>
            <a:spLocks noChangeArrowheads="1"/>
          </p:cNvSpPr>
          <p:nvPr/>
        </p:nvSpPr>
        <p:spPr bwMode="auto">
          <a:xfrm>
            <a:off x="6019800" y="5181600"/>
            <a:ext cx="2514600" cy="64611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3366"/>
                </a:solidFill>
                <a:latin typeface="Arial" charset="0"/>
                <a:cs typeface="Arial" charset="0"/>
              </a:rPr>
              <a:t>и механизмы их транспортировки</a:t>
            </a:r>
          </a:p>
        </p:txBody>
      </p:sp>
      <p:sp>
        <p:nvSpPr>
          <p:cNvPr id="12304" name="AutoShape 59" descr="Широкий диагональный 1"/>
          <p:cNvSpPr>
            <a:spLocks noChangeArrowheads="1"/>
          </p:cNvSpPr>
          <p:nvPr/>
        </p:nvSpPr>
        <p:spPr bwMode="auto">
          <a:xfrm>
            <a:off x="4038600" y="12192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pattFill prst="wdDnDiag">
            <a:fgClr>
              <a:srgbClr val="FFFF99"/>
            </a:fgClr>
            <a:bgClr>
              <a:srgbClr val="0066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05" name="AutoShape 60" descr="Широкий диагональный 1"/>
          <p:cNvSpPr>
            <a:spLocks noChangeArrowheads="1"/>
          </p:cNvSpPr>
          <p:nvPr/>
        </p:nvSpPr>
        <p:spPr bwMode="auto">
          <a:xfrm>
            <a:off x="2819400" y="1905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pattFill prst="wdDnDiag">
            <a:fgClr>
              <a:srgbClr val="FFFF99"/>
            </a:fgClr>
            <a:bgClr>
              <a:srgbClr val="0066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06" name="AutoShape 61" descr="Широкий диагональный 1"/>
          <p:cNvSpPr>
            <a:spLocks noChangeArrowheads="1"/>
          </p:cNvSpPr>
          <p:nvPr/>
        </p:nvSpPr>
        <p:spPr bwMode="auto">
          <a:xfrm flipH="1">
            <a:off x="4953000" y="1905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pattFill prst="wdDnDiag">
            <a:fgClr>
              <a:srgbClr val="FFFF99"/>
            </a:fgClr>
            <a:bgClr>
              <a:srgbClr val="0066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07" name="AutoShape 62"/>
          <p:cNvSpPr>
            <a:spLocks noChangeArrowheads="1"/>
          </p:cNvSpPr>
          <p:nvPr/>
        </p:nvSpPr>
        <p:spPr bwMode="auto">
          <a:xfrm>
            <a:off x="2667000" y="54864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08" name="AutoShape 63"/>
          <p:cNvSpPr>
            <a:spLocks noChangeArrowheads="1"/>
          </p:cNvSpPr>
          <p:nvPr/>
        </p:nvSpPr>
        <p:spPr bwMode="auto">
          <a:xfrm>
            <a:off x="2895600" y="32004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09" name="AutoShape 64"/>
          <p:cNvSpPr>
            <a:spLocks noChangeArrowheads="1"/>
          </p:cNvSpPr>
          <p:nvPr/>
        </p:nvSpPr>
        <p:spPr bwMode="auto">
          <a:xfrm flipH="1">
            <a:off x="5334000" y="54864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10" name="AutoShape 65"/>
          <p:cNvSpPr>
            <a:spLocks noChangeArrowheads="1"/>
          </p:cNvSpPr>
          <p:nvPr/>
        </p:nvSpPr>
        <p:spPr bwMode="auto">
          <a:xfrm flipH="1">
            <a:off x="5029200" y="32004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311" name="AutoShape 66"/>
          <p:cNvSpPr>
            <a:spLocks noChangeArrowheads="1"/>
          </p:cNvSpPr>
          <p:nvPr/>
        </p:nvSpPr>
        <p:spPr bwMode="auto">
          <a:xfrm rot="5354604" flipH="1">
            <a:off x="4000500" y="36957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6" y="11113"/>
            <a:ext cx="1158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011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323850" y="981075"/>
            <a:ext cx="84963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РОСНАНО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масштабный государственный проект, конечной целью которого является перевод страны на инновационный путь развития и вхождение России в число лидеров мирового рынка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в Корпорации сосредоточены одни из лучших специалистов страны, способных наладить взаимовыгодное сотрудничество между наукой, бизнесом и государством. Это – основное условие успеха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http://www.rusnano.com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323850" y="3357563"/>
            <a:ext cx="84963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Нанотехнологическое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общество России» (НОР)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Главной целью НОР является развитие творческой активности своих членов, удовлетворение их научных, профессиональных интересов и информационного обеспечения, а также эффективное использование кооперации интеллектуальных и производственных сил, граждан и организаций для развития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России; содействие в реализации научных разработок в коммерчески эффективных промышленных проектах. НОР ставит своей задачей содействовать активизации международных контактов и сотрудничества, взаимодействию специалистов с широкими кругами общественности для комплексного решения вопросов развития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http://www.rusnano.com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3" y="0"/>
            <a:ext cx="1158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277961"/>
            <a:ext cx="489654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РОСНАНО и НОР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EBB177-E1C5-43A9-97B3-0C5E8400515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395288" y="1335088"/>
            <a:ext cx="83534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Возникновение сайта "Нанометр" в 2006 году дало жизнь пятилетке достаточно напряженной информационной, просветительской, научно-образовательной работы, которая позволила создать хорошую площадку для обсуждения проблем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наноматериалов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для реализации образовательных проектов, которые позволили ориентироваться школьникам, студентам, аспирантам, молодым ученым, преподавателям в современном мире громких научных достижений и скрытых противоречий. В настоящий момент сайт "Нанометр" имеет различные типы опубликованных материалов и его структура включает в себя: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лента коротких новостных сообщений,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Публикации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сборка публикаций различной тематики,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Библиотека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интегратор информации по сайту,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Галерея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научные фотографии, видео и "кинозал" (видео),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Объявления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лента коротких объявлений о событиях,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Сообщество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научные группы и школы - партнеры,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Олимпиада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страница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наноолимпиады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с доступом к регистрации и материалам за несколько предыдущих лет,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проекте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правила работы с сайтом и партнеры сайта,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Календарь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календарь будущих, текущих и прошедших событий. Находящиеся на сайте материалы разбиты по уровням сложности и имеют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(каждый)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рубрикацию по тематике и типам опубликованных материалов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(пополняемые и изменяемые)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http://www.nanometer.ru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58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116632"/>
            <a:ext cx="511256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НАНОМЕТР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Нанотехнологическое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Сообщество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EBB177-E1C5-43A9-97B3-0C5E8400515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58FFE2-7A1B-4862-8FD5-43CF307DF2CD}" type="slidenum">
              <a:rPr lang="ru-RU" sz="1000" b="0" i="0" u="none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sz="1000" b="0" i="0" u="none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438400"/>
            <a:ext cx="8077200" cy="1295400"/>
          </a:xfrm>
          <a:solidFill>
            <a:srgbClr val="FCE6BA"/>
          </a:solidFill>
          <a:ln>
            <a:solidFill>
              <a:srgbClr val="8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ko-K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междисциплинарная технология, позволяющая воспроизводимо, по описанным процедурам производить исследования, манипуляции и обработку вещества в диапазоне размеров от 0,1 до 100 нанометров  (</a:t>
            </a:r>
            <a:r>
              <a:rPr lang="ru-RU" altLang="ko-KR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Н. </a:t>
            </a:r>
            <a:r>
              <a:rPr lang="ru-RU" altLang="ko-KR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Танигучи</a:t>
            </a:r>
            <a:r>
              <a:rPr lang="ru-RU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)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343400" y="4038600"/>
            <a:ext cx="4765675" cy="22352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ko-KR" u="none" dirty="0"/>
              <a:t>коммерческий образец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ko-KR" u="none" dirty="0">
                <a:hlinkClick r:id=""/>
              </a:rPr>
              <a:t>просвечивающего электронного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ko-KR" u="none" dirty="0">
                <a:hlinkClick r:id=""/>
              </a:rPr>
              <a:t>микроскопа</a:t>
            </a:r>
            <a:r>
              <a:rPr lang="ru-RU" altLang="ko-KR" u="none" dirty="0"/>
              <a:t> с разрешением в 10 </a:t>
            </a:r>
            <a:r>
              <a:rPr lang="ru-RU" altLang="ko-KR" u="none" dirty="0" err="1"/>
              <a:t>нм</a:t>
            </a:r>
            <a:r>
              <a:rPr lang="ru-RU" altLang="ko-KR" u="none" dirty="0"/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ko-KR" u="none" dirty="0"/>
              <a:t> позволяющего получить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ko-KR" u="none" dirty="0"/>
              <a:t>"телевизионную", т.е.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ko-KR" u="none" dirty="0"/>
              <a:t>выполненную электронным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ko-KR" u="none" dirty="0"/>
              <a:t>лучом, картину </a:t>
            </a:r>
            <a:r>
              <a:rPr lang="ru-RU" altLang="ko-KR" dirty="0" err="1"/>
              <a:t>наномира</a:t>
            </a:r>
            <a:r>
              <a:rPr lang="ru-RU" altLang="ko-KR" dirty="0"/>
              <a:t> </a:t>
            </a:r>
            <a:endParaRPr lang="ru-RU" dirty="0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1905535" y="160337"/>
            <a:ext cx="6248400" cy="83185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понятия и определения.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Нанообъекты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533400" y="1274618"/>
            <a:ext cx="3741738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b="1" i="1" dirty="0">
                <a:solidFill>
                  <a:srgbClr val="000000"/>
                </a:solidFill>
              </a:rPr>
              <a:t>Термин </a:t>
            </a:r>
            <a:r>
              <a:rPr lang="ru-RU" altLang="ko-KR" sz="2000" b="1" i="1" dirty="0">
                <a:solidFill>
                  <a:srgbClr val="990033"/>
                </a:solidFill>
              </a:rPr>
              <a:t>«</a:t>
            </a:r>
            <a:r>
              <a:rPr lang="ru-RU" altLang="ko-KR" sz="2000" b="1" i="1" dirty="0" err="1">
                <a:solidFill>
                  <a:srgbClr val="990033"/>
                </a:solidFill>
              </a:rPr>
              <a:t>нанотехнология</a:t>
            </a:r>
            <a:r>
              <a:rPr lang="ru-RU" altLang="ko-KR" sz="2000" b="1" i="1" dirty="0">
                <a:solidFill>
                  <a:srgbClr val="990033"/>
                </a:solidFill>
              </a:rPr>
              <a:t>»</a:t>
            </a:r>
            <a:r>
              <a:rPr lang="ru-RU" altLang="ko-KR" sz="2000" b="1" i="1" dirty="0">
                <a:solidFill>
                  <a:srgbClr val="000000"/>
                </a:solidFill>
              </a:rPr>
              <a:t> 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5257800" y="1096818"/>
            <a:ext cx="2325688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b="1" i="1" dirty="0" err="1">
                <a:solidFill>
                  <a:srgbClr val="000000"/>
                </a:solidFill>
              </a:rPr>
              <a:t>Норио</a:t>
            </a:r>
            <a:r>
              <a:rPr lang="ru-RU" altLang="ko-KR" sz="2000" b="1" i="1" dirty="0">
                <a:solidFill>
                  <a:srgbClr val="000000"/>
                </a:solidFill>
              </a:rPr>
              <a:t> </a:t>
            </a:r>
            <a:r>
              <a:rPr lang="ru-RU" altLang="ko-KR" sz="2000" b="1" i="1" dirty="0" err="1">
                <a:solidFill>
                  <a:srgbClr val="000000"/>
                </a:solidFill>
              </a:rPr>
              <a:t>Танигучи</a:t>
            </a:r>
            <a:r>
              <a:rPr lang="ru-RU" altLang="ko-KR" sz="2000" b="1" i="1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b="1" i="1" dirty="0">
                <a:solidFill>
                  <a:srgbClr val="000000"/>
                </a:solidFill>
              </a:rPr>
              <a:t>1974 год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646113" y="1828800"/>
            <a:ext cx="202088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b="1" i="1">
                <a:solidFill>
                  <a:srgbClr val="003300"/>
                </a:solidFill>
              </a:rPr>
              <a:t>определение</a:t>
            </a:r>
            <a:endParaRPr lang="ru-RU" sz="2000" b="1" i="1">
              <a:solidFill>
                <a:srgbClr val="003300"/>
              </a:solidFill>
            </a:endParaRPr>
          </a:p>
        </p:txBody>
      </p:sp>
      <p:sp>
        <p:nvSpPr>
          <p:cNvPr id="3082" name="AutoShape 11" descr="Уголки"/>
          <p:cNvSpPr>
            <a:spLocks noChangeArrowheads="1"/>
          </p:cNvSpPr>
          <p:nvPr/>
        </p:nvSpPr>
        <p:spPr bwMode="auto">
          <a:xfrm>
            <a:off x="4495800" y="13462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pattFill prst="divot">
            <a:fgClr>
              <a:srgbClr val="CCFF99"/>
            </a:fgClr>
            <a:bgClr>
              <a:schemeClr val="bg1"/>
            </a:bgClr>
          </a:patt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u="sng">
              <a:solidFill>
                <a:srgbClr val="000000"/>
              </a:solidFill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0" y="4191000"/>
            <a:ext cx="4114800" cy="990600"/>
          </a:xfrm>
          <a:prstGeom prst="rect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b="1" i="1" dirty="0"/>
              <a:t>1939 год, инженер фирмы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b="1" i="1" dirty="0" err="1"/>
              <a:t>Siemens</a:t>
            </a:r>
            <a:r>
              <a:rPr lang="ru-RU" altLang="ko-KR" sz="2000" b="1" i="1" dirty="0"/>
              <a:t> </a:t>
            </a:r>
            <a:r>
              <a:rPr lang="ru-RU" altLang="ko-KR" sz="2000" b="1" i="1" u="sng" dirty="0"/>
              <a:t>Эрнст Август </a:t>
            </a:r>
            <a:r>
              <a:rPr lang="ru-RU" altLang="ko-KR" sz="2000" b="1" i="1" u="sng" dirty="0" err="1"/>
              <a:t>Руска</a:t>
            </a:r>
            <a:r>
              <a:rPr lang="ru-RU" altLang="ko-KR" sz="2000" b="1" i="1" dirty="0"/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b="1" i="1" dirty="0"/>
              <a:t>(Нобелевская премия 1986 г.) </a:t>
            </a:r>
            <a:endParaRPr lang="ru-RU" sz="2000" b="1" i="1" dirty="0"/>
          </a:p>
        </p:txBody>
      </p:sp>
      <p:sp>
        <p:nvSpPr>
          <p:cNvPr id="3084" name="AutoShape 13" descr="Крупная клетка"/>
          <p:cNvSpPr>
            <a:spLocks noChangeArrowheads="1"/>
          </p:cNvSpPr>
          <p:nvPr/>
        </p:nvSpPr>
        <p:spPr bwMode="auto">
          <a:xfrm rot="5400000">
            <a:off x="3771900" y="5334000"/>
            <a:ext cx="5334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445247963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44524796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pattFill prst="lgCheck">
            <a:fgClr>
              <a:srgbClr val="FFFF99"/>
            </a:fgClr>
            <a:bgClr>
              <a:srgbClr val="CC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u="sng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" y="-66675"/>
            <a:ext cx="14573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5"/>
          <p:cNvSpPr txBox="1">
            <a:spLocks/>
          </p:cNvSpPr>
          <p:nvPr/>
        </p:nvSpPr>
        <p:spPr>
          <a:xfrm>
            <a:off x="8730904" y="6263423"/>
            <a:ext cx="3810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0" latinLnBrk="0" hangingPunct="0"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b="1" i="1" u="sng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56652FEC-2068-494A-9370-FD240840B135}" type="slidenum">
              <a:rPr lang="ru-RU" sz="1000" b="0" i="0" u="none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sz="1000" b="0" i="0" u="non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819150"/>
            <a:ext cx="8928100" cy="1223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Наномир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мир, элементы которого меньше атома на 25 порядков. Знание свойств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наномира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помогло определить формы элементарных частиц, описать микромир законами классической науки, преобразовать в электричество внутреннюю энергию структуры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наномира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2" name="Picture 5" descr="Sm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08200"/>
            <a:ext cx="35655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Smb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2105025"/>
            <a:ext cx="43846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107950" y="5661025"/>
            <a:ext cx="3946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допированных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анилиновых олигомеров, полученное сканирующим электронным микроскопом. Собранные вместе листы в верхнем правом углу напоминают цветок, а остальные - листву и стебли. </a:t>
            </a:r>
          </a:p>
          <a:p>
            <a:pPr algn="ctr" eaLnBrk="1" hangingPunct="1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Фото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Hui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Ying, Singapore University of Technology and Design.)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4054475" y="5662613"/>
            <a:ext cx="5089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>
                <a:latin typeface="Times New Roman" pitchFamily="18" charset="0"/>
                <a:cs typeface="Times New Roman" pitchFamily="18" charset="0"/>
              </a:rPr>
              <a:t>Смесь трёх изображений набора науглероженной кремниевой нанопроволоки, полученных сканирующим электронным микроскопом,                  с разным фокусным расстоянием. </a:t>
            </a:r>
          </a:p>
          <a:p>
            <a:pPr algn="ctr" eaLnBrk="1" hangingPunct="1"/>
            <a:r>
              <a:rPr lang="ru-RU" sz="1200">
                <a:latin typeface="Times New Roman" pitchFamily="18" charset="0"/>
                <a:cs typeface="Times New Roman" pitchFamily="18" charset="0"/>
              </a:rPr>
              <a:t>Три изображения совместили и раскрасили в «Фотошопе».</a:t>
            </a:r>
          </a:p>
          <a:p>
            <a:pPr algn="ctr"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(Фото John Alper, University of California, Berkeley.)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74236"/>
            <a:ext cx="615465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Термины и определения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" y="0"/>
            <a:ext cx="115887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30904" y="6263423"/>
            <a:ext cx="381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52FEC-2068-494A-9370-FD240840B135}" type="slidenum">
              <a:rPr lang="ru-RU" sz="1000" b="0" i="0" u="none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sz="1000" b="0" i="0" u="non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30904" y="6263423"/>
            <a:ext cx="381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52FEC-2068-494A-9370-FD240840B135}" type="slidenum">
              <a:rPr lang="ru-RU" sz="1000" b="0" i="0" u="none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sz="1000" b="0" i="0" u="none" smtClean="0">
              <a:solidFill>
                <a:srgbClr val="00000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657600" y="1219200"/>
            <a:ext cx="5105400" cy="1016000"/>
          </a:xfrm>
          <a:prstGeom prst="rect">
            <a:avLst/>
          </a:prstGeom>
          <a:solidFill>
            <a:srgbClr val="FDF2DB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00CC"/>
                </a:solidFill>
              </a:rPr>
              <a:t>Знаменитая</a:t>
            </a:r>
            <a:r>
              <a:rPr lang="ru-RU" altLang="ko-KR" sz="2000" b="1" i="1">
                <a:solidFill>
                  <a:srgbClr val="000000"/>
                </a:solidFill>
              </a:rPr>
              <a:t> л</a:t>
            </a:r>
            <a:r>
              <a:rPr lang="ru-RU" altLang="ko-KR" sz="2000">
                <a:solidFill>
                  <a:srgbClr val="000000"/>
                </a:solidFill>
              </a:rPr>
              <a:t>екция "Как много места там, внизу"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>
                <a:solidFill>
                  <a:srgbClr val="000000"/>
                </a:solidFill>
              </a:rPr>
              <a:t>("There's plenty of room at the bottom")</a:t>
            </a:r>
            <a:r>
              <a:rPr lang="ru-RU" altLang="ko-KR" sz="2000" b="1" i="1" u="sng">
                <a:solidFill>
                  <a:srgbClr val="000000"/>
                </a:solidFill>
              </a:rPr>
              <a:t> </a:t>
            </a:r>
            <a:endParaRPr lang="ru-RU" sz="2000" b="1" i="1" u="sng">
              <a:solidFill>
                <a:srgbClr val="000000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79073" y="235527"/>
            <a:ext cx="63881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ko-KR" u="none">
                <a:solidFill>
                  <a:srgbClr val="990033"/>
                </a:solidFill>
              </a:rPr>
              <a:t>Ричард Фейнман (Нобелевский лауреат 1965 г.)</a:t>
            </a:r>
            <a:endParaRPr lang="ru-RU">
              <a:solidFill>
                <a:srgbClr val="990033"/>
              </a:solidFill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85800" y="5943600"/>
            <a:ext cx="7083425" cy="720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ko-KR" i="0" u="none">
                <a:solidFill>
                  <a:srgbClr val="000000"/>
                </a:solidFill>
              </a:rPr>
              <a:t>Фейнман </a:t>
            </a:r>
            <a:r>
              <a:rPr lang="ru-RU" altLang="ko-KR" i="0" u="none">
                <a:solidFill>
                  <a:srgbClr val="000000"/>
                </a:solidFill>
                <a:hlinkClick r:id="rId2"/>
              </a:rPr>
              <a:t>предложил</a:t>
            </a:r>
            <a:r>
              <a:rPr lang="ru-RU" altLang="ko-KR" i="0" u="none">
                <a:solidFill>
                  <a:srgbClr val="000000"/>
                </a:solidFill>
              </a:rPr>
              <a:t> использовать атомы в качестве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ko-KR" i="0" u="none">
                <a:solidFill>
                  <a:srgbClr val="000000"/>
                </a:solidFill>
              </a:rPr>
              <a:t>непосредственных строительных частиц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414713" y="2514600"/>
            <a:ext cx="5808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dirty="0"/>
              <a:t>прочитанная перед Американским физическим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dirty="0"/>
              <a:t>обществом 29 декабря 1959 г., </a:t>
            </a:r>
            <a:r>
              <a:rPr lang="ru-RU" sz="2000" dirty="0"/>
              <a:t>считается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стартовой точкой в борьбе за покорение мира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 атомов и молекул</a:t>
            </a:r>
          </a:p>
        </p:txBody>
      </p:sp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" y="1219200"/>
            <a:ext cx="3195638" cy="43434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3657600" y="4038600"/>
            <a:ext cx="5334000" cy="1371600"/>
          </a:xfrm>
          <a:prstGeom prst="rect">
            <a:avLst/>
          </a:prstGeom>
          <a:solidFill>
            <a:srgbClr val="E7F7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b="1" i="1">
                <a:solidFill>
                  <a:srgbClr val="000066"/>
                </a:solidFill>
              </a:rPr>
              <a:t>Фейнман Р. Внизу полным полно места: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b="1" i="1">
                <a:solidFill>
                  <a:srgbClr val="000066"/>
                </a:solidFill>
              </a:rPr>
              <a:t> приглашение в новый мир физики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000" b="1" i="1">
                <a:solidFill>
                  <a:srgbClr val="000066"/>
                </a:solidFill>
              </a:rPr>
              <a:t>// Химия и жизнь. - 2002. - № 12. - С. 20  </a:t>
            </a:r>
            <a:endParaRPr lang="ru-RU" sz="2000" b="1" i="1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18472"/>
            <a:ext cx="14573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3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188" y="765175"/>
            <a:ext cx="8131175" cy="10795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 (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греч.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nános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карлик)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образования наименований дольных единиц,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размеру равных одной миллиардной доле исходной единицы.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Обозначения: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русское н, международное n.      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нм (нанометр) = 10</a:t>
            </a:r>
            <a:r>
              <a:rPr lang="ru-RU" sz="1800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м.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714500"/>
            <a:ext cx="81311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74236"/>
            <a:ext cx="615465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Термины и определения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4"/>
            <a:ext cx="1158875" cy="80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30904" y="6263423"/>
            <a:ext cx="381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52FEC-2068-494A-9370-FD240840B135}" type="slidenum">
              <a:rPr lang="ru-RU" sz="1000" b="0" i="0" u="none" smtClean="0">
                <a:solidFill>
                  <a:srgbClr val="000000"/>
                </a:solidFill>
              </a:rPr>
              <a:pPr eaLnBrk="1" hangingPunct="1"/>
              <a:t>5</a:t>
            </a:fld>
            <a:endParaRPr lang="ru-RU" sz="1000" b="0" i="0" u="non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862013"/>
            <a:ext cx="4895850" cy="27352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Нанообъекты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объекты (частицы) с характерным размером в                            1–100 нанометров хотя бы по одному измерению которая может содержать                               от десятка до 10</a:t>
            </a:r>
            <a:r>
              <a:rPr lang="ru-RU" sz="1800" baseline="30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атомов, связанных вместе.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Особый класс составляют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органические наночастицы как естественного, так и искусственного происхождения.</a:t>
            </a:r>
          </a:p>
        </p:txBody>
      </p:sp>
      <p:pic>
        <p:nvPicPr>
          <p:cNvPr id="22532" name="Picture 5" descr="Наночастицы. Иллюстрация с сайта newscientisttec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862013"/>
            <a:ext cx="329406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Наночастицы всех размеров влияют на клетки примерно одинако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419475"/>
            <a:ext cx="32115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Полимеры медико-биологического назнач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4713"/>
            <a:ext cx="26749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2"/>
          <p:cNvSpPr>
            <a:spLocks noChangeArrowheads="1"/>
          </p:cNvSpPr>
          <p:nvPr/>
        </p:nvSpPr>
        <p:spPr bwMode="auto">
          <a:xfrm>
            <a:off x="0" y="5842000"/>
            <a:ext cx="2674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Искусственная наночастица 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(engineered nanoparticle)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–наночастица, созданная в результате синтеза, диспергирования объемного материала (например, липосома).</a:t>
            </a:r>
          </a:p>
        </p:txBody>
      </p:sp>
      <p:sp>
        <p:nvSpPr>
          <p:cNvPr id="22536" name="Прямоугольник 3"/>
          <p:cNvSpPr>
            <a:spLocks noChangeArrowheads="1"/>
          </p:cNvSpPr>
          <p:nvPr/>
        </p:nvSpPr>
        <p:spPr bwMode="auto">
          <a:xfrm>
            <a:off x="2916238" y="5842000"/>
            <a:ext cx="2735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Природная наночастица </a:t>
            </a:r>
          </a:p>
          <a:p>
            <a:pPr algn="ctr"/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(naturally occurring nanoparticle)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–наночастица, возникшая в результате естественных процессов в живой или неживой природе.</a:t>
            </a:r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3427413"/>
            <a:ext cx="325755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Прямоугольник 4"/>
          <p:cNvSpPr>
            <a:spLocks noChangeArrowheads="1"/>
          </p:cNvSpPr>
          <p:nvPr/>
        </p:nvSpPr>
        <p:spPr bwMode="auto">
          <a:xfrm>
            <a:off x="5932488" y="5824538"/>
            <a:ext cx="3211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 оксидов алюминия, титана, железа, цинка, циркония используются для формирования объемных оксидных керамик и покрытий, в полировочных составах, в косметических составах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704" y="74236"/>
            <a:ext cx="615465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Термины и определения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87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63000" y="6398116"/>
            <a:ext cx="381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52FEC-2068-494A-9370-FD240840B135}" type="slidenum">
              <a:rPr lang="ru-RU" sz="1000" b="0" i="0" u="none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sz="1000" b="0" i="0" u="non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5" y="692150"/>
            <a:ext cx="9109075" cy="23050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Наноструктура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естественный или искусственный (созданный средствами нанотехнологий) материальный объект, имеющий, по крайней мере, по одному из измерений с линейным размером от 1 до 100 нм. Такая структура содержит строго упорядоченные наночастицы и также зачастую проявляет необычные свойства. Иногда тщательно очищенные наночастицы могут самовыстраиваться в определенные структуры.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Определяющую роль в развитии и становлении нанотехнологий сыграло открытие в 1985-1991 гг. новой формы существования углерода в природе -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фуллеренов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углеродных нанотрубок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1963738" y="3949700"/>
            <a:ext cx="49847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500" b="1">
                <a:latin typeface="Times New Roman" pitchFamily="18" charset="0"/>
                <a:cs typeface="Times New Roman" pitchFamily="18" charset="0"/>
              </a:rPr>
              <a:t>Молекула фуллерена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00" baseline="-2500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. Изомер С</a:t>
            </a:r>
            <a:r>
              <a:rPr lang="ru-RU" sz="1500" baseline="-2500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 получил название «Бакминстерфуллерен» в честь известного архитектора по имени </a:t>
            </a:r>
            <a:r>
              <a:rPr lang="en-US" sz="15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>
                <a:latin typeface="Times New Roman" pitchFamily="18" charset="0"/>
                <a:cs typeface="Times New Roman" pitchFamily="18" charset="0"/>
              </a:rPr>
              <a:t>Buckminster Fuller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, создавшего сооружения, куполообразный каркас которых сконструирован из пентагонов и гексагонов.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4832350"/>
            <a:ext cx="194151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1839913" y="5156200"/>
            <a:ext cx="52990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1500" b="1">
                <a:latin typeface="Times New Roman" pitchFamily="18" charset="0"/>
                <a:cs typeface="Times New Roman" pitchFamily="18" charset="0"/>
              </a:rPr>
              <a:t>Углеродные нанотрубки </a:t>
            </a:r>
            <a:r>
              <a:rPr lang="ru-RU" sz="1500">
                <a:latin typeface="Times New Roman" pitchFamily="18" charset="0"/>
                <a:cs typeface="Times New Roman" pitchFamily="18" charset="0"/>
              </a:rPr>
              <a:t>- протяжённые цилиндрические структуры из атомов углерода диаметром от 1 до нескольких десятков нанометров и длиной до нескольких микрон. Они обладают особой прочностью и упругостью. При использовании определенных методов полу­чения нанотрубок они создаются малодефектными, с заранее заданной структурой и направлением роста.</a:t>
            </a:r>
          </a:p>
        </p:txBody>
      </p:sp>
      <p:pic>
        <p:nvPicPr>
          <p:cNvPr id="23559" name="Picture 5" descr="http://kak-ya.ru/images/photos/12299_buckyb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948113"/>
            <a:ext cx="1890713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Прямоугольник 2"/>
          <p:cNvSpPr>
            <a:spLocks noChangeArrowheads="1"/>
          </p:cNvSpPr>
          <p:nvPr/>
        </p:nvSpPr>
        <p:spPr bwMode="auto">
          <a:xfrm>
            <a:off x="0" y="2924175"/>
            <a:ext cx="7138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Нанокластер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(nanocluster)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 кластер (группа близкорасположенных, тесно связанных друг с другом атомов, молекул, ионов, ультрадиспер-сных частиц), размер которого лежит в нанодиапазоне от 1 до 100 нм.</a:t>
            </a:r>
          </a:p>
        </p:txBody>
      </p:sp>
      <p:pic>
        <p:nvPicPr>
          <p:cNvPr id="23561" name="Picture 9" descr="закры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2776538"/>
            <a:ext cx="194151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7704" y="74236"/>
            <a:ext cx="615465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Термины и определения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8875" cy="59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81243" y="6499225"/>
            <a:ext cx="381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52FEC-2068-494A-9370-FD240840B135}" type="slidenum">
              <a:rPr lang="ru-RU" sz="1000" b="0" i="0" u="none" smtClean="0">
                <a:solidFill>
                  <a:srgbClr val="000000"/>
                </a:solidFill>
              </a:rPr>
              <a:pPr eaLnBrk="1" hangingPunct="1"/>
              <a:t>7</a:t>
            </a:fld>
            <a:endParaRPr lang="ru-RU" sz="1000" b="0" i="0" u="non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981075"/>
            <a:ext cx="3960812" cy="525621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наноструктур 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осуществляться на основе линейных размеров частицы по направлениям тех координатных 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осей x, y, z: 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объемные трехмерные (3D) структуры -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нанокластеры; 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плоские двумерные (2D) объекты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нанопленки; 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линейные одномерные (1</a:t>
            </a:r>
            <a:r>
              <a:rPr lang="en-US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 -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нанонити и нанопроволоки; 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нульмерные (0</a:t>
            </a:r>
            <a:r>
              <a:rPr lang="en-US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наноточки, или квантовые точки. 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пористые структуры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нанотрубки, наношарики и нанопористые материалы (цеолиты). 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дендримеры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ветвистые структуры.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наноструктур создаются наноматериалы.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25538"/>
            <a:ext cx="49561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74236"/>
            <a:ext cx="615465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Термины и определения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5"/>
            <a:ext cx="115887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30904" y="6263423"/>
            <a:ext cx="381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 i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 i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52FEC-2068-494A-9370-FD240840B135}" type="slidenum">
              <a:rPr lang="ru-RU" sz="1000" b="0" i="0" u="none" smtClean="0">
                <a:solidFill>
                  <a:srgbClr val="000000"/>
                </a:solidFill>
              </a:rPr>
              <a:pPr eaLnBrk="1" hangingPunct="1"/>
              <a:t>8</a:t>
            </a:fld>
            <a:endParaRPr lang="ru-RU" sz="1000" b="0" i="0" u="non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-26987"/>
            <a:ext cx="11588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24900" y="6254750"/>
            <a:ext cx="381000" cy="365125"/>
          </a:xfrm>
        </p:spPr>
        <p:txBody>
          <a:bodyPr/>
          <a:lstStyle/>
          <a:p>
            <a:pPr>
              <a:defRPr/>
            </a:pPr>
            <a:fld id="{D24E2782-DE02-4BF3-8589-BD5009D50836}" type="slidenum">
              <a:rPr lang="ru-RU" b="1" i="1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ru-RU" b="1" i="1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1643063" y="142875"/>
            <a:ext cx="700087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Терминологические подходы к понятию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наноматериалов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457200" y="914400"/>
            <a:ext cx="3124200" cy="533400"/>
          </a:xfrm>
          <a:prstGeom prst="rect">
            <a:avLst/>
          </a:prstGeom>
          <a:solidFill>
            <a:srgbClr val="FFFF0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prstClr val="black"/>
                </a:solidFill>
                <a:latin typeface="Arial" charset="0"/>
                <a:cs typeface="Arial" charset="0"/>
              </a:rPr>
              <a:t>Геометрические размеры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660066"/>
                </a:solidFill>
                <a:latin typeface="Arial" charset="0"/>
                <a:cs typeface="Arial" charset="0"/>
              </a:rPr>
              <a:t>D ~ 1-100</a:t>
            </a:r>
            <a:r>
              <a:rPr lang="ru-RU" b="1" i="1">
                <a:solidFill>
                  <a:srgbClr val="660066"/>
                </a:solidFill>
                <a:latin typeface="Arial" charset="0"/>
                <a:cs typeface="Arial" charset="0"/>
              </a:rPr>
              <a:t> нм</a:t>
            </a:r>
            <a:r>
              <a:rPr lang="en-US" b="1" i="1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5257800" y="762000"/>
            <a:ext cx="3657600" cy="669925"/>
          </a:xfrm>
          <a:prstGeom prst="rect">
            <a:avLst/>
          </a:prstGeom>
          <a:solidFill>
            <a:srgbClr val="FFFF0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i="1">
                <a:solidFill>
                  <a:prstClr val="black"/>
                </a:solidFill>
              </a:rPr>
              <a:t>Критический размер для физического эффекта </a:t>
            </a:r>
            <a:r>
              <a:rPr lang="en-US" b="1" i="1">
                <a:solidFill>
                  <a:srgbClr val="660066"/>
                </a:solidFill>
              </a:rPr>
              <a:t>D</a:t>
            </a:r>
            <a:r>
              <a:rPr lang="ru-RU" b="1" i="1" baseline="-25000">
                <a:solidFill>
                  <a:srgbClr val="660066"/>
                </a:solidFill>
              </a:rPr>
              <a:t>кр</a:t>
            </a:r>
            <a:r>
              <a:rPr lang="en-US" b="1" i="1">
                <a:solidFill>
                  <a:srgbClr val="660066"/>
                </a:solidFill>
              </a:rPr>
              <a:t>&gt; D</a:t>
            </a:r>
            <a:endParaRPr lang="ru-RU" b="1" i="1">
              <a:solidFill>
                <a:srgbClr val="660066"/>
              </a:solidFill>
            </a:endParaRP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152400" y="1905000"/>
            <a:ext cx="3962400" cy="750888"/>
          </a:xfrm>
          <a:prstGeom prst="rect">
            <a:avLst/>
          </a:prstGeom>
          <a:solidFill>
            <a:srgbClr val="FFFF0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b="1" i="1">
                <a:solidFill>
                  <a:prstClr val="black"/>
                </a:solidFill>
              </a:rPr>
              <a:t>Доля границ раздела</a:t>
            </a:r>
            <a:r>
              <a:rPr lang="en-US" b="1" i="1">
                <a:solidFill>
                  <a:prstClr val="black"/>
                </a:solidFill>
              </a:rPr>
              <a:t> </a:t>
            </a:r>
            <a:r>
              <a:rPr lang="en-US" b="1" i="1">
                <a:solidFill>
                  <a:srgbClr val="660066"/>
                </a:solidFill>
              </a:rPr>
              <a:t>∆V &gt; 50%</a:t>
            </a:r>
          </a:p>
          <a:p>
            <a:pPr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i="1">
                <a:solidFill>
                  <a:srgbClr val="660066"/>
                </a:solidFill>
              </a:rPr>
              <a:t>∆V ~ 3s/D</a:t>
            </a:r>
            <a:r>
              <a:rPr lang="ru-RU" sz="1600" b="1" i="1">
                <a:solidFill>
                  <a:prstClr val="black"/>
                </a:solidFill>
              </a:rPr>
              <a:t> при ширине приграничной области ,</a:t>
            </a:r>
            <a:r>
              <a:rPr lang="en-US" sz="1600" b="1" i="1">
                <a:solidFill>
                  <a:prstClr val="black"/>
                </a:solidFill>
              </a:rPr>
              <a:t>  </a:t>
            </a:r>
            <a:r>
              <a:rPr lang="en-US" sz="1600" b="1" i="1">
                <a:solidFill>
                  <a:srgbClr val="660066"/>
                </a:solidFill>
              </a:rPr>
              <a:t>s~1</a:t>
            </a:r>
            <a:r>
              <a:rPr lang="ru-RU" sz="1600" b="1" i="1">
                <a:solidFill>
                  <a:srgbClr val="660066"/>
                </a:solidFill>
              </a:rPr>
              <a:t>нм</a:t>
            </a:r>
            <a:r>
              <a:rPr lang="en-US" sz="1600" b="1" i="1">
                <a:solidFill>
                  <a:srgbClr val="660066"/>
                </a:solidFill>
              </a:rPr>
              <a:t>, D = 6 </a:t>
            </a:r>
            <a:r>
              <a:rPr lang="ru-RU" sz="1600" b="1" i="1">
                <a:solidFill>
                  <a:srgbClr val="660066"/>
                </a:solidFill>
              </a:rPr>
              <a:t>нм</a:t>
            </a:r>
            <a:endParaRPr lang="en-US" sz="1600" b="1" i="1">
              <a:solidFill>
                <a:srgbClr val="660066"/>
              </a:solidFill>
            </a:endParaRP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4953000" y="1828800"/>
            <a:ext cx="4191000" cy="992188"/>
          </a:xfrm>
          <a:prstGeom prst="rect">
            <a:avLst/>
          </a:prstGeom>
          <a:solidFill>
            <a:srgbClr val="FFFF0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b="1" i="1" dirty="0">
                <a:solidFill>
                  <a:srgbClr val="660066"/>
                </a:solidFill>
              </a:rPr>
              <a:t>Возникновение нового качества</a:t>
            </a: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black"/>
                </a:solidFill>
              </a:rPr>
              <a:t>при уменьшении  </a:t>
            </a:r>
            <a:r>
              <a:rPr lang="en-US" sz="1600" b="1" i="1" dirty="0">
                <a:solidFill>
                  <a:srgbClr val="660066"/>
                </a:solidFill>
              </a:rPr>
              <a:t>V</a:t>
            </a:r>
            <a:r>
              <a:rPr lang="en-US" sz="1600" b="1" i="1" dirty="0">
                <a:solidFill>
                  <a:prstClr val="black"/>
                </a:solidFill>
              </a:rPr>
              <a:t> </a:t>
            </a:r>
            <a:r>
              <a:rPr lang="ru-RU" sz="1600" b="1" i="1" dirty="0">
                <a:solidFill>
                  <a:prstClr val="black"/>
                </a:solidFill>
              </a:rPr>
              <a:t>вещества или </a:t>
            </a:r>
            <a:endParaRPr lang="en-US" sz="1600" b="1" i="1" dirty="0">
              <a:solidFill>
                <a:prstClr val="black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black"/>
                </a:solidFill>
              </a:rPr>
              <a:t>его компоненты по </a:t>
            </a:r>
            <a:r>
              <a:rPr lang="ru-RU" sz="1600" b="1" i="1" dirty="0">
                <a:solidFill>
                  <a:srgbClr val="660066"/>
                </a:solidFill>
              </a:rPr>
              <a:t>1,2 или 3</a:t>
            </a:r>
            <a:r>
              <a:rPr lang="ru-RU" sz="1600" b="1" i="1" dirty="0">
                <a:solidFill>
                  <a:prstClr val="black"/>
                </a:solidFill>
              </a:rPr>
              <a:t> </a:t>
            </a:r>
            <a:endParaRPr lang="en-US" sz="1600" b="1" i="1" dirty="0">
              <a:solidFill>
                <a:prstClr val="black"/>
              </a:solidFill>
            </a:endParaRPr>
          </a:p>
          <a:p>
            <a:pPr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black"/>
                </a:solidFill>
              </a:rPr>
              <a:t>координатам до </a:t>
            </a:r>
            <a:r>
              <a:rPr lang="ru-RU" sz="1600" b="1" i="1" dirty="0" err="1">
                <a:solidFill>
                  <a:prstClr val="black"/>
                </a:solidFill>
              </a:rPr>
              <a:t>нанодиапазона</a:t>
            </a:r>
            <a:endParaRPr lang="ru-RU" sz="1600" b="1" i="1" dirty="0">
              <a:solidFill>
                <a:prstClr val="black"/>
              </a:solidFill>
            </a:endParaRP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914400" y="2971800"/>
            <a:ext cx="7467600" cy="1157288"/>
          </a:xfrm>
          <a:prstGeom prst="rect">
            <a:avLst/>
          </a:prstGeom>
          <a:solidFill>
            <a:srgbClr val="FFFF0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i="1" dirty="0">
                <a:solidFill>
                  <a:srgbClr val="660066"/>
                </a:solidFill>
              </a:rPr>
              <a:t>Комплексный подход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ru-RU" sz="1600" b="1" i="1" dirty="0">
                <a:solidFill>
                  <a:prstClr val="black"/>
                </a:solidFill>
              </a:rPr>
              <a:t>содержание в материалах структурных элементов с  </a:t>
            </a:r>
            <a:r>
              <a:rPr lang="en-US" sz="1600" b="1" i="1" dirty="0">
                <a:solidFill>
                  <a:srgbClr val="660066"/>
                </a:solidFill>
              </a:rPr>
              <a:t>D &lt; </a:t>
            </a:r>
            <a:r>
              <a:rPr lang="ru-RU" sz="1600" b="1" i="1" dirty="0">
                <a:solidFill>
                  <a:srgbClr val="660066"/>
                </a:solidFill>
              </a:rPr>
              <a:t>100 </a:t>
            </a:r>
            <a:r>
              <a:rPr lang="ru-RU" sz="1600" b="1" i="1" dirty="0" err="1">
                <a:solidFill>
                  <a:srgbClr val="660066"/>
                </a:solidFill>
              </a:rPr>
              <a:t>нм</a:t>
            </a:r>
            <a:r>
              <a:rPr lang="ru-RU" sz="1600" b="1" i="1" dirty="0">
                <a:solidFill>
                  <a:prstClr val="black"/>
                </a:solidFill>
              </a:rPr>
              <a:t> хотя бы в одном измерении и </a:t>
            </a:r>
            <a:r>
              <a:rPr lang="ru-RU" sz="1600" b="1" i="1" dirty="0">
                <a:solidFill>
                  <a:srgbClr val="660066"/>
                </a:solidFill>
              </a:rPr>
              <a:t>обладающие качественно новыми характеристиками</a:t>
            </a:r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>
            <a:off x="2362200" y="533400"/>
            <a:ext cx="0" cy="381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>
            <a:off x="8458200" y="533400"/>
            <a:ext cx="0" cy="4572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2285" name="Document"/>
          <p:cNvSpPr>
            <a:spLocks noEditPoints="1" noChangeArrowheads="1"/>
          </p:cNvSpPr>
          <p:nvPr/>
        </p:nvSpPr>
        <p:spPr bwMode="auto">
          <a:xfrm>
            <a:off x="8772525" y="2209800"/>
            <a:ext cx="371475" cy="3714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7EB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2286" name="Document"/>
          <p:cNvSpPr>
            <a:spLocks noEditPoints="1" noChangeArrowheads="1"/>
          </p:cNvSpPr>
          <p:nvPr/>
        </p:nvSpPr>
        <p:spPr bwMode="auto">
          <a:xfrm>
            <a:off x="0" y="1447800"/>
            <a:ext cx="371475" cy="3714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7EB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2287" name="Document"/>
          <p:cNvSpPr>
            <a:spLocks noEditPoints="1" noChangeArrowheads="1"/>
          </p:cNvSpPr>
          <p:nvPr/>
        </p:nvSpPr>
        <p:spPr bwMode="auto">
          <a:xfrm>
            <a:off x="0" y="609600"/>
            <a:ext cx="457200" cy="381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7EB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2288" name="Document"/>
          <p:cNvSpPr>
            <a:spLocks noEditPoints="1" noChangeArrowheads="1"/>
          </p:cNvSpPr>
          <p:nvPr/>
        </p:nvSpPr>
        <p:spPr bwMode="auto">
          <a:xfrm>
            <a:off x="8772525" y="609600"/>
            <a:ext cx="371475" cy="3714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7EB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2289" name="Document"/>
          <p:cNvSpPr>
            <a:spLocks noEditPoints="1" noChangeArrowheads="1"/>
          </p:cNvSpPr>
          <p:nvPr/>
        </p:nvSpPr>
        <p:spPr bwMode="auto">
          <a:xfrm>
            <a:off x="0" y="6248400"/>
            <a:ext cx="371475" cy="3714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7EB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2290" name="Document"/>
          <p:cNvSpPr>
            <a:spLocks noEditPoints="1" noChangeArrowheads="1"/>
          </p:cNvSpPr>
          <p:nvPr/>
        </p:nvSpPr>
        <p:spPr bwMode="auto">
          <a:xfrm>
            <a:off x="0" y="5638800"/>
            <a:ext cx="371475" cy="3714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7EB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2291" name="Document"/>
          <p:cNvSpPr>
            <a:spLocks noEditPoints="1" noChangeArrowheads="1"/>
          </p:cNvSpPr>
          <p:nvPr/>
        </p:nvSpPr>
        <p:spPr bwMode="auto">
          <a:xfrm>
            <a:off x="0" y="4419600"/>
            <a:ext cx="381000" cy="381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7EB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609600" y="449580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</a:endParaRPr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381000" y="43434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ko-KR" b="1" i="1">
                <a:solidFill>
                  <a:srgbClr val="660066"/>
                </a:solidFill>
              </a:rPr>
              <a:t>совпадение размеров кристаллитов с характерными размерами для различных физических явлений </a:t>
            </a:r>
            <a:endParaRPr lang="ru-RU" b="1" i="1">
              <a:solidFill>
                <a:srgbClr val="660066"/>
              </a:solidFill>
              <a:ea typeface="Malgun Gothic" pitchFamily="34" charset="-127"/>
            </a:endParaRPr>
          </a:p>
        </p:txBody>
      </p:sp>
      <p:sp>
        <p:nvSpPr>
          <p:cNvPr id="182294" name="Text Box 22"/>
          <p:cNvSpPr txBox="1">
            <a:spLocks noChangeArrowheads="1"/>
          </p:cNvSpPr>
          <p:nvPr/>
        </p:nvSpPr>
        <p:spPr bwMode="auto">
          <a:xfrm>
            <a:off x="533400" y="495300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ko-KR" b="1" i="1">
                <a:solidFill>
                  <a:srgbClr val="0000FF"/>
                </a:solidFill>
              </a:rPr>
              <a:t>интервал, когда об. доля поверхностей раздела в общем объеме материала составляет примерно ΔV≈50% и более </a:t>
            </a:r>
            <a:endParaRPr lang="ru-RU" b="1" i="1">
              <a:solidFill>
                <a:srgbClr val="0000FF"/>
              </a:solidFill>
              <a:ea typeface="Malgun Gothic" pitchFamily="34" charset="-127"/>
            </a:endParaRPr>
          </a:p>
        </p:txBody>
      </p:sp>
      <p:sp>
        <p:nvSpPr>
          <p:cNvPr id="182295" name="Document"/>
          <p:cNvSpPr>
            <a:spLocks noEditPoints="1" noChangeArrowheads="1"/>
          </p:cNvSpPr>
          <p:nvPr/>
        </p:nvSpPr>
        <p:spPr bwMode="auto">
          <a:xfrm>
            <a:off x="0" y="5029200"/>
            <a:ext cx="371475" cy="3714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7EB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457200" y="5486400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ko-KR" b="1" i="1">
                <a:solidFill>
                  <a:srgbClr val="0033CC"/>
                </a:solidFill>
              </a:rPr>
              <a:t>наибольший размер одного из структурных эл-тов должен быть ≤ размера, характерного для определенного физического явления </a:t>
            </a:r>
            <a:endParaRPr lang="ru-RU" b="1" i="1">
              <a:solidFill>
                <a:srgbClr val="0033CC"/>
              </a:solidFill>
              <a:ea typeface="Malgun Gothic" pitchFamily="34" charset="-127"/>
            </a:endParaRPr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609600" y="61722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ko-KR" b="1" i="1">
                <a:solidFill>
                  <a:srgbClr val="006600"/>
                </a:solidFill>
              </a:rPr>
              <a:t>возникает новое качество, или это качество возникает в композиции из таких объектов </a:t>
            </a:r>
            <a:endParaRPr lang="ru-RU" b="1" i="1">
              <a:solidFill>
                <a:srgbClr val="006600"/>
              </a:solidFill>
              <a:ea typeface="Malgun Gothic" pitchFamily="34" charset="-127"/>
            </a:endParaRPr>
          </a:p>
        </p:txBody>
      </p:sp>
      <p:sp>
        <p:nvSpPr>
          <p:cNvPr id="5144" name="Text Box 26"/>
          <p:cNvSpPr txBox="1">
            <a:spLocks noChangeArrowheads="1"/>
          </p:cNvSpPr>
          <p:nvPr/>
        </p:nvSpPr>
        <p:spPr bwMode="auto">
          <a:xfrm>
            <a:off x="685800" y="50292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b="1" i="1">
              <a:solidFill>
                <a:prstClr val="black"/>
              </a:solidFill>
            </a:endParaRPr>
          </a:p>
        </p:txBody>
      </p:sp>
      <p:sp>
        <p:nvSpPr>
          <p:cNvPr id="182299" name="Document"/>
          <p:cNvSpPr>
            <a:spLocks noEditPoints="1" noChangeArrowheads="1"/>
          </p:cNvSpPr>
          <p:nvPr/>
        </p:nvSpPr>
        <p:spPr bwMode="auto">
          <a:xfrm>
            <a:off x="2209800" y="2819400"/>
            <a:ext cx="371475" cy="3714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7EB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b="1" i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i="1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300" name="Line 28"/>
          <p:cNvSpPr>
            <a:spLocks noChangeShapeType="1"/>
          </p:cNvSpPr>
          <p:nvPr/>
        </p:nvSpPr>
        <p:spPr bwMode="auto">
          <a:xfrm>
            <a:off x="4343400" y="533400"/>
            <a:ext cx="0" cy="25146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2301" name="Line 29"/>
          <p:cNvSpPr>
            <a:spLocks noChangeShapeType="1"/>
          </p:cNvSpPr>
          <p:nvPr/>
        </p:nvSpPr>
        <p:spPr bwMode="auto">
          <a:xfrm>
            <a:off x="5029200" y="533400"/>
            <a:ext cx="0" cy="13716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2302" name="Line 30"/>
          <p:cNvSpPr>
            <a:spLocks noChangeShapeType="1"/>
          </p:cNvSpPr>
          <p:nvPr/>
        </p:nvSpPr>
        <p:spPr bwMode="auto">
          <a:xfrm>
            <a:off x="3657600" y="533400"/>
            <a:ext cx="0" cy="13716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nimBg="1"/>
      <p:bldP spid="182278" grpId="0" animBg="1"/>
      <p:bldP spid="182279" grpId="0" animBg="1"/>
      <p:bldP spid="182280" grpId="0" animBg="1"/>
      <p:bldP spid="182281" grpId="0" animBg="1"/>
      <p:bldP spid="182282" grpId="0" animBg="1"/>
      <p:bldP spid="182283" grpId="0" animBg="1"/>
      <p:bldP spid="182284" grpId="0" animBg="1"/>
      <p:bldP spid="182285" grpId="0" animBg="1"/>
      <p:bldP spid="182286" grpId="0" animBg="1"/>
      <p:bldP spid="182287" grpId="0" animBg="1"/>
      <p:bldP spid="182288" grpId="0" animBg="1"/>
      <p:bldP spid="182289" grpId="0" animBg="1"/>
      <p:bldP spid="182290" grpId="0" animBg="1"/>
      <p:bldP spid="182291" grpId="0" animBg="1"/>
      <p:bldP spid="182293" grpId="0"/>
      <p:bldP spid="182294" grpId="0"/>
      <p:bldP spid="182295" grpId="0" animBg="1"/>
      <p:bldP spid="182296" grpId="0"/>
      <p:bldP spid="182297" grpId="0"/>
      <p:bldP spid="182299" grpId="0" animBg="1"/>
      <p:bldP spid="182300" grpId="0" animBg="1"/>
      <p:bldP spid="182301" grpId="0" animBg="1"/>
      <p:bldP spid="18230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1265</Words>
  <Application>Microsoft Office PowerPoint</Application>
  <PresentationFormat>Экран (4:3)</PresentationFormat>
  <Paragraphs>172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Thermal</vt:lpstr>
      <vt:lpstr>МДК 01 Введение в нанотехнологию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Приложения наноматериалов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2015-07-17T02:55:40Z</dcterms:created>
  <dcterms:modified xsi:type="dcterms:W3CDTF">2015-07-22T04:48:05Z</dcterms:modified>
</cp:coreProperties>
</file>