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95" r:id="rId7"/>
    <p:sldId id="29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81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0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9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2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942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8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4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7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9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7655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444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29" name="Rectangle 3" descr="Narrow vertical"/>
            <p:cNvSpPr>
              <a:spLocks noChangeArrowheads="1"/>
            </p:cNvSpPr>
            <p:nvPr/>
          </p:nvSpPr>
          <p:spPr bwMode="auto">
            <a:xfrm>
              <a:off x="288" y="48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en-US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0" name="Rectangle 4" descr="Narrow horizontal"/>
            <p:cNvSpPr>
              <a:spLocks noChangeArrowheads="1"/>
            </p:cNvSpPr>
            <p:nvPr/>
          </p:nvSpPr>
          <p:spPr bwMode="auto">
            <a:xfrm>
              <a:off x="48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en-US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1" name="Rectangle 5" descr="Narrow vertical"/>
            <p:cNvSpPr>
              <a:spLocks noChangeArrowheads="1"/>
            </p:cNvSpPr>
            <p:nvPr/>
          </p:nvSpPr>
          <p:spPr bwMode="auto">
            <a:xfrm>
              <a:off x="288" y="4032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en-US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2" name="Rectangle 6" descr="Narrow horizontal"/>
            <p:cNvSpPr>
              <a:spLocks noChangeArrowheads="1"/>
            </p:cNvSpPr>
            <p:nvPr/>
          </p:nvSpPr>
          <p:spPr bwMode="auto">
            <a:xfrm>
              <a:off x="5472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en-US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57150" cap="sq" cmpd="tri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en-US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48" y="48"/>
              <a:ext cx="5664" cy="4224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en-US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>
              <a:off x="0" y="0"/>
              <a:ext cx="384" cy="384"/>
              <a:chOff x="0" y="0"/>
              <a:chExt cx="384" cy="384"/>
            </a:xfrm>
          </p:grpSpPr>
          <p:sp>
            <p:nvSpPr>
              <p:cNvPr id="1045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3" name="Oval 11"/>
              <p:cNvSpPr>
                <a:spLocks noChangeArrowheads="1"/>
              </p:cNvSpPr>
              <p:nvPr/>
            </p:nvSpPr>
            <p:spPr bwMode="auto">
              <a:xfrm>
                <a:off x="101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0" y="3935"/>
              <a:ext cx="384" cy="384"/>
              <a:chOff x="0" y="3935"/>
              <a:chExt cx="384" cy="384"/>
            </a:xfrm>
          </p:grpSpPr>
          <p:sp>
            <p:nvSpPr>
              <p:cNvPr id="1043" name="Rectangle 13"/>
              <p:cNvSpPr>
                <a:spLocks noChangeArrowheads="1"/>
              </p:cNvSpPr>
              <p:nvPr/>
            </p:nvSpPr>
            <p:spPr bwMode="auto">
              <a:xfrm>
                <a:off x="0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6" name="Oval 14"/>
              <p:cNvSpPr>
                <a:spLocks noChangeArrowheads="1"/>
              </p:cNvSpPr>
              <p:nvPr/>
            </p:nvSpPr>
            <p:spPr bwMode="auto">
              <a:xfrm>
                <a:off x="101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37" name="Group 15"/>
            <p:cNvGrpSpPr>
              <a:grpSpLocks/>
            </p:cNvGrpSpPr>
            <p:nvPr/>
          </p:nvGrpSpPr>
          <p:grpSpPr bwMode="auto">
            <a:xfrm>
              <a:off x="5375" y="3935"/>
              <a:ext cx="384" cy="384"/>
              <a:chOff x="5375" y="3935"/>
              <a:chExt cx="384" cy="384"/>
            </a:xfrm>
          </p:grpSpPr>
          <p:sp>
            <p:nvSpPr>
              <p:cNvPr id="1041" name="Rectangle 16"/>
              <p:cNvSpPr>
                <a:spLocks noChangeArrowheads="1"/>
              </p:cNvSpPr>
              <p:nvPr/>
            </p:nvSpPr>
            <p:spPr bwMode="auto">
              <a:xfrm>
                <a:off x="5375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9" name="Oval 17"/>
              <p:cNvSpPr>
                <a:spLocks noChangeArrowheads="1"/>
              </p:cNvSpPr>
              <p:nvPr/>
            </p:nvSpPr>
            <p:spPr bwMode="auto">
              <a:xfrm>
                <a:off x="5476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38" name="Group 18"/>
            <p:cNvGrpSpPr>
              <a:grpSpLocks/>
            </p:cNvGrpSpPr>
            <p:nvPr/>
          </p:nvGrpSpPr>
          <p:grpSpPr bwMode="auto">
            <a:xfrm>
              <a:off x="5375" y="0"/>
              <a:ext cx="384" cy="384"/>
              <a:chOff x="5375" y="0"/>
              <a:chExt cx="384" cy="384"/>
            </a:xfrm>
          </p:grpSpPr>
          <p:sp>
            <p:nvSpPr>
              <p:cNvPr id="1039" name="Rectangle 19"/>
              <p:cNvSpPr>
                <a:spLocks noChangeArrowheads="1"/>
              </p:cNvSpPr>
              <p:nvPr/>
            </p:nvSpPr>
            <p:spPr bwMode="auto">
              <a:xfrm>
                <a:off x="5375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2" name="Oval 20"/>
              <p:cNvSpPr>
                <a:spLocks noChangeArrowheads="1"/>
              </p:cNvSpPr>
              <p:nvPr/>
            </p:nvSpPr>
            <p:spPr bwMode="auto">
              <a:xfrm>
                <a:off x="5476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7344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/>
              <a:t>МЕТОДИКА РАБОТЫ С ТЕКСТОВОЙ ЗАДАЧЕЙ</a:t>
            </a:r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795569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7498"/>
            <a:ext cx="7782356" cy="479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47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7"/>
            <a:ext cx="7848872" cy="361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08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5331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30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692696"/>
            <a:ext cx="757578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787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8" y="620688"/>
            <a:ext cx="7836485" cy="547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23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4" cy="423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078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7080"/>
            <a:ext cx="6912768" cy="595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178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200800" cy="392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974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5904656" cy="5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495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96" y="548680"/>
            <a:ext cx="7085803" cy="497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44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92889" cy="273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80507"/>
            <a:ext cx="7992888" cy="238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222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128792" cy="55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803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3"/>
            <a:ext cx="6048672" cy="599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708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912768" cy="369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052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1"/>
            <a:ext cx="6552728" cy="570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869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72808" cy="497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22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620688"/>
            <a:ext cx="710478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511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344816" cy="505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532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200800" cy="242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764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984776" cy="54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914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344816" cy="359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86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9208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006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128792" cy="569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788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47283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78820"/>
            <a:ext cx="7472830" cy="28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813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488832" cy="53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273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560840" cy="148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04737"/>
            <a:ext cx="7560840" cy="464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886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7415"/>
            <a:ext cx="6552728" cy="590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476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488832" cy="48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544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7593"/>
            <a:ext cx="7128792" cy="590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170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35387"/>
            <a:ext cx="7302281" cy="303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61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552728" cy="591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958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79"/>
            <a:ext cx="7560840" cy="118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560840" cy="448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168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7"/>
            <a:ext cx="8064896" cy="458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7920880" cy="90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59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36904" cy="281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573016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решения текстовых задач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Анализ условия задачи (Анализ содержания задачи)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2.Поиск способа решения (Поиск пути решения и составление плана ее решения)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Оформление решения задачи (Осуществление плана решения задачи)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Проверка решения задачи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Исследование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14443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2400" cy="360040"/>
          </a:xfrm>
        </p:spPr>
        <p:txBody>
          <a:bodyPr/>
          <a:lstStyle/>
          <a:p>
            <a:pPr lvl="0"/>
            <a:r>
              <a:rPr lang="ru-RU" altLang="ru-RU" sz="2400" b="1" i="1" dirty="0">
                <a:solidFill>
                  <a:srgbClr val="2A272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Структура умений решать текстовые задачи</a:t>
            </a:r>
            <a:r>
              <a:rPr lang="ru-RU" alt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278037"/>
              </p:ext>
            </p:extLst>
          </p:nvPr>
        </p:nvGraphicFramePr>
        <p:xfrm>
          <a:off x="467544" y="764702"/>
          <a:ext cx="8136903" cy="52565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25669"/>
                <a:gridCol w="6611234"/>
              </a:tblGrid>
              <a:tr h="345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Умения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Операционный состав умений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185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Умение анализировать задачу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81305" algn="l"/>
                        </a:tabLst>
                      </a:pPr>
                      <a:r>
                        <a:rPr lang="ru-RU" sz="1800" dirty="0">
                          <a:effectLst/>
                        </a:rPr>
                        <a:t> проводить первичный анализ текста (представление задачной ситуации, выделение условия и требования, опорных слов);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81305" algn="l"/>
                        </a:tabLst>
                      </a:pPr>
                      <a:r>
                        <a:rPr lang="ru-RU" sz="1800" dirty="0">
                          <a:effectLst/>
                        </a:rPr>
                        <a:t> выделять известные, неизвестные, искомые величины;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81305" algn="l"/>
                        </a:tabLst>
                      </a:pPr>
                      <a:r>
                        <a:rPr lang="ru-RU" sz="1800" dirty="0">
                          <a:effectLst/>
                        </a:rPr>
                        <a:t>устанавливать связи между данными и искомыми;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81305" algn="l"/>
                        </a:tabLst>
                      </a:pPr>
                      <a:r>
                        <a:rPr lang="ru-RU" sz="1800" dirty="0">
                          <a:effectLst/>
                        </a:rPr>
                        <a:t>конструировать модели задачной ситуации (предметные, схематические, графические) и соотносить элементы задачи с элементами модели;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81305" algn="l"/>
                        </a:tabLst>
                      </a:pPr>
                      <a:r>
                        <a:rPr lang="ru-RU" sz="1800" dirty="0">
                          <a:effectLst/>
                        </a:rPr>
                        <a:t>устанавливать полноту данных задачи (достаточность, недостаточность, избыточность);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81305" algn="l"/>
                        </a:tabLst>
                      </a:pPr>
                      <a:r>
                        <a:rPr lang="ru-RU" sz="1800" dirty="0">
                          <a:effectLst/>
                        </a:rPr>
                        <a:t>узнавать типы задач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725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Умение проводить поиск плана решения задачи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 раскладывать составную задачу на простые;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2. переводить зависимость данных и искомых на математический язык;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3. выбирать рациональные способы решения задач;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4. проводить рассуждения аналитическим и синтетическим способом;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5. активизировать необходимые для решения задачи теоретические знания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8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451728"/>
              </p:ext>
            </p:extLst>
          </p:nvPr>
        </p:nvGraphicFramePr>
        <p:xfrm>
          <a:off x="683568" y="620688"/>
          <a:ext cx="7848871" cy="54681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2168"/>
                <a:gridCol w="6336703"/>
              </a:tblGrid>
              <a:tr h="1565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Умение реализовать найденный план решения задачи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1.  устанавливать адекватность построенной математической модели исходной задаче;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2. рационально выбирать математические связи между величинами;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3.  устанавливать соответствие промежуточных и конечного результатов;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4. оформлять решение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2107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Умение осуществлять контроль и коррекцию решения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1. определять соответствие полученных результатов исходной задаче;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2. выполнять проверку решения разными способами;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3. находить другие способы решения задачи;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4.  оценивать полученные при решении результаты;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обобщать результаты решения.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7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4527"/>
            <a:ext cx="6768752" cy="59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4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3"/>
            <a:ext cx="7776864" cy="378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094919"/>
      </p:ext>
    </p:extLst>
  </p:cSld>
  <p:clrMapOvr>
    <a:masterClrMapping/>
  </p:clrMapOvr>
</p:sld>
</file>

<file path=ppt/theme/theme1.xml><?xml version="1.0" encoding="utf-8"?>
<a:theme xmlns:a="http://schemas.openxmlformats.org/drawingml/2006/main" name="Certificate">
  <a:themeElements>
    <a:clrScheme name="Certificate 1">
      <a:dk1>
        <a:srgbClr val="000000"/>
      </a:dk1>
      <a:lt1>
        <a:srgbClr val="FFFFCC"/>
      </a:lt1>
      <a:dk2>
        <a:srgbClr val="333300"/>
      </a:dk2>
      <a:lt2>
        <a:srgbClr val="808000"/>
      </a:lt2>
      <a:accent1>
        <a:srgbClr val="339933"/>
      </a:accent1>
      <a:accent2>
        <a:srgbClr val="A50021"/>
      </a:accent2>
      <a:accent3>
        <a:srgbClr val="FFFFE2"/>
      </a:accent3>
      <a:accent4>
        <a:srgbClr val="000000"/>
      </a:accent4>
      <a:accent5>
        <a:srgbClr val="ADCAAD"/>
      </a:accent5>
      <a:accent6>
        <a:srgbClr val="95001D"/>
      </a:accent6>
      <a:hlink>
        <a:srgbClr val="CC9900"/>
      </a:hlink>
      <a:folHlink>
        <a:srgbClr val="FFCC66"/>
      </a:folHlink>
    </a:clrScheme>
    <a:fontScheme name="Certificate">
      <a:majorFont>
        <a:latin typeface="Arial Narrow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ertificate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176</Words>
  <Application>Microsoft Office PowerPoint</Application>
  <PresentationFormat>Экран (4:3)</PresentationFormat>
  <Paragraphs>23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Certificate</vt:lpstr>
      <vt:lpstr>МЕТОДИКА РАБОТЫ С ТЕКСТОВОЙ ЗАДАЧЕЙ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умений решать текстовые задачи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И МЕТОДЫ РЕШЕНИЯ ТЕКСТОВЫХ ЗАДАЧ</dc:title>
  <dc:creator>МПМ</dc:creator>
  <cp:lastModifiedBy>МПМ</cp:lastModifiedBy>
  <cp:revision>9</cp:revision>
  <dcterms:created xsi:type="dcterms:W3CDTF">2016-09-21T23:16:34Z</dcterms:created>
  <dcterms:modified xsi:type="dcterms:W3CDTF">2016-09-22T00:23:29Z</dcterms:modified>
</cp:coreProperties>
</file>