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58D02-ECD5-4459-A7DC-31884F0005D8}" type="datetimeFigureOut">
              <a:rPr lang="ru-RU" smtClean="0"/>
              <a:pPr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6B0FE-EB97-4994-9664-8EA4168E81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58D02-ECD5-4459-A7DC-31884F0005D8}" type="datetimeFigureOut">
              <a:rPr lang="ru-RU" smtClean="0"/>
              <a:pPr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6B0FE-EB97-4994-9664-8EA4168E81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58D02-ECD5-4459-A7DC-31884F0005D8}" type="datetimeFigureOut">
              <a:rPr lang="ru-RU" smtClean="0"/>
              <a:pPr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6B0FE-EB97-4994-9664-8EA4168E81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58D02-ECD5-4459-A7DC-31884F0005D8}" type="datetimeFigureOut">
              <a:rPr lang="ru-RU" smtClean="0"/>
              <a:pPr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6B0FE-EB97-4994-9664-8EA4168E81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58D02-ECD5-4459-A7DC-31884F0005D8}" type="datetimeFigureOut">
              <a:rPr lang="ru-RU" smtClean="0"/>
              <a:pPr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6B0FE-EB97-4994-9664-8EA4168E81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58D02-ECD5-4459-A7DC-31884F0005D8}" type="datetimeFigureOut">
              <a:rPr lang="ru-RU" smtClean="0"/>
              <a:pPr/>
              <a:t>14.04.2020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6B0FE-EB97-4994-9664-8EA4168E81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58D02-ECD5-4459-A7DC-31884F0005D8}" type="datetimeFigureOut">
              <a:rPr lang="ru-RU" smtClean="0"/>
              <a:pPr/>
              <a:t>14.04.2020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6B0FE-EB97-4994-9664-8EA4168E81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58D02-ECD5-4459-A7DC-31884F0005D8}" type="datetimeFigureOut">
              <a:rPr lang="ru-RU" smtClean="0"/>
              <a:pPr/>
              <a:t>14.04.2020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6B0FE-EB97-4994-9664-8EA4168E81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58D02-ECD5-4459-A7DC-31884F0005D8}" type="datetimeFigureOut">
              <a:rPr lang="ru-RU" smtClean="0"/>
              <a:pPr/>
              <a:t>14.04.2020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6B0FE-EB97-4994-9664-8EA4168E81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58D02-ECD5-4459-A7DC-31884F0005D8}" type="datetimeFigureOut">
              <a:rPr lang="ru-RU" smtClean="0"/>
              <a:pPr/>
              <a:t>14.04.2020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6B0FE-EB97-4994-9664-8EA4168E81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58D02-ECD5-4459-A7DC-31884F0005D8}" type="datetimeFigureOut">
              <a:rPr lang="ru-RU" smtClean="0"/>
              <a:pPr/>
              <a:t>14.04.2020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6B0FE-EB97-4994-9664-8EA4168E81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458D02-ECD5-4459-A7DC-31884F0005D8}" type="datetimeFigureOut">
              <a:rPr lang="ru-RU" smtClean="0"/>
              <a:pPr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6B0FE-EB97-4994-9664-8EA4168E81B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80729"/>
            <a:ext cx="7772400" cy="1080119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Отечественное языкознание в советский период 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276872"/>
            <a:ext cx="6400800" cy="3361928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ru-RU" dirty="0" smtClean="0"/>
              <a:t>1. Основные </a:t>
            </a:r>
            <a:r>
              <a:rPr lang="ru-RU" dirty="0"/>
              <a:t>достижения отечественного языкознания в </a:t>
            </a:r>
            <a:r>
              <a:rPr lang="ru-RU" dirty="0" smtClean="0"/>
              <a:t>советский </a:t>
            </a:r>
            <a:r>
              <a:rPr lang="ru-RU" dirty="0"/>
              <a:t>период.</a:t>
            </a:r>
          </a:p>
          <a:p>
            <a:pPr lvl="0"/>
            <a:r>
              <a:rPr lang="ru-RU" dirty="0" smtClean="0"/>
              <a:t>2. Вклад </a:t>
            </a:r>
            <a:r>
              <a:rPr lang="ru-RU" dirty="0"/>
              <a:t>Л. В. Щербы в решение проблемы общего </a:t>
            </a:r>
            <a:r>
              <a:rPr lang="ru-RU" dirty="0" smtClean="0"/>
              <a:t>языкознания </a:t>
            </a:r>
            <a:r>
              <a:rPr lang="ru-RU" dirty="0"/>
              <a:t>и фонологии.</a:t>
            </a:r>
          </a:p>
          <a:p>
            <a:pPr lvl="0"/>
            <a:r>
              <a:rPr lang="ru-RU" dirty="0" smtClean="0"/>
              <a:t>3. Лингвистическая </a:t>
            </a:r>
            <a:r>
              <a:rPr lang="ru-RU" dirty="0"/>
              <a:t>концепция </a:t>
            </a:r>
            <a:endParaRPr lang="ru-RU" dirty="0" smtClean="0"/>
          </a:p>
          <a:p>
            <a:pPr lvl="0"/>
            <a:r>
              <a:rPr lang="ru-RU" dirty="0" smtClean="0"/>
              <a:t>И</a:t>
            </a:r>
            <a:r>
              <a:rPr lang="ru-RU" dirty="0"/>
              <a:t>. И. Мещанинова.</a:t>
            </a:r>
          </a:p>
          <a:p>
            <a:pPr lvl="0"/>
            <a:r>
              <a:rPr lang="ru-RU" dirty="0" smtClean="0"/>
              <a:t>4. В</a:t>
            </a:r>
            <a:r>
              <a:rPr lang="ru-RU" dirty="0"/>
              <a:t>. В. Виноградов как лингвист</a:t>
            </a:r>
            <a:r>
              <a:rPr lang="ru-RU" dirty="0" smtClean="0"/>
              <a:t>. </a:t>
            </a:r>
            <a:endParaRPr lang="ru-RU" dirty="0"/>
          </a:p>
          <a:p>
            <a:pPr lvl="0"/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3. Иван </a:t>
            </a:r>
            <a:r>
              <a:rPr lang="ru-RU" sz="2800" b="1" dirty="0"/>
              <a:t>Иванович Мещанинов </a:t>
            </a:r>
            <a:r>
              <a:rPr lang="ru-RU" sz="2800" b="1" dirty="0" smtClean="0"/>
              <a:t>(1883-1967 </a:t>
            </a:r>
            <a:r>
              <a:rPr lang="ru-RU" sz="2800" b="1" dirty="0" smtClean="0"/>
              <a:t>гг.)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С его именем связано возникновение и развитие целого ряда направлений в области общего и некоторых частных языкознании. Он был крупнейшим специалистом по археологии и истории Юга России и Закавказья, неоспоримы его заслуги в </a:t>
            </a:r>
            <a:r>
              <a:rPr lang="ru-RU" dirty="0" smtClean="0"/>
              <a:t>организации </a:t>
            </a:r>
            <a:r>
              <a:rPr lang="ru-RU" dirty="0"/>
              <a:t>этнографических исследований</a:t>
            </a:r>
            <a:r>
              <a:rPr lang="ru-RU" dirty="0" smtClean="0"/>
              <a:t>.</a:t>
            </a:r>
          </a:p>
          <a:p>
            <a:r>
              <a:rPr lang="ru-RU" dirty="0" smtClean="0"/>
              <a:t>Основополагающим принципом при исследовании языка считал принцип историзма. Это означало: 1) язык – продукт человеческого общества, средство общения, поэтому должен рассматриваться как общественное, а не как естественнонаучное явление, т.е. в связи с обществом; 2) язык, будучи историческим явлением, должен рассматриваться не как застывшая система, но в движении и развитии.  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Рассмотрим некоторые положения лингвистической концепции И. И. Мещанинова.</a:t>
            </a:r>
          </a:p>
          <a:p>
            <a:r>
              <a:rPr lang="ru-RU" dirty="0"/>
              <a:t>ПОНЯТИЙНЫЕ КАТЕГОРИИ обычно понимаются как </a:t>
            </a:r>
            <a:r>
              <a:rPr lang="ru-RU" dirty="0" smtClean="0"/>
              <a:t>универсальные</a:t>
            </a:r>
            <a:r>
              <a:rPr lang="ru-RU" dirty="0"/>
              <a:t>, свойственные всем /или большинству/ языков мира; </a:t>
            </a:r>
            <a:r>
              <a:rPr lang="ru-RU" dirty="0" smtClean="0"/>
              <a:t>благодаря </a:t>
            </a:r>
            <a:r>
              <a:rPr lang="ru-RU" dirty="0"/>
              <a:t>именно этому свойству они выступают как основа </a:t>
            </a:r>
            <a:r>
              <a:rPr lang="ru-RU" dirty="0" smtClean="0"/>
              <a:t>сводимости </a:t>
            </a:r>
            <a:r>
              <a:rPr lang="ru-RU" dirty="0"/>
              <a:t>описаний разнообразных и </a:t>
            </a:r>
            <a:r>
              <a:rPr lang="ru-RU" dirty="0" err="1"/>
              <a:t>разносистемных</a:t>
            </a:r>
            <a:r>
              <a:rPr lang="ru-RU" dirty="0"/>
              <a:t> языков. В </a:t>
            </a:r>
            <a:r>
              <a:rPr lang="ru-RU" dirty="0" smtClean="0"/>
              <a:t>разработке </a:t>
            </a:r>
            <a:r>
              <a:rPr lang="ru-RU" dirty="0"/>
              <a:t>учения о понятийных категориях важную роль сыграли </a:t>
            </a:r>
            <a:r>
              <a:rPr lang="ru-RU" dirty="0" smtClean="0"/>
              <a:t>труды </a:t>
            </a:r>
            <a:r>
              <a:rPr lang="ru-RU" dirty="0"/>
              <a:t>О. </a:t>
            </a:r>
            <a:r>
              <a:rPr lang="ru-RU" dirty="0" err="1"/>
              <a:t>Есперсена</a:t>
            </a:r>
            <a:r>
              <a:rPr lang="ru-RU" dirty="0"/>
              <a:t> и И. И. Мещанинова.</a:t>
            </a:r>
          </a:p>
          <a:p>
            <a:r>
              <a:rPr lang="ru-RU" dirty="0"/>
              <a:t>ТИПОЛОГИЧЕСКАЯ КЛАССИФИКАЦИЯ ЯЗЫКОВ </a:t>
            </a:r>
            <a:r>
              <a:rPr lang="ru-RU" dirty="0" smtClean="0"/>
              <a:t>создается </a:t>
            </a:r>
            <a:r>
              <a:rPr lang="ru-RU" dirty="0"/>
              <a:t>на основе одной черты языковой структуры, которая признается ведущей (работы советских </a:t>
            </a:r>
            <a:r>
              <a:rPr lang="ru-RU" dirty="0" err="1"/>
              <a:t>типологов</a:t>
            </a:r>
            <a:r>
              <a:rPr lang="ru-RU" dirty="0"/>
              <a:t> </a:t>
            </a:r>
            <a:r>
              <a:rPr lang="ru-RU" dirty="0" smtClean="0"/>
              <a:t>20-40-х гг</a:t>
            </a:r>
            <a:r>
              <a:rPr lang="ru-RU" dirty="0"/>
              <a:t>., содержательно ориентированная типология в работах И. И. Мещанинова), </a:t>
            </a:r>
            <a:r>
              <a:rPr lang="ru-RU" dirty="0" smtClean="0"/>
              <a:t>группирующая </a:t>
            </a:r>
            <a:r>
              <a:rPr lang="ru-RU" dirty="0"/>
              <a:t>типологически релевантные признаки языков вокруг </a:t>
            </a:r>
            <a:r>
              <a:rPr lang="ru-RU" dirty="0" smtClean="0"/>
              <a:t>одного </a:t>
            </a:r>
            <a:r>
              <a:rPr lang="ru-RU" dirty="0"/>
              <a:t>признака (структурной доминанты), например, </a:t>
            </a:r>
            <a:r>
              <a:rPr lang="ru-RU" dirty="0" smtClean="0"/>
              <a:t>противопоставление </a:t>
            </a:r>
            <a:r>
              <a:rPr lang="ru-RU" dirty="0"/>
              <a:t>субъекта — объекта в номинативных </a:t>
            </a:r>
            <a:r>
              <a:rPr lang="ru-RU" dirty="0" smtClean="0"/>
              <a:t>языках. 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55000" lnSpcReduction="20000"/>
          </a:bodyPr>
          <a:lstStyle/>
          <a:p>
            <a:r>
              <a:rPr lang="ru-RU" dirty="0"/>
              <a:t>Идеи И. И. Мещанинова закладывают основы целого ряда </a:t>
            </a:r>
            <a:r>
              <a:rPr lang="ru-RU" dirty="0" smtClean="0"/>
              <a:t>современных </a:t>
            </a:r>
            <a:r>
              <a:rPr lang="ru-RU" dirty="0"/>
              <a:t>концепций.</a:t>
            </a:r>
          </a:p>
          <a:p>
            <a:r>
              <a:rPr lang="ru-RU" dirty="0"/>
              <a:t>СОПОСТАВИТЕЛЬНАЯ СТИЛИСТИКА. Обобщения </a:t>
            </a:r>
            <a:r>
              <a:rPr lang="ru-RU" dirty="0" smtClean="0"/>
              <a:t>сопоставительной </a:t>
            </a:r>
            <a:r>
              <a:rPr lang="ru-RU" dirty="0"/>
              <a:t>стилистики приводят к выводу о том, что в разных </a:t>
            </a:r>
            <a:r>
              <a:rPr lang="ru-RU" dirty="0" smtClean="0"/>
              <a:t>языках </a:t>
            </a:r>
            <a:r>
              <a:rPr lang="ru-RU" dirty="0"/>
              <a:t>имеются разные предпочтительные способы выражения одних и тех же содержаний (мыслей). Так, индоевропейские языки в </a:t>
            </a:r>
            <a:r>
              <a:rPr lang="ru-RU" dirty="0" smtClean="0"/>
              <a:t>целом </a:t>
            </a:r>
            <a:r>
              <a:rPr lang="ru-RU" dirty="0"/>
              <a:t>противопоставляют "субстанцию" и её "форму" (например, "чашка чаю"), тогда как индейские языки соединяют их в понятии "явление" ("</a:t>
            </a:r>
            <a:r>
              <a:rPr lang="ru-RU" dirty="0" err="1"/>
              <a:t>чаечашка</a:t>
            </a:r>
            <a:r>
              <a:rPr lang="ru-RU" dirty="0"/>
              <a:t>") и т. п. Стилистика, таким образом, выходит в область общей проблемы "язык и мышление", составляющей </a:t>
            </a:r>
            <a:r>
              <a:rPr lang="ru-RU" dirty="0" smtClean="0"/>
              <a:t>содержание </a:t>
            </a:r>
            <a:r>
              <a:rPr lang="ru-RU" dirty="0"/>
              <a:t>таких разных концепций, как стадиальная типология (</a:t>
            </a:r>
            <a:r>
              <a:rPr lang="ru-RU" dirty="0" smtClean="0"/>
              <a:t>работы </a:t>
            </a:r>
            <a:r>
              <a:rPr lang="ru-RU" dirty="0"/>
              <a:t>И. И. Мещанинова).</a:t>
            </a:r>
          </a:p>
          <a:p>
            <a:r>
              <a:rPr lang="ru-RU" dirty="0"/>
              <a:t>ФУНКЦИОНАЛЬНАЯ ГРАММАТИКА. И. И. Мещанинов, </a:t>
            </a:r>
            <a:r>
              <a:rPr lang="ru-RU" dirty="0" smtClean="0"/>
              <a:t>излагая </a:t>
            </a:r>
            <a:r>
              <a:rPr lang="ru-RU" dirty="0"/>
              <a:t>в работах 40-х годов теорию понятийных категорий, </a:t>
            </a:r>
            <a:r>
              <a:rPr lang="ru-RU" dirty="0" smtClean="0"/>
              <a:t>базирующуюся </a:t>
            </a:r>
            <a:r>
              <a:rPr lang="ru-RU" dirty="0"/>
              <a:t>на его типологических исследованиях, выдвигал на первый план все то, что в этих категориях связано с "языковой передачей", в которой он уделял особое внимание наличию определенной </a:t>
            </a:r>
            <a:r>
              <a:rPr lang="ru-RU" dirty="0" smtClean="0"/>
              <a:t>системы</a:t>
            </a:r>
            <a:r>
              <a:rPr lang="ru-RU" dirty="0"/>
              <a:t>. Тем самым труды И. И. Мещанинова имели большое </a:t>
            </a:r>
            <a:r>
              <a:rPr lang="ru-RU" dirty="0" smtClean="0"/>
              <a:t>значение </a:t>
            </a:r>
            <a:r>
              <a:rPr lang="ru-RU" dirty="0"/>
              <a:t>для разработки теоретических оснований функциональной </a:t>
            </a:r>
            <a:r>
              <a:rPr lang="ru-RU" dirty="0" smtClean="0"/>
              <a:t>грамматики</a:t>
            </a:r>
            <a:r>
              <a:rPr lang="ru-RU" dirty="0"/>
              <a:t>.</a:t>
            </a:r>
          </a:p>
          <a:p>
            <a:r>
              <a:rPr lang="ru-RU" dirty="0"/>
              <a:t>ФУНКЦИОНАЛЬНО-СЕМАНТИЧЕСКОЕ ПОЛЕ. Понятие поля в грамматике разрабатывается в отечественном языкознании с 60-70-х гг. 20 века (В. Г. </a:t>
            </a:r>
            <a:r>
              <a:rPr lang="ru-RU" dirty="0" err="1"/>
              <a:t>Адмони</a:t>
            </a:r>
            <a:r>
              <a:rPr lang="ru-RU" dirty="0"/>
              <a:t>, М. М. </a:t>
            </a:r>
            <a:r>
              <a:rPr lang="ru-RU" dirty="0" err="1"/>
              <a:t>Гухман</a:t>
            </a:r>
            <a:r>
              <a:rPr lang="ru-RU" dirty="0"/>
              <a:t>, Е. В. </a:t>
            </a:r>
            <a:r>
              <a:rPr lang="ru-RU" dirty="0" err="1"/>
              <a:t>Гулыга</a:t>
            </a:r>
            <a:r>
              <a:rPr lang="ru-RU" dirty="0"/>
              <a:t>, Е. И. </a:t>
            </a:r>
            <a:r>
              <a:rPr lang="ru-RU" dirty="0" err="1" smtClean="0"/>
              <a:t>Шендельс</a:t>
            </a:r>
            <a:r>
              <a:rPr lang="ru-RU" dirty="0" smtClean="0"/>
              <a:t> </a:t>
            </a:r>
            <a:r>
              <a:rPr lang="ru-RU" dirty="0"/>
              <a:t>и </a:t>
            </a:r>
            <a:r>
              <a:rPr lang="ru-RU" dirty="0" err="1"/>
              <a:t>др</a:t>
            </a:r>
            <a:r>
              <a:rPr lang="ru-RU" dirty="0"/>
              <a:t>). Во многих отношениях оно опирается на теорию понятийных категорий И. И. Мещанинова.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2400" b="1" dirty="0"/>
              <a:t>4. </a:t>
            </a:r>
            <a:r>
              <a:rPr lang="ru-RU" sz="2400" b="1" dirty="0" smtClean="0"/>
              <a:t>Виктор </a:t>
            </a:r>
            <a:r>
              <a:rPr lang="ru-RU" sz="2400" b="1" dirty="0"/>
              <a:t>Владимирович Виноградов </a:t>
            </a:r>
            <a:r>
              <a:rPr lang="ru-RU" sz="2400" dirty="0"/>
              <a:t>(1895-1969 гг.)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980728"/>
            <a:ext cx="8229600" cy="5217443"/>
          </a:xfrm>
        </p:spPr>
        <p:txBody>
          <a:bodyPr>
            <a:normAutofit fontScale="92500"/>
          </a:bodyPr>
          <a:lstStyle/>
          <a:p>
            <a:r>
              <a:rPr lang="ru-RU" dirty="0"/>
              <a:t>Основное направление его интересов было связано с созданной им областью науки — историей русского литературного языка. </a:t>
            </a:r>
            <a:r>
              <a:rPr lang="ru-RU" dirty="0" smtClean="0"/>
              <a:t>Основные </a:t>
            </a:r>
            <a:r>
              <a:rPr lang="ru-RU" dirty="0"/>
              <a:t>его труды в этом аспекте: </a:t>
            </a:r>
            <a:r>
              <a:rPr lang="ru-RU" dirty="0" smtClean="0"/>
              <a:t>«История </a:t>
            </a:r>
            <a:r>
              <a:rPr lang="ru-RU" dirty="0"/>
              <a:t>русского литературного </a:t>
            </a:r>
            <a:r>
              <a:rPr lang="ru-RU" dirty="0" smtClean="0"/>
              <a:t>языка» </a:t>
            </a:r>
            <a:r>
              <a:rPr lang="ru-RU" dirty="0"/>
              <a:t>(1938 г.), </a:t>
            </a:r>
            <a:r>
              <a:rPr lang="ru-RU" dirty="0" smtClean="0"/>
              <a:t>«Язык Пушкина» </a:t>
            </a:r>
            <a:r>
              <a:rPr lang="ru-RU" dirty="0"/>
              <a:t>(1935 г.), </a:t>
            </a:r>
            <a:r>
              <a:rPr lang="ru-RU" dirty="0" smtClean="0"/>
              <a:t>«Стиль Пушкина» </a:t>
            </a:r>
            <a:r>
              <a:rPr lang="ru-RU" dirty="0"/>
              <a:t>(1941 г.), </a:t>
            </a:r>
            <a:r>
              <a:rPr lang="ru-RU" dirty="0" smtClean="0"/>
              <a:t>«О </a:t>
            </a:r>
            <a:r>
              <a:rPr lang="ru-RU" dirty="0"/>
              <a:t>языке художественной </a:t>
            </a:r>
            <a:r>
              <a:rPr lang="ru-RU" dirty="0" smtClean="0"/>
              <a:t>литературы».</a:t>
            </a:r>
            <a:endParaRPr lang="ru-RU" dirty="0"/>
          </a:p>
          <a:p>
            <a:r>
              <a:rPr lang="ru-RU" dirty="0"/>
              <a:t>В. В. Виноградов многое сделал для развития на новом этапе стилистики русского языка </a:t>
            </a:r>
            <a:r>
              <a:rPr lang="ru-RU" dirty="0" smtClean="0"/>
              <a:t>(«Стилистика</a:t>
            </a:r>
            <a:r>
              <a:rPr lang="ru-RU" dirty="0"/>
              <a:t>. Теория поэтической речи. </a:t>
            </a:r>
            <a:r>
              <a:rPr lang="ru-RU" dirty="0" smtClean="0"/>
              <a:t>Поэтика» </a:t>
            </a:r>
            <a:r>
              <a:rPr lang="ru-RU" dirty="0"/>
              <a:t>(1936 г.).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r>
              <a:rPr lang="ru-RU" dirty="0"/>
              <a:t>В мировое языкознание вошли грамматические труды В. В. </a:t>
            </a:r>
            <a:r>
              <a:rPr lang="ru-RU" dirty="0" smtClean="0"/>
              <a:t>Виноградова</a:t>
            </a:r>
            <a:r>
              <a:rPr lang="ru-RU" dirty="0"/>
              <a:t>. Он сказал свое весомое слово и в словообразование, и в морфологии, и в синтаксисе. Наиболее важна его книга </a:t>
            </a:r>
            <a:r>
              <a:rPr lang="ru-RU" dirty="0" smtClean="0"/>
              <a:t>«Русский </a:t>
            </a:r>
            <a:r>
              <a:rPr lang="ru-RU" dirty="0"/>
              <a:t>язык. Грамматическое учение о </a:t>
            </a:r>
            <a:r>
              <a:rPr lang="ru-RU" dirty="0" smtClean="0"/>
              <a:t>слове» </a:t>
            </a:r>
            <a:r>
              <a:rPr lang="ru-RU" dirty="0"/>
              <a:t>(1947 г.). В ней изложены новые трактовки и оригинальные идеи по всем проблемам </a:t>
            </a:r>
            <a:r>
              <a:rPr lang="ru-RU" dirty="0" smtClean="0"/>
              <a:t>грамматики</a:t>
            </a:r>
            <a:r>
              <a:rPr lang="ru-RU" dirty="0"/>
              <a:t>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Труд академика В. В. Виноградова оказал значительное </a:t>
            </a:r>
            <a:r>
              <a:rPr lang="ru-RU" dirty="0" smtClean="0"/>
              <a:t>влияние </a:t>
            </a:r>
            <a:r>
              <a:rPr lang="ru-RU" dirty="0"/>
              <a:t>на изучение грамматического строя многих языков (объект </a:t>
            </a:r>
            <a:r>
              <a:rPr lang="ru-RU" dirty="0" smtClean="0"/>
              <a:t>грамматики</a:t>
            </a:r>
            <a:r>
              <a:rPr lang="ru-RU" dirty="0"/>
              <a:t>, ее системный характер, слово как грамматическая </a:t>
            </a:r>
            <a:r>
              <a:rPr lang="ru-RU" dirty="0" smtClean="0"/>
              <a:t>единица</a:t>
            </a:r>
            <a:r>
              <a:rPr lang="ru-RU" dirty="0"/>
              <a:t>, классификация частей речи, строение слова, взаимоотношение морфологии с синтаксисом, словообразованием, лексикой).</a:t>
            </a:r>
          </a:p>
          <a:p>
            <a:r>
              <a:rPr lang="ru-RU" dirty="0"/>
              <a:t>В. В. Виноградов, будучи знатоком русского языка и языка </a:t>
            </a:r>
            <a:r>
              <a:rPr lang="ru-RU" dirty="0" smtClean="0"/>
              <a:t>русских </a:t>
            </a:r>
            <a:r>
              <a:rPr lang="ru-RU" dirty="0"/>
              <a:t>писателей, отдал дань лексикографической работе. Он был </a:t>
            </a:r>
            <a:r>
              <a:rPr lang="ru-RU" dirty="0" smtClean="0"/>
              <a:t>одним </a:t>
            </a:r>
            <a:r>
              <a:rPr lang="ru-RU" dirty="0"/>
              <a:t>из составителей </a:t>
            </a:r>
            <a:r>
              <a:rPr lang="ru-RU" dirty="0" smtClean="0"/>
              <a:t>«Толкового </a:t>
            </a:r>
            <a:r>
              <a:rPr lang="ru-RU" dirty="0"/>
              <a:t>словаря русского </a:t>
            </a:r>
            <a:r>
              <a:rPr lang="ru-RU" dirty="0" smtClean="0"/>
              <a:t>языка» </a:t>
            </a:r>
            <a:r>
              <a:rPr lang="ru-RU" dirty="0"/>
              <a:t>под </a:t>
            </a:r>
            <a:r>
              <a:rPr lang="ru-RU" dirty="0" smtClean="0"/>
              <a:t>редакцией </a:t>
            </a:r>
            <a:r>
              <a:rPr lang="ru-RU" dirty="0"/>
              <a:t>Д. Н. Ушакова, редактировал </a:t>
            </a:r>
            <a:r>
              <a:rPr lang="ru-RU" dirty="0" smtClean="0"/>
              <a:t>«Словарь </a:t>
            </a:r>
            <a:r>
              <a:rPr lang="ru-RU" dirty="0"/>
              <a:t>языка </a:t>
            </a:r>
            <a:r>
              <a:rPr lang="ru-RU" dirty="0" smtClean="0"/>
              <a:t>Пушкина» </a:t>
            </a:r>
            <a:r>
              <a:rPr lang="ru-RU" dirty="0"/>
              <a:t>и </a:t>
            </a:r>
            <a:r>
              <a:rPr lang="ru-RU" dirty="0" smtClean="0"/>
              <a:t>17-томный </a:t>
            </a:r>
            <a:r>
              <a:rPr lang="ru-RU" dirty="0"/>
              <a:t>академический </a:t>
            </a:r>
            <a:r>
              <a:rPr lang="ru-RU" dirty="0" smtClean="0"/>
              <a:t>«Словарь </a:t>
            </a:r>
            <a:r>
              <a:rPr lang="ru-RU" dirty="0"/>
              <a:t>русского </a:t>
            </a:r>
            <a:r>
              <a:rPr lang="ru-RU" dirty="0" smtClean="0"/>
              <a:t>языка».</a:t>
            </a:r>
            <a:endParaRPr lang="ru-RU" dirty="0"/>
          </a:p>
          <a:p>
            <a:r>
              <a:rPr lang="ru-RU" dirty="0"/>
              <a:t>С именем В. В. Виноградова связано превращение фразеологии в самостоятельную отрасль языкознания, имеющую дело с </a:t>
            </a:r>
            <a:r>
              <a:rPr lang="ru-RU" dirty="0" smtClean="0"/>
              <a:t>семантической </a:t>
            </a:r>
            <a:r>
              <a:rPr lang="ru-RU" dirty="0"/>
              <a:t>сочетаемостью слов.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Главное достижение советского языкознания — создание 70 письменностей для ранее бесписьменных народов, а также </a:t>
            </a:r>
            <a:r>
              <a:rPr lang="ru-RU" dirty="0" smtClean="0"/>
              <a:t>нормирование </a:t>
            </a:r>
            <a:r>
              <a:rPr lang="ru-RU" dirty="0"/>
              <a:t>50 языков, т. е. создание литературных языков</a:t>
            </a:r>
            <a:r>
              <a:rPr lang="ru-RU" dirty="0" smtClean="0"/>
              <a:t>.</a:t>
            </a:r>
          </a:p>
          <a:p>
            <a:r>
              <a:rPr lang="ru-RU" dirty="0" smtClean="0"/>
              <a:t>В </a:t>
            </a:r>
            <a:r>
              <a:rPr lang="ru-RU" dirty="0"/>
              <a:t>Советском Союзе все народы на базе своего языка и своей письменности стали </a:t>
            </a:r>
            <a:r>
              <a:rPr lang="ru-RU" dirty="0" smtClean="0"/>
              <a:t>развивать </a:t>
            </a:r>
            <a:r>
              <a:rPr lang="ru-RU" dirty="0"/>
              <a:t>самобытную национальную культуру. Этот процесс коснулся и языкознания. Все языки изучались из уст народа, и это имело </a:t>
            </a:r>
            <a:r>
              <a:rPr lang="ru-RU" dirty="0" smtClean="0"/>
              <a:t>2 </a:t>
            </a:r>
            <a:r>
              <a:rPr lang="ru-RU" dirty="0"/>
              <a:t>важнейших последствия: с одной стороны, интенсивно стали </a:t>
            </a:r>
            <a:r>
              <a:rPr lang="ru-RU" dirty="0" smtClean="0"/>
              <a:t>развиваться </a:t>
            </a:r>
            <a:r>
              <a:rPr lang="ru-RU" dirty="0"/>
              <a:t>фонетика и фонология, что привело к созданию </a:t>
            </a:r>
            <a:r>
              <a:rPr lang="ru-RU" dirty="0" smtClean="0"/>
              <a:t>Московской </a:t>
            </a:r>
            <a:r>
              <a:rPr lang="ru-RU" dirty="0"/>
              <a:t>и Ленинградской (опиравшейся на традиции Казанской </a:t>
            </a:r>
            <a:r>
              <a:rPr lang="ru-RU" dirty="0" smtClean="0"/>
              <a:t>лингвистической </a:t>
            </a:r>
            <a:r>
              <a:rPr lang="ru-RU" dirty="0"/>
              <a:t>школы) фонологических школ; с другой стороны, </a:t>
            </a:r>
            <a:r>
              <a:rPr lang="ru-RU" dirty="0" smtClean="0"/>
              <a:t>формировались </a:t>
            </a:r>
            <a:r>
              <a:rPr lang="ru-RU" dirty="0"/>
              <a:t>национальные лингвистики. В каждой союзной </a:t>
            </a:r>
            <a:r>
              <a:rPr lang="ru-RU" dirty="0" smtClean="0"/>
              <a:t>республике </a:t>
            </a:r>
            <a:r>
              <a:rPr lang="ru-RU" dirty="0"/>
              <a:t>был создан институт языкознания, имевший целью изучать языки народов, проживающих на территории данной республики.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В советской лингвистике большое внимание уделялось </a:t>
            </a:r>
            <a:r>
              <a:rPr lang="ru-RU" dirty="0" smtClean="0"/>
              <a:t>проблемам </a:t>
            </a:r>
            <a:r>
              <a:rPr lang="ru-RU" u="sng" dirty="0"/>
              <a:t>становления и развития национальных литературных языков </a:t>
            </a:r>
            <a:r>
              <a:rPr lang="ru-RU" dirty="0" smtClean="0"/>
              <a:t>(В. </a:t>
            </a:r>
            <a:r>
              <a:rPr lang="ru-RU" dirty="0"/>
              <a:t>В. Виноградов, В. М. </a:t>
            </a:r>
            <a:r>
              <a:rPr lang="ru-RU" dirty="0" err="1" smtClean="0"/>
              <a:t>Жирмунский</a:t>
            </a:r>
            <a:r>
              <a:rPr lang="ru-RU" dirty="0"/>
              <a:t>, Ф. П. Филин и др.). </a:t>
            </a:r>
            <a:endParaRPr lang="ru-RU" dirty="0" smtClean="0"/>
          </a:p>
          <a:p>
            <a:r>
              <a:rPr lang="ru-RU" u="sng" dirty="0"/>
              <a:t>Расширяются типологические исследования языков</a:t>
            </a:r>
            <a:r>
              <a:rPr lang="ru-RU" dirty="0"/>
              <a:t> (И. И. </a:t>
            </a:r>
            <a:r>
              <a:rPr lang="ru-RU" dirty="0" smtClean="0"/>
              <a:t>Мещанинов</a:t>
            </a:r>
            <a:r>
              <a:rPr lang="ru-RU" dirty="0"/>
              <a:t>, а также М. М. </a:t>
            </a:r>
            <a:r>
              <a:rPr lang="ru-RU" dirty="0" err="1"/>
              <a:t>Гухман</a:t>
            </a:r>
            <a:r>
              <a:rPr lang="ru-RU" dirty="0"/>
              <a:t>, </a:t>
            </a:r>
            <a:r>
              <a:rPr lang="ru-RU" dirty="0" smtClean="0"/>
              <a:t>Б</a:t>
            </a:r>
            <a:r>
              <a:rPr lang="ru-RU" dirty="0"/>
              <a:t>. А. </a:t>
            </a:r>
            <a:r>
              <a:rPr lang="ru-RU" dirty="0" smtClean="0"/>
              <a:t>Успенский</a:t>
            </a:r>
            <a:r>
              <a:rPr lang="ru-RU" dirty="0"/>
              <a:t>, В. Н. Ярцева и др.). Определяются основные понятия </a:t>
            </a:r>
            <a:r>
              <a:rPr lang="ru-RU" dirty="0" smtClean="0"/>
              <a:t>типологии</a:t>
            </a:r>
            <a:r>
              <a:rPr lang="ru-RU" dirty="0"/>
              <a:t>, ее отношение к другим лингвистическим дисциплинам. И. И. Мещанинов создает первую типологическую классификацию языков на синтаксических основаниях.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С 50-х годов второе дыхание в отечественном языкознании </a:t>
            </a:r>
            <a:r>
              <a:rPr lang="ru-RU" dirty="0" smtClean="0"/>
              <a:t>приобрело </a:t>
            </a:r>
            <a:r>
              <a:rPr lang="ru-RU" dirty="0"/>
              <a:t>с</a:t>
            </a:r>
            <a:r>
              <a:rPr lang="ru-RU" u="sng" dirty="0"/>
              <a:t>равнительно-историческое языкознание</a:t>
            </a:r>
            <a:r>
              <a:rPr lang="ru-RU" dirty="0"/>
              <a:t>. </a:t>
            </a:r>
            <a:r>
              <a:rPr lang="ru-RU" dirty="0" smtClean="0"/>
              <a:t>Сравнительно-историческому </a:t>
            </a:r>
            <a:r>
              <a:rPr lang="ru-RU" dirty="0"/>
              <a:t>исследованию подверглось множество </a:t>
            </a:r>
            <a:r>
              <a:rPr lang="ru-RU" dirty="0" smtClean="0"/>
              <a:t>языков </a:t>
            </a:r>
            <a:r>
              <a:rPr lang="ru-RU" dirty="0" smtClean="0"/>
              <a:t>(благодаря </a:t>
            </a:r>
            <a:r>
              <a:rPr lang="ru-RU" dirty="0" smtClean="0"/>
              <a:t>включению в научный обиход многих ранее неизвестных языков народов Советского </a:t>
            </a:r>
            <a:r>
              <a:rPr lang="ru-RU" dirty="0" smtClean="0"/>
              <a:t>Союза</a:t>
            </a:r>
            <a:r>
              <a:rPr lang="ru-RU" dirty="0" smtClean="0"/>
              <a:t>, резко расширило эмпирическую базу </a:t>
            </a:r>
            <a:r>
              <a:rPr lang="ru-RU" dirty="0" smtClean="0"/>
              <a:t>науки). </a:t>
            </a:r>
            <a:r>
              <a:rPr lang="ru-RU" dirty="0" smtClean="0"/>
              <a:t>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В 60-80-х гг. интенсивное развитие получило </a:t>
            </a:r>
            <a:r>
              <a:rPr lang="ru-RU" u="sng" dirty="0"/>
              <a:t>сопоставительное </a:t>
            </a:r>
            <a:r>
              <a:rPr lang="ru-RU" dirty="0"/>
              <a:t>(</a:t>
            </a:r>
            <a:r>
              <a:rPr lang="ru-RU" dirty="0" err="1" smtClean="0"/>
              <a:t>контрастивное</a:t>
            </a:r>
            <a:r>
              <a:rPr lang="ru-RU" dirty="0" smtClean="0"/>
              <a:t>) </a:t>
            </a:r>
            <a:r>
              <a:rPr lang="ru-RU" dirty="0"/>
              <a:t>изучение языков, имеющее непосредственный </a:t>
            </a:r>
            <a:r>
              <a:rPr lang="ru-RU" dirty="0" smtClean="0"/>
              <a:t>выход </a:t>
            </a:r>
            <a:r>
              <a:rPr lang="ru-RU" dirty="0"/>
              <a:t>в практику преподавания неродного языка</a:t>
            </a:r>
            <a:r>
              <a:rPr lang="ru-RU" dirty="0" smtClean="0"/>
              <a:t>. 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В области </a:t>
            </a:r>
            <a:r>
              <a:rPr lang="ru-RU" u="sng" dirty="0"/>
              <a:t>лексикологии</a:t>
            </a:r>
            <a:r>
              <a:rPr lang="ru-RU" dirty="0"/>
              <a:t> изучались основные принципы </a:t>
            </a:r>
            <a:r>
              <a:rPr lang="ru-RU" dirty="0" smtClean="0"/>
              <a:t>номинации</a:t>
            </a:r>
            <a:r>
              <a:rPr lang="ru-RU" dirty="0"/>
              <a:t>, а также варьирующие по разнотипным языкам принципы организации лексики (О. С. Ахманова, В. Г. Гак, Ю. С. Степанов</a:t>
            </a:r>
            <a:r>
              <a:rPr lang="ru-RU" dirty="0" smtClean="0"/>
              <a:t>, A.А</a:t>
            </a:r>
            <a:r>
              <a:rPr lang="ru-RU" dirty="0"/>
              <a:t>. </a:t>
            </a:r>
            <a:r>
              <a:rPr lang="ru-RU" dirty="0" smtClean="0"/>
              <a:t>Уфимцева </a:t>
            </a:r>
            <a:r>
              <a:rPr lang="ru-RU" dirty="0"/>
              <a:t>и </a:t>
            </a:r>
            <a:r>
              <a:rPr lang="ru-RU" dirty="0" err="1"/>
              <a:t>др</a:t>
            </a:r>
            <a:r>
              <a:rPr lang="ru-RU" dirty="0"/>
              <a:t>).</a:t>
            </a:r>
          </a:p>
          <a:p>
            <a:r>
              <a:rPr lang="ru-RU" dirty="0"/>
              <a:t>Интенсивно развивается </a:t>
            </a:r>
            <a:r>
              <a:rPr lang="ru-RU" u="sng" dirty="0"/>
              <a:t>словообразова</a:t>
            </a:r>
            <a:r>
              <a:rPr lang="ru-RU" dirty="0"/>
              <a:t>ние (Е. А. Земская</a:t>
            </a:r>
            <a:r>
              <a:rPr lang="ru-RU" dirty="0" smtClean="0"/>
              <a:t>, B.В</a:t>
            </a:r>
            <a:r>
              <a:rPr lang="ru-RU" dirty="0"/>
              <a:t>. Лопатин, И. С. </a:t>
            </a:r>
            <a:r>
              <a:rPr lang="ru-RU" dirty="0" err="1"/>
              <a:t>Улуханов</a:t>
            </a:r>
            <a:r>
              <a:rPr lang="ru-RU" dirty="0"/>
              <a:t> и др.)</a:t>
            </a:r>
          </a:p>
          <a:p>
            <a:r>
              <a:rPr lang="ru-RU" dirty="0"/>
              <a:t>В самостоятельную область исследования превратилась </a:t>
            </a:r>
            <a:r>
              <a:rPr lang="ru-RU" u="sng" dirty="0" smtClean="0"/>
              <a:t>фразеология</a:t>
            </a:r>
            <a:r>
              <a:rPr lang="ru-RU" dirty="0" smtClean="0"/>
              <a:t> </a:t>
            </a:r>
            <a:r>
              <a:rPr lang="ru-RU" dirty="0"/>
              <a:t>(В. В. Виноградов, Н. М. </a:t>
            </a:r>
            <a:r>
              <a:rPr lang="ru-RU" dirty="0" err="1"/>
              <a:t>Шанский</a:t>
            </a:r>
            <a:r>
              <a:rPr lang="ru-RU" dirty="0"/>
              <a:t> и др.). Создана серия </a:t>
            </a:r>
            <a:r>
              <a:rPr lang="ru-RU" dirty="0" smtClean="0"/>
              <a:t>фразеологических </a:t>
            </a:r>
            <a:r>
              <a:rPr lang="ru-RU" dirty="0"/>
              <a:t>словарей.</a:t>
            </a:r>
          </a:p>
          <a:p>
            <a:r>
              <a:rPr lang="ru-RU" dirty="0"/>
              <a:t>В области теории словообразования и фразеологии советская лингвистика занимала ведущее место в мире.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Стала </a:t>
            </a:r>
            <a:r>
              <a:rPr lang="ru-RU" dirty="0"/>
              <a:t>особой лингвистической дисциплиной </a:t>
            </a:r>
            <a:r>
              <a:rPr lang="ru-RU" u="sng" dirty="0"/>
              <a:t>история литературных языков</a:t>
            </a:r>
            <a:r>
              <a:rPr lang="ru-RU" dirty="0"/>
              <a:t> (Л. А. </a:t>
            </a:r>
            <a:r>
              <a:rPr lang="ru-RU" dirty="0" err="1"/>
              <a:t>Булаховский</a:t>
            </a:r>
            <a:r>
              <a:rPr lang="ru-RU" dirty="0"/>
              <a:t>, В. В. Виноградов, Г. О. Винокур и др.). Описан язык крупнейших писателей (А. С. Пушкина, Н. В. Гоголя, Т. Г. Шевченко, М. Е. </a:t>
            </a:r>
            <a:r>
              <a:rPr lang="ru-RU" dirty="0" smtClean="0"/>
              <a:t>Салтыкова-Щедрина </a:t>
            </a:r>
            <a:r>
              <a:rPr lang="ru-RU" dirty="0"/>
              <a:t>и др</a:t>
            </a:r>
            <a:r>
              <a:rPr lang="ru-RU" dirty="0" smtClean="0"/>
              <a:t>.).</a:t>
            </a:r>
          </a:p>
          <a:p>
            <a:r>
              <a:rPr lang="ru-RU" u="sng" dirty="0"/>
              <a:t>Социолингвистика</a:t>
            </a:r>
            <a:r>
              <a:rPr lang="ru-RU" dirty="0"/>
              <a:t> как наука о закономерностях </a:t>
            </a:r>
            <a:r>
              <a:rPr lang="ru-RU" dirty="0" smtClean="0"/>
              <a:t>функционирования </a:t>
            </a:r>
            <a:r>
              <a:rPr lang="ru-RU" dirty="0"/>
              <a:t>языка в обществе зародилась в недрах советского </a:t>
            </a:r>
            <a:r>
              <a:rPr lang="ru-RU" dirty="0" smtClean="0"/>
              <a:t>языкознания </a:t>
            </a:r>
            <a:r>
              <a:rPr lang="ru-RU" dirty="0"/>
              <a:t>(В. В. Виноградов, В. М. </a:t>
            </a:r>
            <a:r>
              <a:rPr lang="ru-RU" dirty="0" err="1"/>
              <a:t>Жирмунский</a:t>
            </a:r>
            <a:r>
              <a:rPr lang="ru-RU" dirty="0"/>
              <a:t>, </a:t>
            </a:r>
            <a:r>
              <a:rPr lang="ru-RU" dirty="0" smtClean="0"/>
              <a:t>Б</a:t>
            </a:r>
            <a:r>
              <a:rPr lang="ru-RU" dirty="0"/>
              <a:t>. А. </a:t>
            </a:r>
            <a:r>
              <a:rPr lang="ru-RU" dirty="0" smtClean="0"/>
              <a:t>Ларин </a:t>
            </a:r>
            <a:r>
              <a:rPr lang="ru-RU" dirty="0"/>
              <a:t>и др.). Разрабатываются теории языковой нормы и литературного языка, </a:t>
            </a:r>
            <a:r>
              <a:rPr lang="ru-RU" dirty="0" err="1"/>
              <a:t>многоязычия</a:t>
            </a:r>
            <a:r>
              <a:rPr lang="ru-RU" dirty="0"/>
              <a:t>, культуры речи, изучается роль социальных факторов в языковой эволюции. Интенсивно </a:t>
            </a:r>
            <a:r>
              <a:rPr lang="ru-RU" dirty="0" smtClean="0"/>
              <a:t>изучается </a:t>
            </a:r>
            <a:r>
              <a:rPr lang="ru-RU" dirty="0"/>
              <a:t>языковая ситуация в стране и отдельных ее регионах.</a:t>
            </a:r>
          </a:p>
          <a:p>
            <a:r>
              <a:rPr lang="ru-RU" dirty="0"/>
              <a:t>В особое направление выделилась </a:t>
            </a:r>
            <a:r>
              <a:rPr lang="ru-RU" u="sng" dirty="0"/>
              <a:t>психолингвистика</a:t>
            </a:r>
            <a:r>
              <a:rPr lang="ru-RU" dirty="0"/>
              <a:t>, </a:t>
            </a:r>
            <a:r>
              <a:rPr lang="ru-RU" dirty="0" smtClean="0"/>
              <a:t>изучающая </a:t>
            </a:r>
            <a:r>
              <a:rPr lang="ru-RU" dirty="0"/>
              <a:t>психофизиологические механизмы речи (А. Н. Леонтьев, А. А. </a:t>
            </a:r>
            <a:r>
              <a:rPr lang="ru-RU" dirty="0" smtClean="0"/>
              <a:t>Леонтьев и </a:t>
            </a:r>
            <a:r>
              <a:rPr lang="ru-RU" dirty="0"/>
              <a:t>др.).</a:t>
            </a:r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2. Лев Владимирович </a:t>
            </a:r>
            <a:r>
              <a:rPr lang="ru-RU" sz="2400" b="1" dirty="0"/>
              <a:t>Щерба (</a:t>
            </a:r>
            <a:r>
              <a:rPr lang="ru-RU" sz="2400" b="1" dirty="0" smtClean="0"/>
              <a:t>1880—1944 </a:t>
            </a:r>
            <a:r>
              <a:rPr lang="ru-RU" sz="2400" b="1" dirty="0" err="1" smtClean="0"/>
              <a:t>гг</a:t>
            </a:r>
            <a:r>
              <a:rPr lang="ru-RU" sz="2400" b="1" dirty="0" smtClean="0"/>
              <a:t>) 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Круг научных интересов ученого был очень широк: 1) общие проблемы языкознания; 2) фонетика и орфоэпия; 3) грамматика; 4) лексикография; 5) проблемы письменности, орфографии, </a:t>
            </a:r>
            <a:r>
              <a:rPr lang="ru-RU" dirty="0" smtClean="0"/>
              <a:t>транслитерации </a:t>
            </a:r>
            <a:r>
              <a:rPr lang="ru-RU" dirty="0"/>
              <a:t>и транскрипции; 6) методика преподавания </a:t>
            </a:r>
            <a:r>
              <a:rPr lang="ru-RU" dirty="0" smtClean="0"/>
              <a:t>иностранных </a:t>
            </a:r>
            <a:r>
              <a:rPr lang="ru-RU" dirty="0"/>
              <a:t>языков; 7) язык поэзии А. С. Пушкина; 8) французский язык.</a:t>
            </a:r>
          </a:p>
          <a:p>
            <a:r>
              <a:rPr lang="ru-RU" dirty="0"/>
              <a:t>К языку Л. В. </a:t>
            </a:r>
            <a:r>
              <a:rPr lang="ru-RU" dirty="0" smtClean="0"/>
              <a:t>Щерба </a:t>
            </a:r>
            <a:r>
              <a:rPr lang="ru-RU" dirty="0"/>
              <a:t>подходит как к системе, полагая, что </a:t>
            </a:r>
            <a:r>
              <a:rPr lang="ru-RU" dirty="0" smtClean="0"/>
              <a:t>система «есть </a:t>
            </a:r>
            <a:r>
              <a:rPr lang="ru-RU" dirty="0"/>
              <a:t>то, что объективно заложено в данном языковом </a:t>
            </a:r>
            <a:r>
              <a:rPr lang="ru-RU" dirty="0" smtClean="0"/>
              <a:t>материале </a:t>
            </a:r>
            <a:r>
              <a:rPr lang="ru-RU" dirty="0"/>
              <a:t>и что представляется в </a:t>
            </a:r>
            <a:r>
              <a:rPr lang="ru-RU" dirty="0" smtClean="0"/>
              <a:t>«индивидуальных </a:t>
            </a:r>
            <a:r>
              <a:rPr lang="ru-RU" dirty="0"/>
              <a:t>речевых </a:t>
            </a:r>
            <a:r>
              <a:rPr lang="ru-RU" dirty="0" smtClean="0"/>
              <a:t>системах», </a:t>
            </a:r>
            <a:r>
              <a:rPr lang="ru-RU" dirty="0"/>
              <a:t>возникающих под влиянием этого языкового материала. </a:t>
            </a:r>
            <a:r>
              <a:rPr lang="ru-RU" dirty="0" smtClean="0"/>
              <a:t>Следовательно</a:t>
            </a:r>
            <a:r>
              <a:rPr lang="ru-RU" dirty="0"/>
              <a:t>, в языковом материале и надо искать источник единства языка внутри данной общественной </a:t>
            </a:r>
            <a:r>
              <a:rPr lang="ru-RU" dirty="0" smtClean="0"/>
              <a:t>группы».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В языке Л. В. Щерба различал: 1) речевую деятельность, то есть процессы говорения и понимания; 2) систему языка, куда входят слова, образующие в каждом языке свою очень сложную систему морфологических и семантических рядов, живые способы </a:t>
            </a:r>
            <a:r>
              <a:rPr lang="ru-RU" dirty="0" smtClean="0"/>
              <a:t>создания </a:t>
            </a:r>
            <a:r>
              <a:rPr lang="ru-RU" dirty="0"/>
              <a:t>новых слов, а также схемы или правила построения различных языковых единств; 3) языковой материал, т. е. совокупность всего говоримого и понимаемого в определенную эпоху.</a:t>
            </a:r>
          </a:p>
          <a:p>
            <a:r>
              <a:rPr lang="ru-RU" dirty="0"/>
              <a:t>Основная задача лингвиста при изучении системы языка — это обобщение фактов речи и выведение из них системы языка, т. е. выявление словаря и грамматики, адекватных действительности.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Л. В. Щерба включил в грамматику словообразование.</a:t>
            </a:r>
          </a:p>
          <a:p>
            <a:r>
              <a:rPr lang="ru-RU" dirty="0"/>
              <a:t>Ученый создал теорию синтагмы как предельной и основной </a:t>
            </a:r>
            <a:r>
              <a:rPr lang="ru-RU" dirty="0" smtClean="0"/>
              <a:t>синтаксической </a:t>
            </a:r>
            <a:r>
              <a:rPr lang="ru-RU" dirty="0"/>
              <a:t>единицы. Синтагма — это </a:t>
            </a:r>
            <a:r>
              <a:rPr lang="ru-RU" dirty="0" smtClean="0"/>
              <a:t>«фонетическое </a:t>
            </a:r>
            <a:r>
              <a:rPr lang="ru-RU" dirty="0"/>
              <a:t>единство, </a:t>
            </a:r>
            <a:r>
              <a:rPr lang="ru-RU" dirty="0" smtClean="0"/>
              <a:t>выражающее </a:t>
            </a:r>
            <a:r>
              <a:rPr lang="ru-RU" dirty="0"/>
              <a:t>единое смысловое целое в процессе речи — мысли и </a:t>
            </a:r>
            <a:r>
              <a:rPr lang="ru-RU" dirty="0" smtClean="0"/>
              <a:t>могущее </a:t>
            </a:r>
            <a:r>
              <a:rPr lang="ru-RU" dirty="0"/>
              <a:t>состоять из слова, словосочетания и даже группы </a:t>
            </a:r>
            <a:r>
              <a:rPr lang="ru-RU" dirty="0" smtClean="0"/>
              <a:t>словосочетаний».</a:t>
            </a:r>
            <a:endParaRPr lang="ru-RU" dirty="0"/>
          </a:p>
          <a:p>
            <a:r>
              <a:rPr lang="ru-RU" dirty="0"/>
              <a:t>Л. В. Щерба много работал в области экспериментальной </a:t>
            </a:r>
            <a:r>
              <a:rPr lang="ru-RU" dirty="0" smtClean="0"/>
              <a:t>фонетики</a:t>
            </a:r>
            <a:r>
              <a:rPr lang="ru-RU" dirty="0"/>
              <a:t>, создал свою теорию фонемы (звуковой тип, не зависящий от видоизменения морфемы), изложенную им в </a:t>
            </a:r>
            <a:r>
              <a:rPr lang="ru-RU" dirty="0" smtClean="0"/>
              <a:t>«Фонетике французского языка» </a:t>
            </a:r>
            <a:r>
              <a:rPr lang="ru-RU" dirty="0"/>
              <a:t>(1937 г.). Ученый всегда подчеркивал тесную связь </a:t>
            </a:r>
            <a:r>
              <a:rPr lang="ru-RU" dirty="0" smtClean="0"/>
              <a:t>фонологии </a:t>
            </a:r>
            <a:r>
              <a:rPr lang="ru-RU" dirty="0"/>
              <a:t>с фонетикой. Л. В. Щерба признавал важность </a:t>
            </a:r>
            <a:r>
              <a:rPr lang="ru-RU" dirty="0" smtClean="0"/>
              <a:t>лингвистического </a:t>
            </a:r>
            <a:r>
              <a:rPr lang="ru-RU" dirty="0"/>
              <a:t>эксперимента не только в фонетике, но и в грамматике и стилистике.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</TotalTime>
  <Words>1679</Words>
  <Application>Microsoft Office PowerPoint</Application>
  <PresentationFormat>Экран (4:3)</PresentationFormat>
  <Paragraphs>44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Отечественное языкознание в советский период </vt:lpstr>
      <vt:lpstr>Слайд 2</vt:lpstr>
      <vt:lpstr>Слайд 3</vt:lpstr>
      <vt:lpstr>Слайд 4</vt:lpstr>
      <vt:lpstr>Слайд 5</vt:lpstr>
      <vt:lpstr>Слайд 6</vt:lpstr>
      <vt:lpstr>2. Лев Владимирович Щерба (1880—1944 гг) </vt:lpstr>
      <vt:lpstr>Слайд 8</vt:lpstr>
      <vt:lpstr>Слайд 9</vt:lpstr>
      <vt:lpstr>3. Иван Иванович Мещанинов (1883-1967 гг.) </vt:lpstr>
      <vt:lpstr>Слайд 11</vt:lpstr>
      <vt:lpstr>Слайд 12</vt:lpstr>
      <vt:lpstr>4. Виктор Владимирович Виноградов (1895-1969 гг.)</vt:lpstr>
      <vt:lpstr>Слайд 14</vt:lpstr>
      <vt:lpstr>Слайд 15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Отечественное языкознание в советский период </dc:title>
  <dc:creator>Sveta</dc:creator>
  <cp:lastModifiedBy>Sveta</cp:lastModifiedBy>
  <cp:revision>26</cp:revision>
  <dcterms:created xsi:type="dcterms:W3CDTF">2020-04-13T03:03:50Z</dcterms:created>
  <dcterms:modified xsi:type="dcterms:W3CDTF">2020-04-14T09:38:54Z</dcterms:modified>
</cp:coreProperties>
</file>