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77" r:id="rId4"/>
    <p:sldId id="276" r:id="rId5"/>
    <p:sldId id="278" r:id="rId6"/>
    <p:sldId id="27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BABA3"/>
    <a:srgbClr val="F8745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996" autoAdjust="0"/>
    <p:restoredTop sz="94713" autoAdjust="0"/>
  </p:normalViewPr>
  <p:slideViewPr>
    <p:cSldViewPr>
      <p:cViewPr>
        <p:scale>
          <a:sx n="66" d="100"/>
          <a:sy n="66" d="100"/>
        </p:scale>
        <p:origin x="-1890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00647-D77F-4A4B-8661-B8248216E24F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2BC9D-8DA0-4716-B1BC-1039BA013B9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467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708791-1892-4D4A-BB98-A4B6A22D748D}" type="datetimeFigureOut">
              <a:rPr lang="ru-RU" smtClean="0"/>
              <a:pPr/>
              <a:t>08.07.2015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CD15A34-ED08-4006-9127-8AF02018F4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 dir="in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214290"/>
            <a:ext cx="8072494" cy="385765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4000" b="1" dirty="0" smtClean="0"/>
              <a:t>МДК 01. </a:t>
            </a:r>
            <a:r>
              <a:rPr lang="ru-RU" sz="4000" b="1" dirty="0" smtClean="0"/>
              <a:t>Название модуля.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4429132"/>
            <a:ext cx="7929618" cy="1752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Тема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: Рецептуростроение в производстве эластомеров</a:t>
            </a:r>
            <a:endParaRPr lang="ru-RU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59793" cy="1285860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рецептов резиновых смесей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785926"/>
            <a:ext cx="528641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071671" y="4786322"/>
            <a:ext cx="5572163" cy="52322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Поверхность отклика, описываемая регрессионным уравнением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данным полного факторного эксперимента З2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Рецептуростроение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2143116"/>
            <a:ext cx="178595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Стоимость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928926" y="2583886"/>
            <a:ext cx="4143404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Экологическая безопасность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928926" y="3726894"/>
            <a:ext cx="52864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Способ приготовление  композиции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28926" y="4155522"/>
            <a:ext cx="3929090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Способ вулканизации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28926" y="4572008"/>
            <a:ext cx="5072098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smtClean="0"/>
              <a:t>Эксплуатационные свойства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28926" y="3012514"/>
            <a:ext cx="5429288" cy="64294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b="1" dirty="0" err="1" smtClean="0"/>
              <a:t>Перерабатываемость</a:t>
            </a:r>
            <a:r>
              <a:rPr lang="ru-RU" b="1" dirty="0" smtClean="0"/>
              <a:t> на технологическом оборудовании</a:t>
            </a:r>
            <a:endParaRPr lang="ru-RU" dirty="0"/>
          </a:p>
        </p:txBody>
      </p:sp>
      <p:pic>
        <p:nvPicPr>
          <p:cNvPr id="14338" name="Picture 2" descr="http://www.arti.ws/pictures/1271862643_0_3ac0_492966d0_xl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319" y="2214554"/>
            <a:ext cx="1946946" cy="1357322"/>
          </a:xfrm>
          <a:prstGeom prst="rect">
            <a:avLst/>
          </a:prstGeom>
          <a:noFill/>
        </p:spPr>
      </p:pic>
      <p:pic>
        <p:nvPicPr>
          <p:cNvPr id="14340" name="Picture 4" descr="Картинки по запросу экологическая безопасность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3730204"/>
            <a:ext cx="2000264" cy="1270432"/>
          </a:xfrm>
          <a:prstGeom prst="rect">
            <a:avLst/>
          </a:prstGeom>
          <a:noFill/>
        </p:spPr>
      </p:pic>
      <p:pic>
        <p:nvPicPr>
          <p:cNvPr id="14342" name="Picture 6" descr="http://www.recycletyremachine.com/photo/pl5131803-reclaim_xkj_51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06" y="5121499"/>
            <a:ext cx="2000264" cy="1379335"/>
          </a:xfrm>
          <a:prstGeom prst="rect">
            <a:avLst/>
          </a:prstGeom>
          <a:noFill/>
        </p:spPr>
      </p:pic>
      <p:sp>
        <p:nvSpPr>
          <p:cNvPr id="14344" name="AutoShape 8" descr="Картинки по запросу процесс вулканизац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6" name="Picture 10" descr="http://www.poetomu.ru/_pu/0/760882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43240" y="5143512"/>
            <a:ext cx="2071702" cy="1361155"/>
          </a:xfrm>
          <a:prstGeom prst="rect">
            <a:avLst/>
          </a:prstGeom>
          <a:noFill/>
        </p:spPr>
      </p:pic>
      <p:pic>
        <p:nvPicPr>
          <p:cNvPr id="14350" name="Picture 14" descr="http://www.ceramicservice.ru/assets/images/rezinoteh/rezinoteh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00760" y="5143513"/>
            <a:ext cx="1957261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642918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Рецептуростроение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2"/>
            <a:ext cx="1703096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44" name="AutoShape 8" descr="Картинки по запросу процесс вулканизац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357422" y="2786058"/>
            <a:ext cx="4857784" cy="235745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/>
              <a:t>Рецептуростроение</a:t>
            </a:r>
            <a:endParaRPr lang="ru-RU" sz="1600" b="1" dirty="0"/>
          </a:p>
        </p:txBody>
      </p:sp>
      <p:sp>
        <p:nvSpPr>
          <p:cNvPr id="7" name="Овал 6"/>
          <p:cNvSpPr/>
          <p:nvPr/>
        </p:nvSpPr>
        <p:spPr>
          <a:xfrm>
            <a:off x="6357950" y="1857364"/>
            <a:ext cx="2286016" cy="19288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Кинетика хим. реакций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643306" y="1571612"/>
            <a:ext cx="2214578" cy="2000264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Неорганическая химия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857224" y="1857364"/>
            <a:ext cx="2214578" cy="1928826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Органическая химия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928662" y="4071942"/>
            <a:ext cx="2214578" cy="1928826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Химия полимеров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286512" y="4143380"/>
            <a:ext cx="2286016" cy="192882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Прочие науки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3643306" y="4643446"/>
            <a:ext cx="2214578" cy="207170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Физическая химия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818" name="Picture 2" descr="http://spkurdyumov.ru/uploads/2013/08/E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3500438"/>
            <a:ext cx="5331373" cy="1857412"/>
          </a:xfrm>
          <a:prstGeom prst="rect">
            <a:avLst/>
          </a:prstGeom>
          <a:noFill/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4000099" y="2999975"/>
            <a:ext cx="185738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54101" y="5059932"/>
            <a:ext cx="2031325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Резиновая смесь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926417" y="1916660"/>
            <a:ext cx="2074607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Морозостойкость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189101" y="2916792"/>
            <a:ext cx="1669047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Эластичность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2285984" y="2916792"/>
            <a:ext cx="1274708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Твердость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325316" y="1928802"/>
            <a:ext cx="1317990" cy="369332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Жесткость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357290" y="5929330"/>
            <a:ext cx="7358114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Один тип каучука не может обеспечить комплекс показателей предъявляемых к изделию</a:t>
            </a:r>
            <a:endParaRPr lang="ru-RU" dirty="0"/>
          </a:p>
        </p:txBody>
      </p: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785918" y="714356"/>
            <a:ext cx="7015154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Рецептуростроение</a:t>
            </a:r>
            <a:r>
              <a:rPr lang="ru-RU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ru-RU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рецептов резиновых смесей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28596" y="4857760"/>
            <a:ext cx="5572163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200" dirty="0" smtClean="0"/>
              <a:t>Зависимость вулканизационных характеристик резин, содержащих 0,5 </a:t>
            </a:r>
            <a:r>
              <a:rPr lang="ru-RU" sz="1200" dirty="0" err="1" smtClean="0"/>
              <a:t>мас.ч</a:t>
            </a:r>
            <a:r>
              <a:rPr lang="ru-RU" sz="1200" dirty="0" smtClean="0"/>
              <a:t>. </a:t>
            </a:r>
            <a:r>
              <a:rPr lang="ru-RU" sz="1200" dirty="0" err="1" smtClean="0"/>
              <a:t>сантокюра</a:t>
            </a:r>
            <a:r>
              <a:rPr lang="ru-RU" sz="1200" dirty="0" smtClean="0"/>
              <a:t> от количества </a:t>
            </a:r>
            <a:r>
              <a:rPr lang="ru-RU" sz="1200" dirty="0" err="1" smtClean="0"/>
              <a:t>сантогарда</a:t>
            </a:r>
            <a:r>
              <a:rPr lang="ru-RU" sz="1200" dirty="0" smtClean="0"/>
              <a:t> </a:t>
            </a:r>
            <a:r>
              <a:rPr lang="ru-RU" sz="1200" dirty="0" err="1" smtClean="0"/>
              <a:t>PVJ</a:t>
            </a:r>
            <a:r>
              <a:rPr lang="ru-RU" sz="1200" dirty="0" smtClean="0"/>
              <a:t>, </a:t>
            </a:r>
            <a:r>
              <a:rPr lang="ru-RU" sz="1200" dirty="0" err="1" smtClean="0"/>
              <a:t>мас.ч</a:t>
            </a:r>
            <a:r>
              <a:rPr lang="ru-RU" sz="1200" dirty="0" smtClean="0"/>
              <a:t>.: 1 – 0; 2 – 0,1; 3 – 0,2; 4 – 0,3</a:t>
            </a: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85926"/>
            <a:ext cx="457203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857364"/>
            <a:ext cx="257176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215042" y="4871877"/>
            <a:ext cx="2500362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200" dirty="0" smtClean="0"/>
              <a:t>Зависимость напряжения при удлинении </a:t>
            </a:r>
            <a:r>
              <a:rPr lang="ru-RU" sz="1200" dirty="0" err="1" smtClean="0"/>
              <a:t>отдинамического</a:t>
            </a:r>
            <a:r>
              <a:rPr lang="ru-RU" sz="1200" dirty="0" smtClean="0"/>
              <a:t> модуля упругости при 100 </a:t>
            </a:r>
            <a:r>
              <a:rPr lang="ru-RU" sz="1200" dirty="0" err="1" smtClean="0"/>
              <a:t>оС</a:t>
            </a:r>
            <a:r>
              <a:rPr lang="ru-RU" sz="1200" dirty="0" smtClean="0"/>
              <a:t> резин из СКИ-3-01: 1 – без модификатора; 2 –смола; 3 – модификатор </a:t>
            </a:r>
            <a:r>
              <a:rPr lang="ru-RU" sz="1200" dirty="0" err="1" smtClean="0"/>
              <a:t>РУ</a:t>
            </a:r>
            <a:endParaRPr lang="ru-RU" sz="12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рецептов резиновых смесей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428596" y="4857760"/>
            <a:ext cx="5572163" cy="64633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200" dirty="0" smtClean="0"/>
              <a:t>Зависимость вулканизационных характеристик резин, содержащих 0,5 </a:t>
            </a:r>
            <a:r>
              <a:rPr lang="ru-RU" sz="1200" dirty="0" err="1" smtClean="0"/>
              <a:t>мас.ч</a:t>
            </a:r>
            <a:r>
              <a:rPr lang="ru-RU" sz="1200" dirty="0" smtClean="0"/>
              <a:t>. </a:t>
            </a:r>
            <a:r>
              <a:rPr lang="ru-RU" sz="1200" dirty="0" err="1" smtClean="0"/>
              <a:t>сантокюра</a:t>
            </a:r>
            <a:r>
              <a:rPr lang="ru-RU" sz="1200" dirty="0" smtClean="0"/>
              <a:t> от количества </a:t>
            </a:r>
            <a:r>
              <a:rPr lang="ru-RU" sz="1200" dirty="0" err="1" smtClean="0"/>
              <a:t>сантогарда</a:t>
            </a:r>
            <a:r>
              <a:rPr lang="ru-RU" sz="1200" dirty="0" smtClean="0"/>
              <a:t> </a:t>
            </a:r>
            <a:r>
              <a:rPr lang="ru-RU" sz="1200" dirty="0" err="1" smtClean="0"/>
              <a:t>PVJ</a:t>
            </a:r>
            <a:r>
              <a:rPr lang="ru-RU" sz="1200" dirty="0" smtClean="0"/>
              <a:t>, </a:t>
            </a:r>
            <a:r>
              <a:rPr lang="ru-RU" sz="1200" dirty="0" err="1" smtClean="0"/>
              <a:t>мас.ч</a:t>
            </a:r>
            <a:r>
              <a:rPr lang="ru-RU" sz="1200" dirty="0" smtClean="0"/>
              <a:t>.: 1 – 0; 2 – 0,1; 3 – 0,2; 4 – 0,3</a:t>
            </a:r>
          </a:p>
        </p:txBody>
      </p:sp>
      <p:pic>
        <p:nvPicPr>
          <p:cNvPr id="7" name="Рисунок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85926"/>
            <a:ext cx="457203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1857364"/>
            <a:ext cx="257176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215042" y="4871877"/>
            <a:ext cx="2500362" cy="1200329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200" dirty="0" smtClean="0"/>
              <a:t>Зависимость напряжения при удлинении </a:t>
            </a:r>
            <a:r>
              <a:rPr lang="ru-RU" sz="1200" dirty="0" err="1" smtClean="0"/>
              <a:t>отдинамического</a:t>
            </a:r>
            <a:r>
              <a:rPr lang="ru-RU" sz="1200" dirty="0" smtClean="0"/>
              <a:t> модуля упругости при 100 </a:t>
            </a:r>
            <a:r>
              <a:rPr lang="ru-RU" sz="1200" dirty="0" err="1" smtClean="0"/>
              <a:t>оС</a:t>
            </a:r>
            <a:r>
              <a:rPr lang="ru-RU" sz="1200" dirty="0" smtClean="0"/>
              <a:t> резин из СКИ-3-01: 1 – без модификатора; 2 –смола; 3 – модификатор </a:t>
            </a:r>
            <a:r>
              <a:rPr lang="ru-RU" sz="1200" dirty="0" err="1" smtClean="0"/>
              <a:t>РУ</a:t>
            </a:r>
            <a:endParaRPr lang="ru-RU" sz="12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500042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рецептов резиновых смесей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57158" y="1428736"/>
          <a:ext cx="8572560" cy="5120640"/>
        </p:xfrm>
        <a:graphic>
          <a:graphicData uri="http://schemas.openxmlformats.org/drawingml/2006/table">
            <a:tbl>
              <a:tblPr/>
              <a:tblGrid>
                <a:gridCol w="4286753"/>
                <a:gridCol w="4285807"/>
              </a:tblGrid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показателей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Ингредиенты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1664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Резиновая смесь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Когезионная прочность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Наполнители, модификаторы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Каркасность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Наполнители, мягчители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Вязкость, текучесть при переработке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Наполнители, мягчители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Усадка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22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Сопротивление подвулканизации, скорость и степень вулканизации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Вулканизующие системы, замедлители </a:t>
                      </a:r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подвулканизации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Конфекционная клейкость, липкость к оборудованию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Модификаторы клейкости, антиадгезивы, мягчители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029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Адгезия резины в волокнам, металлам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Модификаторы адгезии, вулканизующие вещества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Технико-экономические показатели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Наполнители, мягчители вулканизующие вещества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Вулканизаты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Упруго-прочностные свойства, износостойкость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Наполнители, мягчители модификаторы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914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Усталостные свойства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Структурно-модифицирующие системы, противоутомители, наполнители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Твердость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Наполнители, мягчители вулканизующие вещества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Морозостойкость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Пластификаторы , вулканизующие вещества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Термостойкость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Термостабилизаторы, вулканизующие вещества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Стойкость к нефтяным средам, химическим агрессивным средам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Вулканизующие системы, наполнители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Атмосферостойкость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Противостарители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Радиационная стойкость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Антирад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Огнестойкость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Антипирены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64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Стойкость к плесневым грибам</a:t>
                      </a:r>
                      <a:endParaRPr lang="ru-RU" sz="1400" b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cap="small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Фунгициды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3119" marR="13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рецептов резиновых смесей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785926"/>
            <a:ext cx="514353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000232" y="5000636"/>
            <a:ext cx="5929354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Зависимость содержание компонентов (1) прочности при растяжении (2) от стоимости резиновой смеси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642918"/>
            <a:ext cx="7429552" cy="785818"/>
          </a:xfrm>
          <a:solidFill>
            <a:srgbClr val="FBABA3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рецептов резиновых смесей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97591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357290" y="1714488"/>
          <a:ext cx="7358117" cy="4500594"/>
        </p:xfrm>
        <a:graphic>
          <a:graphicData uri="http://schemas.openxmlformats.org/drawingml/2006/table">
            <a:tbl>
              <a:tblPr/>
              <a:tblGrid>
                <a:gridCol w="1926591"/>
                <a:gridCol w="678748"/>
                <a:gridCol w="678748"/>
                <a:gridCol w="678748"/>
                <a:gridCol w="678748"/>
                <a:gridCol w="678748"/>
                <a:gridCol w="678748"/>
                <a:gridCol w="679519"/>
                <a:gridCol w="679519"/>
              </a:tblGrid>
              <a:tr h="42352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Ь</a:t>
                      </a:r>
                      <a:r>
                        <a:rPr lang="ru-RU" sz="14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400" baseline="-25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∆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lang="en-US" sz="1400" baseline="-25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362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Масло ПН-6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ТУ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Сера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СКДМ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Альтакс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Сантокюр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Доверительный интервал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770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Условное  напряжение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300 </a:t>
                      </a:r>
                      <a:r>
                        <a:rPr lang="ru-RU" sz="14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удлинения.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МПа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-7,9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-1,9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42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Условная прочность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растяжении, МПа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-0,8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11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Сопротивление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раздиру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кН/м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53,0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-2,7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06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Динамический   </a:t>
                      </a:r>
                      <a:r>
                        <a:rPr lang="ru-RU" sz="1400" cap="small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модуль,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Е, МПа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5,4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0,9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019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cap="small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Модуль </a:t>
                      </a: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потерь, К, МПа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-0,2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0,1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1916" marR="2191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854</TotalTime>
  <Words>424</Words>
  <Application>Microsoft Office PowerPoint</Application>
  <PresentationFormat>Экран (4:3)</PresentationFormat>
  <Paragraphs>141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                МДК 01. Название модуля.  </vt:lpstr>
      <vt:lpstr>Рецептуростроение </vt:lpstr>
      <vt:lpstr>Рецептуростроение</vt:lpstr>
      <vt:lpstr>Рецептуростроение </vt:lpstr>
      <vt:lpstr> Разработка рецептов резиновых смесей </vt:lpstr>
      <vt:lpstr> Разработка рецептов резиновых смесей </vt:lpstr>
      <vt:lpstr> Разработка рецептов резиновых смесей </vt:lpstr>
      <vt:lpstr> Разработка рецептов резиновых смесей </vt:lpstr>
      <vt:lpstr> Разработка рецептов резиновых смесей </vt:lpstr>
      <vt:lpstr> Разработка рецептов резиновых смесей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МДК 01 Морозостойкость  эластомеров и способы ее повышения.</dc:title>
  <dc:creator>Alexander</dc:creator>
  <cp:lastModifiedBy>User</cp:lastModifiedBy>
  <cp:revision>82</cp:revision>
  <dcterms:created xsi:type="dcterms:W3CDTF">2015-06-23T08:13:28Z</dcterms:created>
  <dcterms:modified xsi:type="dcterms:W3CDTF">2015-07-08T04:24:14Z</dcterms:modified>
</cp:coreProperties>
</file>