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60" r:id="rId4"/>
    <p:sldId id="261" r:id="rId5"/>
    <p:sldId id="262" r:id="rId6"/>
    <p:sldId id="263" r:id="rId7"/>
    <p:sldId id="264" r:id="rId8"/>
    <p:sldId id="265" r:id="rId9"/>
    <p:sldId id="292" r:id="rId10"/>
    <p:sldId id="268" r:id="rId11"/>
    <p:sldId id="293" r:id="rId12"/>
    <p:sldId id="294" r:id="rId13"/>
    <p:sldId id="295" r:id="rId14"/>
    <p:sldId id="269" r:id="rId15"/>
    <p:sldId id="296" r:id="rId16"/>
    <p:sldId id="270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67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787F-1AF0-49F4-8F20-2F55EB6C9F6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51222-557F-4BD5-AAF8-7BB960338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4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0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2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3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5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6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4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4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7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3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26844-5FC6-4F63-965C-DCF1F740F8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DBF3-7338-4EE5-A8E7-6020EF8D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4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10.19.9.2/portal/modules/gallery/view_photo.php?full=1&amp;set_albumName=chs-avia-irkutsk&amp;id=aae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Региональные ЧС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1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Íåò çàãîëîâê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693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8520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642938"/>
            <a:ext cx="8643938" cy="5847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ПРОФИЛАКТИЧЕСКИЕ ПРАВИЛА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000" i="1" dirty="0">
                <a:solidFill>
                  <a:schemeClr val="tx2"/>
                </a:solidFill>
                <a:latin typeface="+mn-lt"/>
              </a:rPr>
              <a:t>Знайте, что с точки зрения безопасности самые лучшие места в поезде — центральные вагоны, купе с аварийным выходом - окном или расположенное ближе к выходу из вагона, нижние полки.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tx2"/>
                </a:solidFill>
                <a:latin typeface="+mn-lt"/>
              </a:rPr>
              <a:t> Как только Вы оказались в вагоне, узнайте, где расположены аварийные выходы и огнетушители.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i="1" dirty="0">
                <a:solidFill>
                  <a:prstClr val="white"/>
                </a:solidFill>
                <a:latin typeface="+mn-lt"/>
              </a:rPr>
              <a:t> </a:t>
            </a:r>
            <a:r>
              <a:rPr lang="ru-RU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Соблюдайте следующие правила</a:t>
            </a:r>
            <a:r>
              <a:rPr lang="ru-RU" i="1" dirty="0">
                <a:solidFill>
                  <a:prstClr val="white"/>
                </a:solidFill>
                <a:latin typeface="+mn-lt"/>
              </a:rPr>
              <a:t>:</a:t>
            </a:r>
            <a:endParaRPr lang="ru-RU" dirty="0">
              <a:solidFill>
                <a:prstClr val="white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000" i="1" dirty="0">
                <a:solidFill>
                  <a:schemeClr val="tx2"/>
                </a:solidFill>
                <a:latin typeface="+mn-lt"/>
              </a:rPr>
              <a:t>при движении поезда не открывайте наружные двери, не стойте на подножках и  не высовывайтесь из окон;           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</a:rPr>
              <a:t>   </a:t>
            </a:r>
            <a:endParaRPr lang="ru-RU" sz="2000" dirty="0" smtClean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chemeClr val="tx2"/>
                </a:solidFill>
                <a:latin typeface="+mn-lt"/>
              </a:rPr>
              <a:t> тщательно укладывайте багаж на верхних полках;                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chemeClr val="tx2"/>
                </a:solidFill>
                <a:latin typeface="+mn-lt"/>
              </a:rPr>
              <a:t> не срывайте без крайней необходимости стоп-кран; запомните, что даже при пожаре нельзя останавливать поезд на мосту, в тоннеле и в других местах, где осложнится эвакуация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</a:rPr>
              <a:t>;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chemeClr val="tx2"/>
                </a:solidFill>
                <a:latin typeface="+mn-lt"/>
              </a:rPr>
              <a:t> курите только в установленных местах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</a:rPr>
              <a:t>;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chemeClr val="tx2"/>
                </a:solidFill>
                <a:latin typeface="+mn-lt"/>
              </a:rPr>
              <a:t> не возите с собой горючие, химически- и взрывоопасные вещества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</a:rPr>
              <a:t>;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chemeClr val="tx2"/>
                </a:solidFill>
                <a:latin typeface="+mn-lt"/>
              </a:rPr>
              <a:t> не включайте в электросеть вагона бытовые приборы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</a:rPr>
              <a:t>;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chemeClr val="tx2"/>
                </a:solidFill>
                <a:latin typeface="+mn-lt"/>
              </a:rPr>
              <a:t> при запахе горелой резины или появлении дыма немедленно обращайтесь к проводнику.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74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857250"/>
            <a:ext cx="8786812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ДЕЙСТВОВАТЬ ПРИ ЖЕЛЕЗНОДОРОЖНОЙ АВАРИИ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крушении или экстренном торможении закрепитесь, чтобы не упасть.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 этого схватитесь за поручни и упритесь в стену или сиденье ногами.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Безопаснее всего опуститься на пол вагона.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 первого удара не расслабляйтесь и держите все мышцы напряженными до тех пор,  не станет окончательно ясно, что движения больше не будет.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0901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571500"/>
            <a:ext cx="8643938" cy="5847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ДЕЙСТВОВАТЬ ПОСЛЕ ЖЕЛЕЗНОДОРОЖНОЙ АВАРИИ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latin typeface="+mn-lt"/>
              </a:rPr>
              <a:t> Сразу после аварии быстро выбирайтесь  из вагона через дверь или </a:t>
            </a:r>
            <a:r>
              <a:rPr lang="ru-RU" sz="1600" i="1" dirty="0" err="1">
                <a:latin typeface="+mn-lt"/>
              </a:rPr>
              <a:t>окна-аварийные</a:t>
            </a:r>
            <a:r>
              <a:rPr lang="ru-RU" sz="1600" i="1" dirty="0">
                <a:latin typeface="+mn-lt"/>
              </a:rPr>
              <a:t> выходы (в зависимости от обстановки), так как высока вероятность пожара.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latin typeface="+mn-lt"/>
              </a:rPr>
              <a:t> При необходимости разбивайте окно купе только тяжелыми подручными предметами.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latin typeface="+mn-lt"/>
              </a:rPr>
              <a:t> При покидании вагона через аварийный выход выбирайтесь только на   левую сторону железнодорожного пути, взяв с собой документы, деньги, одежду или одеяла.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latin typeface="+mn-lt"/>
              </a:rPr>
              <a:t> При пожаре в вагоне закройте окна, чтобы ветер не раздувал пламя, и уходите от пожара в передние вагоны. Если это невозможно — идите в конец поезда, плотно закрывая за собой все двери.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latin typeface="+mn-lt"/>
              </a:rPr>
              <a:t> Прежде чем выйти в коридор, подготовьте защиту для дыхания: шапки, шарфы, куски ткани, смоченные водой. Помните о том, что при пожаре материал, которым облицованы стены вагонов — </a:t>
            </a:r>
            <a:r>
              <a:rPr lang="ru-RU" sz="1600" i="1" dirty="0" err="1">
                <a:latin typeface="+mn-lt"/>
              </a:rPr>
              <a:t>малминит</a:t>
            </a:r>
            <a:r>
              <a:rPr lang="ru-RU" sz="1600" i="1" dirty="0">
                <a:latin typeface="+mn-lt"/>
              </a:rPr>
              <a:t> - выделяет токсичный газ, опасный для жизни.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latin typeface="+mn-lt"/>
              </a:rPr>
              <a:t> Оказавшись снаружи, немедленно включайтесь в спасательные работы: при необходимости помогите пассажирам других купе разбить окна, вытаскивайте пострадавших и т.д.</a:t>
            </a:r>
            <a:endParaRPr lang="ru-RU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latin typeface="+mn-lt"/>
              </a:rPr>
              <a:t> Если при аварии разлилось топливо, отойдите от поезда на безопасное расстояние, т.к. возможен пожар и взрыв.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i="1" dirty="0">
                <a:latin typeface="+mn-lt"/>
              </a:rPr>
              <a:t> Если </a:t>
            </a:r>
            <a:r>
              <a:rPr lang="ru-RU" sz="1600" i="1" dirty="0" err="1">
                <a:latin typeface="+mn-lt"/>
              </a:rPr>
              <a:t>токонесущий</a:t>
            </a:r>
            <a:r>
              <a:rPr lang="ru-RU" sz="1600" i="1" dirty="0">
                <a:latin typeface="+mn-lt"/>
              </a:rPr>
              <a:t> провод оборван и касается земли, удаляйтесь от него прыжками или короткими шажками, что­бы обезопасить себя от шагового напряжения. Расстояние, на которое растекается электроток по земле, может быть от двух (сухая земля) до 30 м (влажная).</a:t>
            </a:r>
            <a:endParaRPr lang="ru-RU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1773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Íåò çàãîëîâê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693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9283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88" y="500063"/>
            <a:ext cx="7358062" cy="4000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АВАРИИ НА АВТОМОБИЛЬНОМ ТРАНСПОРТЕ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1500188"/>
            <a:ext cx="8572500" cy="4662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Около 75% всех аварий на автомобильном транспорте происходит из-за нарушения водителями правил дорожного движения. Наиболее опасными видами нарушений по-прежнему остаются превышение  — скорости, игнорирование дорожных    знаков, выезд на полосу встречного движения и управление автомобилем в нетрезвом состоянии. Очень часто приводят к авариям плохие дороги (главным образом скользкие), неисправность машин (на первом месте — тормоза, на втором — рулевое управление, на третьем — колеса и шины).</a:t>
            </a:r>
            <a:endParaRPr lang="ru-RU" b="1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Особенность автомобильных аварий состоит в том, что</a:t>
            </a:r>
            <a:r>
              <a:rPr lang="ru-RU" b="1" i="1" dirty="0">
                <a:solidFill>
                  <a:prstClr val="white"/>
                </a:solidFill>
                <a:latin typeface="+mn-lt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80% </a:t>
            </a:r>
            <a:r>
              <a:rPr lang="ru-RU" b="1" i="1" dirty="0">
                <a:latin typeface="+mn-lt"/>
              </a:rPr>
              <a:t>раненых погибает в первые три часа из-за обильных кровопотерь.</a:t>
            </a:r>
            <a:endParaRPr lang="ru-RU" b="1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527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693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412716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571500"/>
            <a:ext cx="8715375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ДЕЙСТВОВАТЬ ПРИ НЕИЗБЕЖНОСТИ СТОЛКНОВЕНИЯ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prstClr val="white"/>
                </a:solidFill>
                <a:latin typeface="+mn-lt"/>
              </a:rPr>
              <a:t> </a:t>
            </a:r>
            <a:r>
              <a:rPr lang="ru-RU" sz="1600" b="1" i="1" dirty="0">
                <a:latin typeface="+mn-lt"/>
              </a:rPr>
              <a:t>Сохраняйте самообладание — это позволит управлять машиной до последней возможности.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i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latin typeface="+mn-lt"/>
              </a:rPr>
              <a:t> Напрягите все мышцы и не расслабляйтесь до полной остановки.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i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latin typeface="+mn-lt"/>
              </a:rPr>
              <a:t> Сделайте все, чтобы уйти от встречного удара: кювет, забор, кустарник, даже дерево лучше идущего на Вас автомобиля.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latin typeface="+mn-lt"/>
              </a:rPr>
              <a:t> Помните и том, что при столкновении с неподвижным предметом удар левым или правым крылом хуже, чем всем бампером.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latin typeface="+mn-lt"/>
              </a:rPr>
              <a:t> При неизбежности удара защитите голову.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i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latin typeface="+mn-lt"/>
              </a:rPr>
              <a:t> Если автомашина идет на малой скорости, вдавитесь в сиденье спиной, и, напрягая все мышцы, упритесь руками в рулевое колесо.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i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latin typeface="+mn-lt"/>
              </a:rPr>
              <a:t> Если же скорость превышает 60 км/ч и Вы не пристегнуты ремнем безопасности, прижмитесь грудью к рулевой колонке.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latin typeface="+mn-lt"/>
              </a:rPr>
              <a:t> Если Вы едете на переднем месте пассажира, закройте голову руками и завалитесь на бок, распростершись на сидении.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atin typeface="+mn-lt"/>
              </a:rPr>
              <a:t> 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latin typeface="+mn-lt"/>
              </a:rPr>
              <a:t> Сидя на заднем сидении, постарайтесь упасть на пол.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i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latin typeface="+mn-lt"/>
              </a:rPr>
              <a:t> Если рядом с Вами ребенок - накройте его собой.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402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441825"/>
            <a:ext cx="413861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313" y="428625"/>
            <a:ext cx="8715375" cy="644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КАК ДЕЙСТВОВАТЬ ПОСЛЕ АВАРИИ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i="1" dirty="0">
                <a:latin typeface="+mn-lt"/>
              </a:rPr>
              <a:t> Определитесь, в каком месте автомобиля и в каком положении Вы находитесь, не горит ли автомобиль и не подтекает ли бензин (особенно при опрокидывании).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i="1" dirty="0">
                <a:latin typeface="+mn-lt"/>
              </a:rPr>
              <a:t> Если двери заклинены, покиньте салон автомобиля через окна, открыв их или разбив тяжелыми подручными предметами.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i="1" dirty="0">
                <a:latin typeface="+mn-lt"/>
              </a:rPr>
              <a:t> Выбравшись из машины, отойдите от нее как можно дальше — возможен взрыв.</a:t>
            </a:r>
            <a:endParaRPr lang="ru-RU" sz="1600" dirty="0">
              <a:latin typeface="+mn-lt"/>
            </a:endParaRPr>
          </a:p>
          <a:p>
            <a:pPr>
              <a:defRPr/>
            </a:pPr>
            <a:r>
              <a:rPr lang="ru-RU" sz="1600" i="1" dirty="0">
                <a:latin typeface="+mn-lt"/>
              </a:rPr>
              <a:t> </a:t>
            </a:r>
            <a:endParaRPr lang="ru-RU" sz="1600" dirty="0">
              <a:latin typeface="+mn-lt"/>
            </a:endParaRPr>
          </a:p>
          <a:p>
            <a:pPr algn="ctr">
              <a:defRPr/>
            </a:pPr>
            <a:r>
              <a:rPr lang="ru-RU" sz="1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КАК ДЕЙСТВОВАТЬ ПРИ ПАДЕНИИ АВТОМОБИЛЯ В ВОДУ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i="1" dirty="0">
                <a:latin typeface="+mn-lt"/>
              </a:rPr>
              <a:t> </a:t>
            </a:r>
            <a:r>
              <a:rPr lang="ru-RU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При падении в воду машина может держаться на плаву некоторое время, достаточное для того, чтобы покинуть ее. Выбирайтесь через открытое окно, т.к. при открывании двери машина резко начнет тонуть.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При погружении на дно с закрытыми окнами и дверьми воздух в салоне автомобиля держится несколько минут. 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1600" i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Включите фары  (чтобы машину было легче искать), активно провентилируйте легкие (глубокие вдохи и выдохи позволяют </a:t>
            </a:r>
            <a:r>
              <a:rPr lang="ru-RU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наполнить кровь кислородом "впрок"),</a:t>
            </a:r>
            <a:r>
              <a:rPr lang="ru-RU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избавьтесь от лишней одежды, захватите </a:t>
            </a:r>
            <a:r>
              <a:rPr lang="ru-RU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документы и деньги.</a:t>
            </a:r>
            <a:r>
              <a:rPr lang="ru-R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1600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Выбирайтесь из машины через дверь или </a:t>
            </a:r>
            <a:r>
              <a:rPr lang="ru-RU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окно при заполнении машины водой</a:t>
            </a:r>
            <a:r>
              <a:rPr lang="ru-RU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наполовину, иначе Вам помешает поток воды, </a:t>
            </a:r>
            <a:r>
              <a:rPr lang="ru-RU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идущей в салон.</a:t>
            </a:r>
            <a:r>
              <a:rPr lang="ru-RU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1600" i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При необходимости разбейте лобовое стекло </a:t>
            </a:r>
            <a:r>
              <a:rPr lang="ru-RU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тяжелыми подручными предметами.</a:t>
            </a:r>
            <a:r>
              <a:rPr lang="ru-RU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1600" i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Протиснитесь наружу, взявшись руками за </a:t>
            </a:r>
            <a:r>
              <a:rPr lang="ru-RU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крышу машины, а затем резко плывите</a:t>
            </a:r>
            <a:r>
              <a:rPr lang="ru-RU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вверх.</a:t>
            </a: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62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500063"/>
            <a:ext cx="8715375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ОБЕСПЕЧИТЬ ЛИЧНУЮ БЕЗОПАСНОСТЬ ПРИ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ДВИЖЕНИИ В ОБЩЕСТВЕННОМ ТРАНСПОРТЕ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latin typeface="+mn-lt"/>
              </a:rPr>
              <a:t> Находясь в общественном транспорте, при отсутствии свободных  сидячих мест постарайтесь встать в  центре салона, держась за поручень для большей устойчивости.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latin typeface="+mn-lt"/>
              </a:rPr>
              <a:t> Обратите внимание на расположение аварийных и запасных выходов.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latin typeface="+mn-lt"/>
              </a:rPr>
              <a:t> Электрическое питание трамваев и троллейбусов создает дополнительную угрозу поражения человека электричеством (особенно в дождливую погоду), поэтому наиболее безопасными являются сидячие места.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latin typeface="+mn-lt"/>
              </a:rPr>
              <a:t> Если обнаружилось, что салон находится под напряжением — покиньте его.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latin typeface="+mn-lt"/>
              </a:rPr>
              <a:t> При аварии у выходов возможна паника и давка. В этом случае воспользуйтесь аварийным выходом,  выдернув специальный шнур и вы давив стекло.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latin typeface="+mn-lt"/>
              </a:rPr>
              <a:t> В случае пожара в салоне сообщите и об этом водителю, откройте двери  (с помощью аварийного открывания), аварийные выходы или разбейте окно.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latin typeface="+mn-lt"/>
              </a:rPr>
              <a:t> При наличии в салоне огнетушителя примите меры к ликвидации очага пожара.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latin typeface="+mn-lt"/>
              </a:rPr>
              <a:t> Защитите органы дыхания от дыма платком, шарфом или другими элементами одежды.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latin typeface="+mn-lt"/>
              </a:rPr>
              <a:t> Выбирайтесь из салона наружу пригнувшись и не касаясь металлических частей, так как в трамвае и троллейбусе возможно поражение электричеством.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latin typeface="+mn-lt"/>
              </a:rPr>
              <a:t> При падении автобуса в воду дождитесь заполнения салона водой наполовину, задержите дыхание и выныривайте через дверь, аварийный выход или разбитое окно.</a:t>
            </a: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11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88" y="2428875"/>
            <a:ext cx="6572250" cy="13239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ТРАНСПОРТНЫЕ АВАРИИ</a:t>
            </a:r>
          </a:p>
        </p:txBody>
      </p:sp>
    </p:spTree>
    <p:extLst>
      <p:ext uri="{BB962C8B-B14F-4D97-AF65-F5344CB8AC3E}">
        <p14:creationId xmlns:p14="http://schemas.microsoft.com/office/powerpoint/2010/main" val="4018454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5" y="500063"/>
            <a:ext cx="7643813" cy="4000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АВАРИИ НА ВОЗДУШНОМ ТРАНСПОРТЕ</a:t>
            </a:r>
          </a:p>
        </p:txBody>
      </p:sp>
      <p:sp>
        <p:nvSpPr>
          <p:cNvPr id="424964" name="TextBox 3"/>
          <p:cNvSpPr txBox="1">
            <a:spLocks noChangeArrowheads="1"/>
          </p:cNvSpPr>
          <p:nvPr/>
        </p:nvSpPr>
        <p:spPr bwMode="auto">
          <a:xfrm>
            <a:off x="214313" y="1071563"/>
            <a:ext cx="87153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i="1">
                <a:solidFill>
                  <a:srgbClr val="FFFFFF"/>
                </a:solidFill>
              </a:rPr>
              <a:t>Авиационные аварии и катастрофы  возможны по многим причинам. К тяжелым последствиям приводят  разрушения отдельных конструкций -самолета, отказ двигателей, нарушение работы систем управления,  электропитания, связи, пилотирования, недостаток топлива, перебои в жизнеобеспечении экипажа и пассажиров.</a:t>
            </a:r>
            <a:r>
              <a:rPr lang="ru-RU" b="1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4249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650"/>
            <a:ext cx="5108575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249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81300"/>
            <a:ext cx="431323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2496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48225"/>
            <a:ext cx="43561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54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713788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КАК ДЕЙСТВОВАТЬ ПРИ ДЕКОМПРЕССИИ</a:t>
            </a:r>
          </a:p>
          <a:p>
            <a:pPr>
              <a:defRPr/>
            </a:pPr>
            <a:r>
              <a:rPr lang="ru-RU" dirty="0">
                <a:solidFill>
                  <a:prstClr val="white"/>
                </a:solidFill>
                <a:latin typeface="+mn-lt"/>
              </a:rPr>
              <a:t> </a:t>
            </a:r>
          </a:p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ДЕКОМПРЕССИЯ</a:t>
            </a:r>
            <a:r>
              <a:rPr lang="ru-RU" i="1" dirty="0">
                <a:solidFill>
                  <a:prstClr val="white"/>
                </a:solidFill>
                <a:latin typeface="+mn-lt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+mn-lt"/>
              </a:rPr>
              <a:t>— </a:t>
            </a:r>
            <a:r>
              <a:rPr lang="ru-RU" sz="1600" i="1" dirty="0">
                <a:solidFill>
                  <a:schemeClr val="tx2"/>
                </a:solidFill>
                <a:latin typeface="+mn-lt"/>
              </a:rPr>
              <a:t>это разряжение воздуха в салоне самолета при нарушении его герметичности. Быстрая декомпрессия обычно начинается с оглушительного рева уходит воздух). Салон наполняется пылью и туманом. Резко снижается видимость. Из легких человека быстро выходит воздух, и его нельзя задержать. Одновременно могут возникнуть звон в ушах и боли в кишечнике.      </a:t>
            </a:r>
          </a:p>
          <a:p>
            <a:pPr>
              <a:defRPr/>
            </a:pPr>
            <a:r>
              <a:rPr lang="ru-RU" sz="1600" i="1" dirty="0">
                <a:solidFill>
                  <a:schemeClr val="tx2"/>
                </a:solidFill>
                <a:latin typeface="+mn-lt"/>
              </a:rPr>
              <a:t>                         </a:t>
            </a:r>
            <a:r>
              <a:rPr lang="ru-RU" b="1" i="1" u="sng" dirty="0">
                <a:solidFill>
                  <a:schemeClr val="tx2"/>
                </a:solidFill>
                <a:latin typeface="+mn-lt"/>
              </a:rPr>
              <a:t>В этом случае</a:t>
            </a:r>
            <a:r>
              <a:rPr lang="ru-RU" i="1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600" b="1" i="1" dirty="0">
                <a:solidFill>
                  <a:schemeClr val="tx2"/>
                </a:solidFill>
                <a:latin typeface="+mn-lt"/>
              </a:rPr>
              <a:t>не дожидаясь команды, немедленно наденьте кислородную маску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600" b="1" i="1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не пытайтесь оказать кому-либо помощь до того, как сами наденете маску, даже если это Ваш ребенок: если Вы не успеете помочь себе и потеряете сознание, вы оба окажетесь без кислорода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600" b="1" i="1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сразу же после надевания маски пристегните ремни безопасности и подготовьтесь к резкому снижению.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1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500063"/>
            <a:ext cx="8715375" cy="6432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ДЕЙСТВОВАТЬ ПРИ ПОЖАРЕ В САМОЛЕТЕ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 </a:t>
            </a:r>
            <a:endParaRPr lang="ru-RU" dirty="0">
              <a:solidFill>
                <a:srgbClr val="FF0000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Помните, что в случае пожара на борту самолета наибольшую опасность представляет дым, а не огонь.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>
              <a:solidFill>
                <a:schemeClr val="tx2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Дышите только через хлопчатобумажные или шерстяные элементы одежды, по возможности смоченные водой.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>
              <a:solidFill>
                <a:schemeClr val="tx2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Пробираясь к выходу, двигайтесь пригнувшись или на четвереньках, так как внизу салона задымленность меньше.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Защитите открытые участки тела от прямого воздействия огня, используя имеющуюся одежду, пледы и т.д.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После приземления и остановки самолета немедленно направляйтесь к ближайшему выходу, так как высока вероятность взрыва.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Если проход завален, пробирайтесь через кресла, опуская их спинки.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При эвакуации избавьтесь от ручной клади и избегайте выхода через люки, вблизи которых имеется открытый огонь или сильная задымленность.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После выхода из самолета удалитесь от него как можно дальше и лягте на землю, прижав голову руками — возможен взрыв.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В любой ситуации действуйте без паники и решительно, это способствует Вашему спасению.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807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273050"/>
          </a:xfrm>
          <a:prstGeom prst="rect">
            <a:avLst/>
          </a:prstGeom>
          <a:solidFill>
            <a:srgbClr val="00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ОСНОВЫ   БЕЗОПАСНОСТИ    ЖИЗНЕДЕЯТЕЛЬНОСТИ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13" y="571500"/>
            <a:ext cx="8643937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ДЕЙСТВОВАТЬ ПРИ "ЖЕСТКОЙ" ПОСАДКЕ И ПОСЛЕ НЕЕ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+mn-lt"/>
              </a:rPr>
              <a:t> </a:t>
            </a: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Перед каждым взлетом и посадкой тщательно подгоняйте ремень безопасности. Он должен быть плотно закреплен как можно ниже у Ваших бедер.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Проверьте, нет ли у Вас над головой тяжелых чемоданов.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b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Аварии на взлете и посадке внезапны, поэтому обращайте внимание на дым, резкое снижение, остановку двигателей и т.д.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Освободите карманы от острых    предметов, согнитесь и плотно сцепите руки под коленями (или  схватитесь за лодыжки).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Голову уложите на колени или наклоните ее как можно ниже.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Ноги уприте в пол, выдвинув их как можно дальше, но не под переднее кресло.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В момент удара максимально напрягитесь и подготовьтесь к значительной перегрузке.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Ни при каких обстоятельствах не покидайте своего места до полной остановки самолета, не поднимайте панику.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707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Íåò çàãîëîâêà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93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92285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ru-RU" sz="2400" b="1">
                <a:latin typeface="Corbel" pitchFamily="34" charset="0"/>
              </a:rPr>
              <a:t>Особенности ликвидации последствий аварий </a:t>
            </a:r>
            <a:br>
              <a:rPr lang="ru-RU" sz="2400" b="1">
                <a:latin typeface="Corbel" pitchFamily="34" charset="0"/>
              </a:rPr>
            </a:br>
            <a:r>
              <a:rPr lang="ru-RU" sz="2400" b="1">
                <a:latin typeface="Corbel" pitchFamily="34" charset="0"/>
              </a:rPr>
              <a:t>на транспорте</a:t>
            </a:r>
            <a:endParaRPr lang="en-US" sz="2400" b="1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>
                <a:latin typeface="Corbel" pitchFamily="34" charset="0"/>
              </a:rPr>
              <a:t>При организации аварийно-спасательных работ по ликвидации последствий транспортных аварий и катастроф необходимо учитывать следующие особенности</a:t>
            </a:r>
          </a:p>
          <a:p>
            <a:r>
              <a:rPr lang="ru-RU" sz="2000">
                <a:latin typeface="Corbel" pitchFamily="34" charset="0"/>
              </a:rPr>
              <a:t>Аварии и катастрофы происходят в пути следования, как правило, внезапно, в большинстве случаев при высокой скорости движения транспорта, что приводит к телесным повреждениям у пострадавших, часто к возникновению у них шокового состояния, нередко к гибели</a:t>
            </a:r>
          </a:p>
          <a:p>
            <a:r>
              <a:rPr lang="ru-RU" sz="2000">
                <a:latin typeface="Corbel" pitchFamily="34" charset="0"/>
              </a:rPr>
              <a:t>Несвоевременное получение достоверной информации о случившемся, что ведет к запаздыванию помощи, к росту числа жертв, в том числе из-за отсутствия навыков выживания у пострадавших</a:t>
            </a:r>
          </a:p>
          <a:p>
            <a:r>
              <a:rPr lang="ru-RU" sz="2000">
                <a:latin typeface="Corbel" pitchFamily="34" charset="0"/>
              </a:rPr>
              <a:t>Отсутствие, как правило, на начальном этапе работ специальной техники, необходимых средств тушения пожаров и трудности в организации эффективных способов эвакуации из аварийных транспортных средств</a:t>
            </a:r>
          </a:p>
          <a:p>
            <a:r>
              <a:rPr lang="ru-RU" sz="2000">
                <a:latin typeface="Corbel" pitchFamily="34" charset="0"/>
              </a:rPr>
              <a:t>Трудность в определении числа пострадавших на месте аварии или катастрофы, сложность отправки большого их количества в медицинские учреждения с учетом требуемой специфики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050789068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15400" cy="4572000"/>
          </a:xfrm>
        </p:spPr>
        <p:txBody>
          <a:bodyPr/>
          <a:lstStyle/>
          <a:p>
            <a:r>
              <a:rPr lang="ru-RU" sz="2000">
                <a:latin typeface="Corbel" pitchFamily="34" charset="0"/>
              </a:rPr>
              <a:t>Усложнение обстановки в случае аварии транспортных средств, перевозящих опасные вещества;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необходимость организации поиска останков погибших и вещественных доказательств катастрофы часто на больших площадях</a:t>
            </a:r>
          </a:p>
          <a:p>
            <a:r>
              <a:rPr lang="ru-RU" sz="2000">
                <a:latin typeface="Corbel" pitchFamily="34" charset="0"/>
              </a:rPr>
              <a:t>Необходимость организации приема, размещения и обслуживания (питание, услуги связи, транспортировка и др.) прибывающих родственников пострадавших и организация отправки погибших к местам их захоронения;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необходимость скорейшего возобновления движения по транспортным коммуникациям</a:t>
            </a:r>
          </a:p>
          <a:p>
            <a:r>
              <a:rPr lang="ru-RU" sz="2000">
                <a:latin typeface="Corbel" pitchFamily="34" charset="0"/>
              </a:rPr>
              <a:t>Аварии, катастрофы и происшествия на транспорте наиболее часто имеют место, по сравнению с другими типами чрезвычайных ситуаций. В связи с этим рассмотрение вопросов ликвидации их последствий требуют, на наш взгляд, несколько более подробного рассмотрения</a:t>
            </a:r>
            <a:endParaRPr lang="en-US" sz="2000"/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027929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пасатели достают водител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3556000" cy="26670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pozdrs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"/>
            <a:ext cx="3581400" cy="26860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Spas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14800"/>
            <a:ext cx="3238500" cy="25908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001_preview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419600"/>
            <a:ext cx="2959100" cy="221932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post-3-1299747032494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438400"/>
            <a:ext cx="3043238" cy="22653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229789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295400"/>
            <a:ext cx="8839200" cy="1158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b="1">
                <a:latin typeface="Corbel" pitchFamily="34" charset="0"/>
              </a:rPr>
              <a:t>Аварийно-спасательные и другие неотложные работы при ликвидации аварий на железнодорожном транспорте включают:</a:t>
            </a:r>
          </a:p>
          <a:p>
            <a:pPr marL="365125" indent="-282575" algn="ctr"/>
            <a:r>
              <a:rPr lang="ru-RU">
                <a:latin typeface="Corbel" pitchFamily="34" charset="0"/>
              </a:rPr>
              <a:t/>
            </a:r>
            <a:br>
              <a:rPr lang="ru-RU">
                <a:latin typeface="Corbel" pitchFamily="34" charset="0"/>
              </a:rPr>
            </a:br>
            <a:endParaRPr lang="en-US" sz="1200">
              <a:latin typeface="Gill Sans MT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153400" cy="914400"/>
          </a:xfrm>
        </p:spPr>
        <p:txBody>
          <a:bodyPr>
            <a:normAutofit fontScale="90000"/>
          </a:bodyPr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800" b="1">
                <a:latin typeface="Corbel" pitchFamily="34" charset="0"/>
              </a:rPr>
              <a:t>Особенности ликвидации последствий аварий на</a:t>
            </a:r>
            <a:r>
              <a:rPr lang="en-US" sz="2800" b="1"/>
              <a:t> </a:t>
            </a:r>
            <a:r>
              <a:rPr lang="ru-RU" sz="2800" b="1">
                <a:latin typeface="Corbel" pitchFamily="34" charset="0"/>
              </a:rPr>
              <a:t>железнодорожном транспорте</a:t>
            </a:r>
            <a:r>
              <a:rPr lang="en-US" sz="19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9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2133600"/>
            <a:ext cx="8915400" cy="2743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сбор информации, разведка и оценка обстановки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определение границ опасной зоны, ее ограждение и оцепление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проведение аварийно-спасательных работ с целью оказания помощи пострадавшим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ликвидация последствий аварии (локализация источника чрезвычайной ситуации, тушение пожара и др.)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аварийно-восстановительные работы на электрических сетях и коммуникациях.</a:t>
            </a:r>
            <a:br>
              <a:rPr lang="ru-RU" sz="2000">
                <a:latin typeface="Corbel" pitchFamily="34" charset="0"/>
              </a:rPr>
            </a:br>
            <a:endParaRPr lang="ru-RU" sz="2000">
              <a:latin typeface="Corbe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>
                <a:latin typeface="Corbel" pitchFamily="34" charset="0"/>
              </a:rPr>
              <a:t>Аварийно-спасательные  работы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проникновение в вагон через входные двери, оконные проемы и специально проделанные люки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оказание первой медицинской помощи пострадавшим.</a:t>
            </a:r>
            <a:endParaRPr lang="ru-RU" sz="2000" b="1">
              <a:latin typeface="Corbe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организацию поиска пострадавших, их деблокирование и эвакуацию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2974160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18trainwr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505200"/>
            <a:ext cx="3749675" cy="251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m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152400"/>
            <a:ext cx="3565525" cy="251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ук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"/>
            <a:ext cx="3733800" cy="2489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v_chelyabinskoy_oblasti_na_zh_d_peregone_stolknulis_gruzovye_poezda_est_zhertvy_thumb_fed_show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505200"/>
            <a:ext cx="3556000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1576589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F:\Для Антона\DEMO-2011-12-2\1-RGGU\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219200"/>
            <a:ext cx="8153400" cy="2362200"/>
          </a:xfrm>
        </p:spPr>
        <p:txBody>
          <a:bodyPr>
            <a:normAutofit/>
          </a:bodyPr>
          <a:lstStyle/>
          <a:p>
            <a:r>
              <a:rPr lang="ru-RU" sz="2800" b="1">
                <a:latin typeface="Corbel" pitchFamily="34" charset="0"/>
              </a:rPr>
              <a:t>Особенности ликвидации последствий аварий (катастроф) на воздушном транспорте</a:t>
            </a:r>
            <a:r>
              <a:rPr lang="en-US" sz="2800" b="1"/>
              <a:t/>
            </a:r>
            <a:br>
              <a:rPr lang="en-US" sz="2800" b="1"/>
            </a:b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178261752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ru-RU" sz="2400" b="1">
                <a:latin typeface="Corbel" pitchFamily="34" charset="0"/>
              </a:rPr>
              <a:t>Поисково-спасательные работы организуются в следующих случаях:</a:t>
            </a:r>
            <a:r>
              <a:rPr lang="ru-RU" sz="2400">
                <a:latin typeface="Corbel" pitchFamily="34" charset="0"/>
              </a:rPr>
              <a:t/>
            </a:r>
            <a:br>
              <a:rPr lang="ru-RU" sz="2400">
                <a:latin typeface="Corbel" pitchFamily="34" charset="0"/>
              </a:rPr>
            </a:br>
            <a:endParaRPr lang="ru-RU" sz="2400">
              <a:latin typeface="Corbel" pitchFamily="34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800">
                <a:latin typeface="Corbel" pitchFamily="34" charset="0"/>
              </a:rPr>
              <a:t>При получении сигнала бедствия с борта воздушного судна, а также при приеме сигналов аварийных радиостанций (радиобуев)</a:t>
            </a:r>
          </a:p>
          <a:p>
            <a:pPr algn="just">
              <a:lnSpc>
                <a:spcPct val="80000"/>
              </a:lnSpc>
            </a:pPr>
            <a:r>
              <a:rPr lang="ru-RU" sz="1800">
                <a:latin typeface="Corbel" pitchFamily="34" charset="0"/>
              </a:rPr>
              <a:t>При получении доклада от экипажа воздушного судна, наблюдавшего бедствие, а также сообщений других очевидцев бедствия</a:t>
            </a:r>
          </a:p>
          <a:p>
            <a:pPr algn="just">
              <a:lnSpc>
                <a:spcPct val="80000"/>
              </a:lnSpc>
            </a:pPr>
            <a:r>
              <a:rPr lang="ru-RU" sz="1800">
                <a:latin typeface="Corbel" pitchFamily="34" charset="0"/>
              </a:rPr>
              <a:t>Если в течение 10 мин. после расчетного времени прилета воздушное судно не прибыло в пункт назначения и радиосвязь с ним отсутствует более 5 мин.</a:t>
            </a:r>
          </a:p>
          <a:p>
            <a:pPr algn="just">
              <a:lnSpc>
                <a:spcPct val="80000"/>
              </a:lnSpc>
            </a:pPr>
            <a:r>
              <a:rPr lang="ru-RU" sz="1800">
                <a:latin typeface="Corbel" pitchFamily="34" charset="0"/>
              </a:rPr>
              <a:t>Если экипаж воздушного судна получил разрешение на посадку и не произвел ее в установленное время, а радиосвязь с ним прекратилась</a:t>
            </a:r>
          </a:p>
          <a:p>
            <a:pPr algn="just">
              <a:lnSpc>
                <a:spcPct val="80000"/>
              </a:lnSpc>
            </a:pPr>
            <a:r>
              <a:rPr lang="ru-RU" sz="1800">
                <a:latin typeface="Corbel" pitchFamily="34" charset="0"/>
              </a:rPr>
              <a:t>При потере радиосвязи с экипажем воздушного судна и одновременном пропадании отметки радиолокационной проводки или потери радиосвязи более чем на 5 мин., если радиолокационная проводка не велась</a:t>
            </a:r>
          </a:p>
          <a:p>
            <a:pPr algn="just">
              <a:lnSpc>
                <a:spcPct val="80000"/>
              </a:lnSpc>
            </a:pPr>
            <a:r>
              <a:rPr lang="ru-RU" sz="1800">
                <a:latin typeface="Corbel" pitchFamily="34" charset="0"/>
              </a:rPr>
              <a:t>Во всех других случаях, когда экипажу воздушного судна требуется помощь. После приземления или высадки поисково-спасательной команды, им ставится задача немедленно приступить к эвакуации пассажиров из терпящего бедствие воздушного судна в безопасное место. От спасателей требуется не только спасение людей, но и создание им необходимых условий выживания, защищающих от непогоды, оказание им первой медицинской помощи.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160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>
                <a:latin typeface="Corbel" pitchFamily="34" charset="0"/>
              </a:rPr>
              <a:t>До прибытия на место катастрофы руководителя комиссии по расследованию причин ЧС запрещается производить какие-либо работы на месте авиационного происшествия, за исключением внешнего осмотра, фиксации следов движения воздушного судна по грунту, эвакуации раненых и погибших. Перемещение воздушного судна до прибытия указанной комиссии допускается только в случаях, если аварийное воздушное судно упало на железную дорогу, шоссейную, водную магистраль или на аэродром и препятствует безопасному движению транспортных средств или посадке воздушных судов.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899877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avariy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3649663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plane-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"/>
            <a:ext cx="3571875" cy="2455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1170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505200"/>
            <a:ext cx="3276600" cy="2833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581400"/>
            <a:ext cx="3446463" cy="274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188301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763000" cy="1219200"/>
          </a:xfrm>
        </p:spPr>
        <p:txBody>
          <a:bodyPr>
            <a:normAutofit/>
          </a:bodyPr>
          <a:lstStyle/>
          <a:p>
            <a:r>
              <a:rPr lang="ru-RU" sz="300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Особенности ликвидации последствий аварий на водном транспорте</a:t>
            </a:r>
            <a:endParaRPr lang="en-US" sz="3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9154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Поиск и спасание включают поиск и оказание помощи людям, которым нужна или может потребоваться помощь. Поиск и спасание могут иметь много форм в зависимости размера и сложности операции, а также от имеющихся средств и персонала.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Международная конвенция по охране человеческой жизни на море содержит обязательное предписание капитану торгового судна при получении сообщения о том, что люди терпят бедствие на море, следовать им на помощь, если судно находится ближе всех спасательных судов к месту происшествия. Помощь может быть получена и от рыболовных судов, яхт, малых судов, в том числе таможенных катеров, портовых баркасов, охранных судов, прогулочных судов и т.д.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Corbel" pitchFamily="34" charset="0"/>
              </a:rPr>
              <a:t>Любое средство в пределах района организации поиска и спасания должно быть готово прийти на помощь в бедствии в любое время и в любом месте, где оно может сделать это.</a:t>
            </a:r>
            <a:br>
              <a:rPr lang="ru-RU" sz="2000" b="1">
                <a:latin typeface="Corbel" pitchFamily="34" charset="0"/>
              </a:rPr>
            </a:br>
            <a:r>
              <a:rPr lang="ru-RU" sz="2000" b="1">
                <a:latin typeface="Corbel" pitchFamily="34" charset="0"/>
              </a:rPr>
              <a:t>Эффективность поиска и спасания будет зависеть от степени взаимодействия, существующей между участвующими средствами.</a:t>
            </a:r>
          </a:p>
        </p:txBody>
      </p:sp>
    </p:spTree>
    <p:extLst>
      <p:ext uri="{BB962C8B-B14F-4D97-AF65-F5344CB8AC3E}">
        <p14:creationId xmlns:p14="http://schemas.microsoft.com/office/powerpoint/2010/main" val="1973269183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5715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>
                <a:latin typeface="Corbel" pitchFamily="34" charset="0"/>
              </a:rPr>
              <a:t>Основным успехом поисково-спасательной операции на воде является </a:t>
            </a:r>
            <a:r>
              <a:rPr lang="ru-RU" sz="2000" b="1">
                <a:latin typeface="Corbel" pitchFamily="34" charset="0"/>
              </a:rPr>
              <a:t>минимально короткое время</a:t>
            </a:r>
            <a:r>
              <a:rPr lang="ru-RU" sz="2000">
                <a:latin typeface="Corbel" pitchFamily="34" charset="0"/>
              </a:rPr>
              <a:t>, в которое она спланирована и осуществляется, т.к. в каждом аварийном случае есть пострадавшие, которые нуждаются в помощи и вероятность выживания их уменьшается с течением времени.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000">
              <a:latin typeface="Corbe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>
                <a:latin typeface="Corbel" pitchFamily="34" charset="0"/>
              </a:rPr>
              <a:t> </a:t>
            </a:r>
            <a:r>
              <a:rPr lang="ru-RU" sz="2000" b="1">
                <a:latin typeface="Corbel" pitchFamily="34" charset="0"/>
              </a:rPr>
              <a:t>Опыт показал, что вероятность выживания потерпевших уменьшается в среднем на 80% за первые 24 часа после аварии</a:t>
            </a:r>
            <a:r>
              <a:rPr lang="ru-RU" sz="2000">
                <a:latin typeface="Corbel" pitchFamily="34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>
              <a:latin typeface="Corbe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>
              <a:latin typeface="Corbe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rbel" pitchFamily="34" charset="0"/>
              </a:rPr>
              <a:t>Поэтому средства спасания должны быть направлены на: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 возможно быстрое определение местонахождения потерпевших, оказание им помощи и спасания; 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orbel" pitchFamily="34" charset="0"/>
              </a:rPr>
              <a:t>использование любых мер, которые могут предпринять для своего спасания сами потерпевшие, пока они еще в состоянии сделать это.</a:t>
            </a:r>
            <a:endParaRPr lang="en-US" sz="2000" b="1"/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456292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_5cbed_bea22f77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3286125" cy="2260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rules_insurance_means_water_transport_2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"/>
            <a:ext cx="3070225" cy="23812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Булгария подъем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962400"/>
            <a:ext cx="3475038" cy="26098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DSC06509_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038600"/>
            <a:ext cx="3348038" cy="2514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-pe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286000"/>
            <a:ext cx="2438400" cy="19367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172716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5C0F0-0A1D-4A60-B152-78EE832CB57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08227" name="Picture 2" descr="http://images.myshared.ru/6/779340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3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40071-99AE-499F-9BA6-439B5C68B02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09251" name="TextBox 2"/>
          <p:cNvSpPr txBox="1">
            <a:spLocks noChangeArrowheads="1"/>
          </p:cNvSpPr>
          <p:nvPr/>
        </p:nvSpPr>
        <p:spPr bwMode="auto">
          <a:xfrm>
            <a:off x="179388" y="1557338"/>
            <a:ext cx="87137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 России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в 2017 году :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pPr algn="ctr" eaLnBrk="1" hangingPunct="1"/>
            <a:endParaRPr lang="ru-RU" sz="2000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ru-RU" sz="2000" b="1" dirty="0">
                <a:latin typeface="Courier New" pitchFamily="49" charset="0"/>
                <a:cs typeface="Courier New" pitchFamily="49" charset="0"/>
              </a:rPr>
              <a:t>Произошло ДТП: 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169 432 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ru-RU" sz="2000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ru-RU" sz="2000" b="1" dirty="0">
                <a:latin typeface="Courier New" pitchFamily="49" charset="0"/>
                <a:cs typeface="Courier New" pitchFamily="49" charset="0"/>
              </a:rPr>
              <a:t>В них погибли: </a:t>
            </a:r>
            <a:r>
              <a:rPr lang="ru-RU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19 088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человек</a:t>
            </a:r>
          </a:p>
          <a:p>
            <a:pPr eaLnBrk="1" hangingPunct="1"/>
            <a:r>
              <a:rPr lang="ru-RU" sz="2000" dirty="0">
                <a:latin typeface="Courier New" pitchFamily="49" charset="0"/>
                <a:cs typeface="Courier New" pitchFamily="49" charset="0"/>
              </a:rPr>
              <a:t>   </a:t>
            </a:r>
            <a:endParaRPr lang="ru-RU" sz="2000" b="1" i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ru-RU" sz="2000" b="1" dirty="0">
                <a:latin typeface="Courier New" pitchFamily="49" charset="0"/>
                <a:cs typeface="Courier New" pitchFamily="49" charset="0"/>
              </a:rPr>
              <a:t>Ранено:        </a:t>
            </a:r>
            <a:r>
              <a:rPr lang="ru-RU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215 374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человек</a:t>
            </a:r>
          </a:p>
          <a:p>
            <a:pPr eaLnBrk="1" hangingPunct="1"/>
            <a:endParaRPr lang="ru-RU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000" dirty="0"/>
              <a:t>За первые шесть месяцев 2018 года </a:t>
            </a:r>
            <a:r>
              <a:rPr lang="ru-RU" sz="2000" dirty="0" smtClean="0"/>
              <a:t>по статистике ГИБДД в </a:t>
            </a:r>
            <a:r>
              <a:rPr lang="ru-RU" sz="2000" dirty="0"/>
              <a:t>России произошло 69 656 ДТП с пострадавшими и погибшими.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За </a:t>
            </a:r>
            <a:r>
              <a:rPr lang="ru-RU" sz="2000" dirty="0"/>
              <a:t>это время на дорогах погибли 6 974 человека, а ранения получили 88 599 человек</a:t>
            </a:r>
            <a:r>
              <a:rPr lang="ru-RU" sz="2000" dirty="0" smtClean="0"/>
              <a:t>.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ru-RU" sz="2000" dirty="0"/>
              <a:t>      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4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https://fs00.infourok.ru/images/doc/294/29379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90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61A29-3009-4B3F-BB9B-6F2E1492D98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11299" name="Picture 2" descr="http://m.tatar-inform.ru/upload/image/gallery/2012/11/20/im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60350"/>
            <a:ext cx="913923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65850"/>
            <a:ext cx="9144000" cy="70802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памяти жертв ДТП отмечается ежегодно в третье воскресенье ноября</a:t>
            </a:r>
          </a:p>
        </p:txBody>
      </p:sp>
    </p:spTree>
    <p:extLst>
      <p:ext uri="{BB962C8B-B14F-4D97-AF65-F5344CB8AC3E}">
        <p14:creationId xmlns:p14="http://schemas.microsoft.com/office/powerpoint/2010/main" val="328252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3AD0B-3A9C-4BF6-9EFE-0A3667F8EF0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12323" name="Picture 2" descr="http://narexpert.ru/wp-content/uploads/2015/02/dtp-%D0%B8%D0%BD%D1%84%D0%BE%D0%B3%D1%80%D0%B0%D1%84%D0%B8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21702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4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313" y="428625"/>
            <a:ext cx="7643812" cy="4000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АВАРИИ НА ЖЕЛЕЗНОДОРОЖНОМ ТРАНСПОРТЕ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8" y="908050"/>
            <a:ext cx="8643937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ОСНОВНЫМИ ПРИЧИНАМИ </a:t>
            </a:r>
            <a:r>
              <a:rPr lang="ru-RU" b="1" i="1" dirty="0">
                <a:solidFill>
                  <a:schemeClr val="tx2"/>
                </a:solidFill>
                <a:latin typeface="+mn-lt"/>
              </a:rPr>
              <a:t>аварии  катастроф на железнодорожном транспорте являются неисправности пути, подвижного состава, средств сигнализации, централизации и блокировки,  ошибки диспетчеров, невнимательность и халатность машинистов.</a:t>
            </a:r>
            <a:endParaRPr lang="ru-RU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b="1" i="1" dirty="0">
                <a:solidFill>
                  <a:schemeClr val="tx2"/>
                </a:solidFill>
                <a:latin typeface="+mn-lt"/>
              </a:rPr>
              <a:t>Чаще всего происходит сход подвижного состава с рельсов, столкновения, наезды на препятствия на переездах, пожары и взрывы непосредственно в вагонах. Тем не менее, ехать в поезде примерно в три раза безопаснее, чем лететь на самолете, и в 10 раз безопаснее, чем ехать в автомобиле.</a:t>
            </a:r>
            <a:endParaRPr lang="ru-RU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157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59313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57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6418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27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1977</Words>
  <Application>Microsoft Office PowerPoint</Application>
  <PresentationFormat>Экран (4:3)</PresentationFormat>
  <Paragraphs>197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Региональные ЧС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ликвидации последствий аварий  на транспорте</vt:lpstr>
      <vt:lpstr>Презентация PowerPoint</vt:lpstr>
      <vt:lpstr>Презентация PowerPoint</vt:lpstr>
      <vt:lpstr>Особенности ликвидации последствий аварий на железнодорожном транспорте </vt:lpstr>
      <vt:lpstr>Презентация PowerPoint</vt:lpstr>
      <vt:lpstr>Особенности ликвидации последствий аварий (катастроф) на воздушном транспорте </vt:lpstr>
      <vt:lpstr>Поисково-спасательные работы организуются в следующих случаях: </vt:lpstr>
      <vt:lpstr>Презентация PowerPoint</vt:lpstr>
      <vt:lpstr>Особенности ликвидации последствий аварий на водном транспорте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Саргы</dc:creator>
  <cp:lastModifiedBy>Саргы</cp:lastModifiedBy>
  <cp:revision>9</cp:revision>
  <dcterms:created xsi:type="dcterms:W3CDTF">2018-12-05T14:52:40Z</dcterms:created>
  <dcterms:modified xsi:type="dcterms:W3CDTF">2018-12-09T23:28:31Z</dcterms:modified>
</cp:coreProperties>
</file>