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7" r:id="rId15"/>
    <p:sldId id="271" r:id="rId16"/>
    <p:sldId id="272" r:id="rId17"/>
    <p:sldId id="273" r:id="rId18"/>
    <p:sldId id="274" r:id="rId19"/>
    <p:sldId id="276" r:id="rId20"/>
    <p:sldId id="278" r:id="rId21"/>
    <p:sldId id="279" r:id="rId22"/>
    <p:sldId id="280" r:id="rId23"/>
    <p:sldId id="282" r:id="rId24"/>
    <p:sldId id="283" r:id="rId25"/>
    <p:sldId id="284" r:id="rId26"/>
    <p:sldId id="285"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835" autoAdjust="0"/>
    <p:restoredTop sz="94475" autoAdjust="0"/>
  </p:normalViewPr>
  <p:slideViewPr>
    <p:cSldViewPr>
      <p:cViewPr varScale="1">
        <p:scale>
          <a:sx n="80" d="100"/>
          <a:sy n="80" d="100"/>
        </p:scale>
        <p:origin x="-1116" y="-90"/>
      </p:cViewPr>
      <p:guideLst>
        <p:guide orient="horz" pos="2160"/>
        <p:guide pos="2880"/>
      </p:guideLst>
    </p:cSldViewPr>
  </p:slideViewPr>
  <p:outlineViewPr>
    <p:cViewPr>
      <p:scale>
        <a:sx n="33" d="100"/>
        <a:sy n="33" d="100"/>
      </p:scale>
      <p:origin x="0" y="1301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98E446-2261-4F70-B753-6DF056979085}" type="datetimeFigureOut">
              <a:rPr lang="ru-RU" smtClean="0"/>
              <a:pPr/>
              <a:t>07.04.2020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5D9E74-3CF4-42EE-A31F-A71E4B8DC5B4}" type="slidenum">
              <a:rPr lang="ru-RU" smtClean="0"/>
              <a:pPr/>
              <a:t>‹#›</a:t>
            </a:fld>
            <a:endParaRPr lang="ru-RU"/>
          </a:p>
        </p:txBody>
      </p:sp>
    </p:spTree>
    <p:extLst>
      <p:ext uri="{BB962C8B-B14F-4D97-AF65-F5344CB8AC3E}">
        <p14:creationId xmlns="" xmlns:p14="http://schemas.microsoft.com/office/powerpoint/2010/main" val="4043666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20604A2-F310-4493-85B7-991433742D75}" type="datetimeFigureOut">
              <a:rPr lang="ru-RU" smtClean="0"/>
              <a:pPr/>
              <a:t>07.04.2020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F2F24B-AF9A-4AD1-A7EE-0F6ADEAFE7C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604A2-F310-4493-85B7-991433742D75}" type="datetimeFigureOut">
              <a:rPr lang="ru-RU" smtClean="0"/>
              <a:pPr/>
              <a:t>07.04.2020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2F24B-AF9A-4AD1-A7EE-0F6ADEAFE7C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357166"/>
            <a:ext cx="8501122" cy="5929354"/>
          </a:xfrm>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ru-RU" sz="4800" b="1" dirty="0" smtClean="0">
                <a:latin typeface="Times New Roman" pitchFamily="18" charset="0"/>
                <a:cs typeface="Times New Roman" pitchFamily="18" charset="0"/>
              </a:rPr>
              <a:t> </a:t>
            </a:r>
            <a:endParaRPr lang="ru-RU" sz="4800" b="1" dirty="0" smtClean="0">
              <a:latin typeface="Times New Roman" pitchFamily="18" charset="0"/>
              <a:cs typeface="Times New Roman" pitchFamily="18" charset="0"/>
            </a:endParaRPr>
          </a:p>
          <a:p>
            <a:pPr algn="ctr">
              <a:buNone/>
            </a:pPr>
            <a:endParaRPr lang="en-US" sz="4800" b="1" dirty="0" smtClean="0">
              <a:latin typeface="Times New Roman" pitchFamily="18" charset="0"/>
              <a:cs typeface="Times New Roman" pitchFamily="18" charset="0"/>
            </a:endParaRPr>
          </a:p>
          <a:p>
            <a:pPr algn="ctr">
              <a:buNone/>
            </a:pPr>
            <a:endParaRPr lang="en-US" sz="4800" b="1" dirty="0" smtClean="0">
              <a:latin typeface="Times New Roman" pitchFamily="18" charset="0"/>
              <a:cs typeface="Times New Roman" pitchFamily="18" charset="0"/>
            </a:endParaRPr>
          </a:p>
          <a:p>
            <a:pPr algn="ctr">
              <a:buNone/>
            </a:pPr>
            <a:r>
              <a:rPr lang="ru-RU" sz="4800" b="1" dirty="0" smtClean="0">
                <a:latin typeface="Times New Roman" pitchFamily="18" charset="0"/>
                <a:cs typeface="Times New Roman" pitchFamily="18" charset="0"/>
              </a:rPr>
              <a:t>Статистические </a:t>
            </a:r>
            <a:r>
              <a:rPr lang="ru-RU" sz="4800" b="1" dirty="0" smtClean="0">
                <a:latin typeface="Times New Roman" pitchFamily="18" charset="0"/>
                <a:cs typeface="Times New Roman" pitchFamily="18" charset="0"/>
              </a:rPr>
              <a:t>критерии</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spcBef>
                <a:spcPts val="0"/>
              </a:spcBef>
            </a:pPr>
            <a:r>
              <a:rPr lang="ru-RU" sz="4400" b="1" dirty="0" smtClean="0">
                <a:solidFill>
                  <a:schemeClr val="tx1"/>
                </a:solidFill>
              </a:rPr>
              <a:t>Основная гипотеза H</a:t>
            </a:r>
            <a:r>
              <a:rPr lang="ru-RU" sz="4400" b="1" baseline="-25000" dirty="0" smtClean="0">
                <a:solidFill>
                  <a:schemeClr val="tx1"/>
                </a:solidFill>
              </a:rPr>
              <a:t>0</a:t>
            </a:r>
            <a:r>
              <a:rPr lang="ru-RU" sz="4400" b="1" dirty="0" smtClean="0">
                <a:solidFill>
                  <a:schemeClr val="tx1"/>
                </a:solidFill>
              </a:rPr>
              <a:t> подлежит проверке, по результатам которой ее можно принять либо отклонить.</a:t>
            </a:r>
          </a:p>
          <a:p>
            <a:pPr algn="just">
              <a:spcBef>
                <a:spcPts val="0"/>
              </a:spcBef>
            </a:pPr>
            <a:r>
              <a:rPr lang="ru-RU" sz="4400" b="1" dirty="0" smtClean="0">
                <a:solidFill>
                  <a:schemeClr val="tx1"/>
                </a:solidFill>
              </a:rPr>
              <a:t>«Принять» означает «не получить убедительных аргументов для отклонения гипотезы».</a:t>
            </a:r>
          </a:p>
          <a:p>
            <a:pPr algn="just">
              <a:spcBef>
                <a:spcPts val="0"/>
              </a:spcBef>
            </a:pPr>
            <a:r>
              <a:rPr lang="ru-RU" sz="4400" b="1" dirty="0" smtClean="0">
                <a:solidFill>
                  <a:schemeClr val="tx1"/>
                </a:solidFill>
              </a:rPr>
              <a:t>Альтернативная гипотеза H</a:t>
            </a:r>
            <a:r>
              <a:rPr lang="ru-RU" sz="4400" b="1" baseline="-25000" dirty="0" smtClean="0">
                <a:solidFill>
                  <a:schemeClr val="tx1"/>
                </a:solidFill>
              </a:rPr>
              <a:t>1</a:t>
            </a:r>
            <a:r>
              <a:rPr lang="ru-RU" sz="4400" b="1" dirty="0" smtClean="0">
                <a:solidFill>
                  <a:schemeClr val="tx1"/>
                </a:solidFill>
              </a:rPr>
              <a:t> принимается только тогда, когда</a:t>
            </a:r>
          </a:p>
          <a:p>
            <a:pPr algn="just">
              <a:spcBef>
                <a:spcPts val="0"/>
              </a:spcBef>
            </a:pPr>
            <a:r>
              <a:rPr lang="ru-RU" sz="4400" b="1" dirty="0" smtClean="0">
                <a:solidFill>
                  <a:schemeClr val="tx1"/>
                </a:solidFill>
              </a:rPr>
              <a:t>есть убедительное статистическое доказательство для</a:t>
            </a:r>
          </a:p>
          <a:p>
            <a:pPr algn="just">
              <a:spcBef>
                <a:spcPts val="0"/>
              </a:spcBef>
            </a:pPr>
            <a:r>
              <a:rPr lang="ru-RU" sz="4400" b="1" dirty="0" smtClean="0">
                <a:solidFill>
                  <a:schemeClr val="tx1"/>
                </a:solidFill>
              </a:rPr>
              <a:t>отклонения основной гипотезы</a:t>
            </a:r>
            <a:endParaRPr lang="ru-RU" sz="4400" b="1"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just"/>
            <a:r>
              <a:rPr lang="ru-RU" sz="4400" dirty="0" smtClean="0">
                <a:solidFill>
                  <a:schemeClr val="tx1"/>
                </a:solidFill>
              </a:rPr>
              <a:t>Пример </a:t>
            </a:r>
          </a:p>
          <a:p>
            <a:pPr algn="just"/>
            <a:r>
              <a:rPr lang="ru-RU" sz="4400" b="1" dirty="0" smtClean="0">
                <a:solidFill>
                  <a:schemeClr val="tx1"/>
                </a:solidFill>
              </a:rPr>
              <a:t>Производители аккумуляторных батарей для ноутбуков утверждают, что разработали принципиально новый тип батареи, которая существенно дольше может работать без подзарядки. Из предыдущих исследований известно, что среднее время работы существующих аккумуляторов составляет 4,5 часа, после чего их требуется заряжать.</a:t>
            </a:r>
          </a:p>
          <a:p>
            <a:pPr algn="just"/>
            <a:r>
              <a:rPr lang="ru-RU" sz="4400" b="1" dirty="0" smtClean="0">
                <a:solidFill>
                  <a:schemeClr val="tx1"/>
                </a:solidFill>
              </a:rPr>
              <a:t>Гипотезы будут сформулированы так:</a:t>
            </a:r>
          </a:p>
          <a:p>
            <a:pPr algn="just"/>
            <a:r>
              <a:rPr lang="ru-RU" sz="4400" b="1" dirty="0" smtClean="0">
                <a:solidFill>
                  <a:schemeClr val="tx1"/>
                </a:solidFill>
              </a:rPr>
              <a:t>Н</a:t>
            </a:r>
            <a:r>
              <a:rPr lang="ru-RU" sz="4400" b="1" baseline="-25000" dirty="0" smtClean="0">
                <a:solidFill>
                  <a:schemeClr val="tx1"/>
                </a:solidFill>
              </a:rPr>
              <a:t>0</a:t>
            </a:r>
            <a:r>
              <a:rPr lang="ru-RU" sz="4400" b="1" dirty="0" smtClean="0">
                <a:solidFill>
                  <a:schemeClr val="tx1"/>
                </a:solidFill>
              </a:rPr>
              <a:t>: </a:t>
            </a:r>
            <a:r>
              <a:rPr lang="el-GR" sz="4400" b="1" dirty="0" smtClean="0">
                <a:solidFill>
                  <a:schemeClr val="tx1"/>
                </a:solidFill>
              </a:rPr>
              <a:t>μ ≤ </a:t>
            </a:r>
            <a:r>
              <a:rPr lang="ru-RU" sz="4400" b="1" dirty="0" smtClean="0">
                <a:solidFill>
                  <a:schemeClr val="tx1"/>
                </a:solidFill>
              </a:rPr>
              <a:t>4</a:t>
            </a:r>
            <a:r>
              <a:rPr lang="el-GR" sz="4400" b="1" dirty="0" smtClean="0">
                <a:solidFill>
                  <a:schemeClr val="tx1"/>
                </a:solidFill>
              </a:rPr>
              <a:t>,5</a:t>
            </a:r>
          </a:p>
          <a:p>
            <a:pPr algn="just"/>
            <a:r>
              <a:rPr lang="ru-RU" sz="4400" b="1" dirty="0" smtClean="0">
                <a:solidFill>
                  <a:schemeClr val="tx1"/>
                </a:solidFill>
              </a:rPr>
              <a:t>Н</a:t>
            </a:r>
            <a:r>
              <a:rPr lang="ru-RU" sz="4400" b="1" baseline="-25000" dirty="0" smtClean="0">
                <a:solidFill>
                  <a:schemeClr val="tx1"/>
                </a:solidFill>
              </a:rPr>
              <a:t>1</a:t>
            </a:r>
            <a:r>
              <a:rPr lang="ru-RU" sz="4400" b="1" dirty="0" smtClean="0">
                <a:solidFill>
                  <a:schemeClr val="tx1"/>
                </a:solidFill>
              </a:rPr>
              <a:t>: </a:t>
            </a:r>
            <a:r>
              <a:rPr lang="el-GR" sz="4400" b="1" dirty="0" smtClean="0">
                <a:solidFill>
                  <a:schemeClr val="tx1"/>
                </a:solidFill>
              </a:rPr>
              <a:t>μ &gt; </a:t>
            </a:r>
            <a:r>
              <a:rPr lang="ru-RU" sz="4400" b="1" dirty="0" smtClean="0">
                <a:solidFill>
                  <a:schemeClr val="tx1"/>
                </a:solidFill>
              </a:rPr>
              <a:t>4</a:t>
            </a:r>
            <a:r>
              <a:rPr lang="el-GR" sz="4400" b="1" dirty="0" smtClean="0">
                <a:solidFill>
                  <a:schemeClr val="tx1"/>
                </a:solidFill>
              </a:rPr>
              <a:t>,5</a:t>
            </a:r>
            <a:endParaRPr lang="ru-RU" sz="4400"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r>
              <a:rPr lang="ru-RU" sz="4400" dirty="0" smtClean="0">
                <a:solidFill>
                  <a:schemeClr val="tx1"/>
                </a:solidFill>
              </a:rPr>
              <a:t>Пример </a:t>
            </a:r>
          </a:p>
          <a:p>
            <a:pPr algn="just"/>
            <a:r>
              <a:rPr lang="ru-RU" sz="4000" b="1" dirty="0" smtClean="0">
                <a:solidFill>
                  <a:schemeClr val="tx1"/>
                </a:solidFill>
              </a:rPr>
              <a:t>Менеджер бюро переводов хочет снизить расходы компании на канцелярские принадлежности. В среднем эти расходы составляют 5 300 рублей в неделю. После принятия определенных мер по экономии бумаги и скрепок менеджер хотел бы проверить, снизились ли расходы или остались на прежнем уровне.</a:t>
            </a:r>
          </a:p>
          <a:p>
            <a:pPr algn="just"/>
            <a:r>
              <a:rPr lang="ru-RU" sz="4000" b="1" dirty="0" smtClean="0">
                <a:solidFill>
                  <a:schemeClr val="tx1"/>
                </a:solidFill>
              </a:rPr>
              <a:t>Гипотезы будут записаны так:</a:t>
            </a:r>
          </a:p>
          <a:p>
            <a:pPr algn="just"/>
            <a:r>
              <a:rPr lang="ru-RU" sz="4000" b="1" dirty="0" smtClean="0">
                <a:solidFill>
                  <a:schemeClr val="tx1"/>
                </a:solidFill>
              </a:rPr>
              <a:t>Н</a:t>
            </a:r>
            <a:r>
              <a:rPr lang="ru-RU" sz="4000" b="1" baseline="-25000" dirty="0" smtClean="0">
                <a:solidFill>
                  <a:schemeClr val="tx1"/>
                </a:solidFill>
              </a:rPr>
              <a:t>0</a:t>
            </a:r>
            <a:r>
              <a:rPr lang="ru-RU" sz="4000" b="1" dirty="0" smtClean="0">
                <a:solidFill>
                  <a:schemeClr val="tx1"/>
                </a:solidFill>
              </a:rPr>
              <a:t>: </a:t>
            </a:r>
            <a:r>
              <a:rPr lang="el-GR" sz="4000" b="1" dirty="0" smtClean="0">
                <a:solidFill>
                  <a:schemeClr val="tx1"/>
                </a:solidFill>
              </a:rPr>
              <a:t>μ ≥ 5300</a:t>
            </a:r>
          </a:p>
          <a:p>
            <a:pPr algn="just"/>
            <a:r>
              <a:rPr lang="ru-RU" sz="4000" b="1" dirty="0" smtClean="0">
                <a:solidFill>
                  <a:schemeClr val="tx1"/>
                </a:solidFill>
              </a:rPr>
              <a:t>Н</a:t>
            </a:r>
            <a:r>
              <a:rPr lang="ru-RU" sz="4000" b="1" baseline="-25000" dirty="0" smtClean="0">
                <a:solidFill>
                  <a:schemeClr val="tx1"/>
                </a:solidFill>
              </a:rPr>
              <a:t>1</a:t>
            </a:r>
            <a:r>
              <a:rPr lang="ru-RU" sz="4000" b="1" dirty="0" smtClean="0">
                <a:solidFill>
                  <a:schemeClr val="tx1"/>
                </a:solidFill>
              </a:rPr>
              <a:t>: </a:t>
            </a:r>
            <a:r>
              <a:rPr lang="el-GR" sz="4000" b="1" dirty="0" smtClean="0">
                <a:solidFill>
                  <a:schemeClr val="tx1"/>
                </a:solidFill>
              </a:rPr>
              <a:t>μ &lt; 5300</a:t>
            </a:r>
            <a:endParaRPr lang="ru-RU" sz="4400"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r>
              <a:rPr lang="ru-RU" sz="4400" dirty="0" smtClean="0">
                <a:solidFill>
                  <a:schemeClr val="tx1"/>
                </a:solidFill>
              </a:rPr>
              <a:t>Пример </a:t>
            </a:r>
          </a:p>
          <a:p>
            <a:pPr algn="just"/>
            <a:r>
              <a:rPr lang="ru-RU" sz="4000" b="1" dirty="0" smtClean="0">
                <a:solidFill>
                  <a:schemeClr val="tx1"/>
                </a:solidFill>
              </a:rPr>
              <a:t>Менеджер бюро переводов хочет снизить расходы компании на канцелярские принадлежности. В среднем эти расходы составляют 5 300 рублей в неделю. После принятия определенных мер по экономии бумаги и скрепок менеджер хотел бы проверить, снизились ли расходы или остались на прежнем уровне.</a:t>
            </a:r>
          </a:p>
          <a:p>
            <a:pPr algn="just"/>
            <a:r>
              <a:rPr lang="ru-RU" sz="4000" b="1" dirty="0" smtClean="0">
                <a:solidFill>
                  <a:schemeClr val="tx1"/>
                </a:solidFill>
              </a:rPr>
              <a:t>Гипотезы будут записаны так:</a:t>
            </a:r>
          </a:p>
          <a:p>
            <a:pPr algn="just"/>
            <a:r>
              <a:rPr lang="ru-RU" sz="4000" b="1" dirty="0" smtClean="0">
                <a:solidFill>
                  <a:schemeClr val="tx1"/>
                </a:solidFill>
              </a:rPr>
              <a:t>Н</a:t>
            </a:r>
            <a:r>
              <a:rPr lang="ru-RU" sz="4000" b="1" baseline="-25000" dirty="0" smtClean="0">
                <a:solidFill>
                  <a:schemeClr val="tx1"/>
                </a:solidFill>
              </a:rPr>
              <a:t>0</a:t>
            </a:r>
            <a:r>
              <a:rPr lang="ru-RU" sz="4000" b="1" dirty="0" smtClean="0">
                <a:solidFill>
                  <a:schemeClr val="tx1"/>
                </a:solidFill>
              </a:rPr>
              <a:t>: </a:t>
            </a:r>
            <a:r>
              <a:rPr lang="el-GR" sz="4000" b="1" dirty="0" smtClean="0">
                <a:solidFill>
                  <a:schemeClr val="tx1"/>
                </a:solidFill>
              </a:rPr>
              <a:t>μ ≥ 5300</a:t>
            </a:r>
          </a:p>
          <a:p>
            <a:pPr algn="just"/>
            <a:r>
              <a:rPr lang="ru-RU" sz="4000" b="1" dirty="0" smtClean="0">
                <a:solidFill>
                  <a:schemeClr val="tx1"/>
                </a:solidFill>
              </a:rPr>
              <a:t>Н</a:t>
            </a:r>
            <a:r>
              <a:rPr lang="ru-RU" sz="4000" b="1" baseline="-25000" dirty="0" smtClean="0">
                <a:solidFill>
                  <a:schemeClr val="tx1"/>
                </a:solidFill>
              </a:rPr>
              <a:t>1</a:t>
            </a:r>
            <a:r>
              <a:rPr lang="ru-RU" sz="4000" b="1" dirty="0" smtClean="0">
                <a:solidFill>
                  <a:schemeClr val="tx1"/>
                </a:solidFill>
              </a:rPr>
              <a:t>: </a:t>
            </a:r>
            <a:r>
              <a:rPr lang="el-GR" sz="4000" b="1" dirty="0" smtClean="0">
                <a:solidFill>
                  <a:schemeClr val="tx1"/>
                </a:solidFill>
              </a:rPr>
              <a:t>μ &lt; 5300</a:t>
            </a:r>
            <a:endParaRPr lang="ru-RU" sz="4400" b="1"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spcBef>
                <a:spcPts val="0"/>
              </a:spcBef>
            </a:pPr>
            <a:r>
              <a:rPr lang="ru-RU" sz="4400" b="1" dirty="0" smtClean="0">
                <a:solidFill>
                  <a:schemeClr val="tx1"/>
                </a:solidFill>
                <a:effectLst>
                  <a:outerShdw blurRad="38100" dist="38100" dir="2700000" algn="tl">
                    <a:srgbClr val="000000">
                      <a:alpha val="43137"/>
                    </a:srgbClr>
                  </a:outerShdw>
                </a:effectLst>
              </a:rPr>
              <a:t>Наиболее важные статистические гипотезы:</a:t>
            </a:r>
          </a:p>
          <a:p>
            <a:pPr algn="just">
              <a:spcBef>
                <a:spcPts val="0"/>
              </a:spcBef>
            </a:pPr>
            <a:r>
              <a:rPr lang="ru-RU" sz="4400" b="1" dirty="0" smtClean="0">
                <a:solidFill>
                  <a:schemeClr val="tx1"/>
                </a:solidFill>
                <a:effectLst>
                  <a:outerShdw blurRad="38100" dist="38100" dir="2700000" algn="tl">
                    <a:srgbClr val="000000">
                      <a:alpha val="43137"/>
                    </a:srgbClr>
                  </a:outerShdw>
                </a:effectLst>
              </a:rPr>
              <a:t>1. Согласия (в частности, гипотеза нормальности)</a:t>
            </a:r>
          </a:p>
          <a:p>
            <a:pPr algn="just">
              <a:spcBef>
                <a:spcPts val="0"/>
              </a:spcBef>
            </a:pPr>
            <a:r>
              <a:rPr lang="ru-RU" sz="4400" b="1" dirty="0" smtClean="0">
                <a:solidFill>
                  <a:schemeClr val="tx1"/>
                </a:solidFill>
                <a:effectLst>
                  <a:outerShdw blurRad="38100" dist="38100" dir="2700000" algn="tl">
                    <a:srgbClr val="000000">
                      <a:alpha val="43137"/>
                    </a:srgbClr>
                  </a:outerShdw>
                </a:effectLst>
              </a:rPr>
              <a:t>2. Однородности</a:t>
            </a:r>
          </a:p>
          <a:p>
            <a:pPr algn="just">
              <a:spcBef>
                <a:spcPts val="0"/>
              </a:spcBef>
            </a:pPr>
            <a:r>
              <a:rPr lang="ru-RU" sz="4400" b="1" dirty="0" smtClean="0">
                <a:solidFill>
                  <a:schemeClr val="tx1"/>
                </a:solidFill>
                <a:effectLst>
                  <a:outerShdw blurRad="38100" dist="38100" dir="2700000" algn="tl">
                    <a:srgbClr val="000000">
                      <a:alpha val="43137"/>
                    </a:srgbClr>
                  </a:outerShdw>
                </a:effectLst>
              </a:rPr>
              <a:t>3. Независимости</a:t>
            </a:r>
          </a:p>
          <a:p>
            <a:pPr algn="just">
              <a:spcBef>
                <a:spcPts val="0"/>
              </a:spcBef>
            </a:pPr>
            <a:r>
              <a:rPr lang="ru-RU" sz="4400" b="1" dirty="0" smtClean="0">
                <a:solidFill>
                  <a:schemeClr val="tx1"/>
                </a:solidFill>
                <a:effectLst>
                  <a:outerShdw blurRad="38100" dist="38100" dir="2700000" algn="tl">
                    <a:srgbClr val="000000">
                      <a:alpha val="43137"/>
                    </a:srgbClr>
                  </a:outerShdw>
                </a:effectLst>
              </a:rPr>
              <a:t>4. Гипотезы о параметрах распределения</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just">
              <a:spcBef>
                <a:spcPts val="0"/>
              </a:spcBef>
            </a:pPr>
            <a:r>
              <a:rPr lang="ru-RU" sz="4500" b="1" dirty="0" smtClean="0">
                <a:solidFill>
                  <a:schemeClr val="tx1"/>
                </a:solidFill>
              </a:rPr>
              <a:t>Статистическая проверка гипотез, основанная на экспериментальных данных, неизбежно связана с риском (вероятностью) принять ложное решение. При этом возможны ошибки двух родов. Ошибка первого рода произойдет, когда  будет принято решение отклонить гипотезу </a:t>
            </a:r>
            <a:r>
              <a:rPr lang="en-US" sz="4500" b="1" dirty="0" smtClean="0">
                <a:solidFill>
                  <a:schemeClr val="tx1"/>
                </a:solidFill>
              </a:rPr>
              <a:t>H</a:t>
            </a:r>
            <a:r>
              <a:rPr lang="ru-RU" sz="4500" b="1" baseline="-25000" dirty="0" smtClean="0">
                <a:solidFill>
                  <a:schemeClr val="tx1"/>
                </a:solidFill>
              </a:rPr>
              <a:t>0</a:t>
            </a:r>
            <a:r>
              <a:rPr lang="ru-RU" sz="4500" b="1" dirty="0" smtClean="0">
                <a:solidFill>
                  <a:schemeClr val="tx1"/>
                </a:solidFill>
              </a:rPr>
              <a:t>,  хотя в действительности она  будет верной. Ошибка второго рода произойдет, когда  будет принято решение не отклонять гипотезу </a:t>
            </a:r>
            <a:r>
              <a:rPr lang="en-US" sz="4500" b="1" dirty="0" smtClean="0">
                <a:solidFill>
                  <a:schemeClr val="tx1"/>
                </a:solidFill>
              </a:rPr>
              <a:t>H</a:t>
            </a:r>
            <a:r>
              <a:rPr lang="ru-RU" sz="4500" b="1" baseline="-25000" dirty="0" smtClean="0">
                <a:solidFill>
                  <a:schemeClr val="tx1"/>
                </a:solidFill>
              </a:rPr>
              <a:t>0</a:t>
            </a:r>
            <a:r>
              <a:rPr lang="ru-RU" sz="4500" b="1" dirty="0" smtClean="0">
                <a:solidFill>
                  <a:schemeClr val="tx1"/>
                </a:solidFill>
              </a:rPr>
              <a:t>,  хотя в действительности она  будет не верной</a:t>
            </a:r>
            <a:r>
              <a:rPr lang="ru-RU" sz="4400" b="1" dirty="0" smtClean="0">
                <a:solidFill>
                  <a:schemeClr val="tx1"/>
                </a:solidFill>
              </a:rPr>
              <a:t>. </a:t>
            </a:r>
            <a:endParaRPr lang="ru-RU" sz="4400" b="1"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spcBef>
                <a:spcPts val="0"/>
              </a:spcBef>
            </a:pPr>
            <a:r>
              <a:rPr lang="ru-RU" sz="4400" b="1" dirty="0" smtClean="0">
                <a:solidFill>
                  <a:schemeClr val="tx1"/>
                </a:solidFill>
              </a:rPr>
              <a:t> </a:t>
            </a:r>
            <a:endParaRPr lang="ru-RU" sz="4400" b="1" dirty="0">
              <a:solidFill>
                <a:schemeClr val="tx1"/>
              </a:solidFill>
            </a:endParaRPr>
          </a:p>
        </p:txBody>
      </p:sp>
      <p:graphicFrame>
        <p:nvGraphicFramePr>
          <p:cNvPr id="4" name="Таблица 3"/>
          <p:cNvGraphicFramePr>
            <a:graphicFrameLocks noGrp="1"/>
          </p:cNvGraphicFramePr>
          <p:nvPr/>
        </p:nvGraphicFramePr>
        <p:xfrm>
          <a:off x="0" y="0"/>
          <a:ext cx="8929719" cy="6858000"/>
        </p:xfrm>
        <a:graphic>
          <a:graphicData uri="http://schemas.openxmlformats.org/drawingml/2006/table">
            <a:tbl>
              <a:tblPr firstRow="1" bandRow="1">
                <a:tableStyleId>{5C22544A-7EE6-4342-B048-85BDC9FD1C3A}</a:tableStyleId>
              </a:tblPr>
              <a:tblGrid>
                <a:gridCol w="2976573"/>
                <a:gridCol w="2976573"/>
                <a:gridCol w="2976573"/>
              </a:tblGrid>
              <a:tr h="1714500">
                <a:tc rowSpan="2">
                  <a:txBody>
                    <a:bodyPr/>
                    <a:lstStyle/>
                    <a:p>
                      <a:pPr algn="ctr">
                        <a:spcAft>
                          <a:spcPts val="0"/>
                        </a:spcAft>
                      </a:pPr>
                      <a:r>
                        <a:rPr lang="ru-RU" sz="2800" b="1" dirty="0">
                          <a:latin typeface="Times New Roman"/>
                          <a:ea typeface="Times New Roman"/>
                          <a:cs typeface="Times New Roman"/>
                        </a:rPr>
                        <a:t>Результаты проверки </a:t>
                      </a:r>
                      <a:r>
                        <a:rPr lang="ru-RU" sz="2800" b="1" dirty="0">
                          <a:solidFill>
                            <a:schemeClr val="bg1"/>
                          </a:solidFill>
                          <a:latin typeface="Times New Roman"/>
                          <a:ea typeface="Times New Roman"/>
                          <a:cs typeface="Times New Roman"/>
                        </a:rPr>
                        <a:t>гипотезы </a:t>
                      </a:r>
                      <a:r>
                        <a:rPr lang="en-US" sz="2800" b="1" dirty="0">
                          <a:solidFill>
                            <a:schemeClr val="bg1"/>
                          </a:solidFill>
                          <a:latin typeface="Times New Roman"/>
                          <a:ea typeface="Times New Roman"/>
                          <a:cs typeface="Times New Roman"/>
                        </a:rPr>
                        <a:t>H</a:t>
                      </a:r>
                      <a:r>
                        <a:rPr lang="ru-RU" sz="2800" b="1" baseline="-25000" dirty="0">
                          <a:solidFill>
                            <a:schemeClr val="bg1"/>
                          </a:solidFill>
                          <a:latin typeface="Times New Roman"/>
                          <a:ea typeface="Times New Roman"/>
                          <a:cs typeface="Times New Roman"/>
                        </a:rPr>
                        <a:t>0</a:t>
                      </a:r>
                      <a:endParaRPr lang="ru-RU" sz="2800" b="1" dirty="0">
                        <a:solidFill>
                          <a:schemeClr val="bg1"/>
                        </a:solidFill>
                        <a:latin typeface="Times New Roman"/>
                        <a:ea typeface="Times New Roman"/>
                        <a:cs typeface="Times New Roman"/>
                      </a:endParaRPr>
                    </a:p>
                  </a:txBody>
                  <a:tcPr marL="68580" marR="68580" marT="0" marB="0"/>
                </a:tc>
                <a:tc gridSpan="2">
                  <a:txBody>
                    <a:bodyPr/>
                    <a:lstStyle/>
                    <a:p>
                      <a:pPr algn="ctr">
                        <a:spcAft>
                          <a:spcPts val="0"/>
                        </a:spcAft>
                      </a:pPr>
                      <a:r>
                        <a:rPr lang="ru-RU" sz="2800" b="1" dirty="0">
                          <a:latin typeface="Times New Roman"/>
                          <a:ea typeface="Times New Roman"/>
                          <a:cs typeface="Times New Roman"/>
                        </a:rPr>
                        <a:t>Возможные состояние проверяемой гипотезы</a:t>
                      </a:r>
                    </a:p>
                  </a:txBody>
                  <a:tcPr marL="68580" marR="68580" marT="0" marB="0"/>
                </a:tc>
                <a:tc hMerge="1">
                  <a:txBody>
                    <a:bodyPr/>
                    <a:lstStyle/>
                    <a:p>
                      <a:endParaRPr lang="ru-RU"/>
                    </a:p>
                  </a:txBody>
                  <a:tcPr/>
                </a:tc>
              </a:tr>
              <a:tr h="1714500">
                <a:tc vMerge="1">
                  <a:txBody>
                    <a:bodyPr/>
                    <a:lstStyle/>
                    <a:p>
                      <a:endParaRPr lang="ru-RU"/>
                    </a:p>
                  </a:txBody>
                  <a:tcPr/>
                </a:tc>
                <a:tc>
                  <a:txBody>
                    <a:bodyPr/>
                    <a:lstStyle/>
                    <a:p>
                      <a:pPr algn="ctr">
                        <a:spcAft>
                          <a:spcPts val="0"/>
                        </a:spcAft>
                      </a:pPr>
                      <a:r>
                        <a:rPr lang="ru-RU" sz="2800" b="1" dirty="0">
                          <a:latin typeface="Times New Roman"/>
                          <a:ea typeface="Times New Roman"/>
                          <a:cs typeface="Times New Roman"/>
                        </a:rPr>
                        <a:t>Верна гипотеза </a:t>
                      </a:r>
                      <a:r>
                        <a:rPr lang="en-US" sz="2800" b="1" dirty="0">
                          <a:solidFill>
                            <a:srgbClr val="000000"/>
                          </a:solidFill>
                          <a:latin typeface="Times New Roman"/>
                          <a:ea typeface="Times New Roman"/>
                          <a:cs typeface="Times New Roman"/>
                        </a:rPr>
                        <a:t>H</a:t>
                      </a:r>
                      <a:r>
                        <a:rPr lang="ru-RU" sz="2800" b="1" baseline="-25000" dirty="0">
                          <a:solidFill>
                            <a:srgbClr val="000000"/>
                          </a:solidFill>
                          <a:latin typeface="Times New Roman"/>
                          <a:ea typeface="Times New Roman"/>
                          <a:cs typeface="Times New Roman"/>
                        </a:rPr>
                        <a:t>0</a:t>
                      </a:r>
                      <a:endParaRPr lang="ru-RU" sz="2800" b="1" dirty="0">
                        <a:latin typeface="Times New Roman"/>
                        <a:ea typeface="Times New Roman"/>
                        <a:cs typeface="Times New Roman"/>
                      </a:endParaRPr>
                    </a:p>
                  </a:txBody>
                  <a:tcPr marL="68580" marR="68580" marT="0" marB="0"/>
                </a:tc>
                <a:tc>
                  <a:txBody>
                    <a:bodyPr/>
                    <a:lstStyle/>
                    <a:p>
                      <a:pPr algn="ctr">
                        <a:spcAft>
                          <a:spcPts val="0"/>
                        </a:spcAft>
                      </a:pPr>
                      <a:r>
                        <a:rPr lang="ru-RU" sz="2800" b="1" dirty="0">
                          <a:latin typeface="Times New Roman"/>
                          <a:ea typeface="Times New Roman"/>
                          <a:cs typeface="Times New Roman"/>
                        </a:rPr>
                        <a:t>Верна гипотеза </a:t>
                      </a:r>
                      <a:r>
                        <a:rPr lang="en-US" sz="2800" b="1" dirty="0">
                          <a:solidFill>
                            <a:srgbClr val="000000"/>
                          </a:solidFill>
                          <a:latin typeface="Times New Roman"/>
                          <a:ea typeface="Times New Roman"/>
                          <a:cs typeface="Times New Roman"/>
                        </a:rPr>
                        <a:t>H</a:t>
                      </a:r>
                      <a:r>
                        <a:rPr lang="ru-RU" sz="2800" b="1" baseline="-25000" dirty="0">
                          <a:solidFill>
                            <a:srgbClr val="000000"/>
                          </a:solidFill>
                          <a:latin typeface="Times New Roman"/>
                          <a:ea typeface="Times New Roman"/>
                          <a:cs typeface="Times New Roman"/>
                        </a:rPr>
                        <a:t>1</a:t>
                      </a:r>
                      <a:endParaRPr lang="ru-RU" sz="2800" b="1" dirty="0">
                        <a:latin typeface="Times New Roman"/>
                        <a:ea typeface="Times New Roman"/>
                        <a:cs typeface="Times New Roman"/>
                      </a:endParaRPr>
                    </a:p>
                  </a:txBody>
                  <a:tcPr marL="68580" marR="68580" marT="0" marB="0"/>
                </a:tc>
              </a:tr>
              <a:tr h="1714500">
                <a:tc>
                  <a:txBody>
                    <a:bodyPr/>
                    <a:lstStyle/>
                    <a:p>
                      <a:pPr>
                        <a:spcAft>
                          <a:spcPts val="0"/>
                        </a:spcAft>
                      </a:pPr>
                      <a:r>
                        <a:rPr lang="ru-RU" sz="2800" b="1">
                          <a:latin typeface="Times New Roman"/>
                          <a:ea typeface="Times New Roman"/>
                          <a:cs typeface="Times New Roman"/>
                        </a:rPr>
                        <a:t>Гипотеза </a:t>
                      </a:r>
                      <a:r>
                        <a:rPr lang="en-US" sz="2800" b="1">
                          <a:solidFill>
                            <a:srgbClr val="000000"/>
                          </a:solidFill>
                          <a:latin typeface="Times New Roman"/>
                          <a:ea typeface="Times New Roman"/>
                          <a:cs typeface="Times New Roman"/>
                        </a:rPr>
                        <a:t>H</a:t>
                      </a:r>
                      <a:r>
                        <a:rPr lang="ru-RU" sz="2800" b="1" baseline="-25000">
                          <a:solidFill>
                            <a:srgbClr val="000000"/>
                          </a:solidFill>
                          <a:latin typeface="Times New Roman"/>
                          <a:ea typeface="Times New Roman"/>
                          <a:cs typeface="Times New Roman"/>
                        </a:rPr>
                        <a:t>0 </a:t>
                      </a:r>
                      <a:r>
                        <a:rPr lang="ru-RU" sz="2800" b="1">
                          <a:latin typeface="Times New Roman"/>
                          <a:ea typeface="Times New Roman"/>
                          <a:cs typeface="Times New Roman"/>
                        </a:rPr>
                        <a:t>отклоняется</a:t>
                      </a:r>
                    </a:p>
                  </a:txBody>
                  <a:tcPr marL="68580" marR="68580" marT="0" marB="0"/>
                </a:tc>
                <a:tc>
                  <a:txBody>
                    <a:bodyPr/>
                    <a:lstStyle/>
                    <a:p>
                      <a:pPr algn="ctr">
                        <a:spcAft>
                          <a:spcPts val="0"/>
                        </a:spcAft>
                      </a:pPr>
                      <a:r>
                        <a:rPr lang="ru-RU" sz="2800" b="1" dirty="0">
                          <a:latin typeface="Times New Roman"/>
                          <a:ea typeface="Times New Roman"/>
                          <a:cs typeface="Times New Roman"/>
                        </a:rPr>
                        <a:t>Ошибка первого рода</a:t>
                      </a:r>
                    </a:p>
                  </a:txBody>
                  <a:tcPr marL="68580" marR="68580" marT="0" marB="0"/>
                </a:tc>
                <a:tc>
                  <a:txBody>
                    <a:bodyPr/>
                    <a:lstStyle/>
                    <a:p>
                      <a:pPr algn="ctr">
                        <a:spcAft>
                          <a:spcPts val="0"/>
                        </a:spcAft>
                      </a:pPr>
                      <a:r>
                        <a:rPr lang="ru-RU" sz="2800" b="1" dirty="0">
                          <a:latin typeface="Times New Roman"/>
                          <a:ea typeface="Times New Roman"/>
                          <a:cs typeface="Times New Roman"/>
                        </a:rPr>
                        <a:t>Правильное решение</a:t>
                      </a:r>
                    </a:p>
                  </a:txBody>
                  <a:tcPr marL="68580" marR="68580" marT="0" marB="0"/>
                </a:tc>
              </a:tr>
              <a:tr h="1714500">
                <a:tc>
                  <a:txBody>
                    <a:bodyPr/>
                    <a:lstStyle/>
                    <a:p>
                      <a:pPr>
                        <a:spcAft>
                          <a:spcPts val="0"/>
                        </a:spcAft>
                      </a:pPr>
                      <a:r>
                        <a:rPr lang="ru-RU" sz="2800" b="1" dirty="0">
                          <a:latin typeface="Times New Roman"/>
                          <a:ea typeface="Times New Roman"/>
                          <a:cs typeface="Times New Roman"/>
                        </a:rPr>
                        <a:t>Гипотеза </a:t>
                      </a:r>
                      <a:r>
                        <a:rPr lang="en-US" sz="2800" b="1" dirty="0">
                          <a:solidFill>
                            <a:srgbClr val="000000"/>
                          </a:solidFill>
                          <a:latin typeface="Times New Roman"/>
                          <a:ea typeface="Times New Roman"/>
                          <a:cs typeface="Times New Roman"/>
                        </a:rPr>
                        <a:t>H</a:t>
                      </a:r>
                      <a:r>
                        <a:rPr lang="ru-RU" sz="2800" b="1" baseline="-25000" dirty="0">
                          <a:solidFill>
                            <a:srgbClr val="000000"/>
                          </a:solidFill>
                          <a:latin typeface="Times New Roman"/>
                          <a:ea typeface="Times New Roman"/>
                          <a:cs typeface="Times New Roman"/>
                        </a:rPr>
                        <a:t>0 </a:t>
                      </a:r>
                      <a:r>
                        <a:rPr lang="ru-RU" sz="2800" b="1" dirty="0">
                          <a:latin typeface="Times New Roman"/>
                          <a:ea typeface="Times New Roman"/>
                          <a:cs typeface="Times New Roman"/>
                        </a:rPr>
                        <a:t>не отклоняется</a:t>
                      </a:r>
                    </a:p>
                  </a:txBody>
                  <a:tcPr marL="68580" marR="68580" marT="0" marB="0"/>
                </a:tc>
                <a:tc>
                  <a:txBody>
                    <a:bodyPr/>
                    <a:lstStyle/>
                    <a:p>
                      <a:pPr algn="ctr">
                        <a:spcAft>
                          <a:spcPts val="0"/>
                        </a:spcAft>
                      </a:pPr>
                      <a:r>
                        <a:rPr lang="ru-RU" sz="2800" b="1">
                          <a:latin typeface="Times New Roman"/>
                          <a:ea typeface="Times New Roman"/>
                          <a:cs typeface="Times New Roman"/>
                        </a:rPr>
                        <a:t>Правильное решение</a:t>
                      </a:r>
                    </a:p>
                  </a:txBody>
                  <a:tcPr marL="68580" marR="68580" marT="0" marB="0"/>
                </a:tc>
                <a:tc>
                  <a:txBody>
                    <a:bodyPr/>
                    <a:lstStyle/>
                    <a:p>
                      <a:pPr algn="ctr">
                        <a:spcAft>
                          <a:spcPts val="0"/>
                        </a:spcAft>
                      </a:pPr>
                      <a:r>
                        <a:rPr lang="ru-RU" sz="2800" b="1" dirty="0">
                          <a:latin typeface="Times New Roman"/>
                          <a:ea typeface="Times New Roman"/>
                          <a:cs typeface="Times New Roman"/>
                        </a:rPr>
                        <a:t>Ошибка второго рода</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ru-RU" sz="4400" b="1" i="1" dirty="0" smtClean="0">
                <a:solidFill>
                  <a:schemeClr val="tx1"/>
                </a:solidFill>
              </a:rPr>
              <a:t>Статистический критерий </a:t>
            </a:r>
            <a:r>
              <a:rPr lang="ru-RU" sz="4400" b="1" dirty="0" smtClean="0">
                <a:solidFill>
                  <a:schemeClr val="tx1"/>
                </a:solidFill>
              </a:rPr>
              <a:t>- это решающее правило, обеспечивающее надежное поведение, то есть принятие истинной и отклонение ложной гипотезы с высокой вероятностью.</a:t>
            </a:r>
          </a:p>
          <a:p>
            <a:pPr algn="just"/>
            <a:r>
              <a:rPr lang="ru-RU" sz="4400" b="1" dirty="0" smtClean="0">
                <a:solidFill>
                  <a:schemeClr val="tx1"/>
                </a:solidFill>
              </a:rPr>
              <a:t>Эти критерии позволяют оценить степень статистической достоверности различий между разнообразными показателями измеренными согласно плану статистического исследования.</a:t>
            </a:r>
            <a:r>
              <a:rPr lang="ru-RU" sz="4400" dirty="0" smtClean="0"/>
              <a:t>.</a:t>
            </a:r>
          </a:p>
          <a:p>
            <a:pPr algn="just">
              <a:spcBef>
                <a:spcPts val="0"/>
              </a:spcBef>
            </a:pPr>
            <a:endParaRPr lang="ru-RU" sz="4400" b="1"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spcBef>
                <a:spcPts val="0"/>
              </a:spcBef>
            </a:pPr>
            <a:r>
              <a:rPr lang="ru-RU" sz="4400" b="1" dirty="0" smtClean="0">
                <a:solidFill>
                  <a:schemeClr val="tx1"/>
                </a:solidFill>
                <a:effectLst>
                  <a:outerShdw blurRad="38100" dist="38100" dir="2700000" algn="tl">
                    <a:srgbClr val="000000">
                      <a:alpha val="43137"/>
                    </a:srgbClr>
                  </a:outerShdw>
                </a:effectLst>
              </a:rPr>
              <a:t>От решаемой задачи зависит, какой из критериев будет выбран:</a:t>
            </a:r>
          </a:p>
          <a:p>
            <a:pPr>
              <a:spcBef>
                <a:spcPts val="0"/>
              </a:spcBef>
            </a:pPr>
            <a:r>
              <a:rPr lang="ru-RU" sz="4400" b="1" dirty="0" smtClean="0">
                <a:solidFill>
                  <a:schemeClr val="tx1"/>
                </a:solidFill>
                <a:effectLst>
                  <a:outerShdw blurRad="38100" dist="38100" dir="2700000" algn="tl">
                    <a:srgbClr val="000000">
                      <a:alpha val="43137"/>
                    </a:srgbClr>
                  </a:outerShdw>
                </a:effectLst>
              </a:rPr>
              <a:t>Двусторонний </a:t>
            </a:r>
          </a:p>
          <a:p>
            <a:pPr>
              <a:spcBef>
                <a:spcPts val="0"/>
              </a:spcBef>
            </a:pPr>
            <a:r>
              <a:rPr lang="ru-RU" sz="4400" b="1" dirty="0" smtClean="0">
                <a:solidFill>
                  <a:schemeClr val="tx1"/>
                </a:solidFill>
              </a:rPr>
              <a:t>Н0: =     ; Н1: ≠</a:t>
            </a:r>
            <a:endParaRPr lang="ru-RU" sz="4400" b="1" dirty="0" smtClean="0">
              <a:solidFill>
                <a:schemeClr val="tx1"/>
              </a:solidFill>
              <a:effectLst>
                <a:outerShdw blurRad="38100" dist="38100" dir="2700000" algn="tl">
                  <a:srgbClr val="000000">
                    <a:alpha val="43137"/>
                  </a:srgbClr>
                </a:outerShdw>
              </a:effectLst>
            </a:endParaRPr>
          </a:p>
          <a:p>
            <a:pPr>
              <a:spcBef>
                <a:spcPts val="0"/>
              </a:spcBef>
            </a:pPr>
            <a:r>
              <a:rPr lang="ru-RU" sz="4400" b="1" dirty="0" smtClean="0">
                <a:solidFill>
                  <a:schemeClr val="tx1"/>
                </a:solidFill>
                <a:effectLst>
                  <a:outerShdw blurRad="38100" dist="38100" dir="2700000" algn="tl">
                    <a:srgbClr val="000000">
                      <a:alpha val="43137"/>
                    </a:srgbClr>
                  </a:outerShdw>
                </a:effectLst>
              </a:rPr>
              <a:t>Левосторонний </a:t>
            </a:r>
          </a:p>
          <a:p>
            <a:pPr>
              <a:spcBef>
                <a:spcPts val="0"/>
              </a:spcBef>
            </a:pPr>
            <a:r>
              <a:rPr lang="ru-RU" sz="4400" b="1" dirty="0" smtClean="0">
                <a:solidFill>
                  <a:schemeClr val="tx1"/>
                </a:solidFill>
                <a:effectLst>
                  <a:outerShdw blurRad="38100" dist="38100" dir="2700000" algn="tl">
                    <a:srgbClr val="000000">
                      <a:alpha val="43137"/>
                    </a:srgbClr>
                  </a:outerShdw>
                </a:effectLst>
              </a:rPr>
              <a:t>Н0: ≥    Н1: &lt;</a:t>
            </a:r>
          </a:p>
          <a:p>
            <a:pPr>
              <a:spcBef>
                <a:spcPts val="0"/>
              </a:spcBef>
            </a:pPr>
            <a:r>
              <a:rPr lang="ru-RU" sz="4400" b="1" dirty="0" smtClean="0">
                <a:solidFill>
                  <a:schemeClr val="tx1"/>
                </a:solidFill>
                <a:effectLst>
                  <a:outerShdw blurRad="38100" dist="38100" dir="2700000" algn="tl">
                    <a:srgbClr val="000000">
                      <a:alpha val="43137"/>
                    </a:srgbClr>
                  </a:outerShdw>
                </a:effectLst>
              </a:rPr>
              <a:t>Правосторонний </a:t>
            </a:r>
          </a:p>
          <a:p>
            <a:pPr>
              <a:spcBef>
                <a:spcPts val="0"/>
              </a:spcBef>
            </a:pPr>
            <a:r>
              <a:rPr lang="ru-RU" sz="4400" b="1" dirty="0" smtClean="0">
                <a:solidFill>
                  <a:schemeClr val="tx1"/>
                </a:solidFill>
                <a:effectLst>
                  <a:outerShdw blurRad="38100" dist="38100" dir="2700000" algn="tl">
                    <a:srgbClr val="000000">
                      <a:alpha val="43137"/>
                    </a:srgbClr>
                  </a:outerShdw>
                </a:effectLst>
              </a:rPr>
              <a:t>Н0: ≤     Н1: &gt;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4400" b="1" dirty="0" smtClean="0">
                <a:solidFill>
                  <a:schemeClr val="tx1"/>
                </a:solidFill>
              </a:rPr>
              <a:t>Уровнем значимости </a:t>
            </a:r>
          </a:p>
          <a:p>
            <a:pPr algn="just"/>
            <a:r>
              <a:rPr lang="ru-RU" sz="4400" b="1" dirty="0" smtClean="0">
                <a:solidFill>
                  <a:schemeClr val="tx1"/>
                </a:solidFill>
              </a:rPr>
              <a:t>гипотезы называют</a:t>
            </a:r>
          </a:p>
          <a:p>
            <a:pPr algn="just"/>
            <a:r>
              <a:rPr lang="ru-RU" sz="4400" b="1" dirty="0" smtClean="0">
                <a:solidFill>
                  <a:schemeClr val="tx1"/>
                </a:solidFill>
              </a:rPr>
              <a:t>вероятность совершить ошибку первого рода, то есть отклонить</a:t>
            </a:r>
          </a:p>
          <a:p>
            <a:pPr algn="just"/>
            <a:r>
              <a:rPr lang="ru-RU" sz="4400" b="1" dirty="0" smtClean="0">
                <a:solidFill>
                  <a:schemeClr val="tx1"/>
                </a:solidFill>
              </a:rPr>
              <a:t>верную нулевую гипотезу.</a:t>
            </a:r>
          </a:p>
          <a:p>
            <a:pPr algn="just"/>
            <a:r>
              <a:rPr lang="ru-RU" sz="4400" b="1" dirty="0" smtClean="0">
                <a:solidFill>
                  <a:schemeClr val="tx1"/>
                </a:solidFill>
              </a:rPr>
              <a:t>Обозначение: </a:t>
            </a:r>
            <a:r>
              <a:rPr lang="el-GR" sz="4400" b="1" dirty="0" smtClean="0">
                <a:solidFill>
                  <a:schemeClr val="tx1"/>
                </a:solidFill>
              </a:rPr>
              <a:t>α.</a:t>
            </a:r>
          </a:p>
          <a:p>
            <a:pPr algn="just">
              <a:spcBef>
                <a:spcPts val="0"/>
              </a:spcBef>
            </a:pPr>
            <a:r>
              <a:rPr lang="ru-RU" sz="4400" b="1" dirty="0" smtClean="0">
                <a:solidFill>
                  <a:schemeClr val="tx1"/>
                </a:solidFill>
              </a:rPr>
              <a:t>Значение </a:t>
            </a:r>
            <a:r>
              <a:rPr lang="ru-RU" sz="4400" b="1" dirty="0" err="1" smtClean="0">
                <a:solidFill>
                  <a:schemeClr val="tx1"/>
                </a:solidFill>
              </a:rPr>
              <a:t>α </a:t>
            </a:r>
            <a:r>
              <a:rPr lang="ru-RU" sz="4400" b="1" dirty="0" smtClean="0">
                <a:solidFill>
                  <a:schemeClr val="tx1"/>
                </a:solidFill>
              </a:rPr>
              <a:t>обычно задается на уровне 10%, 5% или 1%.</a:t>
            </a:r>
            <a:endParaRPr lang="ru-RU" sz="4400" b="1" dirty="0" smtClean="0">
              <a:solidFill>
                <a:schemeClr val="tx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357167"/>
            <a:ext cx="8501122" cy="928693"/>
          </a:xfrm>
        </p:spPr>
        <p:style>
          <a:lnRef idx="1">
            <a:schemeClr val="accent3"/>
          </a:lnRef>
          <a:fillRef idx="2">
            <a:schemeClr val="accent3"/>
          </a:fillRef>
          <a:effectRef idx="1">
            <a:schemeClr val="accent3"/>
          </a:effectRef>
          <a:fontRef idx="minor">
            <a:schemeClr val="dk1"/>
          </a:fontRef>
        </p:style>
        <p:txBody>
          <a:bodyPr>
            <a:normAutofit/>
          </a:bodyPr>
          <a:lstStyle/>
          <a:p>
            <a:r>
              <a:rPr lang="ru-RU" b="1" dirty="0" smtClean="0">
                <a:latin typeface="Times New Roman" pitchFamily="18" charset="0"/>
                <a:cs typeface="Times New Roman" pitchFamily="18" charset="0"/>
              </a:rPr>
              <a:t>Содержание</a:t>
            </a:r>
            <a:endParaRPr lang="ru-RU"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85720" y="1285860"/>
            <a:ext cx="8501122" cy="500066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4400" b="1" dirty="0" smtClean="0">
                <a:solidFill>
                  <a:schemeClr val="tx1"/>
                </a:solidFill>
              </a:rPr>
              <a:t>1. Статистические гипотезы</a:t>
            </a:r>
          </a:p>
          <a:p>
            <a:pPr algn="just"/>
            <a:r>
              <a:rPr lang="ru-RU" sz="4400" b="1" dirty="0" smtClean="0">
                <a:solidFill>
                  <a:schemeClr val="tx1"/>
                </a:solidFill>
              </a:rPr>
              <a:t>2. Статистические критерии</a:t>
            </a:r>
          </a:p>
          <a:p>
            <a:pPr algn="just"/>
            <a:r>
              <a:rPr lang="ru-RU" sz="4400" b="1" dirty="0" smtClean="0">
                <a:solidFill>
                  <a:schemeClr val="tx1"/>
                </a:solidFill>
              </a:rPr>
              <a:t>3. Уровни статистической значимости</a:t>
            </a:r>
          </a:p>
          <a:p>
            <a:pPr algn="just"/>
            <a:r>
              <a:rPr lang="ru-RU" sz="4400" b="1" dirty="0" smtClean="0">
                <a:solidFill>
                  <a:schemeClr val="tx1"/>
                </a:solidFill>
              </a:rPr>
              <a:t>4. Мощность критерия</a:t>
            </a:r>
          </a:p>
          <a:p>
            <a:pPr algn="just"/>
            <a:endParaRPr lang="ru-RU" sz="4400" b="1" dirty="0" smtClean="0">
              <a:solidFill>
                <a:schemeClr val="tx1"/>
              </a:solidFill>
              <a:latin typeface="Times New Roman" pitchFamily="18" charset="0"/>
              <a:cs typeface="Times New Roman" pitchFamily="18" charset="0"/>
            </a:endParaRPr>
          </a:p>
          <a:p>
            <a:pPr algn="just"/>
            <a:endParaRPr lang="ru-RU"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4400" b="1" dirty="0" smtClean="0">
                <a:solidFill>
                  <a:schemeClr val="tx1"/>
                </a:solidFill>
              </a:rPr>
              <a:t>Статистика (критерий, </a:t>
            </a:r>
            <a:r>
              <a:rPr lang="ru-RU" sz="4400" b="1" dirty="0" err="1" smtClean="0">
                <a:solidFill>
                  <a:schemeClr val="tx1"/>
                </a:solidFill>
              </a:rPr>
              <a:t>statistical</a:t>
            </a:r>
            <a:r>
              <a:rPr lang="ru-RU" sz="4400" b="1" dirty="0" smtClean="0">
                <a:solidFill>
                  <a:schemeClr val="tx1"/>
                </a:solidFill>
              </a:rPr>
              <a:t> </a:t>
            </a:r>
            <a:r>
              <a:rPr lang="ru-RU" sz="4400" b="1" dirty="0" err="1" smtClean="0">
                <a:solidFill>
                  <a:schemeClr val="tx1"/>
                </a:solidFill>
              </a:rPr>
              <a:t>test</a:t>
            </a:r>
            <a:r>
              <a:rPr lang="ru-RU" sz="4400" b="1" dirty="0" smtClean="0">
                <a:solidFill>
                  <a:schemeClr val="tx1"/>
                </a:solidFill>
              </a:rPr>
              <a:t>) есть специальная функция от элементов выборки, по значениям которой принимают решение о принятии или отклонении основной гипотезы.</a:t>
            </a:r>
          </a:p>
          <a:p>
            <a:pPr algn="just"/>
            <a:r>
              <a:rPr lang="ru-RU" sz="4400" b="1" dirty="0" smtClean="0">
                <a:solidFill>
                  <a:schemeClr val="tx1"/>
                </a:solidFill>
              </a:rPr>
              <a:t>Статистика зависит от выборки, поэтому является случайной функцией.</a:t>
            </a:r>
            <a:endParaRPr lang="ru-RU" sz="4400" b="1" dirty="0" smtClean="0">
              <a:solidFill>
                <a:schemeClr val="tx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spcBef>
                <a:spcPts val="0"/>
              </a:spcBef>
            </a:pPr>
            <a:r>
              <a:rPr lang="ru-RU" sz="4400" b="1" dirty="0" smtClean="0">
                <a:solidFill>
                  <a:schemeClr val="tx1"/>
                </a:solidFill>
              </a:rPr>
              <a:t>Множество значений статистики включает две области: </a:t>
            </a:r>
          </a:p>
          <a:p>
            <a:pPr algn="just">
              <a:spcBef>
                <a:spcPts val="0"/>
              </a:spcBef>
            </a:pPr>
            <a:r>
              <a:rPr lang="ru-RU" sz="4400" b="1" u="sng" dirty="0" smtClean="0">
                <a:solidFill>
                  <a:schemeClr val="tx1"/>
                </a:solidFill>
              </a:rPr>
              <a:t>Область принятия гипотезы, </a:t>
            </a:r>
            <a:r>
              <a:rPr lang="ru-RU" sz="4400" b="1" dirty="0" smtClean="0">
                <a:solidFill>
                  <a:schemeClr val="tx1"/>
                </a:solidFill>
              </a:rPr>
              <a:t>то есть множество тех значений статистики, при которых гипотеза H</a:t>
            </a:r>
            <a:r>
              <a:rPr lang="ru-RU" sz="4400" b="1" baseline="-25000" dirty="0" smtClean="0">
                <a:solidFill>
                  <a:schemeClr val="tx1"/>
                </a:solidFill>
              </a:rPr>
              <a:t>0</a:t>
            </a:r>
            <a:r>
              <a:rPr lang="ru-RU" sz="4400" b="1" dirty="0" smtClean="0">
                <a:solidFill>
                  <a:schemeClr val="tx1"/>
                </a:solidFill>
              </a:rPr>
              <a:t> принимается,</a:t>
            </a:r>
          </a:p>
          <a:p>
            <a:pPr algn="just">
              <a:spcBef>
                <a:spcPts val="0"/>
              </a:spcBef>
            </a:pPr>
            <a:r>
              <a:rPr lang="ru-RU" sz="4400" b="1" u="sng" dirty="0" smtClean="0">
                <a:solidFill>
                  <a:schemeClr val="tx1"/>
                </a:solidFill>
              </a:rPr>
              <a:t>Критическую облас</a:t>
            </a:r>
            <a:r>
              <a:rPr lang="ru-RU" sz="4400" b="1" dirty="0" smtClean="0">
                <a:solidFill>
                  <a:schemeClr val="tx1"/>
                </a:solidFill>
              </a:rPr>
              <a:t>ть, то есть множество тех значений статистики, при которых гипотеза H</a:t>
            </a:r>
            <a:r>
              <a:rPr lang="ru-RU" sz="4400" b="1" baseline="-25000" dirty="0" smtClean="0">
                <a:solidFill>
                  <a:schemeClr val="tx1"/>
                </a:solidFill>
              </a:rPr>
              <a:t>0</a:t>
            </a:r>
            <a:r>
              <a:rPr lang="ru-RU" sz="4400" b="1" dirty="0" smtClean="0">
                <a:solidFill>
                  <a:schemeClr val="tx1"/>
                </a:solidFill>
              </a:rPr>
              <a:t> отклоняется и принимается альтернативная гипотеза.</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4400" b="1" u="sng" dirty="0" smtClean="0">
                <a:solidFill>
                  <a:schemeClr val="tx1"/>
                </a:solidFill>
              </a:rPr>
              <a:t>Критические значения </a:t>
            </a:r>
            <a:r>
              <a:rPr lang="ru-RU" sz="4400" b="1" dirty="0" smtClean="0">
                <a:solidFill>
                  <a:schemeClr val="tx1"/>
                </a:solidFill>
              </a:rPr>
              <a:t>отделяют критическую область от области принятия гипотезы.</a:t>
            </a:r>
          </a:p>
          <a:p>
            <a:pPr algn="just"/>
            <a:endParaRPr lang="ru-RU" sz="4400" b="1" dirty="0" smtClean="0">
              <a:solidFill>
                <a:schemeClr val="tx1"/>
              </a:solidFill>
            </a:endParaRPr>
          </a:p>
          <a:p>
            <a:pPr algn="just"/>
            <a:endParaRPr lang="ru-RU" sz="4400" b="1" dirty="0" smtClean="0">
              <a:solidFill>
                <a:schemeClr val="tx1"/>
              </a:solidFill>
            </a:endParaRPr>
          </a:p>
          <a:p>
            <a:pPr algn="just"/>
            <a:endParaRPr lang="ru-RU" sz="4400" b="1" dirty="0" smtClean="0">
              <a:solidFill>
                <a:schemeClr val="tx1"/>
              </a:solidFill>
            </a:endParaRPr>
          </a:p>
        </p:txBody>
      </p:sp>
      <p:cxnSp>
        <p:nvCxnSpPr>
          <p:cNvPr id="5" name="Прямая со стрелкой 4"/>
          <p:cNvCxnSpPr/>
          <p:nvPr/>
        </p:nvCxnSpPr>
        <p:spPr>
          <a:xfrm flipV="1">
            <a:off x="285720" y="4572008"/>
            <a:ext cx="8215370" cy="7143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929322" y="4786322"/>
            <a:ext cx="2928958" cy="646331"/>
          </a:xfrm>
          <a:prstGeom prst="rect">
            <a:avLst/>
          </a:prstGeom>
          <a:noFill/>
        </p:spPr>
        <p:txBody>
          <a:bodyPr wrap="square" rtlCol="0">
            <a:spAutoFit/>
          </a:bodyPr>
          <a:lstStyle/>
          <a:p>
            <a:r>
              <a:rPr lang="ru-RU" b="1" dirty="0" smtClean="0"/>
              <a:t>Возможные значения статистики</a:t>
            </a:r>
            <a:endParaRPr lang="ru-RU" b="1" dirty="0"/>
          </a:p>
        </p:txBody>
      </p:sp>
      <p:cxnSp>
        <p:nvCxnSpPr>
          <p:cNvPr id="8" name="Прямая соединительная линия 7"/>
          <p:cNvCxnSpPr/>
          <p:nvPr/>
        </p:nvCxnSpPr>
        <p:spPr>
          <a:xfrm rot="5400000">
            <a:off x="3214678" y="4571214"/>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rot="5400000">
            <a:off x="5287174" y="4571214"/>
            <a:ext cx="42862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143636" y="3571876"/>
            <a:ext cx="2643206" cy="369332"/>
          </a:xfrm>
          <a:prstGeom prst="rect">
            <a:avLst/>
          </a:prstGeom>
          <a:noFill/>
        </p:spPr>
        <p:txBody>
          <a:bodyPr wrap="square" rtlCol="0">
            <a:spAutoFit/>
          </a:bodyPr>
          <a:lstStyle/>
          <a:p>
            <a:r>
              <a:rPr lang="ru-RU" dirty="0" smtClean="0"/>
              <a:t>Критическая область</a:t>
            </a:r>
            <a:endParaRPr lang="ru-RU" dirty="0"/>
          </a:p>
        </p:txBody>
      </p:sp>
      <p:sp>
        <p:nvSpPr>
          <p:cNvPr id="11" name="TextBox 10"/>
          <p:cNvSpPr txBox="1"/>
          <p:nvPr/>
        </p:nvSpPr>
        <p:spPr>
          <a:xfrm>
            <a:off x="285720" y="3714752"/>
            <a:ext cx="2643206" cy="369332"/>
          </a:xfrm>
          <a:prstGeom prst="rect">
            <a:avLst/>
          </a:prstGeom>
          <a:noFill/>
        </p:spPr>
        <p:txBody>
          <a:bodyPr wrap="square" rtlCol="0">
            <a:spAutoFit/>
          </a:bodyPr>
          <a:lstStyle/>
          <a:p>
            <a:r>
              <a:rPr lang="ru-RU" dirty="0" smtClean="0"/>
              <a:t>Критическая область</a:t>
            </a:r>
            <a:endParaRPr lang="ru-RU" dirty="0"/>
          </a:p>
        </p:txBody>
      </p:sp>
      <p:cxnSp>
        <p:nvCxnSpPr>
          <p:cNvPr id="13" name="Прямая со стрелкой 12"/>
          <p:cNvCxnSpPr/>
          <p:nvPr/>
        </p:nvCxnSpPr>
        <p:spPr>
          <a:xfrm rot="16200000" flipH="1">
            <a:off x="2035951" y="3107529"/>
            <a:ext cx="1857388"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rot="5400000">
            <a:off x="4643438" y="3429000"/>
            <a:ext cx="1928826"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14678" y="2500306"/>
            <a:ext cx="2143140" cy="646331"/>
          </a:xfrm>
          <a:prstGeom prst="rect">
            <a:avLst/>
          </a:prstGeom>
          <a:noFill/>
        </p:spPr>
        <p:txBody>
          <a:bodyPr wrap="square" rtlCol="0">
            <a:spAutoFit/>
          </a:bodyPr>
          <a:lstStyle/>
          <a:p>
            <a:r>
              <a:rPr lang="ru-RU" dirty="0" smtClean="0"/>
              <a:t>Область принятия гипотезы</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2400" b="1" dirty="0" smtClean="0">
                <a:solidFill>
                  <a:schemeClr val="tx1"/>
                </a:solidFill>
              </a:rPr>
              <a:t>Критическая область строится, исходя из имеющихся знаний о</a:t>
            </a:r>
          </a:p>
          <a:p>
            <a:pPr algn="just"/>
            <a:r>
              <a:rPr lang="ru-RU" sz="2400" b="1" dirty="0" smtClean="0">
                <a:solidFill>
                  <a:schemeClr val="tx1"/>
                </a:solidFill>
              </a:rPr>
              <a:t>законе распределения статистики, и зависит от:</a:t>
            </a:r>
          </a:p>
          <a:p>
            <a:pPr algn="just"/>
            <a:r>
              <a:rPr lang="ru-RU" sz="2400" b="1" dirty="0" smtClean="0">
                <a:solidFill>
                  <a:schemeClr val="tx1"/>
                </a:solidFill>
              </a:rPr>
              <a:t>• объема выборки,</a:t>
            </a:r>
          </a:p>
          <a:p>
            <a:pPr algn="just"/>
            <a:r>
              <a:rPr lang="ru-RU" sz="2400" b="1" dirty="0" smtClean="0">
                <a:solidFill>
                  <a:schemeClr val="tx1"/>
                </a:solidFill>
              </a:rPr>
              <a:t>• уровня значимости, задаваемого исследователем,</a:t>
            </a:r>
          </a:p>
          <a:p>
            <a:pPr algn="just"/>
            <a:r>
              <a:rPr lang="ru-RU" sz="2400" b="1" dirty="0" smtClean="0">
                <a:solidFill>
                  <a:schemeClr val="tx1"/>
                </a:solidFill>
              </a:rPr>
              <a:t>• вида альтернативной гипотезы.</a:t>
            </a:r>
          </a:p>
          <a:p>
            <a:pPr algn="just"/>
            <a:endParaRPr lang="ru-RU" sz="4400" b="1" dirty="0" smtClean="0">
              <a:solidFill>
                <a:schemeClr val="tx1"/>
              </a:solidFill>
            </a:endParaRPr>
          </a:p>
          <a:p>
            <a:pPr algn="just"/>
            <a:endParaRPr lang="ru-RU" sz="4400" b="1" dirty="0" smtClean="0">
              <a:solidFill>
                <a:schemeClr val="tx1"/>
              </a:solidFill>
            </a:endParaRPr>
          </a:p>
          <a:p>
            <a:pPr algn="just"/>
            <a:endParaRPr lang="ru-RU" sz="4400" b="1" dirty="0" smtClean="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2800" b="1" dirty="0" smtClean="0">
                <a:solidFill>
                  <a:schemeClr val="tx1"/>
                </a:solidFill>
              </a:rPr>
              <a:t>Критическая область строится, исходя из имеющихся знаний о</a:t>
            </a:r>
          </a:p>
          <a:p>
            <a:pPr algn="just"/>
            <a:r>
              <a:rPr lang="ru-RU" sz="2800" b="1" dirty="0" smtClean="0">
                <a:solidFill>
                  <a:schemeClr val="tx1"/>
                </a:solidFill>
              </a:rPr>
              <a:t>законе распределения статистики, и зависит от:</a:t>
            </a:r>
          </a:p>
          <a:p>
            <a:pPr algn="just"/>
            <a:r>
              <a:rPr lang="ru-RU" sz="2800" b="1" dirty="0" smtClean="0">
                <a:solidFill>
                  <a:schemeClr val="tx1"/>
                </a:solidFill>
              </a:rPr>
              <a:t>• объема выборки,</a:t>
            </a:r>
          </a:p>
          <a:p>
            <a:pPr algn="just"/>
            <a:r>
              <a:rPr lang="ru-RU" sz="2800" b="1" dirty="0" smtClean="0">
                <a:solidFill>
                  <a:schemeClr val="tx1"/>
                </a:solidFill>
              </a:rPr>
              <a:t>• уровня значимости, задаваемого исследователем,</a:t>
            </a:r>
          </a:p>
          <a:p>
            <a:pPr algn="just"/>
            <a:r>
              <a:rPr lang="ru-RU" sz="2800" b="1" dirty="0" smtClean="0">
                <a:solidFill>
                  <a:schemeClr val="tx1"/>
                </a:solidFill>
              </a:rPr>
              <a:t>• вида альтернативной гипотезы.</a:t>
            </a:r>
          </a:p>
          <a:p>
            <a:pPr algn="just"/>
            <a:r>
              <a:rPr lang="ru-RU" sz="2800" b="1" dirty="0" smtClean="0">
                <a:solidFill>
                  <a:schemeClr val="tx1"/>
                </a:solidFill>
              </a:rPr>
              <a:t>После построения критической области вычисляют значение статистики по выборке и сравнивают его с критической областью.</a:t>
            </a:r>
          </a:p>
          <a:p>
            <a:pPr algn="just"/>
            <a:r>
              <a:rPr lang="ru-RU" sz="2800" b="1" dirty="0" smtClean="0">
                <a:solidFill>
                  <a:schemeClr val="tx1"/>
                </a:solidFill>
              </a:rPr>
              <a:t>Если значение статистики попало в область принятия гипотезы, то гипотеза H</a:t>
            </a:r>
            <a:r>
              <a:rPr lang="ru-RU" sz="2800" b="1" baseline="-25000" dirty="0" smtClean="0">
                <a:solidFill>
                  <a:schemeClr val="tx1"/>
                </a:solidFill>
              </a:rPr>
              <a:t>0</a:t>
            </a:r>
            <a:r>
              <a:rPr lang="ru-RU" sz="2800" b="1" dirty="0" smtClean="0">
                <a:solidFill>
                  <a:schemeClr val="tx1"/>
                </a:solidFill>
              </a:rPr>
              <a:t> принимается</a:t>
            </a:r>
          </a:p>
          <a:p>
            <a:pPr algn="just"/>
            <a:r>
              <a:rPr lang="ru-RU" sz="2800" b="1" dirty="0" smtClean="0">
                <a:solidFill>
                  <a:schemeClr val="tx1"/>
                </a:solidFill>
              </a:rPr>
              <a:t>Если значение статистики попало в критическую область, то гипотеза H</a:t>
            </a:r>
            <a:r>
              <a:rPr lang="ru-RU" sz="2800" b="1" baseline="-25000" dirty="0" smtClean="0">
                <a:solidFill>
                  <a:schemeClr val="tx1"/>
                </a:solidFill>
              </a:rPr>
              <a:t>0</a:t>
            </a:r>
            <a:r>
              <a:rPr lang="ru-RU" sz="2800" b="1" dirty="0" smtClean="0">
                <a:solidFill>
                  <a:schemeClr val="tx1"/>
                </a:solidFill>
              </a:rPr>
              <a:t> отклоняется и принимается альтернативная гипотеза </a:t>
            </a:r>
            <a:r>
              <a:rPr lang="en-US" sz="2800" b="1" dirty="0" smtClean="0">
                <a:solidFill>
                  <a:schemeClr val="tx1"/>
                </a:solidFill>
              </a:rPr>
              <a:t>H</a:t>
            </a:r>
            <a:r>
              <a:rPr lang="en-US" sz="2800" b="1" baseline="-25000" dirty="0" smtClean="0">
                <a:solidFill>
                  <a:schemeClr val="tx1"/>
                </a:solidFill>
              </a:rPr>
              <a:t>1</a:t>
            </a:r>
            <a:endParaRPr lang="ru-RU" sz="2800" b="1" baseline="-25000" dirty="0" smtClean="0">
              <a:solidFill>
                <a:schemeClr val="tx1"/>
              </a:solidFill>
            </a:endParaRPr>
          </a:p>
          <a:p>
            <a:pPr algn="just"/>
            <a:endParaRPr lang="ru-RU" sz="4400" b="1" dirty="0" smtClean="0">
              <a:solidFill>
                <a:schemeClr val="tx1"/>
              </a:solidFill>
            </a:endParaRPr>
          </a:p>
          <a:p>
            <a:pPr algn="just"/>
            <a:endParaRPr lang="ru-RU" sz="4400" b="1" dirty="0" smtClean="0">
              <a:solidFill>
                <a:schemeClr val="tx1"/>
              </a:solidFill>
            </a:endParaRPr>
          </a:p>
          <a:p>
            <a:pPr algn="just"/>
            <a:endParaRPr lang="ru-RU" sz="4400" b="1" dirty="0" smtClean="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2800" b="1" dirty="0" smtClean="0">
                <a:solidFill>
                  <a:schemeClr val="tx1"/>
                </a:solidFill>
              </a:rPr>
              <a:t>Алгоритм формирования статистических выводов</a:t>
            </a:r>
          </a:p>
          <a:p>
            <a:pPr marL="514350" indent="-514350" algn="just">
              <a:buAutoNum type="arabicPeriod"/>
            </a:pPr>
            <a:r>
              <a:rPr lang="ru-RU" sz="2800" b="1" dirty="0" smtClean="0">
                <a:solidFill>
                  <a:schemeClr val="tx1"/>
                </a:solidFill>
              </a:rPr>
              <a:t>Сформулировать основную и альтернативную гипотезы.</a:t>
            </a:r>
          </a:p>
          <a:p>
            <a:pPr marL="514350" indent="-514350" algn="just">
              <a:buAutoNum type="arabicPeriod"/>
            </a:pPr>
            <a:r>
              <a:rPr lang="ru-RU" sz="2800" b="1" dirty="0" smtClean="0">
                <a:solidFill>
                  <a:schemeClr val="tx1"/>
                </a:solidFill>
              </a:rPr>
              <a:t>Выбрать критерий, согласно сформулированным гипотезам</a:t>
            </a:r>
          </a:p>
          <a:p>
            <a:pPr algn="just"/>
            <a:r>
              <a:rPr lang="ru-RU" sz="2800" b="1" dirty="0" smtClean="0">
                <a:solidFill>
                  <a:schemeClr val="tx1"/>
                </a:solidFill>
              </a:rPr>
              <a:t>3. Задать уровень значимости </a:t>
            </a:r>
            <a:r>
              <a:rPr lang="ru-RU" sz="2800" b="1" dirty="0" err="1" smtClean="0">
                <a:solidFill>
                  <a:schemeClr val="tx1"/>
                </a:solidFill>
              </a:rPr>
              <a:t>α</a:t>
            </a:r>
            <a:r>
              <a:rPr lang="ru-RU" sz="2800" b="1" dirty="0" smtClean="0">
                <a:solidFill>
                  <a:schemeClr val="tx1"/>
                </a:solidFill>
              </a:rPr>
              <a:t>.</a:t>
            </a:r>
          </a:p>
          <a:p>
            <a:pPr algn="just"/>
            <a:r>
              <a:rPr lang="ru-RU" sz="2800" b="1" dirty="0" smtClean="0">
                <a:solidFill>
                  <a:schemeClr val="tx1"/>
                </a:solidFill>
              </a:rPr>
              <a:t>4. По таблице найти критические значения и построить критическую область.</a:t>
            </a:r>
          </a:p>
          <a:p>
            <a:pPr algn="just"/>
            <a:r>
              <a:rPr lang="ru-RU" sz="2800" b="1" dirty="0" smtClean="0">
                <a:solidFill>
                  <a:schemeClr val="tx1"/>
                </a:solidFill>
              </a:rPr>
              <a:t>5. По выборке определить расчетное  значение статистики.</a:t>
            </a:r>
          </a:p>
          <a:p>
            <a:pPr algn="just"/>
            <a:r>
              <a:rPr lang="ru-RU" sz="2800" b="1" dirty="0" smtClean="0">
                <a:solidFill>
                  <a:schemeClr val="tx1"/>
                </a:solidFill>
              </a:rPr>
              <a:t>6. Если значение попало в критическую область – отклонить </a:t>
            </a:r>
            <a:r>
              <a:rPr lang="en-US" sz="2800" b="1" dirty="0" smtClean="0">
                <a:solidFill>
                  <a:schemeClr val="tx1"/>
                </a:solidFill>
              </a:rPr>
              <a:t>H</a:t>
            </a:r>
            <a:r>
              <a:rPr lang="en-US" sz="2800" b="1" baseline="-25000" dirty="0" smtClean="0">
                <a:solidFill>
                  <a:schemeClr val="tx1"/>
                </a:solidFill>
              </a:rPr>
              <a:t>0</a:t>
            </a:r>
            <a:r>
              <a:rPr lang="ru-RU" sz="2800" b="1" dirty="0" smtClean="0">
                <a:solidFill>
                  <a:schemeClr val="tx1"/>
                </a:solidFill>
              </a:rPr>
              <a:t>, не попало – принять.</a:t>
            </a:r>
          </a:p>
          <a:p>
            <a:pPr algn="just"/>
            <a:r>
              <a:rPr lang="ru-RU" sz="2800" b="1" dirty="0" smtClean="0">
                <a:solidFill>
                  <a:schemeClr val="tx1"/>
                </a:solidFill>
              </a:rPr>
              <a:t>Шаг 6. Написать ответ.</a:t>
            </a:r>
            <a:endParaRPr lang="ru-RU" sz="4400" b="1" dirty="0" smtClean="0">
              <a:solidFill>
                <a:schemeClr val="tx1"/>
              </a:solidFill>
            </a:endParaRPr>
          </a:p>
          <a:p>
            <a:pPr algn="just"/>
            <a:endParaRPr lang="ru-RU" sz="4400" b="1" dirty="0" smtClean="0">
              <a:solidFill>
                <a:schemeClr val="tx1"/>
              </a:solidFill>
            </a:endParaRPr>
          </a:p>
          <a:p>
            <a:pPr algn="just"/>
            <a:endParaRPr lang="ru-RU" sz="4400" b="1" dirty="0" smtClean="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r>
              <a:rPr lang="ru-RU" sz="2800" b="1" dirty="0" smtClean="0">
                <a:solidFill>
                  <a:schemeClr val="tx1"/>
                </a:solidFill>
              </a:rPr>
              <a:t>С целью повышения продуктивности участка штамповки часть оборудования была заменена новым (или модернизированным). Сравнивая показатели продуктивности участка за месяц до и после модернизации оборудования, начальнику участка предстоит определить, привела ли замена оборудования к значимому повышению продуктивности. В случае распределения наблюдаемых значений согласно нормальному закону, можно провести проверку гипотезы по двум выборкам.</a:t>
            </a:r>
          </a:p>
          <a:p>
            <a:r>
              <a:rPr lang="ru-RU" sz="2800" b="1" dirty="0" smtClean="0">
                <a:solidFill>
                  <a:schemeClr val="tx1"/>
                </a:solidFill>
              </a:rPr>
              <a:t>Сформулируем нулевую гипотезу: различие в продуктивности участка штамповки до и после модернизации статистически не значимо:</a:t>
            </a:r>
          </a:p>
          <a:p>
            <a:r>
              <a:rPr lang="ru-RU" sz="2800" b="1" dirty="0" smtClean="0">
                <a:solidFill>
                  <a:schemeClr val="tx1"/>
                </a:solidFill>
              </a:rPr>
              <a:t>H0:  μ1 = μ2     где μ1 и μ2 – средние значения первой и второй выборок соответственно</a:t>
            </a:r>
          </a:p>
          <a:p>
            <a:r>
              <a:rPr lang="ru-RU" sz="2800" b="1" dirty="0" smtClean="0">
                <a:solidFill>
                  <a:schemeClr val="tx1"/>
                </a:solidFill>
              </a:rPr>
              <a:t>Альтернативная гипотеза – продуктивность участка штамповки значимо больше после модернизации:</a:t>
            </a:r>
          </a:p>
          <a:p>
            <a:r>
              <a:rPr lang="ru-RU" sz="2800" b="1" dirty="0" smtClean="0">
                <a:solidFill>
                  <a:schemeClr val="tx1"/>
                </a:solidFill>
              </a:rPr>
              <a:t>H1:  μ1 &lt; μ2</a:t>
            </a:r>
          </a:p>
          <a:p>
            <a:r>
              <a:rPr lang="ru-RU" sz="2800" b="1" dirty="0" smtClean="0">
                <a:solidFill>
                  <a:schemeClr val="tx1"/>
                </a:solidFill>
              </a:rPr>
              <a:t>Тестовая статистика рассчитывается по формуле:</a:t>
            </a:r>
          </a:p>
          <a:p>
            <a:r>
              <a:rPr lang="ru-RU" sz="2800" b="1" dirty="0" smtClean="0">
                <a:solidFill>
                  <a:schemeClr val="tx1"/>
                </a:solidFill>
              </a:rPr>
              <a:t> </a:t>
            </a:r>
          </a:p>
          <a:p>
            <a:r>
              <a:rPr lang="ru-RU" sz="2800" b="1" dirty="0" smtClean="0">
                <a:solidFill>
                  <a:schemeClr val="tx1"/>
                </a:solidFill>
              </a:rPr>
              <a:t> </a:t>
            </a:r>
          </a:p>
          <a:p>
            <a:r>
              <a:rPr lang="ru-RU" sz="2800" b="1" dirty="0" smtClean="0">
                <a:solidFill>
                  <a:schemeClr val="tx1"/>
                </a:solidFill>
              </a:rPr>
              <a:t> </a:t>
            </a:r>
          </a:p>
          <a:p>
            <a:r>
              <a:rPr lang="ru-RU" sz="2800" b="1" dirty="0" smtClean="0">
                <a:solidFill>
                  <a:schemeClr val="tx1"/>
                </a:solidFill>
              </a:rPr>
              <a:t>Число степеней свободы:</a:t>
            </a:r>
          </a:p>
          <a:p>
            <a:r>
              <a:rPr lang="ru-RU" sz="2800" b="1" dirty="0" smtClean="0">
                <a:solidFill>
                  <a:schemeClr val="tx1"/>
                </a:solidFill>
              </a:rPr>
              <a:t> </a:t>
            </a:r>
          </a:p>
          <a:p>
            <a:r>
              <a:rPr lang="ru-RU" sz="2800" b="1" dirty="0" smtClean="0">
                <a:solidFill>
                  <a:schemeClr val="tx1"/>
                </a:solidFill>
              </a:rPr>
              <a:t> </a:t>
            </a:r>
          </a:p>
          <a:p>
            <a:r>
              <a:rPr lang="ru-RU" sz="2800" b="1" dirty="0" smtClean="0">
                <a:solidFill>
                  <a:schemeClr val="tx1"/>
                </a:solidFill>
              </a:rPr>
              <a:t> </a:t>
            </a:r>
          </a:p>
          <a:p>
            <a:r>
              <a:rPr lang="ru-RU" sz="2800" b="1" dirty="0" smtClean="0">
                <a:solidFill>
                  <a:schemeClr val="tx1"/>
                </a:solidFill>
              </a:rPr>
              <a:t>Для расчета табличного значение критерия Стьюдента, соответствующего граничным значениям критической области, используем встроенную функцию "СТЬЮДРАСПОБР”. Используем рассчитанное число степеней свободы и вероятность 0,025 (</a:t>
            </a:r>
            <a:r>
              <a:rPr lang="ru-RU" sz="2800" b="1" dirty="0" err="1" smtClean="0">
                <a:solidFill>
                  <a:schemeClr val="tx1"/>
                </a:solidFill>
              </a:rPr>
              <a:t>α</a:t>
            </a:r>
            <a:r>
              <a:rPr lang="ru-RU" sz="2800" b="1" dirty="0" smtClean="0">
                <a:solidFill>
                  <a:schemeClr val="tx1"/>
                </a:solidFill>
              </a:rPr>
              <a:t>/2):</a:t>
            </a:r>
          </a:p>
          <a:p>
            <a:r>
              <a:rPr lang="ru-RU" sz="2800" b="1" dirty="0" smtClean="0">
                <a:solidFill>
                  <a:schemeClr val="tx1"/>
                </a:solidFill>
              </a:rPr>
              <a:t> </a:t>
            </a:r>
          </a:p>
          <a:p>
            <a:r>
              <a:rPr lang="ru-RU" sz="2800" b="1" dirty="0" smtClean="0">
                <a:solidFill>
                  <a:schemeClr val="tx1"/>
                </a:solidFill>
              </a:rPr>
              <a:t> </a:t>
            </a:r>
          </a:p>
          <a:p>
            <a:r>
              <a:rPr lang="ru-RU" sz="2800" b="1" dirty="0" smtClean="0">
                <a:solidFill>
                  <a:schemeClr val="tx1"/>
                </a:solidFill>
              </a:rPr>
              <a:t> </a:t>
            </a:r>
          </a:p>
          <a:p>
            <a:r>
              <a:rPr lang="ru-RU" sz="2800" b="1" dirty="0" smtClean="0">
                <a:solidFill>
                  <a:schemeClr val="tx1"/>
                </a:solidFill>
              </a:rPr>
              <a:t>Согласно условиям, нулевая гипотеза будет подтверждена всякий раз, когда расчетное значение тестовой статистики попадет в интервал табличных значений:</a:t>
            </a:r>
          </a:p>
          <a:p>
            <a:r>
              <a:rPr lang="ru-RU" sz="2800" b="1" dirty="0" smtClean="0">
                <a:solidFill>
                  <a:schemeClr val="tx1"/>
                </a:solidFill>
              </a:rPr>
              <a:t> </a:t>
            </a:r>
          </a:p>
          <a:p>
            <a:r>
              <a:rPr lang="ru-RU" sz="2800" b="1" dirty="0" smtClean="0">
                <a:solidFill>
                  <a:schemeClr val="tx1"/>
                </a:solidFill>
              </a:rPr>
              <a:t> </a:t>
            </a:r>
          </a:p>
          <a:p>
            <a:r>
              <a:rPr lang="ru-RU" sz="2800" b="1" dirty="0" smtClean="0">
                <a:solidFill>
                  <a:schemeClr val="tx1"/>
                </a:solidFill>
              </a:rPr>
              <a:t> </a:t>
            </a:r>
          </a:p>
          <a:p>
            <a:r>
              <a:rPr lang="ru-RU" sz="2800" b="1" dirty="0" smtClean="0">
                <a:solidFill>
                  <a:schemeClr val="tx1"/>
                </a:solidFill>
              </a:rPr>
              <a:t>В рассмотренном примере расчетное значение составляет -4,512, что является меньше, чем -2,31, следовательно, нулевая гипотеза отвергнута.</a:t>
            </a:r>
          </a:p>
          <a:p>
            <a:r>
              <a:rPr lang="ru-RU" sz="2800" b="1" dirty="0" smtClean="0">
                <a:solidFill>
                  <a:schemeClr val="tx1"/>
                </a:solidFill>
              </a:rPr>
              <a:t> </a:t>
            </a:r>
          </a:p>
          <a:p>
            <a:r>
              <a:rPr lang="ru-RU" sz="2800" b="1" dirty="0" smtClean="0">
                <a:solidFill>
                  <a:schemeClr val="tx1"/>
                </a:solidFill>
              </a:rPr>
              <a:t>Исходя из полученных результатов, начальник участка может утверждать, что продуктивность значимо увеличилась после модернизации оборудования.</a:t>
            </a:r>
          </a:p>
          <a:p>
            <a:r>
              <a:rPr lang="ru-RU" sz="2800" b="1" dirty="0" smtClean="0">
                <a:solidFill>
                  <a:schemeClr val="tx1"/>
                </a:solidFill>
              </a:rPr>
              <a:t> </a:t>
            </a:r>
          </a:p>
          <a:p>
            <a:pPr algn="just"/>
            <a:endParaRPr lang="ru-RU" sz="4400" b="1" dirty="0" smtClean="0">
              <a:solidFill>
                <a:schemeClr val="tx1"/>
              </a:solidFill>
            </a:endParaRPr>
          </a:p>
          <a:p>
            <a:pPr algn="just"/>
            <a:endParaRPr lang="ru-RU" sz="4400"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spcBef>
                <a:spcPts val="0"/>
              </a:spcBef>
            </a:pPr>
            <a:r>
              <a:rPr lang="ru-RU" sz="4400" b="1" dirty="0" smtClean="0">
                <a:solidFill>
                  <a:schemeClr val="tx1"/>
                </a:solidFill>
              </a:rPr>
              <a:t>Статистической гипотезой </a:t>
            </a:r>
          </a:p>
          <a:p>
            <a:pPr>
              <a:spcBef>
                <a:spcPts val="0"/>
              </a:spcBef>
            </a:pPr>
            <a:r>
              <a:rPr lang="ru-RU" sz="4400" b="1" dirty="0" smtClean="0">
                <a:solidFill>
                  <a:schemeClr val="tx1"/>
                </a:solidFill>
              </a:rPr>
              <a:t>(</a:t>
            </a:r>
            <a:r>
              <a:rPr lang="ru-RU" sz="4400" b="1" dirty="0" err="1" smtClean="0">
                <a:solidFill>
                  <a:schemeClr val="tx1"/>
                </a:solidFill>
              </a:rPr>
              <a:t>statistical</a:t>
            </a:r>
            <a:r>
              <a:rPr lang="ru-RU" sz="4400" b="1" dirty="0" smtClean="0">
                <a:solidFill>
                  <a:schemeClr val="tx1"/>
                </a:solidFill>
              </a:rPr>
              <a:t> </a:t>
            </a:r>
            <a:r>
              <a:rPr lang="ru-RU" sz="4400" b="1" dirty="0" err="1" smtClean="0">
                <a:solidFill>
                  <a:schemeClr val="tx1"/>
                </a:solidFill>
              </a:rPr>
              <a:t>hypothesis</a:t>
            </a:r>
            <a:r>
              <a:rPr lang="ru-RU" sz="4400" b="1" dirty="0" smtClean="0">
                <a:solidFill>
                  <a:schemeClr val="tx1"/>
                </a:solidFill>
              </a:rPr>
              <a:t>)</a:t>
            </a:r>
          </a:p>
          <a:p>
            <a:pPr algn="just">
              <a:spcBef>
                <a:spcPts val="0"/>
              </a:spcBef>
            </a:pPr>
            <a:r>
              <a:rPr lang="ru-RU" sz="4400" b="1" dirty="0" smtClean="0">
                <a:solidFill>
                  <a:schemeClr val="tx1"/>
                </a:solidFill>
              </a:rPr>
              <a:t>называют любое предположение</a:t>
            </a:r>
          </a:p>
          <a:p>
            <a:pPr algn="just">
              <a:spcBef>
                <a:spcPts val="0"/>
              </a:spcBef>
            </a:pPr>
            <a:r>
              <a:rPr lang="ru-RU" sz="4400" b="1" dirty="0" smtClean="0">
                <a:solidFill>
                  <a:schemeClr val="tx1"/>
                </a:solidFill>
              </a:rPr>
              <a:t> о свойствах и характеристиках</a:t>
            </a:r>
          </a:p>
          <a:p>
            <a:pPr algn="just">
              <a:spcBef>
                <a:spcPts val="0"/>
              </a:spcBef>
            </a:pPr>
            <a:r>
              <a:rPr lang="ru-RU" sz="4400" b="1" dirty="0" smtClean="0">
                <a:solidFill>
                  <a:schemeClr val="tx1"/>
                </a:solidFill>
              </a:rPr>
              <a:t>исследуемых </a:t>
            </a:r>
          </a:p>
          <a:p>
            <a:pPr algn="just">
              <a:spcBef>
                <a:spcPts val="0"/>
              </a:spcBef>
            </a:pPr>
            <a:r>
              <a:rPr lang="ru-RU" sz="4400" b="1" dirty="0" smtClean="0">
                <a:solidFill>
                  <a:schemeClr val="tx1"/>
                </a:solidFill>
              </a:rPr>
              <a:t>генеральных совокупностей, которое может быть </a:t>
            </a:r>
          </a:p>
          <a:p>
            <a:pPr algn="just">
              <a:spcBef>
                <a:spcPts val="0"/>
              </a:spcBef>
            </a:pPr>
            <a:r>
              <a:rPr lang="ru-RU" sz="4400" b="1" dirty="0" smtClean="0">
                <a:solidFill>
                  <a:schemeClr val="tx1"/>
                </a:solidFill>
              </a:rPr>
              <a:t>проверено на основе анализа выборок.</a:t>
            </a:r>
            <a:endParaRPr lang="ru-RU" sz="4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just"/>
            <a:r>
              <a:rPr lang="ru-RU" sz="4400" b="1" dirty="0" smtClean="0">
                <a:solidFill>
                  <a:schemeClr val="tx1"/>
                </a:solidFill>
              </a:rPr>
              <a:t>Полученные в результате эксперимента на какой-либо выборке данные служат основанием для суждения о генеральной совокупности. </a:t>
            </a:r>
          </a:p>
          <a:p>
            <a:pPr algn="just"/>
            <a:r>
              <a:rPr lang="ru-RU" sz="4400" b="1" dirty="0" smtClean="0">
                <a:solidFill>
                  <a:schemeClr val="tx1"/>
                </a:solidFill>
              </a:rPr>
              <a:t>Однако в силу действия случайных вероятностных причин оценка  параметров генеральной совокупности, сделанная на основании экспериментальных (выборочных) данных всегда будет сопровождаться погрешностью, и подобного рода оценка </a:t>
            </a:r>
            <a:r>
              <a:rPr lang="ru-RU" sz="4400" b="1" i="1" u="sng" dirty="0" smtClean="0">
                <a:solidFill>
                  <a:schemeClr val="tx1"/>
                </a:solidFill>
              </a:rPr>
              <a:t>должна рассматриваться как предположительное, а не как окончательное утверждение</a:t>
            </a:r>
            <a:endParaRPr lang="ru-RU" sz="4400" b="1" i="1" u="sng"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4400" dirty="0" smtClean="0"/>
              <a:t>«</a:t>
            </a:r>
            <a:r>
              <a:rPr lang="ru-RU" sz="4400" b="1" dirty="0" smtClean="0">
                <a:solidFill>
                  <a:schemeClr val="tx1"/>
                </a:solidFill>
              </a:rPr>
              <a:t>Под статистической гипотезой обычно принимают формальное предположение о том, что сходство или различие некоторых параметрических или функциональных характеристик случайно или, наоборот, неслучайно».</a:t>
            </a:r>
          </a:p>
          <a:p>
            <a:pPr algn="just"/>
            <a:endParaRPr lang="ru-RU" sz="4400" b="1" i="1" u="sng"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spcBef>
                <a:spcPts val="0"/>
              </a:spcBef>
            </a:pPr>
            <a:r>
              <a:rPr lang="ru-RU" sz="4400" b="1" dirty="0" smtClean="0">
                <a:solidFill>
                  <a:schemeClr val="tx1"/>
                </a:solidFill>
              </a:rPr>
              <a:t>Сущность проверки статистической гипотезы заключается в том, чтобы установить,</a:t>
            </a:r>
          </a:p>
          <a:p>
            <a:pPr algn="just">
              <a:spcBef>
                <a:spcPts val="0"/>
              </a:spcBef>
            </a:pPr>
            <a:r>
              <a:rPr lang="ru-RU" sz="4400" b="1" dirty="0" smtClean="0">
                <a:solidFill>
                  <a:schemeClr val="tx1"/>
                </a:solidFill>
              </a:rPr>
              <a:t>согласуются ли экспериментальные данные и выдвинутая гипотеза, допустимо ли отнести расхождение между гипотезой и результатом статистического анализа экспериментальных данных за счет случайных причин.</a:t>
            </a:r>
            <a:endParaRPr lang="ru-RU" sz="4400" b="1" i="1" u="sng"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algn="just">
              <a:spcBef>
                <a:spcPts val="0"/>
              </a:spcBef>
            </a:pPr>
            <a:r>
              <a:rPr lang="ru-RU" sz="4400" b="1" dirty="0" smtClean="0">
                <a:solidFill>
                  <a:schemeClr val="tx1"/>
                </a:solidFill>
              </a:rPr>
              <a:t>Каждая проверка гипотез предполагает наличие основной (нулевой) и альтернативной гипотез.</a:t>
            </a:r>
          </a:p>
          <a:p>
            <a:pPr algn="just">
              <a:spcBef>
                <a:spcPts val="0"/>
              </a:spcBef>
            </a:pPr>
            <a:r>
              <a:rPr lang="ru-RU" sz="4400" b="1" dirty="0" smtClean="0">
                <a:solidFill>
                  <a:schemeClr val="tx1"/>
                </a:solidFill>
              </a:rPr>
              <a:t>Принято считать, что нулевая гипотеза </a:t>
            </a:r>
            <a:r>
              <a:rPr lang="en-US" sz="4400" b="1" dirty="0" smtClean="0">
                <a:solidFill>
                  <a:schemeClr val="tx1"/>
                </a:solidFill>
              </a:rPr>
              <a:t>H</a:t>
            </a:r>
            <a:r>
              <a:rPr lang="ru-RU" sz="4400" b="1" baseline="-25000" dirty="0" smtClean="0">
                <a:solidFill>
                  <a:schemeClr val="tx1"/>
                </a:solidFill>
              </a:rPr>
              <a:t>0</a:t>
            </a:r>
            <a:r>
              <a:rPr lang="ru-RU" sz="4400" b="1" dirty="0" smtClean="0">
                <a:solidFill>
                  <a:schemeClr val="tx1"/>
                </a:solidFill>
              </a:rPr>
              <a:t> – это гипотеза о сходстве, а альтернативная </a:t>
            </a:r>
            <a:r>
              <a:rPr lang="en-US" sz="4400" b="1" dirty="0" smtClean="0">
                <a:solidFill>
                  <a:schemeClr val="tx1"/>
                </a:solidFill>
              </a:rPr>
              <a:t>H</a:t>
            </a:r>
            <a:r>
              <a:rPr lang="ru-RU" sz="4400" b="1" baseline="-25000" dirty="0" smtClean="0">
                <a:solidFill>
                  <a:schemeClr val="tx1"/>
                </a:solidFill>
              </a:rPr>
              <a:t>1</a:t>
            </a:r>
            <a:r>
              <a:rPr lang="ru-RU" sz="4400" b="1" dirty="0" smtClean="0">
                <a:solidFill>
                  <a:schemeClr val="tx1"/>
                </a:solidFill>
              </a:rPr>
              <a:t>–гипотеза о различии. Т.о. принятие нулевой гипотезы </a:t>
            </a:r>
            <a:r>
              <a:rPr lang="en-US" sz="4400" b="1" dirty="0" smtClean="0">
                <a:solidFill>
                  <a:schemeClr val="tx1"/>
                </a:solidFill>
              </a:rPr>
              <a:t>H</a:t>
            </a:r>
            <a:r>
              <a:rPr lang="ru-RU" sz="4400" b="1" baseline="-25000" dirty="0" smtClean="0">
                <a:solidFill>
                  <a:schemeClr val="tx1"/>
                </a:solidFill>
              </a:rPr>
              <a:t>0</a:t>
            </a:r>
            <a:r>
              <a:rPr lang="ru-RU" sz="4400" b="1" dirty="0" smtClean="0">
                <a:solidFill>
                  <a:schemeClr val="tx1"/>
                </a:solidFill>
              </a:rPr>
              <a:t> свидетельствует об отсутствии различий, а гипотеза </a:t>
            </a:r>
            <a:r>
              <a:rPr lang="en-US" sz="4400" b="1" dirty="0" smtClean="0">
                <a:solidFill>
                  <a:schemeClr val="tx1"/>
                </a:solidFill>
              </a:rPr>
              <a:t>H</a:t>
            </a:r>
            <a:r>
              <a:rPr lang="ru-RU" sz="4400" b="1" baseline="-25000" dirty="0" smtClean="0">
                <a:solidFill>
                  <a:schemeClr val="tx1"/>
                </a:solidFill>
              </a:rPr>
              <a:t>1</a:t>
            </a:r>
            <a:r>
              <a:rPr lang="ru-RU" sz="4400" b="1" dirty="0" smtClean="0">
                <a:solidFill>
                  <a:schemeClr val="tx1"/>
                </a:solidFill>
              </a:rPr>
              <a:t> </a:t>
            </a:r>
            <a:r>
              <a:rPr lang="en-US" sz="4400" b="1" dirty="0" smtClean="0">
                <a:solidFill>
                  <a:schemeClr val="tx1"/>
                </a:solidFill>
              </a:rPr>
              <a:t>o</a:t>
            </a:r>
            <a:r>
              <a:rPr lang="ru-RU" sz="4400" b="1" dirty="0" smtClean="0">
                <a:solidFill>
                  <a:schemeClr val="tx1"/>
                </a:solidFill>
              </a:rPr>
              <a:t> наличии различий. Альтернативная гипотеза - это то, что мы хотим доказать, поэтому иногда ее называют </a:t>
            </a:r>
            <a:r>
              <a:rPr lang="ru-RU" sz="4400" b="1" i="1" dirty="0" smtClean="0">
                <a:solidFill>
                  <a:schemeClr val="tx1"/>
                </a:solidFill>
              </a:rPr>
              <a:t>экспериментальной </a:t>
            </a:r>
            <a:r>
              <a:rPr lang="ru-RU" sz="4400" b="1" dirty="0" smtClean="0">
                <a:solidFill>
                  <a:schemeClr val="tx1"/>
                </a:solidFill>
              </a:rPr>
              <a:t>гипотезой</a:t>
            </a:r>
            <a:r>
              <a:rPr lang="ru-RU" sz="4400" dirty="0" smtClean="0"/>
              <a:t>.</a:t>
            </a:r>
            <a:endParaRPr lang="ru-RU" sz="4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r>
              <a:rPr lang="ru-RU" sz="4000" b="1" dirty="0" smtClean="0">
                <a:solidFill>
                  <a:schemeClr val="tx1"/>
                </a:solidFill>
              </a:rPr>
              <a:t>Пример.</a:t>
            </a:r>
          </a:p>
          <a:p>
            <a:pPr algn="just"/>
            <a:r>
              <a:rPr lang="ru-RU" sz="4000" b="1" dirty="0" smtClean="0">
                <a:solidFill>
                  <a:schemeClr val="tx1"/>
                </a:solidFill>
              </a:rPr>
              <a:t>Если выборки извлечены из нормально распределенных генеральных совокупностей, причем одна выборка имеет параметры </a:t>
            </a:r>
            <a:r>
              <a:rPr lang="el-GR" sz="4000" b="1" dirty="0" smtClean="0">
                <a:solidFill>
                  <a:schemeClr val="tx1"/>
                </a:solidFill>
              </a:rPr>
              <a:t>μ</a:t>
            </a:r>
            <a:r>
              <a:rPr lang="ru-RU" sz="4000" b="1" baseline="-25000" dirty="0" smtClean="0">
                <a:solidFill>
                  <a:schemeClr val="tx1"/>
                </a:solidFill>
              </a:rPr>
              <a:t>1</a:t>
            </a:r>
            <a:r>
              <a:rPr lang="ru-RU" sz="4000" b="1" dirty="0" smtClean="0">
                <a:solidFill>
                  <a:schemeClr val="tx1"/>
                </a:solidFill>
              </a:rPr>
              <a:t> и </a:t>
            </a:r>
            <a:r>
              <a:rPr lang="el-GR" sz="4000" b="1" dirty="0" smtClean="0">
                <a:solidFill>
                  <a:schemeClr val="tx1"/>
                </a:solidFill>
              </a:rPr>
              <a:t>σ</a:t>
            </a:r>
            <a:r>
              <a:rPr lang="ru-RU" sz="4000" b="1" baseline="-25000" dirty="0" smtClean="0">
                <a:solidFill>
                  <a:schemeClr val="tx1"/>
                </a:solidFill>
              </a:rPr>
              <a:t>1</a:t>
            </a:r>
            <a:r>
              <a:rPr lang="ru-RU" sz="4000" b="1" dirty="0" smtClean="0">
                <a:solidFill>
                  <a:schemeClr val="tx1"/>
                </a:solidFill>
              </a:rPr>
              <a:t> , а другая </a:t>
            </a:r>
            <a:r>
              <a:rPr lang="el-GR" sz="4000" b="1" dirty="0" smtClean="0">
                <a:solidFill>
                  <a:schemeClr val="tx1"/>
                </a:solidFill>
              </a:rPr>
              <a:t>μ</a:t>
            </a:r>
            <a:r>
              <a:rPr lang="ru-RU" sz="4000" b="1" baseline="-25000" dirty="0" smtClean="0">
                <a:solidFill>
                  <a:schemeClr val="tx1"/>
                </a:solidFill>
              </a:rPr>
              <a:t>2</a:t>
            </a:r>
            <a:r>
              <a:rPr lang="ru-RU" sz="4000" b="1" dirty="0" smtClean="0">
                <a:solidFill>
                  <a:schemeClr val="tx1"/>
                </a:solidFill>
              </a:rPr>
              <a:t> и </a:t>
            </a:r>
            <a:r>
              <a:rPr lang="el-GR" sz="4000" b="1" dirty="0" smtClean="0">
                <a:solidFill>
                  <a:schemeClr val="tx1"/>
                </a:solidFill>
              </a:rPr>
              <a:t>σ</a:t>
            </a:r>
            <a:r>
              <a:rPr lang="ru-RU" sz="4000" b="1" baseline="-25000" dirty="0" smtClean="0">
                <a:solidFill>
                  <a:schemeClr val="tx1"/>
                </a:solidFill>
              </a:rPr>
              <a:t>2</a:t>
            </a:r>
            <a:r>
              <a:rPr lang="ru-RU" sz="4000" b="1" dirty="0" smtClean="0">
                <a:solidFill>
                  <a:schemeClr val="tx1"/>
                </a:solidFill>
              </a:rPr>
              <a:t> и , то нулевая гипотеза исходит из предположения о том </a:t>
            </a:r>
            <a:r>
              <a:rPr lang="el-GR" sz="4000" b="1" dirty="0" smtClean="0">
                <a:solidFill>
                  <a:schemeClr val="tx1"/>
                </a:solidFill>
              </a:rPr>
              <a:t>μ</a:t>
            </a:r>
            <a:r>
              <a:rPr lang="ru-RU" sz="4000" b="1" baseline="-25000" dirty="0" smtClean="0">
                <a:solidFill>
                  <a:schemeClr val="tx1"/>
                </a:solidFill>
              </a:rPr>
              <a:t>1 </a:t>
            </a:r>
            <a:r>
              <a:rPr lang="ru-RU" sz="4000" b="1" dirty="0" smtClean="0">
                <a:solidFill>
                  <a:schemeClr val="tx1"/>
                </a:solidFill>
              </a:rPr>
              <a:t>= </a:t>
            </a:r>
            <a:r>
              <a:rPr lang="el-GR" sz="4000" b="1" dirty="0" smtClean="0">
                <a:solidFill>
                  <a:schemeClr val="tx1"/>
                </a:solidFill>
              </a:rPr>
              <a:t>μ</a:t>
            </a:r>
            <a:r>
              <a:rPr lang="ru-RU" sz="4000" b="1" baseline="-25000" dirty="0" smtClean="0">
                <a:solidFill>
                  <a:schemeClr val="tx1"/>
                </a:solidFill>
              </a:rPr>
              <a:t>2 </a:t>
            </a:r>
            <a:r>
              <a:rPr lang="ru-RU" sz="4000" b="1" dirty="0" smtClean="0">
                <a:solidFill>
                  <a:schemeClr val="tx1"/>
                </a:solidFill>
              </a:rPr>
              <a:t>и </a:t>
            </a:r>
            <a:r>
              <a:rPr lang="el-GR" sz="4000" b="1" dirty="0" smtClean="0">
                <a:solidFill>
                  <a:schemeClr val="tx1"/>
                </a:solidFill>
              </a:rPr>
              <a:t>σ</a:t>
            </a:r>
            <a:r>
              <a:rPr lang="ru-RU" sz="4000" b="1" baseline="-25000" dirty="0" smtClean="0">
                <a:solidFill>
                  <a:schemeClr val="tx1"/>
                </a:solidFill>
              </a:rPr>
              <a:t>1</a:t>
            </a:r>
            <a:r>
              <a:rPr lang="ru-RU" sz="4000" b="1" dirty="0" smtClean="0">
                <a:solidFill>
                  <a:schemeClr val="tx1"/>
                </a:solidFill>
              </a:rPr>
              <a:t>= </a:t>
            </a:r>
            <a:r>
              <a:rPr lang="el-GR" sz="4000" b="1" dirty="0" smtClean="0">
                <a:solidFill>
                  <a:schemeClr val="tx1"/>
                </a:solidFill>
              </a:rPr>
              <a:t>σ</a:t>
            </a:r>
            <a:r>
              <a:rPr lang="ru-RU" sz="4000" b="1" baseline="-25000" dirty="0" smtClean="0">
                <a:solidFill>
                  <a:schemeClr val="tx1"/>
                </a:solidFill>
              </a:rPr>
              <a:t>2</a:t>
            </a:r>
            <a:r>
              <a:rPr lang="ru-RU" sz="4000" b="1" dirty="0" smtClean="0">
                <a:solidFill>
                  <a:schemeClr val="tx1"/>
                </a:solidFill>
              </a:rPr>
              <a:t> , т.е. разность двух средних  и разность двух стандартных отклонений </a:t>
            </a:r>
          </a:p>
          <a:p>
            <a:r>
              <a:rPr lang="el-GR" sz="4000" b="1" dirty="0" smtClean="0">
                <a:solidFill>
                  <a:schemeClr val="tx1"/>
                </a:solidFill>
              </a:rPr>
              <a:t>μ</a:t>
            </a:r>
            <a:r>
              <a:rPr lang="ru-RU" sz="4000" b="1" baseline="-25000" dirty="0" smtClean="0">
                <a:solidFill>
                  <a:schemeClr val="tx1"/>
                </a:solidFill>
              </a:rPr>
              <a:t>1 </a:t>
            </a:r>
            <a:r>
              <a:rPr lang="ru-RU" sz="4000" b="1" dirty="0" smtClean="0">
                <a:solidFill>
                  <a:schemeClr val="tx1"/>
                </a:solidFill>
              </a:rPr>
              <a:t>- </a:t>
            </a:r>
            <a:r>
              <a:rPr lang="el-GR" sz="4000" b="1" dirty="0" smtClean="0">
                <a:solidFill>
                  <a:schemeClr val="tx1"/>
                </a:solidFill>
              </a:rPr>
              <a:t>μ</a:t>
            </a:r>
            <a:r>
              <a:rPr lang="ru-RU" sz="4000" b="1" baseline="-25000" dirty="0" smtClean="0">
                <a:solidFill>
                  <a:schemeClr val="tx1"/>
                </a:solidFill>
              </a:rPr>
              <a:t>2</a:t>
            </a:r>
            <a:r>
              <a:rPr lang="ru-RU" sz="4000" b="1" dirty="0" smtClean="0">
                <a:solidFill>
                  <a:schemeClr val="tx1"/>
                </a:solidFill>
              </a:rPr>
              <a:t>=0</a:t>
            </a:r>
            <a:r>
              <a:rPr lang="ru-RU" sz="4000" b="1" baseline="-25000" dirty="0" smtClean="0">
                <a:solidFill>
                  <a:schemeClr val="tx1"/>
                </a:solidFill>
              </a:rPr>
              <a:t> </a:t>
            </a:r>
            <a:r>
              <a:rPr lang="ru-RU" sz="4000" b="1" dirty="0" smtClean="0">
                <a:solidFill>
                  <a:schemeClr val="tx1"/>
                </a:solidFill>
              </a:rPr>
              <a:t>и </a:t>
            </a:r>
            <a:r>
              <a:rPr lang="el-GR" sz="4000" b="1" dirty="0" smtClean="0">
                <a:solidFill>
                  <a:schemeClr val="tx1"/>
                </a:solidFill>
              </a:rPr>
              <a:t>σ</a:t>
            </a:r>
            <a:r>
              <a:rPr lang="ru-RU" sz="4000" b="1" baseline="-25000" dirty="0" smtClean="0">
                <a:solidFill>
                  <a:schemeClr val="tx1"/>
                </a:solidFill>
              </a:rPr>
              <a:t>1</a:t>
            </a:r>
            <a:r>
              <a:rPr lang="ru-RU" sz="4000" b="1" dirty="0" smtClean="0">
                <a:solidFill>
                  <a:schemeClr val="tx1"/>
                </a:solidFill>
              </a:rPr>
              <a:t>- </a:t>
            </a:r>
            <a:r>
              <a:rPr lang="el-GR" sz="4000" b="1" dirty="0" smtClean="0">
                <a:solidFill>
                  <a:schemeClr val="tx1"/>
                </a:solidFill>
              </a:rPr>
              <a:t>σ</a:t>
            </a:r>
            <a:r>
              <a:rPr lang="ru-RU" sz="4000" b="1" baseline="-25000" dirty="0" smtClean="0">
                <a:solidFill>
                  <a:schemeClr val="tx1"/>
                </a:solidFill>
              </a:rPr>
              <a:t>2</a:t>
            </a:r>
            <a:r>
              <a:rPr lang="ru-RU" sz="4000" b="1" dirty="0" smtClean="0">
                <a:solidFill>
                  <a:schemeClr val="tx1"/>
                </a:solidFill>
              </a:rPr>
              <a:t> =0. </a:t>
            </a:r>
          </a:p>
          <a:p>
            <a:pPr algn="just"/>
            <a:r>
              <a:rPr lang="ru-RU" sz="4000" b="1" dirty="0" smtClean="0">
                <a:solidFill>
                  <a:schemeClr val="tx1"/>
                </a:solidFill>
              </a:rPr>
              <a:t>(Отсюда и название гипотезы нулевая).</a:t>
            </a:r>
            <a:endParaRPr lang="ru-RU" sz="4400"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4400" b="1" dirty="0" smtClean="0">
                <a:solidFill>
                  <a:schemeClr val="tx1"/>
                </a:solidFill>
              </a:rPr>
              <a:t>Принятие альтернативной гипотеза </a:t>
            </a:r>
            <a:r>
              <a:rPr lang="en-US" sz="4400" b="1" dirty="0" smtClean="0">
                <a:solidFill>
                  <a:schemeClr val="tx1"/>
                </a:solidFill>
              </a:rPr>
              <a:t>H</a:t>
            </a:r>
            <a:r>
              <a:rPr lang="ru-RU" sz="4400" b="1" baseline="-25000" dirty="0" smtClean="0">
                <a:solidFill>
                  <a:schemeClr val="tx1"/>
                </a:solidFill>
              </a:rPr>
              <a:t>1 </a:t>
            </a:r>
            <a:r>
              <a:rPr lang="ru-RU" sz="4400" b="1" dirty="0" smtClean="0">
                <a:solidFill>
                  <a:schemeClr val="tx1"/>
                </a:solidFill>
              </a:rPr>
              <a:t> свидетельствует о наличии различий и исходит из предположения, что</a:t>
            </a:r>
          </a:p>
          <a:p>
            <a:r>
              <a:rPr lang="el-GR" sz="4400" b="1" dirty="0" smtClean="0">
                <a:solidFill>
                  <a:schemeClr val="tx1"/>
                </a:solidFill>
              </a:rPr>
              <a:t>μ</a:t>
            </a:r>
            <a:r>
              <a:rPr lang="ru-RU" sz="4400" b="1" baseline="-25000" dirty="0" smtClean="0">
                <a:solidFill>
                  <a:schemeClr val="tx1"/>
                </a:solidFill>
              </a:rPr>
              <a:t>1 </a:t>
            </a:r>
            <a:r>
              <a:rPr lang="ru-RU" sz="4400" b="1" dirty="0" smtClean="0">
                <a:solidFill>
                  <a:schemeClr val="tx1"/>
                </a:solidFill>
              </a:rPr>
              <a:t>- </a:t>
            </a:r>
            <a:r>
              <a:rPr lang="el-GR" sz="4400" b="1" dirty="0" smtClean="0">
                <a:solidFill>
                  <a:schemeClr val="tx1"/>
                </a:solidFill>
              </a:rPr>
              <a:t>μ</a:t>
            </a:r>
            <a:r>
              <a:rPr lang="ru-RU" sz="4400" b="1" baseline="-25000" dirty="0" smtClean="0">
                <a:solidFill>
                  <a:schemeClr val="tx1"/>
                </a:solidFill>
              </a:rPr>
              <a:t>2</a:t>
            </a:r>
            <a:r>
              <a:rPr lang="ru-RU" sz="4400" b="1" dirty="0" smtClean="0">
                <a:solidFill>
                  <a:schemeClr val="tx1"/>
                </a:solidFill>
                <a:sym typeface="Symbol"/>
              </a:rPr>
              <a:t></a:t>
            </a:r>
            <a:r>
              <a:rPr lang="ru-RU" sz="4400" b="1" dirty="0" smtClean="0">
                <a:solidFill>
                  <a:schemeClr val="tx1"/>
                </a:solidFill>
              </a:rPr>
              <a:t>0</a:t>
            </a:r>
            <a:r>
              <a:rPr lang="ru-RU" sz="4400" b="1" baseline="-25000" dirty="0" smtClean="0">
                <a:solidFill>
                  <a:schemeClr val="tx1"/>
                </a:solidFill>
              </a:rPr>
              <a:t> </a:t>
            </a:r>
            <a:r>
              <a:rPr lang="ru-RU" sz="4400" b="1" dirty="0" smtClean="0">
                <a:solidFill>
                  <a:schemeClr val="tx1"/>
                </a:solidFill>
              </a:rPr>
              <a:t>и </a:t>
            </a:r>
            <a:r>
              <a:rPr lang="el-GR" sz="4400" b="1" dirty="0" smtClean="0">
                <a:solidFill>
                  <a:schemeClr val="tx1"/>
                </a:solidFill>
              </a:rPr>
              <a:t>σ</a:t>
            </a:r>
            <a:r>
              <a:rPr lang="ru-RU" sz="4400" b="1" baseline="-25000" dirty="0" smtClean="0">
                <a:solidFill>
                  <a:schemeClr val="tx1"/>
                </a:solidFill>
              </a:rPr>
              <a:t>1</a:t>
            </a:r>
            <a:r>
              <a:rPr lang="ru-RU" sz="4400" b="1" dirty="0" smtClean="0">
                <a:solidFill>
                  <a:schemeClr val="tx1"/>
                </a:solidFill>
              </a:rPr>
              <a:t>- </a:t>
            </a:r>
            <a:r>
              <a:rPr lang="el-GR" sz="4400" b="1" dirty="0" smtClean="0">
                <a:solidFill>
                  <a:schemeClr val="tx1"/>
                </a:solidFill>
              </a:rPr>
              <a:t>σ</a:t>
            </a:r>
            <a:r>
              <a:rPr lang="ru-RU" sz="4400" b="1" baseline="-25000" dirty="0" smtClean="0">
                <a:solidFill>
                  <a:schemeClr val="tx1"/>
                </a:solidFill>
              </a:rPr>
              <a:t>2</a:t>
            </a:r>
            <a:r>
              <a:rPr lang="ru-RU" sz="4400" b="1" dirty="0" smtClean="0">
                <a:solidFill>
                  <a:schemeClr val="tx1"/>
                </a:solidFill>
              </a:rPr>
              <a:t> </a:t>
            </a:r>
            <a:r>
              <a:rPr lang="ru-RU" sz="4400" b="1" dirty="0" smtClean="0">
                <a:solidFill>
                  <a:schemeClr val="tx1"/>
                </a:solidFill>
                <a:sym typeface="Symbol"/>
              </a:rPr>
              <a:t> </a:t>
            </a:r>
            <a:r>
              <a:rPr lang="ru-RU" sz="4400" b="1" dirty="0" smtClean="0">
                <a:solidFill>
                  <a:schemeClr val="tx1"/>
                </a:solidFill>
              </a:rPr>
              <a:t>0.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1">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1940</TotalTime>
  <Words>1211</Words>
  <Application>Microsoft Office PowerPoint</Application>
  <PresentationFormat>Экран (4:3)</PresentationFormat>
  <Paragraphs>140</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Слайд 1</vt:lpstr>
      <vt:lpstr>Содержание</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Irina</dc:creator>
  <cp:lastModifiedBy>Учитель</cp:lastModifiedBy>
  <cp:revision>221</cp:revision>
  <dcterms:created xsi:type="dcterms:W3CDTF">2011-09-06T06:28:03Z</dcterms:created>
  <dcterms:modified xsi:type="dcterms:W3CDTF">2020-04-06T22:15:54Z</dcterms:modified>
</cp:coreProperties>
</file>