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90"/>
  </p:notesMasterIdLst>
  <p:sldIdLst>
    <p:sldId id="261" r:id="rId2"/>
    <p:sldId id="263" r:id="rId3"/>
    <p:sldId id="270" r:id="rId4"/>
    <p:sldId id="272" r:id="rId5"/>
    <p:sldId id="299" r:id="rId6"/>
    <p:sldId id="273" r:id="rId7"/>
    <p:sldId id="260" r:id="rId8"/>
    <p:sldId id="300" r:id="rId9"/>
    <p:sldId id="265"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41" r:id="rId51"/>
    <p:sldId id="342" r:id="rId52"/>
    <p:sldId id="343" r:id="rId53"/>
    <p:sldId id="344" r:id="rId54"/>
    <p:sldId id="345" r:id="rId55"/>
    <p:sldId id="346" r:id="rId56"/>
    <p:sldId id="347" r:id="rId57"/>
    <p:sldId id="348" r:id="rId58"/>
    <p:sldId id="349" r:id="rId59"/>
    <p:sldId id="350" r:id="rId60"/>
    <p:sldId id="351" r:id="rId61"/>
    <p:sldId id="352" r:id="rId62"/>
    <p:sldId id="353" r:id="rId63"/>
    <p:sldId id="354" r:id="rId64"/>
    <p:sldId id="355" r:id="rId65"/>
    <p:sldId id="356" r:id="rId66"/>
    <p:sldId id="357" r:id="rId67"/>
    <p:sldId id="358" r:id="rId68"/>
    <p:sldId id="359" r:id="rId69"/>
    <p:sldId id="360" r:id="rId70"/>
    <p:sldId id="361" r:id="rId71"/>
    <p:sldId id="362" r:id="rId72"/>
    <p:sldId id="363" r:id="rId73"/>
    <p:sldId id="364" r:id="rId74"/>
    <p:sldId id="365" r:id="rId75"/>
    <p:sldId id="366" r:id="rId76"/>
    <p:sldId id="367" r:id="rId77"/>
    <p:sldId id="368" r:id="rId78"/>
    <p:sldId id="369" r:id="rId79"/>
    <p:sldId id="370" r:id="rId80"/>
    <p:sldId id="371" r:id="rId81"/>
    <p:sldId id="372" r:id="rId82"/>
    <p:sldId id="373" r:id="rId83"/>
    <p:sldId id="374" r:id="rId84"/>
    <p:sldId id="375" r:id="rId85"/>
    <p:sldId id="376" r:id="rId86"/>
    <p:sldId id="377" r:id="rId87"/>
    <p:sldId id="378" r:id="rId88"/>
    <p:sldId id="379" r:id="rId8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FF"/>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23" autoAdjust="0"/>
    <p:restoredTop sz="60313" autoAdjust="0"/>
  </p:normalViewPr>
  <p:slideViewPr>
    <p:cSldViewPr snapToGrid="0">
      <p:cViewPr varScale="1">
        <p:scale>
          <a:sx n="40" d="100"/>
          <a:sy n="40" d="100"/>
        </p:scale>
        <p:origin x="1344" y="3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5" d="100"/>
          <a:sy n="85" d="100"/>
        </p:scale>
        <p:origin x="375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4.wmf"/><Relationship Id="rId7" Type="http://schemas.openxmlformats.org/officeDocument/2006/relationships/image" Target="../media/image48.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5" Type="http://schemas.openxmlformats.org/officeDocument/2006/relationships/image" Target="../media/image46.wmf"/><Relationship Id="rId10" Type="http://schemas.openxmlformats.org/officeDocument/2006/relationships/image" Target="../media/image51.wmf"/><Relationship Id="rId4" Type="http://schemas.openxmlformats.org/officeDocument/2006/relationships/image" Target="../media/image45.wmf"/><Relationship Id="rId9" Type="http://schemas.openxmlformats.org/officeDocument/2006/relationships/image" Target="../media/image5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4.wmf"/><Relationship Id="rId7" Type="http://schemas.openxmlformats.org/officeDocument/2006/relationships/image" Target="../media/image48.wmf"/><Relationship Id="rId2" Type="http://schemas.openxmlformats.org/officeDocument/2006/relationships/image" Target="../media/image53.wmf"/><Relationship Id="rId1" Type="http://schemas.openxmlformats.org/officeDocument/2006/relationships/image" Target="../media/image42.wmf"/><Relationship Id="rId6" Type="http://schemas.openxmlformats.org/officeDocument/2006/relationships/image" Target="../media/image56.wmf"/><Relationship Id="rId11" Type="http://schemas.openxmlformats.org/officeDocument/2006/relationships/image" Target="../media/image60.wmf"/><Relationship Id="rId5" Type="http://schemas.openxmlformats.org/officeDocument/2006/relationships/image" Target="../media/image55.wmf"/><Relationship Id="rId10" Type="http://schemas.openxmlformats.org/officeDocument/2006/relationships/image" Target="../media/image59.wmf"/><Relationship Id="rId4" Type="http://schemas.openxmlformats.org/officeDocument/2006/relationships/image" Target="../media/image45.wmf"/><Relationship Id="rId9" Type="http://schemas.openxmlformats.org/officeDocument/2006/relationships/image" Target="../media/image5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0DF6EF-D8A8-4F91-93BA-D978D5707FD9}" type="datetimeFigureOut">
              <a:rPr lang="ru-RU" smtClean="0"/>
              <a:t>09.11.2019</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F73B42-7B8B-4882-A809-3559C0742ADF}" type="slidenum">
              <a:rPr lang="ru-RU" smtClean="0"/>
              <a:t>‹#›</a:t>
            </a:fld>
            <a:endParaRPr lang="ru-RU"/>
          </a:p>
        </p:txBody>
      </p:sp>
    </p:spTree>
    <p:extLst>
      <p:ext uri="{BB962C8B-B14F-4D97-AF65-F5344CB8AC3E}">
        <p14:creationId xmlns:p14="http://schemas.microsoft.com/office/powerpoint/2010/main" val="1606366335"/>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800" kern="1200" dirty="0" smtClean="0">
                <a:solidFill>
                  <a:schemeClr val="tx1"/>
                </a:solidFill>
                <a:effectLst/>
                <a:latin typeface="Lucida Console" panose="020B0609040504020204" pitchFamily="49" charset="0"/>
                <a:ea typeface="+mn-ea"/>
                <a:cs typeface="+mn-cs"/>
              </a:rPr>
              <a:t>В последнее время технологии больших данных развиваются высокими темпами. Возникает множество высокотехнологичных компаний, предоставляющих новые инструменты по анализу данных. В то же время растёт мировой спрос на специалистов, способных работать с большими объёмами данных, ставить задачи в этой области, понимать сложность и потенциальную стоимость </a:t>
            </a:r>
            <a:r>
              <a:rPr lang="ru-RU" sz="900" kern="1200" dirty="0" smtClean="0">
                <a:solidFill>
                  <a:schemeClr val="tx1"/>
                </a:solidFill>
                <a:effectLst/>
                <a:latin typeface="Lucida Console" panose="020B0609040504020204" pitchFamily="49" charset="0"/>
                <a:ea typeface="+mn-ea"/>
                <a:cs typeface="+mn-cs"/>
              </a:rPr>
              <a:t>таких работ. Предполагая нарастающий интерес к этой сфере в России, сотрудники образовательных и бизнес-организаций Новосибирского научного центра решили систематизировать опыт работы с технологиями и задачами анализа больших данных. Анализ образовательного рынка в области </a:t>
            </a:r>
            <a:r>
              <a:rPr lang="ru-RU" sz="800" kern="1200" dirty="0" smtClean="0">
                <a:solidFill>
                  <a:schemeClr val="tx1"/>
                </a:solidFill>
                <a:effectLst/>
                <a:latin typeface="Lucida Console" panose="020B0609040504020204" pitchFamily="49" charset="0"/>
                <a:ea typeface="+mn-ea"/>
                <a:cs typeface="+mn-cs"/>
              </a:rPr>
              <a:t>больших данных показывает нам, что онлайн-образование в сфере аналитики становится всё более популярным и массовым. Существует несколько курсов на английском языке, в </a:t>
            </a:r>
            <a:r>
              <a:rPr lang="ru-RU" sz="800" kern="1200" dirty="0" err="1" smtClean="0">
                <a:solidFill>
                  <a:schemeClr val="tx1"/>
                </a:solidFill>
                <a:effectLst/>
                <a:latin typeface="Lucida Console" panose="020B0609040504020204" pitchFamily="49" charset="0"/>
                <a:ea typeface="+mn-ea"/>
                <a:cs typeface="+mn-cs"/>
              </a:rPr>
              <a:t>т.ч</a:t>
            </a:r>
            <a:r>
              <a:rPr lang="ru-RU" sz="800" kern="1200" dirty="0" smtClean="0">
                <a:solidFill>
                  <a:schemeClr val="tx1"/>
                </a:solidFill>
                <a:effectLst/>
                <a:latin typeface="Lucida Console" panose="020B0609040504020204" pitchFamily="49" charset="0"/>
                <a:ea typeface="+mn-ea"/>
                <a:cs typeface="+mn-cs"/>
              </a:rPr>
              <a:t>. курсы </a:t>
            </a:r>
            <a:r>
              <a:rPr lang="en-US" sz="800" kern="1200" dirty="0" smtClean="0">
                <a:solidFill>
                  <a:schemeClr val="tx1"/>
                </a:solidFill>
                <a:effectLst/>
                <a:latin typeface="Lucida Console" panose="020B0609040504020204" pitchFamily="49" charset="0"/>
                <a:ea typeface="+mn-ea"/>
                <a:cs typeface="+mn-cs"/>
              </a:rPr>
              <a:t>Data Science and Big Data Analytics </a:t>
            </a:r>
            <a:r>
              <a:rPr lang="ru-RU" sz="800" kern="1200" dirty="0" smtClean="0">
                <a:solidFill>
                  <a:schemeClr val="tx1"/>
                </a:solidFill>
                <a:effectLst/>
                <a:latin typeface="Lucida Console" panose="020B0609040504020204" pitchFamily="49" charset="0"/>
                <a:ea typeface="+mn-ea"/>
                <a:cs typeface="+mn-cs"/>
              </a:rPr>
              <a:t>от </a:t>
            </a:r>
            <a:r>
              <a:rPr lang="en-US" sz="800" kern="1200" dirty="0" smtClean="0">
                <a:solidFill>
                  <a:schemeClr val="tx1"/>
                </a:solidFill>
                <a:effectLst/>
                <a:latin typeface="Lucida Console" panose="020B0609040504020204" pitchFamily="49" charset="0"/>
                <a:ea typeface="+mn-ea"/>
                <a:cs typeface="+mn-cs"/>
              </a:rPr>
              <a:t>EMC</a:t>
            </a:r>
            <a:r>
              <a:rPr lang="ru-RU" sz="800" kern="1200" dirty="0" smtClean="0">
                <a:solidFill>
                  <a:schemeClr val="tx1"/>
                </a:solidFill>
                <a:effectLst/>
                <a:latin typeface="Lucida Console" panose="020B0609040504020204" pitchFamily="49" charset="0"/>
                <a:ea typeface="+mn-ea"/>
                <a:cs typeface="+mn-cs"/>
              </a:rPr>
              <a:t>, ряд курсов на платформах </a:t>
            </a:r>
            <a:r>
              <a:rPr lang="en-US" sz="800" kern="1200" dirty="0" smtClean="0">
                <a:solidFill>
                  <a:schemeClr val="tx1"/>
                </a:solidFill>
                <a:effectLst/>
                <a:latin typeface="Lucida Console" panose="020B0609040504020204" pitchFamily="49" charset="0"/>
                <a:ea typeface="+mn-ea"/>
                <a:cs typeface="+mn-cs"/>
              </a:rPr>
              <a:t>Coursera</a:t>
            </a:r>
            <a:r>
              <a:rPr lang="ru-RU" sz="800" kern="1200" dirty="0" smtClean="0">
                <a:solidFill>
                  <a:schemeClr val="tx1"/>
                </a:solidFill>
                <a:effectLst/>
                <a:latin typeface="Lucida Console" panose="020B0609040504020204" pitchFamily="49" charset="0"/>
                <a:ea typeface="+mn-ea"/>
                <a:cs typeface="+mn-cs"/>
              </a:rPr>
              <a:t> и </a:t>
            </a:r>
            <a:r>
              <a:rPr lang="en-US" sz="800" kern="1200" dirty="0" err="1" smtClean="0">
                <a:solidFill>
                  <a:schemeClr val="tx1"/>
                </a:solidFill>
                <a:effectLst/>
                <a:latin typeface="Lucida Console" panose="020B0609040504020204" pitchFamily="49" charset="0"/>
                <a:ea typeface="+mn-ea"/>
                <a:cs typeface="+mn-cs"/>
              </a:rPr>
              <a:t>Udacity</a:t>
            </a:r>
            <a:r>
              <a:rPr lang="ru-RU" sz="800" kern="1200" dirty="0" smtClean="0">
                <a:solidFill>
                  <a:schemeClr val="tx1"/>
                </a:solidFill>
                <a:effectLst/>
                <a:latin typeface="Lucida Console" panose="020B0609040504020204" pitchFamily="49" charset="0"/>
                <a:ea typeface="+mn-ea"/>
                <a:cs typeface="+mn-cs"/>
              </a:rPr>
              <a:t>. Однако на русском языке подобные курсы пока отсутствуют. Настоящий курс призван ликвидировать данный пробел. Он представляет собой образовательный инструмент для введения в эту, без сомнения вдохновляющую и перспективную, область. Авторы курса предлагают слушателям окунуться в мир методов и технологий анализа больших данных на простых примерах.</a:t>
            </a:r>
            <a:endParaRPr lang="ru-RU" sz="800" dirty="0">
              <a:latin typeface="Lucida Console" panose="020B0609040504020204" pitchFamily="49" charset="0"/>
            </a:endParaRPr>
          </a:p>
        </p:txBody>
      </p:sp>
      <p:sp>
        <p:nvSpPr>
          <p:cNvPr id="4" name="Номер слайда 3"/>
          <p:cNvSpPr>
            <a:spLocks noGrp="1"/>
          </p:cNvSpPr>
          <p:nvPr>
            <p:ph type="sldNum" sz="quarter" idx="10"/>
          </p:nvPr>
        </p:nvSpPr>
        <p:spPr/>
        <p:txBody>
          <a:bodyPr/>
          <a:lstStyle/>
          <a:p>
            <a:fld id="{71F73B42-7B8B-4882-A809-3559C0742ADF}" type="slidenum">
              <a:rPr lang="ru-RU" smtClean="0"/>
              <a:t>1</a:t>
            </a:fld>
            <a:endParaRPr lang="ru-RU"/>
          </a:p>
        </p:txBody>
      </p:sp>
    </p:spTree>
    <p:extLst>
      <p:ext uri="{BB962C8B-B14F-4D97-AF65-F5344CB8AC3E}">
        <p14:creationId xmlns:p14="http://schemas.microsoft.com/office/powerpoint/2010/main" val="3156707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effectLst/>
                <a:latin typeface="+mn-lt"/>
                <a:ea typeface="+mn-ea"/>
                <a:cs typeface="+mn-cs"/>
              </a:rPr>
              <a:t>Третьей характеристикой выделяют разнообразие. Действительно, мы наблюдаем большое количество оцифрованной информации в виде каких-то документов, таблиц, баз данных, сайтов и т.п. Если базы данных достаточно понятны в машинной обработке, то </a:t>
            </a:r>
            <a:r>
              <a:rPr lang="en-US" sz="1100" kern="1200" dirty="0" smtClean="0">
                <a:solidFill>
                  <a:schemeClr val="tx1"/>
                </a:solidFill>
                <a:effectLst/>
                <a:latin typeface="+mn-lt"/>
                <a:ea typeface="+mn-ea"/>
                <a:cs typeface="+mn-cs"/>
              </a:rPr>
              <a:t>XML </a:t>
            </a:r>
            <a:r>
              <a:rPr lang="ru-RU" sz="1100" kern="1200" dirty="0" smtClean="0">
                <a:solidFill>
                  <a:schemeClr val="tx1"/>
                </a:solidFill>
                <a:effectLst/>
                <a:latin typeface="+mn-lt"/>
                <a:ea typeface="+mn-ea"/>
                <a:cs typeface="+mn-cs"/>
              </a:rPr>
              <a:t>(</a:t>
            </a:r>
            <a:r>
              <a:rPr lang="ru-RU" sz="1050" kern="1200" dirty="0" err="1" smtClean="0">
                <a:solidFill>
                  <a:schemeClr val="tx1"/>
                </a:solidFill>
                <a:effectLst/>
                <a:latin typeface="+mn-lt"/>
                <a:ea typeface="+mn-ea"/>
                <a:cs typeface="+mn-cs"/>
              </a:rPr>
              <a:t>полуструктурированные</a:t>
            </a:r>
            <a:r>
              <a:rPr lang="ru-RU" sz="1100" kern="1200" dirty="0" smtClean="0">
                <a:solidFill>
                  <a:schemeClr val="tx1"/>
                </a:solidFill>
                <a:effectLst/>
                <a:latin typeface="+mn-lt"/>
                <a:ea typeface="+mn-ea"/>
                <a:cs typeface="+mn-cs"/>
              </a:rPr>
              <a:t> данные) и текстовые документы (неструктурированная информация) представляют определённую проблему, т.к. для них таких нет универсальных методов таких, как </a:t>
            </a:r>
            <a:r>
              <a:rPr lang="en-US" sz="1100" kern="1200" dirty="0" smtClean="0">
                <a:solidFill>
                  <a:schemeClr val="tx1"/>
                </a:solidFill>
                <a:effectLst/>
                <a:latin typeface="+mn-lt"/>
                <a:ea typeface="+mn-ea"/>
                <a:cs typeface="+mn-cs"/>
              </a:rPr>
              <a:t>SQL</a:t>
            </a:r>
            <a:r>
              <a:rPr lang="ru-RU" sz="1100" kern="1200" dirty="0" smtClean="0">
                <a:solidFill>
                  <a:schemeClr val="tx1"/>
                </a:solidFill>
                <a:effectLst/>
                <a:latin typeface="+mn-lt"/>
                <a:ea typeface="+mn-ea"/>
                <a:cs typeface="+mn-cs"/>
              </a:rPr>
              <a:t> для СУБД. Если они и разрабатываются где-то, то ещё так не распространены. Основной проблемой в обработке неструктурированной информации представляется извлечение смыслов текстов, решению которой посвящено целое направление научных исследований (</a:t>
            </a:r>
            <a:r>
              <a:rPr lang="ru-RU" sz="1100" kern="1200" dirty="0" err="1" smtClean="0">
                <a:solidFill>
                  <a:schemeClr val="tx1"/>
                </a:solidFill>
                <a:effectLst/>
                <a:latin typeface="+mn-lt"/>
                <a:ea typeface="+mn-ea"/>
                <a:cs typeface="+mn-cs"/>
              </a:rPr>
              <a:t>Semantic</a:t>
            </a:r>
            <a:r>
              <a:rPr lang="ru-RU" sz="1100" kern="1200" dirty="0" smtClean="0">
                <a:solidFill>
                  <a:schemeClr val="tx1"/>
                </a:solidFill>
                <a:effectLst/>
                <a:latin typeface="+mn-lt"/>
                <a:ea typeface="+mn-ea"/>
                <a:cs typeface="+mn-cs"/>
              </a:rPr>
              <a:t> </a:t>
            </a:r>
            <a:r>
              <a:rPr lang="ru-RU" sz="1100" kern="1200" dirty="0" err="1" smtClean="0">
                <a:solidFill>
                  <a:schemeClr val="tx1"/>
                </a:solidFill>
                <a:effectLst/>
                <a:latin typeface="+mn-lt"/>
                <a:ea typeface="+mn-ea"/>
                <a:cs typeface="+mn-cs"/>
              </a:rPr>
              <a:t>Web</a:t>
            </a:r>
            <a:r>
              <a:rPr lang="ru-RU" sz="1100" kern="1200" dirty="0" smtClean="0">
                <a:solidFill>
                  <a:schemeClr val="tx1"/>
                </a:solidFill>
                <a:effectLst/>
                <a:latin typeface="+mn-lt"/>
                <a:ea typeface="+mn-ea"/>
                <a:cs typeface="+mn-cs"/>
              </a:rPr>
              <a:t>), в </a:t>
            </a:r>
            <a:r>
              <a:rPr lang="ru-RU" sz="1100" kern="1200" dirty="0" err="1" smtClean="0">
                <a:solidFill>
                  <a:schemeClr val="tx1"/>
                </a:solidFill>
                <a:effectLst/>
                <a:latin typeface="+mn-lt"/>
                <a:ea typeface="+mn-ea"/>
                <a:cs typeface="+mn-cs"/>
              </a:rPr>
              <a:t>т.ч</a:t>
            </a:r>
            <a:r>
              <a:rPr lang="ru-RU" sz="1100" kern="1200" dirty="0" smtClean="0">
                <a:solidFill>
                  <a:schemeClr val="tx1"/>
                </a:solidFill>
                <a:effectLst/>
                <a:latin typeface="+mn-lt"/>
                <a:ea typeface="+mn-ea"/>
                <a:cs typeface="+mn-cs"/>
              </a:rPr>
              <a:t>. в корпорациях </a:t>
            </a:r>
            <a:r>
              <a:rPr lang="en-US" sz="1100" kern="1200" dirty="0" smtClean="0">
                <a:solidFill>
                  <a:schemeClr val="tx1"/>
                </a:solidFill>
                <a:effectLst/>
                <a:latin typeface="+mn-lt"/>
                <a:ea typeface="+mn-ea"/>
                <a:cs typeface="+mn-cs"/>
              </a:rPr>
              <a:t>Google </a:t>
            </a:r>
            <a:r>
              <a:rPr lang="ru-RU" sz="1100" kern="1200" dirty="0" smtClean="0">
                <a:solidFill>
                  <a:schemeClr val="tx1"/>
                </a:solidFill>
                <a:effectLst/>
                <a:latin typeface="+mn-lt"/>
                <a:ea typeface="+mn-ea"/>
                <a:cs typeface="+mn-cs"/>
              </a:rPr>
              <a:t>и Яндекс. Есть и другие проблемы с обработкой неструктурированной информации, об этом позже.</a:t>
            </a:r>
            <a:endParaRPr lang="en-US" sz="1100" kern="1200" dirty="0" smtClean="0">
              <a:solidFill>
                <a:schemeClr val="tx1"/>
              </a:solidFill>
              <a:effectLst/>
              <a:latin typeface="+mn-lt"/>
              <a:ea typeface="+mn-ea"/>
              <a:cs typeface="+mn-cs"/>
            </a:endParaRPr>
          </a:p>
          <a:p>
            <a:endParaRPr lang="ru-RU" sz="1100" dirty="0"/>
          </a:p>
        </p:txBody>
      </p:sp>
      <p:sp>
        <p:nvSpPr>
          <p:cNvPr id="4" name="Номер слайда 3"/>
          <p:cNvSpPr>
            <a:spLocks noGrp="1"/>
          </p:cNvSpPr>
          <p:nvPr>
            <p:ph type="sldNum" sz="quarter" idx="10"/>
          </p:nvPr>
        </p:nvSpPr>
        <p:spPr/>
        <p:txBody>
          <a:bodyPr/>
          <a:lstStyle/>
          <a:p>
            <a:fld id="{71F73B42-7B8B-4882-A809-3559C0742ADF}" type="slidenum">
              <a:rPr lang="ru-RU" smtClean="0"/>
              <a:t>13</a:t>
            </a:fld>
            <a:endParaRPr lang="ru-RU"/>
          </a:p>
        </p:txBody>
      </p:sp>
    </p:spTree>
    <p:extLst>
      <p:ext uri="{BB962C8B-B14F-4D97-AF65-F5344CB8AC3E}">
        <p14:creationId xmlns:p14="http://schemas.microsoft.com/office/powerpoint/2010/main" val="2754522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Машинные данные можно условно разделить на несколько типов:</a:t>
            </a:r>
          </a:p>
          <a:p>
            <a:pPr marL="228600" lvl="0" indent="-228600">
              <a:buFont typeface="+mj-lt"/>
              <a:buAutoNum type="arabicPeriod"/>
            </a:pPr>
            <a:r>
              <a:rPr lang="ru-RU" sz="1200" kern="1200" dirty="0" smtClean="0">
                <a:solidFill>
                  <a:schemeClr val="tx1"/>
                </a:solidFill>
                <a:effectLst/>
                <a:latin typeface="+mn-lt"/>
                <a:ea typeface="+mn-ea"/>
                <a:cs typeface="+mn-cs"/>
              </a:rPr>
              <a:t>структурированная информация</a:t>
            </a:r>
          </a:p>
          <a:p>
            <a:pPr marL="685800" lvl="1" indent="-228600">
              <a:buFont typeface="+mj-lt"/>
              <a:buAutoNum type="arabicPeriod"/>
            </a:pPr>
            <a:r>
              <a:rPr lang="ru-RU" sz="1200" kern="1200" dirty="0" smtClean="0">
                <a:solidFill>
                  <a:schemeClr val="tx1"/>
                </a:solidFill>
                <a:effectLst/>
                <a:latin typeface="+mn-lt"/>
                <a:ea typeface="+mn-ea"/>
                <a:cs typeface="+mn-cs"/>
              </a:rPr>
              <a:t>Таблицы СУБД с известными типами данных</a:t>
            </a:r>
          </a:p>
          <a:p>
            <a:pPr marL="228600" lvl="0" indent="-228600">
              <a:buFont typeface="+mj-lt"/>
              <a:buAutoNum type="arabicPeriod"/>
            </a:pPr>
            <a:r>
              <a:rPr lang="ru-RU" sz="1200" kern="1200" dirty="0" err="1" smtClean="0">
                <a:solidFill>
                  <a:schemeClr val="tx1"/>
                </a:solidFill>
                <a:effectLst/>
                <a:latin typeface="+mn-lt"/>
                <a:ea typeface="+mn-ea"/>
                <a:cs typeface="+mn-cs"/>
              </a:rPr>
              <a:t>Полуструктурированная</a:t>
            </a:r>
            <a:r>
              <a:rPr lang="ru-RU" sz="1200" kern="1200" dirty="0" smtClean="0">
                <a:solidFill>
                  <a:schemeClr val="tx1"/>
                </a:solidFill>
                <a:effectLst/>
                <a:latin typeface="+mn-lt"/>
                <a:ea typeface="+mn-ea"/>
                <a:cs typeface="+mn-cs"/>
              </a:rPr>
              <a:t> информация</a:t>
            </a:r>
          </a:p>
          <a:p>
            <a:pPr marL="685800" lvl="1" indent="-228600">
              <a:buFont typeface="+mj-lt"/>
              <a:buAutoNum type="arabicPeriod"/>
            </a:pPr>
            <a:r>
              <a:rPr lang="en-US" sz="1200" kern="1200" dirty="0" smtClean="0">
                <a:solidFill>
                  <a:schemeClr val="tx1"/>
                </a:solidFill>
                <a:effectLst/>
                <a:latin typeface="+mn-lt"/>
                <a:ea typeface="+mn-ea"/>
                <a:cs typeface="+mn-cs"/>
              </a:rPr>
              <a:t>XML</a:t>
            </a:r>
            <a:r>
              <a:rPr lang="ru-RU" sz="1200" kern="1200" dirty="0" smtClean="0">
                <a:solidFill>
                  <a:schemeClr val="tx1"/>
                </a:solidFill>
                <a:effectLst/>
                <a:latin typeface="+mn-lt"/>
                <a:ea typeface="+mn-ea"/>
                <a:cs typeface="+mn-cs"/>
              </a:rPr>
              <a:t>-документы со своими </a:t>
            </a:r>
            <a:r>
              <a:rPr lang="en-US" sz="1200" kern="1200" dirty="0" smtClean="0">
                <a:solidFill>
                  <a:schemeClr val="tx1"/>
                </a:solidFill>
                <a:effectLst/>
                <a:latin typeface="+mn-lt"/>
                <a:ea typeface="+mn-ea"/>
                <a:cs typeface="+mn-cs"/>
              </a:rPr>
              <a:t>XSD</a:t>
            </a:r>
            <a:r>
              <a:rPr lang="ru-RU" sz="1200" kern="1200" dirty="0" smtClean="0">
                <a:solidFill>
                  <a:schemeClr val="tx1"/>
                </a:solidFill>
                <a:effectLst/>
                <a:latin typeface="+mn-lt"/>
                <a:ea typeface="+mn-ea"/>
                <a:cs typeface="+mn-cs"/>
              </a:rPr>
              <a:t>-схемами</a:t>
            </a:r>
          </a:p>
          <a:p>
            <a:pPr marL="228600" lvl="0" indent="-228600">
              <a:buFont typeface="+mj-lt"/>
              <a:buAutoNum type="arabicPeriod"/>
            </a:pPr>
            <a:r>
              <a:rPr lang="ru-RU" sz="1200" kern="1200" dirty="0" smtClean="0">
                <a:solidFill>
                  <a:schemeClr val="tx1"/>
                </a:solidFill>
                <a:effectLst/>
                <a:latin typeface="+mn-lt"/>
                <a:ea typeface="+mn-ea"/>
                <a:cs typeface="+mn-cs"/>
              </a:rPr>
              <a:t>Неструктурированная информация.</a:t>
            </a:r>
          </a:p>
          <a:p>
            <a:pPr marL="685800" lvl="1" indent="-228600">
              <a:buFont typeface="+mj-lt"/>
              <a:buAutoNum type="arabicPeriod"/>
            </a:pPr>
            <a:r>
              <a:rPr lang="ru-RU" sz="1200" kern="1200" dirty="0" smtClean="0">
                <a:solidFill>
                  <a:schemeClr val="tx1"/>
                </a:solidFill>
                <a:effectLst/>
                <a:latin typeface="+mn-lt"/>
                <a:ea typeface="+mn-ea"/>
                <a:cs typeface="+mn-cs"/>
              </a:rPr>
              <a:t>Текстовые документы</a:t>
            </a:r>
          </a:p>
          <a:p>
            <a:pPr marL="685800" lvl="1" indent="-228600">
              <a:buFont typeface="+mj-lt"/>
              <a:buAutoNum type="arabicPeriod"/>
            </a:pPr>
            <a:r>
              <a:rPr lang="ru-RU" sz="1200" kern="1200" dirty="0" err="1" smtClean="0">
                <a:solidFill>
                  <a:schemeClr val="tx1"/>
                </a:solidFill>
                <a:effectLst/>
                <a:latin typeface="+mn-lt"/>
                <a:ea typeface="+mn-ea"/>
                <a:cs typeface="+mn-cs"/>
              </a:rPr>
              <a:t>Видеоконтент</a:t>
            </a:r>
            <a:endParaRPr lang="ru-RU" sz="1200" kern="1200" dirty="0" smtClean="0">
              <a:solidFill>
                <a:schemeClr val="tx1"/>
              </a:solidFill>
              <a:effectLst/>
              <a:latin typeface="+mn-lt"/>
              <a:ea typeface="+mn-ea"/>
              <a:cs typeface="+mn-cs"/>
            </a:endParaRPr>
          </a:p>
          <a:p>
            <a:pPr marL="685800" lvl="1" indent="-228600">
              <a:buFont typeface="+mj-lt"/>
              <a:buAutoNum type="arabicPeriod"/>
            </a:pPr>
            <a:r>
              <a:rPr lang="ru-RU" sz="1200" kern="1200" dirty="0" err="1" smtClean="0">
                <a:solidFill>
                  <a:schemeClr val="tx1"/>
                </a:solidFill>
                <a:effectLst/>
                <a:latin typeface="+mn-lt"/>
                <a:ea typeface="+mn-ea"/>
                <a:cs typeface="+mn-cs"/>
              </a:rPr>
              <a:t>Аудиоконтент</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Следует, однако, отметить, некоторую относительность этой классификации. Если вы спросите автора книги, является ли текст его рукописи структурированным, то он, конечно, ответит «да». Ведь он всё структурировал и даже заголовки жирным шрифтом выделил. Режиссер, конечно же, ответит «да» про свой фильм. Но с точки зрения машинной обработки, ничего не знающей о том, что знает автор книги или фильма – эта информация неструктурированная. Документы в виде </a:t>
            </a:r>
            <a:r>
              <a:rPr lang="en-US" sz="1200" kern="1200" dirty="0" smtClean="0">
                <a:solidFill>
                  <a:schemeClr val="tx1"/>
                </a:solidFill>
                <a:effectLst/>
                <a:latin typeface="+mn-lt"/>
                <a:ea typeface="+mn-ea"/>
                <a:cs typeface="+mn-cs"/>
              </a:rPr>
              <a:t>XML</a:t>
            </a:r>
            <a:r>
              <a:rPr lang="ru-RU" sz="1200" kern="1200" dirty="0" smtClean="0">
                <a:solidFill>
                  <a:schemeClr val="tx1"/>
                </a:solidFill>
                <a:effectLst/>
                <a:latin typeface="+mn-lt"/>
                <a:ea typeface="+mn-ea"/>
                <a:cs typeface="+mn-cs"/>
              </a:rPr>
              <a:t> могут дать определённую информацию о структуре, но способ обработки этой информации, т.е. метаинформация может быть неизвестна машине. В идеале было бы хорошо, если к каждому файлу прилагалась машинная инструкция (программа), которая бы описывала, как работать с этой информацией. То есть информация с </a:t>
            </a:r>
            <a:r>
              <a:rPr lang="ru-RU" sz="1200" kern="1200" dirty="0" err="1" smtClean="0">
                <a:solidFill>
                  <a:schemeClr val="tx1"/>
                </a:solidFill>
                <a:effectLst/>
                <a:latin typeface="+mn-lt"/>
                <a:ea typeface="+mn-ea"/>
                <a:cs typeface="+mn-cs"/>
              </a:rPr>
              <a:t>т.зр</a:t>
            </a:r>
            <a:r>
              <a:rPr lang="ru-RU" sz="1200" kern="1200" dirty="0" smtClean="0">
                <a:solidFill>
                  <a:schemeClr val="tx1"/>
                </a:solidFill>
                <a:effectLst/>
                <a:latin typeface="+mn-lt"/>
                <a:ea typeface="+mn-ea"/>
                <a:cs typeface="+mn-cs"/>
              </a:rPr>
              <a:t>. машины становится структурированной, если</a:t>
            </a:r>
            <a:r>
              <a:rPr lang="ru-RU" sz="1200" kern="1200" baseline="0" dirty="0" smtClean="0">
                <a:solidFill>
                  <a:schemeClr val="tx1"/>
                </a:solidFill>
                <a:effectLst/>
                <a:latin typeface="+mn-lt"/>
                <a:ea typeface="+mn-ea"/>
                <a:cs typeface="+mn-cs"/>
              </a:rPr>
              <a:t> машина «знает», как её обрабатывать.</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14</a:t>
            </a:fld>
            <a:endParaRPr lang="ru-RU"/>
          </a:p>
        </p:txBody>
      </p:sp>
    </p:spTree>
    <p:extLst>
      <p:ext uri="{BB962C8B-B14F-4D97-AF65-F5344CB8AC3E}">
        <p14:creationId xmlns:p14="http://schemas.microsoft.com/office/powerpoint/2010/main" val="1371472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Отдельно следует упомянуть виртуализацию – это технологии которые позволили оторваться от конкретных физических устройств и моделировать их уже в виртуальной среде, что тоже придало некоторое ускорение в развитии облачных технологий, а значит и общей доступности ИТ для более широкого круга компаний и населения.</a:t>
            </a:r>
          </a:p>
          <a:p>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15</a:t>
            </a:fld>
            <a:endParaRPr lang="ru-RU"/>
          </a:p>
        </p:txBody>
      </p:sp>
    </p:spTree>
    <p:extLst>
      <p:ext uri="{BB962C8B-B14F-4D97-AF65-F5344CB8AC3E}">
        <p14:creationId xmlns:p14="http://schemas.microsoft.com/office/powerpoint/2010/main" val="732344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Необходимо ещё раз остановиться на понятии Большие данные. Если понимать это как проблему, которая не решается на существующем уровне технологий, что такое понятие очень расплывчато по определению. Если завтра изобретут технологию, решающую проблему, что это уже не большие данные – так выходит? Выходит, что так. Но это и характерно для проблемы. Сделали технологию – проблема ушла.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Мы видим, что приведённые определения существенно разнятся. И это нормально для молодого направления деятельности. Мы будем считать</a:t>
            </a:r>
            <a:r>
              <a:rPr lang="ru-RU" sz="1200" kern="1200" baseline="0" dirty="0" smtClean="0">
                <a:solidFill>
                  <a:schemeClr val="tx1"/>
                </a:solidFill>
                <a:effectLst/>
                <a:latin typeface="+mn-lt"/>
                <a:ea typeface="+mn-ea"/>
                <a:cs typeface="+mn-cs"/>
              </a:rPr>
              <a:t> «большими данными» только первую часть определения русской </a:t>
            </a:r>
            <a:r>
              <a:rPr lang="ru-RU" sz="1200" kern="1200" baseline="0" dirty="0" err="1" smtClean="0">
                <a:solidFill>
                  <a:schemeClr val="tx1"/>
                </a:solidFill>
                <a:effectLst/>
                <a:latin typeface="+mn-lt"/>
                <a:ea typeface="+mn-ea"/>
                <a:cs typeface="+mn-cs"/>
              </a:rPr>
              <a:t>википедии</a:t>
            </a:r>
            <a:r>
              <a:rPr lang="ru-RU" sz="1200" kern="1200" baseline="0" dirty="0" smtClean="0">
                <a:solidFill>
                  <a:schemeClr val="tx1"/>
                </a:solidFill>
                <a:effectLst/>
                <a:latin typeface="+mn-lt"/>
                <a:ea typeface="+mn-ea"/>
                <a:cs typeface="+mn-cs"/>
              </a:rPr>
              <a:t>, т.е. подходы, инструменты и методы обработки данных больших объёмов и многообразия для получения результатов, в условиях непрерывного прироста информации и её значительной </a:t>
            </a:r>
            <a:r>
              <a:rPr lang="ru-RU" sz="1200" kern="1200" baseline="0" dirty="0" err="1" smtClean="0">
                <a:solidFill>
                  <a:schemeClr val="tx1"/>
                </a:solidFill>
                <a:effectLst/>
                <a:latin typeface="+mn-lt"/>
                <a:ea typeface="+mn-ea"/>
                <a:cs typeface="+mn-cs"/>
              </a:rPr>
              <a:t>распределённости</a:t>
            </a:r>
            <a:r>
              <a:rPr lang="ru-RU" sz="1200" kern="1200" baseline="0" dirty="0" smtClean="0">
                <a:solidFill>
                  <a:schemeClr val="tx1"/>
                </a:solidFill>
                <a:effectLst/>
                <a:latin typeface="+mn-lt"/>
                <a:ea typeface="+mn-ea"/>
                <a:cs typeface="+mn-cs"/>
              </a:rPr>
              <a:t>. Также будем понимать и сами данные, обрабатываемые этими методами.</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16</a:t>
            </a:fld>
            <a:endParaRPr lang="ru-RU"/>
          </a:p>
        </p:txBody>
      </p:sp>
    </p:spTree>
    <p:extLst>
      <p:ext uri="{BB962C8B-B14F-4D97-AF65-F5344CB8AC3E}">
        <p14:creationId xmlns:p14="http://schemas.microsoft.com/office/powerpoint/2010/main" val="4128408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Проблема в том, что имея видеозапись мы не можем сказать, о каком она объекте, пока не просмотрим.</a:t>
            </a:r>
          </a:p>
          <a:p>
            <a:r>
              <a:rPr lang="ru-RU" dirty="0" smtClean="0"/>
              <a:t>А можем ли мы автоматически это определить? Распознать фрагменты и присвоить метки – структурировать эти данные.</a:t>
            </a:r>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17</a:t>
            </a:fld>
            <a:endParaRPr lang="ru-RU"/>
          </a:p>
        </p:txBody>
      </p:sp>
    </p:spTree>
    <p:extLst>
      <p:ext uri="{BB962C8B-B14F-4D97-AF65-F5344CB8AC3E}">
        <p14:creationId xmlns:p14="http://schemas.microsoft.com/office/powerpoint/2010/main" val="4077881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Итак, мы утвердились в понимании основных характеристик больших данных.</a:t>
            </a:r>
          </a:p>
          <a:p>
            <a:r>
              <a:rPr lang="ru-RU" sz="1200" kern="1200" dirty="0" smtClean="0">
                <a:solidFill>
                  <a:schemeClr val="tx1"/>
                </a:solidFill>
                <a:effectLst/>
                <a:latin typeface="+mn-lt"/>
                <a:ea typeface="+mn-ea"/>
                <a:cs typeface="+mn-cs"/>
              </a:rPr>
              <a:t>Рассмотрим более подробно источники (генераторы) данных. На заре цифровой эпохи это были научные установки, эксперименты, заказы крупных корпораций. Теперь же мы имеем устройства в кармане, генерирующие непрерывный поток каких-то данных (интернет-трафик, акселерометр, </a:t>
            </a:r>
            <a:r>
              <a:rPr lang="en-US" sz="1200" kern="1200" dirty="0" smtClean="0">
                <a:solidFill>
                  <a:schemeClr val="tx1"/>
                </a:solidFill>
                <a:effectLst/>
                <a:latin typeface="+mn-lt"/>
                <a:ea typeface="+mn-ea"/>
                <a:cs typeface="+mn-cs"/>
              </a:rPr>
              <a:t>GPS</a:t>
            </a:r>
            <a:r>
              <a:rPr lang="ru-RU" sz="1200" kern="1200" dirty="0" smtClean="0">
                <a:solidFill>
                  <a:schemeClr val="tx1"/>
                </a:solidFill>
                <a:effectLst/>
                <a:latin typeface="+mn-lt"/>
                <a:ea typeface="+mn-ea"/>
                <a:cs typeface="+mn-cs"/>
              </a:rPr>
              <a:t>, и др.). Все устройства будто бы просят подключить их к глобальной сети. Есть уже умные утюги, розетки, сообщающие о своём состоянии в головной центр управления домом [картинку]. Некоторые даже утверждают, что китайские чайники следят за нами и прослушивают </a:t>
            </a:r>
            <a:r>
              <a:rPr lang="ru-RU" sz="1200" kern="1200" dirty="0" smtClean="0">
                <a:solidFill>
                  <a:schemeClr val="tx1"/>
                </a:solidFill>
                <a:effectLst/>
                <a:latin typeface="+mn-lt"/>
                <a:ea typeface="+mn-ea"/>
                <a:cs typeface="+mn-cs"/>
                <a:sym typeface="Wingdings" panose="05000000000000000000" pitchFamily="2" charset="2"/>
              </a:rPr>
              <a:t></a:t>
            </a:r>
            <a:r>
              <a:rPr lang="ru-RU" sz="1200" kern="1200" dirty="0" smtClean="0">
                <a:solidFill>
                  <a:schemeClr val="tx1"/>
                </a:solidFill>
                <a:effectLst/>
                <a:latin typeface="+mn-lt"/>
                <a:ea typeface="+mn-ea"/>
                <a:cs typeface="+mn-cs"/>
              </a:rPr>
              <a:t> [картинку]. </a:t>
            </a:r>
          </a:p>
          <a:p>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Большие данные генерируются в коммуникациях устройство-устройство и устройство-человек. Например, сервера накапливают в себе информацию о своей работе, </a:t>
            </a:r>
            <a:r>
              <a:rPr lang="ru-RU" sz="1200" kern="1200" dirty="0" err="1" smtClean="0">
                <a:solidFill>
                  <a:schemeClr val="tx1"/>
                </a:solidFill>
                <a:effectLst/>
                <a:latin typeface="+mn-lt"/>
                <a:ea typeface="+mn-ea"/>
                <a:cs typeface="+mn-cs"/>
              </a:rPr>
              <a:t>логируют</a:t>
            </a:r>
            <a:r>
              <a:rPr lang="ru-RU" sz="1200" kern="1200" dirty="0" smtClean="0">
                <a:solidFill>
                  <a:schemeClr val="tx1"/>
                </a:solidFill>
                <a:effectLst/>
                <a:latin typeface="+mn-lt"/>
                <a:ea typeface="+mn-ea"/>
                <a:cs typeface="+mn-cs"/>
              </a:rPr>
              <a:t> всевозможные действия. Данные из этих логов позволяют прогнозировать отказ системы или атаку извне. Люди ежедневно загружают на </a:t>
            </a:r>
            <a:r>
              <a:rPr lang="en-US" sz="1200" kern="1200" dirty="0" smtClean="0">
                <a:solidFill>
                  <a:schemeClr val="tx1"/>
                </a:solidFill>
                <a:effectLst/>
                <a:latin typeface="+mn-lt"/>
                <a:ea typeface="+mn-ea"/>
                <a:cs typeface="+mn-cs"/>
              </a:rPr>
              <a:t>YouTube</a:t>
            </a:r>
            <a:r>
              <a:rPr lang="ru-RU" sz="1200" kern="1200" dirty="0" smtClean="0">
                <a:solidFill>
                  <a:schemeClr val="tx1"/>
                </a:solidFill>
                <a:effectLst/>
                <a:latin typeface="+mn-lt"/>
                <a:ea typeface="+mn-ea"/>
                <a:cs typeface="+mn-cs"/>
              </a:rPr>
              <a:t> терабайты видеопотока. Эти видео-ролики могут многое сказать, например, о факте падения метеорита или проведении массовых митингов, в том числе в качестве дезинформации. Ещё одним источником больших данных является установка БАК в </a:t>
            </a:r>
            <a:r>
              <a:rPr lang="en-US" sz="1200" kern="1200" dirty="0" smtClean="0">
                <a:solidFill>
                  <a:schemeClr val="tx1"/>
                </a:solidFill>
                <a:effectLst/>
                <a:latin typeface="+mn-lt"/>
                <a:ea typeface="+mn-ea"/>
                <a:cs typeface="+mn-cs"/>
              </a:rPr>
              <a:t>CERN</a:t>
            </a:r>
            <a:r>
              <a:rPr lang="ru-RU" sz="1200" kern="1200" dirty="0" smtClean="0">
                <a:solidFill>
                  <a:schemeClr val="tx1"/>
                </a:solidFill>
                <a:effectLst/>
                <a:latin typeface="+mn-lt"/>
                <a:ea typeface="+mn-ea"/>
                <a:cs typeface="+mn-cs"/>
              </a:rPr>
              <a:t>. Она генерирует порядка 300Тб в секунду. Конечно, не все эти данные записываются на носители. Записывается от силы 1%, а анализируется и того меньше. Есть и другие источники больших данных. Можно провести небольшую их классификацию:</a:t>
            </a:r>
          </a:p>
          <a:p>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19</a:t>
            </a:fld>
            <a:endParaRPr lang="ru-RU"/>
          </a:p>
        </p:txBody>
      </p:sp>
    </p:spTree>
    <p:extLst>
      <p:ext uri="{BB962C8B-B14F-4D97-AF65-F5344CB8AC3E}">
        <p14:creationId xmlns:p14="http://schemas.microsoft.com/office/powerpoint/2010/main" val="555031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При таких объёмах информации возникает не только проблема их хранения, но и проблема их последующего извлечения. При настоящей мощности каналов связи, например, мы в Новосибирске не сможем получить всю информацию сгенерированную БАК в Швейцарии. Мы можем передать лишь незначительную часть. Тем не менее, люди каким-то образом проводят анализ этих данных. Итак, мы имеем проблему извлечения и анализа информации и систем хранения. Рассмотрим её подробнее.</a:t>
            </a:r>
          </a:p>
          <a:p>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Вот установка, которая сохраняет в себе 80Тб информации в день. Есть канал связи, который обеспечивает пропускную способность: 1Гб/сек. К концу дня информация сохранена. Допустим мы хотим её всю извлечь, и не за один день, а за год. Для этого нам нужен новый канал, т.к. этот уже занят записью информации следующего дня. Но что более невероятно, ширина этого канала должна быть в 365 раз больше существующего, чтобы извлечь всю информацию. Из-за этих ограничений очевидно, что нужно обрабатывать информацию прямо там и мощностью тех серверов, где она была сохранена. Такая идея лежит в основе технологий </a:t>
            </a:r>
            <a:r>
              <a:rPr lang="en-US" sz="1200" b="1" kern="1200" dirty="0" smtClean="0">
                <a:solidFill>
                  <a:schemeClr val="tx1"/>
                </a:solidFill>
                <a:effectLst/>
                <a:latin typeface="+mn-lt"/>
                <a:ea typeface="+mn-ea"/>
                <a:cs typeface="+mn-cs"/>
              </a:rPr>
              <a:t>Hadoop</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и модели </a:t>
            </a:r>
            <a:r>
              <a:rPr lang="en-US" sz="1200" b="1" kern="1200" dirty="0" smtClean="0">
                <a:solidFill>
                  <a:schemeClr val="tx1"/>
                </a:solidFill>
                <a:effectLst/>
                <a:latin typeface="+mn-lt"/>
                <a:ea typeface="+mn-ea"/>
                <a:cs typeface="+mn-cs"/>
              </a:rPr>
              <a:t>MapReduce</a:t>
            </a:r>
            <a:r>
              <a:rPr lang="ru-RU" sz="1200" kern="120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20</a:t>
            </a:fld>
            <a:endParaRPr lang="ru-RU"/>
          </a:p>
        </p:txBody>
      </p:sp>
    </p:spTree>
    <p:extLst>
      <p:ext uri="{BB962C8B-B14F-4D97-AF65-F5344CB8AC3E}">
        <p14:creationId xmlns:p14="http://schemas.microsoft.com/office/powerpoint/2010/main" val="3264673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Вычислительная модель </a:t>
            </a:r>
            <a:r>
              <a:rPr lang="en-US" sz="1200" kern="1200" dirty="0" smtClean="0">
                <a:solidFill>
                  <a:schemeClr val="tx1"/>
                </a:solidFill>
                <a:effectLst/>
                <a:latin typeface="+mn-lt"/>
                <a:ea typeface="+mn-ea"/>
                <a:cs typeface="+mn-cs"/>
              </a:rPr>
              <a:t>MapReduce</a:t>
            </a:r>
            <a:r>
              <a:rPr lang="ru-RU" sz="1200" kern="1200" dirty="0" smtClean="0">
                <a:solidFill>
                  <a:schemeClr val="tx1"/>
                </a:solidFill>
                <a:effectLst/>
                <a:latin typeface="+mn-lt"/>
                <a:ea typeface="+mn-ea"/>
                <a:cs typeface="+mn-cs"/>
              </a:rPr>
              <a:t> была впервые предложена инженерами из </a:t>
            </a:r>
            <a:r>
              <a:rPr lang="en-US" sz="1200" kern="1200" dirty="0" smtClean="0">
                <a:solidFill>
                  <a:schemeClr val="tx1"/>
                </a:solidFill>
                <a:effectLst/>
                <a:latin typeface="+mn-lt"/>
                <a:ea typeface="+mn-ea"/>
                <a:cs typeface="+mn-cs"/>
              </a:rPr>
              <a:t>Google</a:t>
            </a:r>
            <a:r>
              <a:rPr lang="ru-RU" sz="1200" kern="1200" dirty="0" smtClean="0">
                <a:solidFill>
                  <a:schemeClr val="tx1"/>
                </a:solidFill>
                <a:effectLst/>
                <a:latin typeface="+mn-lt"/>
                <a:ea typeface="+mn-ea"/>
                <a:cs typeface="+mn-cs"/>
              </a:rPr>
              <a:t> Джеффри </a:t>
            </a:r>
            <a:r>
              <a:rPr lang="ru-RU" sz="1200" kern="1200" dirty="0" err="1" smtClean="0">
                <a:solidFill>
                  <a:schemeClr val="tx1"/>
                </a:solidFill>
                <a:effectLst/>
                <a:latin typeface="+mn-lt"/>
                <a:ea typeface="+mn-ea"/>
                <a:cs typeface="+mn-cs"/>
              </a:rPr>
              <a:t>Дином</a:t>
            </a:r>
            <a:r>
              <a:rPr lang="ru-RU" sz="1200" kern="1200" dirty="0" smtClean="0">
                <a:solidFill>
                  <a:schemeClr val="tx1"/>
                </a:solidFill>
                <a:effectLst/>
                <a:latin typeface="+mn-lt"/>
                <a:ea typeface="+mn-ea"/>
                <a:cs typeface="+mn-cs"/>
              </a:rPr>
              <a:t> и </a:t>
            </a:r>
            <a:r>
              <a:rPr lang="ru-RU" sz="1200" kern="1200" dirty="0" err="1" smtClean="0">
                <a:solidFill>
                  <a:schemeClr val="tx1"/>
                </a:solidFill>
                <a:effectLst/>
                <a:latin typeface="+mn-lt"/>
                <a:ea typeface="+mn-ea"/>
                <a:cs typeface="+mn-cs"/>
              </a:rPr>
              <a:t>Сенджейем</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Гемаватом</a:t>
            </a:r>
            <a:r>
              <a:rPr lang="ru-RU" sz="1200" kern="1200" dirty="0" smtClean="0">
                <a:solidFill>
                  <a:schemeClr val="tx1"/>
                </a:solidFill>
                <a:effectLst/>
                <a:latin typeface="+mn-lt"/>
                <a:ea typeface="+mn-ea"/>
                <a:cs typeface="+mn-cs"/>
              </a:rPr>
              <a:t> в 2004 году. Основная идея заключается в следующем:…</a:t>
            </a:r>
          </a:p>
          <a:p>
            <a:r>
              <a:rPr lang="ru-RU" sz="1200" kern="1200" dirty="0" smtClean="0">
                <a:solidFill>
                  <a:schemeClr val="tx1"/>
                </a:solidFill>
                <a:effectLst/>
                <a:latin typeface="+mn-lt"/>
                <a:ea typeface="+mn-ea"/>
                <a:cs typeface="+mn-cs"/>
              </a:rPr>
              <a:t>В реализации для </a:t>
            </a:r>
            <a:r>
              <a:rPr lang="en-US" sz="1200" kern="1200" dirty="0" smtClean="0">
                <a:solidFill>
                  <a:schemeClr val="tx1"/>
                </a:solidFill>
                <a:effectLst/>
                <a:latin typeface="+mn-lt"/>
                <a:ea typeface="+mn-ea"/>
                <a:cs typeface="+mn-cs"/>
              </a:rPr>
              <a:t>GFS</a:t>
            </a:r>
            <a:r>
              <a:rPr lang="ru-RU" sz="1200" kern="1200" dirty="0" smtClean="0">
                <a:solidFill>
                  <a:schemeClr val="tx1"/>
                </a:solidFill>
                <a:effectLst/>
                <a:latin typeface="+mn-lt"/>
                <a:ea typeface="+mn-ea"/>
                <a:cs typeface="+mn-cs"/>
              </a:rPr>
              <a:t>, как и в </a:t>
            </a:r>
            <a:r>
              <a:rPr lang="en-US" sz="1200" kern="1200" dirty="0" smtClean="0">
                <a:solidFill>
                  <a:schemeClr val="tx1"/>
                </a:solidFill>
                <a:effectLst/>
                <a:latin typeface="+mn-lt"/>
                <a:ea typeface="+mn-ea"/>
                <a:cs typeface="+mn-cs"/>
              </a:rPr>
              <a:t>Hadoop</a:t>
            </a:r>
            <a:r>
              <a:rPr lang="ru-RU" sz="1200" kern="1200" dirty="0" smtClean="0">
                <a:solidFill>
                  <a:schemeClr val="tx1"/>
                </a:solidFill>
                <a:effectLst/>
                <a:latin typeface="+mn-lt"/>
                <a:ea typeface="+mn-ea"/>
                <a:cs typeface="+mn-cs"/>
              </a:rPr>
              <a:t>, данное решение обладает свойством </a:t>
            </a:r>
            <a:r>
              <a:rPr lang="ru-RU" sz="1200" b="1" kern="1200" dirty="0" smtClean="0">
                <a:solidFill>
                  <a:schemeClr val="tx1"/>
                </a:solidFill>
                <a:effectLst/>
                <a:latin typeface="+mn-lt"/>
                <a:ea typeface="+mn-ea"/>
                <a:cs typeface="+mn-cs"/>
              </a:rPr>
              <a:t>локальности</a:t>
            </a:r>
            <a:r>
              <a:rPr lang="ru-RU" sz="1200" kern="1200" dirty="0" smtClean="0">
                <a:solidFill>
                  <a:schemeClr val="tx1"/>
                </a:solidFill>
                <a:effectLst/>
                <a:latin typeface="+mn-lt"/>
                <a:ea typeface="+mn-ea"/>
                <a:cs typeface="+mn-cs"/>
              </a:rPr>
              <a:t>. Т.е. используются те вычислительные ресурсы, на которых сохранена информация.</a:t>
            </a:r>
          </a:p>
          <a:p>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21</a:t>
            </a:fld>
            <a:endParaRPr lang="ru-RU"/>
          </a:p>
        </p:txBody>
      </p:sp>
    </p:spTree>
    <p:extLst>
      <p:ext uri="{BB962C8B-B14F-4D97-AF65-F5344CB8AC3E}">
        <p14:creationId xmlns:p14="http://schemas.microsoft.com/office/powerpoint/2010/main" val="1859716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Hadoop </a:t>
            </a:r>
            <a:r>
              <a:rPr lang="ru-RU" sz="1200" kern="1200" dirty="0" smtClean="0">
                <a:solidFill>
                  <a:schemeClr val="tx1"/>
                </a:solidFill>
                <a:effectLst/>
                <a:latin typeface="+mn-lt"/>
                <a:ea typeface="+mn-ea"/>
                <a:cs typeface="+mn-cs"/>
              </a:rPr>
              <a:t>это ещё одно решение реализующее модель </a:t>
            </a:r>
            <a:r>
              <a:rPr lang="en-US" sz="1200" kern="1200" dirty="0" smtClean="0">
                <a:solidFill>
                  <a:schemeClr val="tx1"/>
                </a:solidFill>
                <a:effectLst/>
                <a:latin typeface="+mn-lt"/>
                <a:ea typeface="+mn-ea"/>
                <a:cs typeface="+mn-cs"/>
              </a:rPr>
              <a:t>MapReduce</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Файловая система </a:t>
            </a:r>
            <a:r>
              <a:rPr lang="en-US" sz="1200" kern="1200" dirty="0" smtClean="0">
                <a:solidFill>
                  <a:schemeClr val="tx1"/>
                </a:solidFill>
                <a:effectLst/>
                <a:latin typeface="+mn-lt"/>
                <a:ea typeface="+mn-ea"/>
                <a:cs typeface="+mn-cs"/>
              </a:rPr>
              <a:t>HDFS</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Hadoop</a:t>
            </a:r>
            <a:r>
              <a:rPr lang="ru-RU" sz="1200" kern="1200" dirty="0" smtClean="0">
                <a:solidFill>
                  <a:schemeClr val="tx1"/>
                </a:solidFill>
                <a:effectLst/>
                <a:latin typeface="+mn-lt"/>
                <a:ea typeface="+mn-ea"/>
                <a:cs typeface="+mn-cs"/>
              </a:rPr>
              <a:t> – это целостное решение для хранения и обработки данных. Сама библиотека – открытая, но есть ряд компаний, которые зарабатывают на обслуживании решений на базе этой библиотеки. </a:t>
            </a:r>
            <a:r>
              <a:rPr lang="en-US" sz="1200" kern="1200" dirty="0" smtClean="0">
                <a:solidFill>
                  <a:schemeClr val="tx1"/>
                </a:solidFill>
                <a:effectLst/>
                <a:latin typeface="+mn-lt"/>
                <a:ea typeface="+mn-ea"/>
                <a:cs typeface="+mn-cs"/>
              </a:rPr>
              <a:t>Cloudera</a:t>
            </a:r>
            <a:r>
              <a:rPr lang="ru-RU" sz="1200" kern="1200" dirty="0" smtClean="0">
                <a:solidFill>
                  <a:schemeClr val="tx1"/>
                </a:solidFill>
                <a:effectLst/>
                <a:latin typeface="+mn-lt"/>
                <a:ea typeface="+mn-ea"/>
                <a:cs typeface="+mn-cs"/>
              </a:rPr>
              <a:t>, например, предоставляет хостинг с </a:t>
            </a:r>
            <a:r>
              <a:rPr lang="en-US" sz="1200" kern="1200" dirty="0" smtClean="0">
                <a:solidFill>
                  <a:schemeClr val="tx1"/>
                </a:solidFill>
                <a:effectLst/>
                <a:latin typeface="+mn-lt"/>
                <a:ea typeface="+mn-ea"/>
                <a:cs typeface="+mn-cs"/>
              </a:rPr>
              <a:t>Hadoop</a:t>
            </a:r>
            <a:r>
              <a:rPr lang="ru-RU" sz="1200" kern="1200" dirty="0" smtClean="0">
                <a:solidFill>
                  <a:schemeClr val="tx1"/>
                </a:solidFill>
                <a:effectLst/>
                <a:latin typeface="+mn-lt"/>
                <a:ea typeface="+mn-ea"/>
                <a:cs typeface="+mn-cs"/>
              </a:rPr>
              <a:t>, а также поставляет шкафы – уже укомплектованные кластеры.</a:t>
            </a:r>
          </a:p>
          <a:p>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22</a:t>
            </a:fld>
            <a:endParaRPr lang="ru-RU"/>
          </a:p>
        </p:txBody>
      </p:sp>
    </p:spTree>
    <p:extLst>
      <p:ext uri="{BB962C8B-B14F-4D97-AF65-F5344CB8AC3E}">
        <p14:creationId xmlns:p14="http://schemas.microsoft.com/office/powerpoint/2010/main" val="4221538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Font typeface="Arial" panose="020B0604020202020204" pitchFamily="34" charset="0"/>
              <a:buNone/>
            </a:pPr>
            <a:r>
              <a:rPr lang="ru-RU" sz="1000" kern="1200" dirty="0" smtClean="0">
                <a:solidFill>
                  <a:schemeClr val="tx1"/>
                </a:solidFill>
                <a:effectLst/>
                <a:latin typeface="+mn-lt"/>
                <a:ea typeface="+mn-ea"/>
                <a:cs typeface="+mn-cs"/>
              </a:rPr>
              <a:t>Теперь, когда мы </a:t>
            </a:r>
            <a:r>
              <a:rPr lang="ru-RU" sz="1000" kern="1200" baseline="0" dirty="0" smtClean="0">
                <a:solidFill>
                  <a:schemeClr val="tx1"/>
                </a:solidFill>
                <a:effectLst/>
                <a:latin typeface="+mn-lt"/>
                <a:ea typeface="+mn-ea"/>
                <a:cs typeface="+mn-cs"/>
              </a:rPr>
              <a:t>познакомились</a:t>
            </a:r>
            <a:r>
              <a:rPr lang="ru-RU" sz="1000" kern="1200" dirty="0" smtClean="0">
                <a:solidFill>
                  <a:schemeClr val="tx1"/>
                </a:solidFill>
                <a:effectLst/>
                <a:latin typeface="+mn-lt"/>
                <a:ea typeface="+mn-ea"/>
                <a:cs typeface="+mn-cs"/>
              </a:rPr>
              <a:t> с самыми распространёнными технологиями больших данных, можно перейти к вопросам собственно аналитики. В чём состоит анализ больших данных? Следует отметить, что для больших данных пока нет стандартного процесса аналитики. В то время как для «небольших» он есть. Рассмотрим процесс аналитики на примере стандарта </a:t>
            </a:r>
            <a:r>
              <a:rPr lang="en-US" sz="1000" kern="1200" dirty="0" smtClean="0">
                <a:solidFill>
                  <a:schemeClr val="tx1"/>
                </a:solidFill>
                <a:effectLst/>
                <a:latin typeface="+mn-lt"/>
                <a:ea typeface="+mn-ea"/>
                <a:cs typeface="+mn-cs"/>
              </a:rPr>
              <a:t>CRISP</a:t>
            </a:r>
            <a:r>
              <a:rPr lang="ru-RU" sz="1000" kern="1200" dirty="0" smtClean="0">
                <a:solidFill>
                  <a:schemeClr val="tx1"/>
                </a:solidFill>
                <a:effectLst/>
                <a:latin typeface="+mn-lt"/>
                <a:ea typeface="+mn-ea"/>
                <a:cs typeface="+mn-cs"/>
              </a:rPr>
              <a:t>-</a:t>
            </a:r>
            <a:r>
              <a:rPr lang="en-US" sz="1000" kern="1200" dirty="0" smtClean="0">
                <a:solidFill>
                  <a:schemeClr val="tx1"/>
                </a:solidFill>
                <a:effectLst/>
                <a:latin typeface="+mn-lt"/>
                <a:ea typeface="+mn-ea"/>
                <a:cs typeface="+mn-cs"/>
              </a:rPr>
              <a:t>DM</a:t>
            </a:r>
            <a:r>
              <a:rPr lang="ru-RU" sz="1000" kern="1200" dirty="0" smtClean="0">
                <a:solidFill>
                  <a:schemeClr val="tx1"/>
                </a:solidFill>
                <a:effectLst/>
                <a:latin typeface="+mn-lt"/>
                <a:ea typeface="+mn-ea"/>
                <a:cs typeface="+mn-cs"/>
              </a:rPr>
              <a:t>. Здесь есть как процессы загрузки, анализа так и представления результатов. …</a:t>
            </a:r>
          </a:p>
          <a:p>
            <a:pPr marL="0" indent="0">
              <a:buFont typeface="Arial" panose="020B0604020202020204" pitchFamily="34" charset="0"/>
              <a:buNone/>
            </a:pPr>
            <a:r>
              <a:rPr lang="ru-RU" sz="1000" kern="1200" dirty="0" smtClean="0">
                <a:solidFill>
                  <a:schemeClr val="tx1"/>
                </a:solidFill>
                <a:effectLst/>
                <a:latin typeface="+mn-lt"/>
                <a:ea typeface="+mn-ea"/>
                <a:cs typeface="+mn-cs"/>
              </a:rPr>
              <a:t>Чем же он принципиально отличается от больших данных? Вы уже знаете, что, во-первых: мы не можем просто так взять и извлечь нужные нам данные, перекачать из одного места в другое. Т.е. у нас наложены ограничения на процесс </a:t>
            </a:r>
            <a:r>
              <a:rPr lang="en-US" sz="1000" kern="1200" dirty="0" smtClean="0">
                <a:solidFill>
                  <a:schemeClr val="tx1"/>
                </a:solidFill>
                <a:effectLst/>
                <a:latin typeface="+mn-lt"/>
                <a:ea typeface="+mn-ea"/>
                <a:cs typeface="+mn-cs"/>
              </a:rPr>
              <a:t>ETL</a:t>
            </a:r>
            <a:r>
              <a:rPr lang="ru-RU" sz="1000" kern="1200" dirty="0" smtClean="0">
                <a:solidFill>
                  <a:schemeClr val="tx1"/>
                </a:solidFill>
                <a:effectLst/>
                <a:latin typeface="+mn-lt"/>
                <a:ea typeface="+mn-ea"/>
                <a:cs typeface="+mn-cs"/>
              </a:rPr>
              <a:t>. Нам надо рассмотреть, где именно хранятся эти данные, реализован ли там интерфейс </a:t>
            </a:r>
            <a:r>
              <a:rPr lang="en-US" sz="1000" kern="1200" dirty="0" smtClean="0">
                <a:solidFill>
                  <a:schemeClr val="tx1"/>
                </a:solidFill>
                <a:effectLst/>
                <a:latin typeface="+mn-lt"/>
                <a:ea typeface="+mn-ea"/>
                <a:cs typeface="+mn-cs"/>
              </a:rPr>
              <a:t>MapReduce</a:t>
            </a:r>
            <a:r>
              <a:rPr lang="ru-RU" sz="1000" kern="1200" dirty="0" smtClean="0">
                <a:solidFill>
                  <a:schemeClr val="tx1"/>
                </a:solidFill>
                <a:effectLst/>
                <a:latin typeface="+mn-lt"/>
                <a:ea typeface="+mn-ea"/>
                <a:cs typeface="+mn-cs"/>
              </a:rPr>
              <a:t>? Если нет, какие средства отбора и обработки информации есть в этой системе хранения? Итак, в больших данных нам требуются (1) средства предварительной обработки информации на местах её хранения; (2) возможность запуска алгоритмов анализа прямо на этих данных. Причём, заметим, что для этих алгоритмов должно выполняться свойство локальности: мы не можем внутри них пользоваться данными из разных кластеров, иначе это повлечёт массовую загрузку пропускной способности.</a:t>
            </a:r>
          </a:p>
          <a:p>
            <a:pPr marL="0" indent="0">
              <a:buFont typeface="Arial" panose="020B0604020202020204" pitchFamily="34" charset="0"/>
              <a:buNone/>
            </a:pPr>
            <a:r>
              <a:rPr lang="ru-RU" sz="1000" kern="1200" dirty="0" smtClean="0">
                <a:solidFill>
                  <a:schemeClr val="tx1"/>
                </a:solidFill>
                <a:effectLst/>
                <a:latin typeface="+mn-lt"/>
                <a:ea typeface="+mn-ea"/>
                <a:cs typeface="+mn-cs"/>
              </a:rPr>
              <a:t>После предварительной обработки данные могут попасть на аналитический сервер, у которого и вычислительные возможности помощнее и есть средства визуализации.</a:t>
            </a:r>
          </a:p>
          <a:p>
            <a:pPr marL="0" indent="0">
              <a:buFont typeface="Arial" panose="020B0604020202020204" pitchFamily="34" charset="0"/>
              <a:buNone/>
            </a:pPr>
            <a:r>
              <a:rPr lang="ru-RU" sz="1000" kern="1200" dirty="0" smtClean="0">
                <a:solidFill>
                  <a:schemeClr val="tx1"/>
                </a:solidFill>
                <a:effectLst/>
                <a:latin typeface="+mn-lt"/>
                <a:ea typeface="+mn-ea"/>
                <a:cs typeface="+mn-cs"/>
              </a:rPr>
              <a:t> </a:t>
            </a:r>
          </a:p>
          <a:p>
            <a:pPr marL="0" indent="0">
              <a:buFont typeface="Arial" panose="020B0604020202020204" pitchFamily="34" charset="0"/>
              <a:buNone/>
            </a:pPr>
            <a:r>
              <a:rPr lang="ru-RU" sz="1000" kern="1200" dirty="0" smtClean="0">
                <a:solidFill>
                  <a:schemeClr val="tx1"/>
                </a:solidFill>
                <a:effectLst/>
                <a:latin typeface="+mn-lt"/>
                <a:ea typeface="+mn-ea"/>
                <a:cs typeface="+mn-cs"/>
              </a:rPr>
              <a:t>Мы уже поняли, что для извлечения данных необходимо использовать массово-параллельные вычисления, например </a:t>
            </a:r>
            <a:r>
              <a:rPr lang="en-US" sz="1000" kern="1200" dirty="0" smtClean="0">
                <a:solidFill>
                  <a:schemeClr val="tx1"/>
                </a:solidFill>
                <a:effectLst/>
                <a:latin typeface="+mn-lt"/>
                <a:ea typeface="+mn-ea"/>
                <a:cs typeface="+mn-cs"/>
              </a:rPr>
              <a:t>MapReduce</a:t>
            </a:r>
            <a:r>
              <a:rPr lang="ru-RU" sz="1000" kern="1200" dirty="0" smtClean="0">
                <a:solidFill>
                  <a:schemeClr val="tx1"/>
                </a:solidFill>
                <a:effectLst/>
                <a:latin typeface="+mn-lt"/>
                <a:ea typeface="+mn-ea"/>
                <a:cs typeface="+mn-cs"/>
              </a:rPr>
              <a:t>. Т.е. в любом проекте с большими данными нам следует помнить о времени исполнения процесса. Чтобы он не затягивался на месяцы </a:t>
            </a:r>
            <a:r>
              <a:rPr lang="ru-RU" sz="1000" kern="1200" dirty="0" smtClean="0">
                <a:solidFill>
                  <a:schemeClr val="tx1"/>
                </a:solidFill>
                <a:effectLst/>
                <a:latin typeface="+mn-lt"/>
                <a:ea typeface="+mn-ea"/>
                <a:cs typeface="+mn-cs"/>
                <a:sym typeface="Wingdings" panose="05000000000000000000" pitchFamily="2" charset="2"/>
              </a:rPr>
              <a:t></a:t>
            </a:r>
            <a:r>
              <a:rPr lang="ru-RU" sz="1000" kern="1200" dirty="0" smtClean="0">
                <a:solidFill>
                  <a:schemeClr val="tx1"/>
                </a:solidFill>
                <a:effectLst/>
                <a:latin typeface="+mn-lt"/>
                <a:ea typeface="+mn-ea"/>
                <a:cs typeface="+mn-cs"/>
              </a:rPr>
              <a:t>. Когда мы говорим об анализе данных, то мы имеем дело не только с процессом извлечения данных, но и их многократной переработке. Такую переработку можно осуществлять правильно написав функции </a:t>
            </a:r>
            <a:r>
              <a:rPr lang="en-US" sz="1000" kern="1200" dirty="0" smtClean="0">
                <a:solidFill>
                  <a:schemeClr val="tx1"/>
                </a:solidFill>
                <a:effectLst/>
                <a:latin typeface="+mn-lt"/>
                <a:ea typeface="+mn-ea"/>
                <a:cs typeface="+mn-cs"/>
              </a:rPr>
              <a:t>MapReduce</a:t>
            </a:r>
            <a:r>
              <a:rPr lang="ru-RU" sz="1000" kern="1200" dirty="0" smtClean="0">
                <a:solidFill>
                  <a:schemeClr val="tx1"/>
                </a:solidFill>
                <a:effectLst/>
                <a:latin typeface="+mn-lt"/>
                <a:ea typeface="+mn-ea"/>
                <a:cs typeface="+mn-cs"/>
              </a:rPr>
              <a:t> или использовав надстройки над системами кластерных вычислений. Существует ряд решений СУБД, также реализующих парадигму </a:t>
            </a:r>
            <a:r>
              <a:rPr lang="en-US" sz="1000" kern="1200" dirty="0" smtClean="0">
                <a:solidFill>
                  <a:schemeClr val="tx1"/>
                </a:solidFill>
                <a:effectLst/>
                <a:latin typeface="+mn-lt"/>
                <a:ea typeface="+mn-ea"/>
                <a:cs typeface="+mn-cs"/>
              </a:rPr>
              <a:t>MapReduce</a:t>
            </a:r>
            <a:r>
              <a:rPr lang="ru-RU" sz="1000" kern="1200" dirty="0" smtClean="0">
                <a:solidFill>
                  <a:schemeClr val="tx1"/>
                </a:solidFill>
                <a:effectLst/>
                <a:latin typeface="+mn-lt"/>
                <a:ea typeface="+mn-ea"/>
                <a:cs typeface="+mn-cs"/>
              </a:rPr>
              <a:t>, такие как </a:t>
            </a:r>
            <a:r>
              <a:rPr lang="ru-RU" sz="1000" kern="1200" dirty="0" err="1" smtClean="0">
                <a:solidFill>
                  <a:schemeClr val="tx1"/>
                </a:solidFill>
                <a:effectLst/>
                <a:latin typeface="+mn-lt"/>
                <a:ea typeface="+mn-ea"/>
                <a:cs typeface="+mn-cs"/>
              </a:rPr>
              <a:t>Cassandra</a:t>
            </a:r>
            <a:r>
              <a:rPr lang="ru-RU" sz="1000" kern="1200" dirty="0" smtClean="0">
                <a:solidFill>
                  <a:schemeClr val="tx1"/>
                </a:solidFill>
                <a:effectLst/>
                <a:latin typeface="+mn-lt"/>
                <a:ea typeface="+mn-ea"/>
                <a:cs typeface="+mn-cs"/>
              </a:rPr>
              <a:t>, </a:t>
            </a:r>
            <a:r>
              <a:rPr lang="ru-RU" sz="1000" kern="1200" dirty="0" err="1" smtClean="0">
                <a:solidFill>
                  <a:schemeClr val="tx1"/>
                </a:solidFill>
                <a:effectLst/>
                <a:latin typeface="+mn-lt"/>
                <a:ea typeface="+mn-ea"/>
                <a:cs typeface="+mn-cs"/>
              </a:rPr>
              <a:t>MongoDB</a:t>
            </a:r>
            <a:r>
              <a:rPr lang="ru-RU" sz="1000" kern="1200" dirty="0" smtClean="0">
                <a:solidFill>
                  <a:schemeClr val="tx1"/>
                </a:solidFill>
                <a:effectLst/>
                <a:latin typeface="+mn-lt"/>
                <a:ea typeface="+mn-ea"/>
                <a:cs typeface="+mn-cs"/>
              </a:rPr>
              <a:t>. Они позволяют оперировать данными не слишком задумываясь, как они расположены в кластере. Также есть библиотека </a:t>
            </a:r>
            <a:r>
              <a:rPr lang="en-US" sz="1000" kern="1200" dirty="0" smtClean="0">
                <a:solidFill>
                  <a:schemeClr val="tx1"/>
                </a:solidFill>
                <a:effectLst/>
                <a:latin typeface="+mn-lt"/>
                <a:ea typeface="+mn-ea"/>
                <a:cs typeface="+mn-cs"/>
              </a:rPr>
              <a:t>Mahout</a:t>
            </a:r>
            <a:r>
              <a:rPr lang="ru-RU" sz="1000" kern="1200" dirty="0" smtClean="0">
                <a:solidFill>
                  <a:schemeClr val="tx1"/>
                </a:solidFill>
                <a:effectLst/>
                <a:latin typeface="+mn-lt"/>
                <a:ea typeface="+mn-ea"/>
                <a:cs typeface="+mn-cs"/>
              </a:rPr>
              <a:t> от </a:t>
            </a:r>
            <a:r>
              <a:rPr lang="en-US" sz="1000" kern="1200" dirty="0" smtClean="0">
                <a:solidFill>
                  <a:schemeClr val="tx1"/>
                </a:solidFill>
                <a:effectLst/>
                <a:latin typeface="+mn-lt"/>
                <a:ea typeface="+mn-ea"/>
                <a:cs typeface="+mn-cs"/>
              </a:rPr>
              <a:t>Apache</a:t>
            </a:r>
            <a:r>
              <a:rPr lang="ru-RU" sz="1000" kern="1200" dirty="0" smtClean="0">
                <a:solidFill>
                  <a:schemeClr val="tx1"/>
                </a:solidFill>
                <a:effectLst/>
                <a:latin typeface="+mn-lt"/>
                <a:ea typeface="+mn-ea"/>
                <a:cs typeface="+mn-cs"/>
              </a:rPr>
              <a:t> для интеллектуального анализа данных на кластере </a:t>
            </a:r>
            <a:r>
              <a:rPr lang="en-US" sz="1000" kern="1200" dirty="0" smtClean="0">
                <a:solidFill>
                  <a:schemeClr val="tx1"/>
                </a:solidFill>
                <a:effectLst/>
                <a:latin typeface="+mn-lt"/>
                <a:ea typeface="+mn-ea"/>
                <a:cs typeface="+mn-cs"/>
              </a:rPr>
              <a:t>Hadoop</a:t>
            </a:r>
            <a:r>
              <a:rPr lang="ru-RU" sz="1000" kern="1200" dirty="0" smtClean="0">
                <a:solidFill>
                  <a:schemeClr val="tx1"/>
                </a:solidFill>
                <a:effectLst/>
                <a:latin typeface="+mn-lt"/>
                <a:ea typeface="+mn-ea"/>
                <a:cs typeface="+mn-cs"/>
              </a:rPr>
              <a:t>.</a:t>
            </a:r>
          </a:p>
          <a:p>
            <a:pPr marL="0" indent="0">
              <a:buFont typeface="Arial" panose="020B0604020202020204" pitchFamily="34" charset="0"/>
              <a:buNone/>
            </a:pPr>
            <a:r>
              <a:rPr lang="ru-RU" sz="1000" kern="1200" dirty="0" smtClean="0">
                <a:solidFill>
                  <a:schemeClr val="tx1"/>
                </a:solidFill>
                <a:effectLst/>
                <a:latin typeface="+mn-lt"/>
                <a:ea typeface="+mn-ea"/>
                <a:cs typeface="+mn-cs"/>
              </a:rPr>
              <a:t> </a:t>
            </a:r>
          </a:p>
          <a:p>
            <a:pPr marL="0" indent="0">
              <a:buFont typeface="Arial" panose="020B0604020202020204" pitchFamily="34" charset="0"/>
              <a:buNone/>
            </a:pPr>
            <a:r>
              <a:rPr lang="ru-RU" sz="1000" kern="1200" dirty="0" smtClean="0">
                <a:solidFill>
                  <a:schemeClr val="tx1"/>
                </a:solidFill>
                <a:effectLst/>
                <a:latin typeface="+mn-lt"/>
                <a:ea typeface="+mn-ea"/>
                <a:cs typeface="+mn-cs"/>
              </a:rPr>
              <a:t>Давайте рассмотрим цикл работы аналитика больших данных. Мы уже знаем, что на таких объёмах не все запросы дают мгновенный результат. Поэтому, чтобы не тратить время впустую, каждое ресурсоёмкое действие должно быть или тщательно спланировано или апробировано на данных меньшего объёма. </a:t>
            </a:r>
            <a:endParaRPr lang="ru-RU" sz="1000" dirty="0"/>
          </a:p>
        </p:txBody>
      </p:sp>
      <p:sp>
        <p:nvSpPr>
          <p:cNvPr id="4" name="Номер слайда 3"/>
          <p:cNvSpPr>
            <a:spLocks noGrp="1"/>
          </p:cNvSpPr>
          <p:nvPr>
            <p:ph type="sldNum" sz="quarter" idx="10"/>
          </p:nvPr>
        </p:nvSpPr>
        <p:spPr/>
        <p:txBody>
          <a:bodyPr/>
          <a:lstStyle/>
          <a:p>
            <a:fld id="{71F73B42-7B8B-4882-A809-3559C0742ADF}" type="slidenum">
              <a:rPr lang="ru-RU" smtClean="0"/>
              <a:t>23</a:t>
            </a:fld>
            <a:endParaRPr lang="ru-RU"/>
          </a:p>
        </p:txBody>
      </p:sp>
    </p:spTree>
    <p:extLst>
      <p:ext uri="{BB962C8B-B14F-4D97-AF65-F5344CB8AC3E}">
        <p14:creationId xmlns:p14="http://schemas.microsoft.com/office/powerpoint/2010/main" val="1879001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Давайте попробуем установить, что для нас Большие данные на данный момент. Подумайте, вспомните основные ассоциации, попробуйте зарисовать ментальную карту всего, что Вы знаете о больших</a:t>
            </a:r>
            <a:r>
              <a:rPr lang="ru-RU" baseline="0" dirty="0" smtClean="0"/>
              <a:t> данных. Выделите затем отдельно то, что на ваш взгляд относится к аналитике больших данных. Возьмите на это 5 минут. Рекомендую воспользоваться каким-нибудь </a:t>
            </a:r>
            <a:r>
              <a:rPr lang="en-US" baseline="0" dirty="0" err="1" smtClean="0"/>
              <a:t>mindmap</a:t>
            </a:r>
            <a:r>
              <a:rPr lang="ru-RU" baseline="0" dirty="0" smtClean="0"/>
              <a:t>-инструментом. Итак, нажмите на паузу, а на следующем слайде мы сверимся с вами и вы определите процент попадания.</a:t>
            </a:r>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3</a:t>
            </a:fld>
            <a:endParaRPr lang="ru-RU"/>
          </a:p>
        </p:txBody>
      </p:sp>
    </p:spTree>
    <p:extLst>
      <p:ext uri="{BB962C8B-B14F-4D97-AF65-F5344CB8AC3E}">
        <p14:creationId xmlns:p14="http://schemas.microsoft.com/office/powerpoint/2010/main" val="2059785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Большие данные позволяют нам отойти от некоторых традиционных схем принятия решений и больше положиться на статистические методы. Если Вы видите, что предложенная Вами схема не работает в нескольких случаях, это ещё не повод её отклонять. Может быть количество случает неработоспособности схемы составляет менее 2%. Тогда эта схема очень даже работоспособна.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Это значит, что нам не надо обращать внимание на детали. И конечно же необходима культура, чтобы все гипотезы проверять на объёме данных. Ни одна гипотеза не может быть принята или отклонена на основе лишь её кажущейся правдоподобности. Что это значит на практике? Значит, что в процессе предварительного и глубинного анализа данных необходимо все гипотезы фиксировать и проверять. Выводы могут быть сделаны только на основе проверенных гипотез. Как это выглядит в работе аналитика: вот я обозреваю таблицу с данными. Я строю диаграмму и вижу, что часть данных обладает закономерностью. Но это я только вижу. Чтобы сделать заключение об этой закономерности, я сначала явно её формулирую, записываю. Затем перевожу в математический критерий, и запускаю алгоритм, выполняющий этот критерий, подчитываю количество объектов, которые подтверждают мою гипотезу и тех, кто опровергает. Вот это соотношение и является доказательством верности гипотезы.</a:t>
            </a:r>
          </a:p>
          <a:p>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25</a:t>
            </a:fld>
            <a:endParaRPr lang="ru-RU"/>
          </a:p>
        </p:txBody>
      </p:sp>
    </p:spTree>
    <p:extLst>
      <p:ext uri="{BB962C8B-B14F-4D97-AF65-F5344CB8AC3E}">
        <p14:creationId xmlns:p14="http://schemas.microsoft.com/office/powerpoint/2010/main" val="2982628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То о чём мы говорили вначале лекции – это были концепции. Существуют технические решения, использующие </a:t>
            </a:r>
            <a:r>
              <a:rPr lang="en-US" sz="1200" kern="1200" dirty="0" smtClean="0">
                <a:solidFill>
                  <a:schemeClr val="tx1"/>
                </a:solidFill>
                <a:effectLst/>
                <a:latin typeface="+mn-lt"/>
                <a:ea typeface="+mn-ea"/>
                <a:cs typeface="+mn-cs"/>
              </a:rPr>
              <a:t>Hadoop </a:t>
            </a:r>
            <a:r>
              <a:rPr lang="ru-RU" sz="1200" kern="1200" dirty="0" smtClean="0">
                <a:solidFill>
                  <a:schemeClr val="tx1"/>
                </a:solidFill>
                <a:effectLst/>
                <a:latin typeface="+mn-lt"/>
                <a:ea typeface="+mn-ea"/>
                <a:cs typeface="+mn-cs"/>
              </a:rPr>
              <a:t>и </a:t>
            </a:r>
            <a:r>
              <a:rPr lang="en-US" sz="1200" kern="1200" dirty="0" smtClean="0">
                <a:solidFill>
                  <a:schemeClr val="tx1"/>
                </a:solidFill>
                <a:effectLst/>
                <a:latin typeface="+mn-lt"/>
                <a:ea typeface="+mn-ea"/>
                <a:cs typeface="+mn-cs"/>
              </a:rPr>
              <a:t>MapReduce</a:t>
            </a:r>
            <a:r>
              <a:rPr lang="ru-RU" sz="1200" kern="1200" dirty="0" smtClean="0">
                <a:solidFill>
                  <a:schemeClr val="tx1"/>
                </a:solidFill>
                <a:effectLst/>
                <a:latin typeface="+mn-lt"/>
                <a:ea typeface="+mn-ea"/>
                <a:cs typeface="+mn-cs"/>
              </a:rPr>
              <a:t>, которые включают в себя полный комплекс для ведения процесса аналитики: и систему сопряжения с хранилищем, и подсистему извлечения данных, подсистему машинного обучения и систему визуализации, представления и распространения результатов аналитики. Таковы, например, решения от </a:t>
            </a:r>
            <a:r>
              <a:rPr lang="en-US" sz="1200" kern="1200" dirty="0" smtClean="0">
                <a:solidFill>
                  <a:schemeClr val="tx1"/>
                </a:solidFill>
                <a:effectLst/>
                <a:latin typeface="+mn-lt"/>
                <a:ea typeface="+mn-ea"/>
                <a:cs typeface="+mn-cs"/>
              </a:rPr>
              <a:t>IBM</a:t>
            </a:r>
            <a:r>
              <a:rPr lang="ru-RU"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BigInsights</a:t>
            </a:r>
            <a:r>
              <a:rPr lang="ru-RU"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BigSheets</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Stream</a:t>
            </a:r>
            <a:r>
              <a:rPr lang="ru-RU" sz="1200" kern="1200" dirty="0" smtClean="0">
                <a:solidFill>
                  <a:schemeClr val="tx1"/>
                </a:solidFill>
                <a:effectLst/>
                <a:latin typeface="+mn-lt"/>
                <a:ea typeface="+mn-ea"/>
                <a:cs typeface="+mn-cs"/>
              </a:rPr>
              <a:t>, решения от </a:t>
            </a:r>
            <a:r>
              <a:rPr lang="en-US" sz="1200" kern="1200" dirty="0" smtClean="0">
                <a:solidFill>
                  <a:schemeClr val="tx1"/>
                </a:solidFill>
                <a:effectLst/>
                <a:latin typeface="+mn-lt"/>
                <a:ea typeface="+mn-ea"/>
                <a:cs typeface="+mn-cs"/>
              </a:rPr>
              <a:t>SAP</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SAP HANA</a:t>
            </a:r>
            <a:r>
              <a:rPr lang="ru-RU" sz="1200" kern="1200" dirty="0" smtClean="0">
                <a:solidFill>
                  <a:schemeClr val="tx1"/>
                </a:solidFill>
                <a:effectLst/>
                <a:latin typeface="+mn-lt"/>
                <a:ea typeface="+mn-ea"/>
                <a:cs typeface="+mn-cs"/>
              </a:rPr>
              <a:t>, от </a:t>
            </a:r>
            <a:r>
              <a:rPr lang="en-US" sz="1200" kern="1200" dirty="0" smtClean="0">
                <a:solidFill>
                  <a:schemeClr val="tx1"/>
                </a:solidFill>
                <a:effectLst/>
                <a:latin typeface="+mn-lt"/>
                <a:ea typeface="+mn-ea"/>
                <a:cs typeface="+mn-cs"/>
              </a:rPr>
              <a:t>EMC </a:t>
            </a:r>
            <a:r>
              <a:rPr lang="en-US" sz="1200" kern="1200" dirty="0" err="1" smtClean="0">
                <a:solidFill>
                  <a:schemeClr val="tx1"/>
                </a:solidFill>
                <a:effectLst/>
                <a:latin typeface="+mn-lt"/>
                <a:ea typeface="+mn-ea"/>
                <a:cs typeface="+mn-cs"/>
              </a:rPr>
              <a:t>Greenplum</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Chorus</a:t>
            </a:r>
            <a:r>
              <a:rPr lang="ru-RU" sz="1200" kern="120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26</a:t>
            </a:fld>
            <a:endParaRPr lang="ru-RU"/>
          </a:p>
        </p:txBody>
      </p:sp>
    </p:spTree>
    <p:extLst>
      <p:ext uri="{BB962C8B-B14F-4D97-AF65-F5344CB8AC3E}">
        <p14:creationId xmlns:p14="http://schemas.microsoft.com/office/powerpoint/2010/main" val="1534565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34</a:t>
            </a:fld>
            <a:endParaRPr lang="ru-RU"/>
          </a:p>
        </p:txBody>
      </p:sp>
    </p:spTree>
    <p:extLst>
      <p:ext uri="{BB962C8B-B14F-4D97-AF65-F5344CB8AC3E}">
        <p14:creationId xmlns:p14="http://schemas.microsoft.com/office/powerpoint/2010/main" val="3939760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561FA3-E8E0-482C-9669-258F3E816F64}" type="slidenum">
              <a:rPr lang="ru-RU" smtClean="0"/>
              <a:t>36</a:t>
            </a:fld>
            <a:endParaRPr lang="ru-RU"/>
          </a:p>
        </p:txBody>
      </p:sp>
    </p:spTree>
    <p:extLst>
      <p:ext uri="{BB962C8B-B14F-4D97-AF65-F5344CB8AC3E}">
        <p14:creationId xmlns:p14="http://schemas.microsoft.com/office/powerpoint/2010/main" val="2340197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561FA3-E8E0-482C-9669-258F3E816F64}" type="slidenum">
              <a:rPr lang="ru-RU" smtClean="0"/>
              <a:t>39</a:t>
            </a:fld>
            <a:endParaRPr lang="ru-RU"/>
          </a:p>
        </p:txBody>
      </p:sp>
    </p:spTree>
    <p:extLst>
      <p:ext uri="{BB962C8B-B14F-4D97-AF65-F5344CB8AC3E}">
        <p14:creationId xmlns:p14="http://schemas.microsoft.com/office/powerpoint/2010/main" val="1588545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1F73B42-7B8B-4882-A809-3559C0742ADF}" type="slidenum">
              <a:rPr lang="ru-RU" smtClean="0"/>
              <a:t>79</a:t>
            </a:fld>
            <a:endParaRPr lang="ru-RU"/>
          </a:p>
        </p:txBody>
      </p:sp>
    </p:spTree>
    <p:extLst>
      <p:ext uri="{BB962C8B-B14F-4D97-AF65-F5344CB8AC3E}">
        <p14:creationId xmlns:p14="http://schemas.microsoft.com/office/powerpoint/2010/main" val="3306085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Оказывается, всё не так уж и многообразно.</a:t>
            </a:r>
            <a:r>
              <a:rPr lang="ru-RU" baseline="0" dirty="0" smtClean="0"/>
              <a:t> Даже тех ассоциаций которые мы имеем на текущий момент достаточно, чтобы вполне чётко себе представить область больших данных. Это конечно же сами данные, их объём.</a:t>
            </a:r>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4</a:t>
            </a:fld>
            <a:endParaRPr lang="ru-RU"/>
          </a:p>
        </p:txBody>
      </p:sp>
    </p:spTree>
    <p:extLst>
      <p:ext uri="{BB962C8B-B14F-4D97-AF65-F5344CB8AC3E}">
        <p14:creationId xmlns:p14="http://schemas.microsoft.com/office/powerpoint/2010/main" val="33732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Давайте</a:t>
            </a:r>
            <a:r>
              <a:rPr lang="ru-RU" baseline="0" dirty="0" smtClean="0"/>
              <a:t> посмотрим на объём с исторической точки зрения. На этом графике мы видим рост объёмов информации, представленной в аналоговом и цифровом виде. Объём экспоненциально увеличивается. При этом мы видим, что где-то с 2000х годов происходит переломный момент – цифровые носители получают широкое распространение тем самым давая всё большему количеству информации сохраняться и быть доступной уже в цифровом виде. Конечно же здесь мы не учитываем тот факт, что в 1986 году считалась информация, специально отобранная (библиотеки, фильмотеки и т.п.), а в 2002 году уже имеется просто вся информация, в том числе бесчисленные копии фильмов, фотографий и текстов. Отметим, что особый вклад в развитие цифровой эпохи внесли жёсткие диски. Удешевление их производства – основной фактор формирования тренда больших данных.</a:t>
            </a:r>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6</a:t>
            </a:fld>
            <a:endParaRPr lang="ru-RU"/>
          </a:p>
        </p:txBody>
      </p:sp>
    </p:spTree>
    <p:extLst>
      <p:ext uri="{BB962C8B-B14F-4D97-AF65-F5344CB8AC3E}">
        <p14:creationId xmlns:p14="http://schemas.microsoft.com/office/powerpoint/2010/main" val="314103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Есть и другие причины и факторы возникновения</a:t>
            </a:r>
            <a:r>
              <a:rPr lang="ru-RU" baseline="0" dirty="0" smtClean="0"/>
              <a:t> </a:t>
            </a:r>
            <a:r>
              <a:rPr lang="en-US" baseline="0" dirty="0" smtClean="0"/>
              <a:t>Big Data</a:t>
            </a:r>
            <a:r>
              <a:rPr lang="ru-RU" baseline="0" dirty="0" smtClean="0"/>
              <a:t>. Можно ли было говорить об этом десять лет назад? Вряд ли. Собираемые данные были не так заметны. Не во всех машинах стояли датчики для контроля состояния двигателей, не так были распространены средства для мониторинга здоровья, шагомеры и прочие сенсоры. Не так были распространены мобильные устройства. Все эти вещи генерируют данные, которые нужно где-то хранить и обрабатывать.</a:t>
            </a:r>
          </a:p>
          <a:p>
            <a:endParaRPr lang="ru-R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Кто и когда будет анализировать эти данные и синтезировать новые решения? </a:t>
            </a:r>
          </a:p>
          <a:p>
            <a:endParaRPr lang="ru-RU" dirty="0" smtClean="0"/>
          </a:p>
          <a:p>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7</a:t>
            </a:fld>
            <a:endParaRPr lang="ru-RU"/>
          </a:p>
        </p:txBody>
      </p:sp>
    </p:spTree>
    <p:extLst>
      <p:ext uri="{BB962C8B-B14F-4D97-AF65-F5344CB8AC3E}">
        <p14:creationId xmlns:p14="http://schemas.microsoft.com/office/powerpoint/2010/main" val="1822164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Во-вторых, даже когда происходит развитие технологий, накопление данных осознание новых возможностей не происходит одномоментно. Появление термина большие данные связывают с публикацией в журнале </a:t>
            </a:r>
            <a:r>
              <a:rPr lang="en-US" sz="1200" kern="1200" dirty="0" smtClean="0">
                <a:solidFill>
                  <a:schemeClr val="tx1"/>
                </a:solidFill>
                <a:effectLst/>
                <a:latin typeface="+mn-lt"/>
                <a:ea typeface="+mn-ea"/>
                <a:cs typeface="+mn-cs"/>
              </a:rPr>
              <a:t>Nature</a:t>
            </a:r>
            <a:r>
              <a:rPr lang="ru-RU" sz="1200" kern="1200" dirty="0" smtClean="0">
                <a:solidFill>
                  <a:schemeClr val="tx1"/>
                </a:solidFill>
                <a:effectLst/>
                <a:latin typeface="+mn-lt"/>
                <a:ea typeface="+mn-ea"/>
                <a:cs typeface="+mn-cs"/>
              </a:rPr>
              <a:t>, но также известно и то, что ранее этот термин уже употреблялся. Тем не менее, правильнее говорить именно о 2008 году, т.к. статья констатировала некий общественный статус технологий и запустила массовый процесс осознания её возможностей. Однако только в 2011 году появляется отчёт компании </a:t>
            </a:r>
            <a:r>
              <a:rPr lang="ru-RU" sz="1200" kern="1200" dirty="0" err="1" smtClean="0">
                <a:solidFill>
                  <a:schemeClr val="tx1"/>
                </a:solidFill>
                <a:effectLst/>
                <a:latin typeface="+mn-lt"/>
                <a:ea typeface="+mn-ea"/>
                <a:cs typeface="+mn-cs"/>
              </a:rPr>
              <a:t>МакКинзи</a:t>
            </a:r>
            <a:r>
              <a:rPr lang="ru-RU" sz="1200" kern="1200" dirty="0" smtClean="0">
                <a:solidFill>
                  <a:schemeClr val="tx1"/>
                </a:solidFill>
                <a:effectLst/>
                <a:latin typeface="+mn-lt"/>
                <a:ea typeface="+mn-ea"/>
                <a:cs typeface="+mn-cs"/>
              </a:rPr>
              <a:t>, который очень сильно повлиял на популяризацию тренда. Таким образом, с публикацией данного отчёта общество перешло в фазу создания новых технологий для обработки </a:t>
            </a:r>
            <a:r>
              <a:rPr lang="ru-RU" sz="1200" kern="1200" dirty="0" err="1" smtClean="0">
                <a:solidFill>
                  <a:schemeClr val="tx1"/>
                </a:solidFill>
                <a:effectLst/>
                <a:latin typeface="+mn-lt"/>
                <a:ea typeface="+mn-ea"/>
                <a:cs typeface="+mn-cs"/>
              </a:rPr>
              <a:t>Big</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Data</a:t>
            </a:r>
            <a:r>
              <a:rPr lang="ru-RU" sz="1200" kern="1200" dirty="0" smtClean="0">
                <a:solidFill>
                  <a:schemeClr val="tx1"/>
                </a:solidFill>
                <a:effectLst/>
                <a:latin typeface="+mn-lt"/>
                <a:ea typeface="+mn-ea"/>
                <a:cs typeface="+mn-cs"/>
              </a:rPr>
              <a:t> (большие инвестиции в рынок технологий </a:t>
            </a:r>
            <a:r>
              <a:rPr lang="en-US" sz="1200" kern="1200" dirty="0" smtClean="0">
                <a:solidFill>
                  <a:schemeClr val="tx1"/>
                </a:solidFill>
                <a:effectLst/>
                <a:latin typeface="+mn-lt"/>
                <a:ea typeface="+mn-ea"/>
                <a:cs typeface="+mn-cs"/>
              </a:rPr>
              <a:t>BigData</a:t>
            </a:r>
            <a:r>
              <a:rPr lang="ru-RU" sz="1200" kern="1200" dirty="0" smtClean="0">
                <a:solidFill>
                  <a:schemeClr val="tx1"/>
                </a:solidFill>
                <a:effectLst/>
                <a:latin typeface="+mn-lt"/>
                <a:ea typeface="+mn-ea"/>
                <a:cs typeface="+mn-cs"/>
              </a:rPr>
              <a:t>) и одновременной подготовки кадров для этой новой отрасли: </a:t>
            </a:r>
            <a:r>
              <a:rPr lang="en-US" sz="1200" kern="1200" dirty="0" smtClean="0">
                <a:solidFill>
                  <a:schemeClr val="tx1"/>
                </a:solidFill>
                <a:effectLst/>
                <a:latin typeface="+mn-lt"/>
                <a:ea typeface="+mn-ea"/>
                <a:cs typeface="+mn-cs"/>
              </a:rPr>
              <a:t>Data Engineer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Data</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Scientists</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BD</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analyst</a:t>
            </a:r>
            <a:r>
              <a:rPr lang="ru-RU" sz="1200" kern="1200" dirty="0" smtClean="0">
                <a:solidFill>
                  <a:schemeClr val="tx1"/>
                </a:solidFill>
                <a:effectLst/>
                <a:latin typeface="+mn-lt"/>
                <a:ea typeface="+mn-ea"/>
                <a:cs typeface="+mn-cs"/>
              </a:rPr>
              <a:t> (нехватка 140 тыс. специалистов).</a:t>
            </a:r>
          </a:p>
          <a:p>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9</a:t>
            </a:fld>
            <a:endParaRPr lang="ru-RU"/>
          </a:p>
        </p:txBody>
      </p:sp>
    </p:spTree>
    <p:extLst>
      <p:ext uri="{BB962C8B-B14F-4D97-AF65-F5344CB8AC3E}">
        <p14:creationId xmlns:p14="http://schemas.microsoft.com/office/powerpoint/2010/main" val="3904177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Что такое аналитика больших данных? Вы уже наверняка знаете основные характеристики больших данных: объём, скорость и разнообразие. Кто-то приводит ещё: ценность, виртуализацию,</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верификацию и пр. Всё это также относится к большим данным. К ним в ближайшее время будет относиться практически всё. И это не шутка. Технологии позволяют хранить огромные объёмы (Петабайты) на всё меньшем кусочке пространства. Это и развитие сенсоров приводит к тому, что падают затраты на сбор данных. </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Однако возникают затраты на хранение. При условии высоких скоростей генерирования данных, например, сообщений </a:t>
            </a:r>
            <a:r>
              <a:rPr lang="ru-RU" sz="1200" kern="1200" dirty="0" err="1" smtClean="0">
                <a:solidFill>
                  <a:schemeClr val="tx1"/>
                </a:solidFill>
                <a:effectLst/>
                <a:latin typeface="+mn-lt"/>
                <a:ea typeface="+mn-ea"/>
                <a:cs typeface="+mn-cs"/>
              </a:rPr>
              <a:t>вКонтакте</a:t>
            </a:r>
            <a:r>
              <a:rPr lang="ru-RU" sz="1200" kern="1200" dirty="0" smtClean="0">
                <a:solidFill>
                  <a:schemeClr val="tx1"/>
                </a:solidFill>
                <a:effectLst/>
                <a:latin typeface="+mn-lt"/>
                <a:ea typeface="+mn-ea"/>
                <a:cs typeface="+mn-cs"/>
              </a:rPr>
              <a:t> или других </a:t>
            </a:r>
            <a:r>
              <a:rPr lang="ru-RU" sz="1200" kern="1200" dirty="0" err="1" smtClean="0">
                <a:solidFill>
                  <a:schemeClr val="tx1"/>
                </a:solidFill>
                <a:effectLst/>
                <a:latin typeface="+mn-lt"/>
                <a:ea typeface="+mn-ea"/>
                <a:cs typeface="+mn-cs"/>
              </a:rPr>
              <a:t>соц.сетях</a:t>
            </a:r>
            <a:r>
              <a:rPr lang="ru-RU" sz="1200" kern="1200" dirty="0" smtClean="0">
                <a:solidFill>
                  <a:schemeClr val="tx1"/>
                </a:solidFill>
                <a:effectLst/>
                <a:latin typeface="+mn-lt"/>
                <a:ea typeface="+mn-ea"/>
                <a:cs typeface="+mn-cs"/>
              </a:rPr>
              <a:t>, проблема сохранения и обработки на лету тоже становится заметной. С годами компании понимают, что данных уже столько много, что осмысленно поставить вопрос: зачем нам испытывать издержки на их хранение? Появляется мысль о рациональном использовании сохранённых данных: давайте не будем их выбрасывать, а постараемся извлечь из них пользу. Так мы наблюдаем бум разных технологий хранения и обработки данных. Всё это положительно сказывается на рынке систем хранения данных. И чем они надёжнее, быстрее и эффективнее, тем больше их покупают, тем больше данных собирают, тем больше растёт потребность в сборе ещё каких-нибудь данных.</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Однако,</a:t>
            </a:r>
            <a:r>
              <a:rPr lang="ru-RU" sz="1200" kern="1200" baseline="0" dirty="0" smtClean="0">
                <a:solidFill>
                  <a:schemeClr val="tx1"/>
                </a:solidFill>
                <a:effectLst/>
                <a:latin typeface="+mn-lt"/>
                <a:ea typeface="+mn-ea"/>
                <a:cs typeface="+mn-cs"/>
              </a:rPr>
              <a:t> большой объём данных отнюдь не означать и большую их ценность. Эта зависимость не линейная. Даже если обратиться к собственному опыту – давно ли Вы просматривали свои тысячи фотографий, отснятых за последний год? С ростом объёмов видимая ценность на байт данных падает. Возникает очень много дублей, записей и перезаписей. Всё это приводит к падению качества исходного материала. И это при росте технических качественных характеристик записывающих устройств. Здесь мы сталкиваемся не только с возможностями, которые нам открывают большие данные, но и с проблемой качества исходных данных.</a:t>
            </a:r>
            <a:endParaRPr lang="en-US" sz="1200" kern="1200" baseline="0" dirty="0" smtClean="0">
              <a:solidFill>
                <a:schemeClr val="tx1"/>
              </a:solidFill>
              <a:effectLst/>
              <a:latin typeface="+mn-lt"/>
              <a:ea typeface="+mn-ea"/>
              <a:cs typeface="+mn-cs"/>
            </a:endParaRPr>
          </a:p>
          <a:p>
            <a:r>
              <a:rPr lang="ru-RU" sz="1200" kern="1200" baseline="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Вот мы и приходим к основным драйверам этого рынка:</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увеличение потоков информации;</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удешевление систем хранения на единицу информации;</a:t>
            </a:r>
          </a:p>
          <a:p>
            <a:pPr marL="171450" lvl="0" indent="-171450">
              <a:buFont typeface="Arial" panose="020B0604020202020204" pitchFamily="34" charset="0"/>
              <a:buChar char="•"/>
            </a:pPr>
            <a:r>
              <a:rPr lang="ru-RU" sz="1200" kern="1200" dirty="0" smtClean="0">
                <a:solidFill>
                  <a:schemeClr val="tx1"/>
                </a:solidFill>
                <a:effectLst/>
                <a:latin typeface="+mn-lt"/>
                <a:ea typeface="+mn-ea"/>
                <a:cs typeface="+mn-cs"/>
              </a:rPr>
              <a:t>усовершенствование технологий обработки информации.</a:t>
            </a:r>
          </a:p>
          <a:p>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10</a:t>
            </a:fld>
            <a:endParaRPr lang="ru-RU"/>
          </a:p>
        </p:txBody>
      </p:sp>
    </p:spTree>
    <p:extLst>
      <p:ext uri="{BB962C8B-B14F-4D97-AF65-F5344CB8AC3E}">
        <p14:creationId xmlns:p14="http://schemas.microsoft.com/office/powerpoint/2010/main" val="4286434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Очевидно, что для целей анализа нам особенно важно понимать какие перед нами данные, что они описывают и с какой точностью.</a:t>
            </a:r>
          </a:p>
          <a:p>
            <a:r>
              <a:rPr lang="ru-RU" dirty="0" smtClean="0"/>
              <a:t>Мы можем заметить</a:t>
            </a:r>
            <a:r>
              <a:rPr lang="ru-RU" baseline="0" dirty="0" smtClean="0"/>
              <a:t> что с началом цифровой эпохи повысилась доступность генерирования и хранения цифровой информации. Это означает, что если раньше задумывались о том, что записать на оставшиеся 30Кб дискеты, то сейчас о гигабайтах не особо задумываются. Если раньше на фотоаппараты Зенит отбирался каждый кадр, тщательно выставлялась </a:t>
            </a:r>
            <a:r>
              <a:rPr lang="ru-RU" baseline="0" dirty="0" err="1" smtClean="0"/>
              <a:t>экпозиция</a:t>
            </a:r>
            <a:r>
              <a:rPr lang="ru-RU" baseline="0" dirty="0" smtClean="0"/>
              <a:t>, то сейчас люди делают до тысячи снимков за день… на один раз пересмотреть, или ни разу. Это обывательский подход к качеству информации и к стоимости одного байта.</a:t>
            </a:r>
          </a:p>
          <a:p>
            <a:endParaRPr lang="ru-RU" baseline="0" dirty="0" smtClean="0"/>
          </a:p>
          <a:p>
            <a:r>
              <a:rPr lang="ru-RU" baseline="0" dirty="0" smtClean="0"/>
              <a:t>Однако та же тенденция сохранятся и в области бизнес-информации.</a:t>
            </a:r>
          </a:p>
          <a:p>
            <a:r>
              <a:rPr lang="ru-RU" baseline="0" dirty="0" smtClean="0"/>
              <a:t>Один вид информации часто собирается очень тщательно (финансовые прогнозы, планы производства), настолько тщательно, что на рабочих местах пользователей образуется большое число дублей информации без возможности установить, какая информация более актуальная. С этой проблемой призваны бороться </a:t>
            </a:r>
            <a:r>
              <a:rPr lang="en-US" baseline="0" dirty="0" smtClean="0"/>
              <a:t>ERP, CRM </a:t>
            </a:r>
            <a:r>
              <a:rPr lang="ru-RU" baseline="0" dirty="0" smtClean="0"/>
              <a:t>и другие </a:t>
            </a:r>
            <a:r>
              <a:rPr lang="en-US" baseline="0" dirty="0" smtClean="0"/>
              <a:t>BI</a:t>
            </a:r>
            <a:r>
              <a:rPr lang="ru-RU" baseline="0" dirty="0" smtClean="0"/>
              <a:t>-системы структурированного хранения информации.</a:t>
            </a:r>
          </a:p>
          <a:p>
            <a:r>
              <a:rPr lang="ru-RU" baseline="0" dirty="0" smtClean="0"/>
              <a:t>Если приглядеться уже в архитектуру </a:t>
            </a:r>
            <a:r>
              <a:rPr lang="en-US" baseline="0" dirty="0" smtClean="0"/>
              <a:t>BI</a:t>
            </a:r>
            <a:r>
              <a:rPr lang="ru-RU" baseline="0" dirty="0" smtClean="0"/>
              <a:t>-систем, то можно заметить два типа архитектур хранения бизнес-информации: хранящая текущие состояния объектов и хранящие всю историю изменения объектов. Вторые годятся для дальнейшего анализа и составляют основу бизнес-аналитики больших данных. Главным образом из-за высокого качества исходной информации.</a:t>
            </a:r>
          </a:p>
          <a:p>
            <a:endParaRPr lang="ru-RU" baseline="0" dirty="0" smtClean="0"/>
          </a:p>
          <a:p>
            <a:r>
              <a:rPr lang="ru-RU" baseline="0" dirty="0" smtClean="0"/>
              <a:t>Однако при анализе могут быть поставлены такие вопросы, которые не ставились при сборе. Таким образом, возникает проблема несоответствия цели сбора и использования.</a:t>
            </a:r>
          </a:p>
          <a:p>
            <a:pPr marL="0" indent="0">
              <a:buNone/>
            </a:pPr>
            <a:r>
              <a:rPr lang="ru-RU" baseline="0" dirty="0" smtClean="0"/>
              <a:t>При этих подходах</a:t>
            </a:r>
          </a:p>
        </p:txBody>
      </p:sp>
      <p:sp>
        <p:nvSpPr>
          <p:cNvPr id="4" name="Номер слайда 3"/>
          <p:cNvSpPr>
            <a:spLocks noGrp="1"/>
          </p:cNvSpPr>
          <p:nvPr>
            <p:ph type="sldNum" sz="quarter" idx="10"/>
          </p:nvPr>
        </p:nvSpPr>
        <p:spPr/>
        <p:txBody>
          <a:bodyPr/>
          <a:lstStyle/>
          <a:p>
            <a:fld id="{71F73B42-7B8B-4882-A809-3559C0742ADF}" type="slidenum">
              <a:rPr lang="ru-RU" smtClean="0"/>
              <a:t>11</a:t>
            </a:fld>
            <a:endParaRPr lang="ru-RU"/>
          </a:p>
        </p:txBody>
      </p:sp>
    </p:spTree>
    <p:extLst>
      <p:ext uri="{BB962C8B-B14F-4D97-AF65-F5344CB8AC3E}">
        <p14:creationId xmlns:p14="http://schemas.microsoft.com/office/powerpoint/2010/main" val="1623785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Компании, разрабатывающие системы хранения как раз и заинтересованы в популяризации больших данных, чтобы обеспечить себе рынок сбыта. Вторыми игроками на этом рынке оказываются компании, которые предлагают решения и услуги по извлечению из собранных данных новых знаний, сегментаций клиентов, новых решений старых и подступающих проблем. Возникают угрозы безопасности и вопросы законности сбора данных – это сдерживает развитие рынка, но с другой стороны придаёт ему устойчивость; но об этом попозже.</a:t>
            </a:r>
          </a:p>
          <a:p>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12</a:t>
            </a:fld>
            <a:endParaRPr lang="ru-RU"/>
          </a:p>
        </p:txBody>
      </p:sp>
    </p:spTree>
    <p:extLst>
      <p:ext uri="{BB962C8B-B14F-4D97-AF65-F5344CB8AC3E}">
        <p14:creationId xmlns:p14="http://schemas.microsoft.com/office/powerpoint/2010/main" val="3282415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9194435E-5AE1-467E-A815-C7BECD5EB817}" type="datetime1">
              <a:rPr lang="ru-RU" smtClean="0"/>
              <a:t>09.11.2019</a:t>
            </a:fld>
            <a:endParaRPr lang="ru-RU"/>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ru-RU"/>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F1F76288-4F85-4F59-B786-02C6DC4B752F}" type="slidenum">
              <a:rPr lang="ru-RU" smtClean="0"/>
              <a:t>‹#›</a:t>
            </a:fld>
            <a:endParaRPr lang="ru-RU" dirty="0"/>
          </a:p>
        </p:txBody>
      </p:sp>
      <p:pic>
        <p:nvPicPr>
          <p:cNvPr id="10" name="Рисунок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713" y="77099"/>
            <a:ext cx="2230119" cy="408235"/>
          </a:xfrm>
          <a:prstGeom prst="rect">
            <a:avLst/>
          </a:prstGeom>
          <a:ln>
            <a:noFill/>
          </a:ln>
          <a:effectLst>
            <a:glow rad="63500">
              <a:schemeClr val="bg1">
                <a:alpha val="40000"/>
              </a:schemeClr>
            </a:glow>
          </a:effectLst>
        </p:spPr>
      </p:pic>
    </p:spTree>
    <p:extLst>
      <p:ext uri="{BB962C8B-B14F-4D97-AF65-F5344CB8AC3E}">
        <p14:creationId xmlns:p14="http://schemas.microsoft.com/office/powerpoint/2010/main" val="10002991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7A558A5-CBE3-4AB3-9A66-B342FC52EB28}" type="datetime1">
              <a:rPr lang="ru-RU" smtClean="0"/>
              <a:t>09.11.2019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F76288-4F85-4F59-B786-02C6DC4B752F}" type="slidenum">
              <a:rPr lang="ru-RU" smtClean="0"/>
              <a:t>‹#›</a:t>
            </a:fld>
            <a:endParaRPr lang="ru-RU"/>
          </a:p>
        </p:txBody>
      </p:sp>
    </p:spTree>
    <p:extLst>
      <p:ext uri="{BB962C8B-B14F-4D97-AF65-F5344CB8AC3E}">
        <p14:creationId xmlns:p14="http://schemas.microsoft.com/office/powerpoint/2010/main" val="1928946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C43D49E-9ECE-4F20-8991-1EB87ACEEBA8}" type="datetime1">
              <a:rPr lang="ru-RU" smtClean="0"/>
              <a:t>09.11.2019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F76288-4F85-4F59-B786-02C6DC4B752F}" type="slidenum">
              <a:rPr lang="ru-RU" smtClean="0"/>
              <a:t>‹#›</a:t>
            </a:fld>
            <a:endParaRPr lang="ru-RU"/>
          </a:p>
        </p:txBody>
      </p:sp>
    </p:spTree>
    <p:extLst>
      <p:ext uri="{BB962C8B-B14F-4D97-AF65-F5344CB8AC3E}">
        <p14:creationId xmlns:p14="http://schemas.microsoft.com/office/powerpoint/2010/main" val="235928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20CBD20-9863-47E2-BB4D-3C37406AFB93}" type="datetime1">
              <a:rPr lang="ru-RU" smtClean="0"/>
              <a:t>09.11.2019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F76288-4F85-4F59-B786-02C6DC4B752F}" type="slidenum">
              <a:rPr lang="ru-RU" smtClean="0"/>
              <a:t>‹#›</a:t>
            </a:fld>
            <a:endParaRPr lang="ru-RU"/>
          </a:p>
        </p:txBody>
      </p:sp>
    </p:spTree>
    <p:extLst>
      <p:ext uri="{BB962C8B-B14F-4D97-AF65-F5344CB8AC3E}">
        <p14:creationId xmlns:p14="http://schemas.microsoft.com/office/powerpoint/2010/main" val="321025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D374251-9D24-421A-8793-805DFEDAAD8B}" type="datetime1">
              <a:rPr lang="ru-RU" smtClean="0"/>
              <a:t>09.11.2019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F76288-4F85-4F59-B786-02C6DC4B752F}" type="slidenum">
              <a:rPr lang="ru-RU" smtClean="0"/>
              <a:t>‹#›</a:t>
            </a:fld>
            <a:endParaRPr lang="ru-RU"/>
          </a:p>
        </p:txBody>
      </p:sp>
    </p:spTree>
    <p:extLst>
      <p:ext uri="{BB962C8B-B14F-4D97-AF65-F5344CB8AC3E}">
        <p14:creationId xmlns:p14="http://schemas.microsoft.com/office/powerpoint/2010/main" val="3258035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3D5BE21-EE6F-405D-B6A5-CF165CAFB2F8}" type="datetime1">
              <a:rPr lang="ru-RU" smtClean="0"/>
              <a:t>09.11.2019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1F76288-4F85-4F59-B786-02C6DC4B752F}" type="slidenum">
              <a:rPr lang="ru-RU" smtClean="0"/>
              <a:t>‹#›</a:t>
            </a:fld>
            <a:endParaRPr lang="ru-RU"/>
          </a:p>
        </p:txBody>
      </p:sp>
    </p:spTree>
    <p:extLst>
      <p:ext uri="{BB962C8B-B14F-4D97-AF65-F5344CB8AC3E}">
        <p14:creationId xmlns:p14="http://schemas.microsoft.com/office/powerpoint/2010/main" val="1227699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3F01C90-EEC9-4819-90BC-7EB36069BB65}" type="datetime1">
              <a:rPr lang="ru-RU" smtClean="0"/>
              <a:t>09.11.2019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1F76288-4F85-4F59-B786-02C6DC4B752F}" type="slidenum">
              <a:rPr lang="ru-RU" smtClean="0"/>
              <a:t>‹#›</a:t>
            </a:fld>
            <a:endParaRPr lang="ru-RU"/>
          </a:p>
        </p:txBody>
      </p:sp>
    </p:spTree>
    <p:extLst>
      <p:ext uri="{BB962C8B-B14F-4D97-AF65-F5344CB8AC3E}">
        <p14:creationId xmlns:p14="http://schemas.microsoft.com/office/powerpoint/2010/main" val="2515566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C6F487B-E6CD-4BD2-9C85-CC4648F749A1}" type="datetime1">
              <a:rPr lang="ru-RU" smtClean="0"/>
              <a:t>09.11.2019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1F76288-4F85-4F59-B786-02C6DC4B752F}" type="slidenum">
              <a:rPr lang="ru-RU" smtClean="0"/>
              <a:t>‹#›</a:t>
            </a:fld>
            <a:endParaRPr lang="ru-RU"/>
          </a:p>
        </p:txBody>
      </p:sp>
    </p:spTree>
    <p:extLst>
      <p:ext uri="{BB962C8B-B14F-4D97-AF65-F5344CB8AC3E}">
        <p14:creationId xmlns:p14="http://schemas.microsoft.com/office/powerpoint/2010/main" val="3770804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3DB66-A1CE-40FB-AC81-7B4989BEE6B7}" type="datetime1">
              <a:rPr lang="ru-RU" smtClean="0"/>
              <a:t>09.11.2019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1F76288-4F85-4F59-B786-02C6DC4B752F}" type="slidenum">
              <a:rPr lang="ru-RU" smtClean="0"/>
              <a:t>‹#›</a:t>
            </a:fld>
            <a:endParaRPr lang="ru-RU"/>
          </a:p>
        </p:txBody>
      </p:sp>
    </p:spTree>
    <p:extLst>
      <p:ext uri="{BB962C8B-B14F-4D97-AF65-F5344CB8AC3E}">
        <p14:creationId xmlns:p14="http://schemas.microsoft.com/office/powerpoint/2010/main" val="262615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ru-RU" smtClean="0"/>
              <a:t>Образец текста</a:t>
            </a:r>
          </a:p>
        </p:txBody>
      </p:sp>
      <p:sp>
        <p:nvSpPr>
          <p:cNvPr id="5" name="Date Placeholder 4"/>
          <p:cNvSpPr>
            <a:spLocks noGrp="1"/>
          </p:cNvSpPr>
          <p:nvPr>
            <p:ph type="dt" sz="half" idx="10"/>
          </p:nvPr>
        </p:nvSpPr>
        <p:spPr/>
        <p:txBody>
          <a:bodyPr/>
          <a:lstStyle/>
          <a:p>
            <a:fld id="{C66A1EFF-53A7-4F52-8D2A-9872BFB38062}" type="datetime1">
              <a:rPr lang="ru-RU" smtClean="0"/>
              <a:t>09.11.2019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F1F76288-4F85-4F59-B786-02C6DC4B752F}" type="slidenum">
              <a:rPr lang="ru-RU" smtClean="0"/>
              <a:t>‹#›</a:t>
            </a:fld>
            <a:endParaRPr lang="ru-RU"/>
          </a:p>
        </p:txBody>
      </p:sp>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713" y="77099"/>
            <a:ext cx="2230119" cy="408235"/>
          </a:xfrm>
          <a:prstGeom prst="rect">
            <a:avLst/>
          </a:prstGeom>
        </p:spPr>
      </p:pic>
    </p:spTree>
    <p:extLst>
      <p:ext uri="{BB962C8B-B14F-4D97-AF65-F5344CB8AC3E}">
        <p14:creationId xmlns:p14="http://schemas.microsoft.com/office/powerpoint/2010/main" val="3349550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12A8C050-3CB3-45E0-87E6-A645F1E0892F}" type="datetime1">
              <a:rPr lang="ru-RU" smtClean="0"/>
              <a:t>09.11.2019</a:t>
            </a:fld>
            <a:endParaRPr lang="ru-RU"/>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ru-RU"/>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F1F76288-4F85-4F59-B786-02C6DC4B752F}" type="slidenum">
              <a:rPr lang="ru-RU" smtClean="0"/>
              <a:t>‹#›</a:t>
            </a:fld>
            <a:endParaRPr lang="ru-RU"/>
          </a:p>
        </p:txBody>
      </p:sp>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713" y="77099"/>
            <a:ext cx="2230119" cy="408235"/>
          </a:xfrm>
          <a:prstGeom prst="rect">
            <a:avLst/>
          </a:prstGeom>
        </p:spPr>
      </p:pic>
    </p:spTree>
    <p:extLst>
      <p:ext uri="{BB962C8B-B14F-4D97-AF65-F5344CB8AC3E}">
        <p14:creationId xmlns:p14="http://schemas.microsoft.com/office/powerpoint/2010/main" val="191888566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marL="177800" marR="0" lvl="0" indent="-177800" algn="l" defTabSz="914400" rtl="0" eaLnBrk="1" fontAlgn="auto" latinLnBrk="0" hangingPunct="1">
              <a:lnSpc>
                <a:spcPct val="85000"/>
              </a:lnSpc>
              <a:spcBef>
                <a:spcPts val="1300"/>
              </a:spcBef>
              <a:spcAft>
                <a:spcPts val="0"/>
              </a:spcAft>
              <a:buClrTx/>
              <a:buSzTx/>
              <a:buFont typeface="Calibri Light" panose="020F0302020204030204" pitchFamily="34" charset="0"/>
              <a:buChar char="·"/>
              <a:tabLst/>
              <a:defRPr/>
            </a:pPr>
            <a:r>
              <a:rPr kumimoji="0" lang="ru-RU" sz="2400" b="0" i="0" u="none" strike="noStrike" kern="1200" cap="none" spc="0" normalizeH="0" baseline="0" noProof="0" dirty="0" smtClean="0">
                <a:ln>
                  <a:noFill/>
                </a:ln>
                <a:solidFill>
                  <a:prstClr val="black">
                    <a:lumMod val="85000"/>
                    <a:lumOff val="15000"/>
                  </a:prstClr>
                </a:solidFill>
                <a:effectLst/>
                <a:uLnTx/>
                <a:uFillTx/>
                <a:latin typeface="+mn-lt"/>
              </a:rPr>
              <a:t>Образец текста</a:t>
            </a:r>
          </a:p>
          <a:p>
            <a:pPr marL="533400" marR="0" lvl="1" indent="-346075" algn="l" defTabSz="914400" rtl="0" eaLnBrk="1" fontAlgn="auto" latinLnBrk="0" hangingPunct="1">
              <a:lnSpc>
                <a:spcPct val="85000"/>
              </a:lnSpc>
              <a:spcBef>
                <a:spcPts val="600"/>
              </a:spcBef>
              <a:spcAft>
                <a:spcPts val="0"/>
              </a:spcAft>
              <a:buClrTx/>
              <a:buSzTx/>
              <a:buFont typeface="Calibri Light" panose="020F0302020204030204" pitchFamily="34" charset="0"/>
              <a:buChar char="·"/>
              <a:tabLst/>
              <a:defRPr/>
            </a:pPr>
            <a:r>
              <a:rPr kumimoji="0" lang="ru-RU" sz="2400" b="0" i="0" u="none" strike="noStrike" kern="1200" cap="none" spc="0" normalizeH="0" baseline="0" noProof="0" dirty="0" smtClean="0">
                <a:ln>
                  <a:noFill/>
                </a:ln>
                <a:solidFill>
                  <a:prstClr val="black">
                    <a:lumMod val="85000"/>
                    <a:lumOff val="15000"/>
                  </a:prstClr>
                </a:solidFill>
                <a:effectLst/>
                <a:uLnTx/>
                <a:uFillTx/>
                <a:latin typeface="+mn-lt"/>
              </a:rPr>
              <a:t>Второй уровень</a:t>
            </a:r>
          </a:p>
          <a:p>
            <a:pPr marL="723900" marR="0" lvl="2" indent="-368300" algn="l" defTabSz="914400" rtl="0" eaLnBrk="1" fontAlgn="auto" latinLnBrk="0" hangingPunct="1">
              <a:lnSpc>
                <a:spcPct val="85000"/>
              </a:lnSpc>
              <a:spcBef>
                <a:spcPts val="600"/>
              </a:spcBef>
              <a:spcAft>
                <a:spcPts val="0"/>
              </a:spcAft>
              <a:buClrTx/>
              <a:buSzTx/>
              <a:buFont typeface="Calibri Light" panose="020F0302020204030204" pitchFamily="34" charset="0"/>
              <a:buChar char="·"/>
              <a:tabLst/>
              <a:defRPr/>
            </a:pPr>
            <a:r>
              <a:rPr kumimoji="0" lang="ru-RU" sz="2000" b="0" i="1" u="none" strike="noStrike" kern="1200" cap="none" spc="0" normalizeH="0" baseline="0" noProof="0" dirty="0" smtClean="0">
                <a:ln>
                  <a:noFill/>
                </a:ln>
                <a:solidFill>
                  <a:prstClr val="black">
                    <a:lumMod val="85000"/>
                    <a:lumOff val="15000"/>
                  </a:prstClr>
                </a:solidFill>
                <a:effectLst/>
                <a:uLnTx/>
                <a:uFillTx/>
                <a:latin typeface="+mn-lt"/>
              </a:rPr>
              <a:t>Третий уровень</a:t>
            </a:r>
          </a:p>
          <a:p>
            <a:pPr marL="822325" marR="0" lvl="3" indent="-200025" algn="l" defTabSz="914400" rtl="0" eaLnBrk="1" fontAlgn="auto" latinLnBrk="0" hangingPunct="1">
              <a:lnSpc>
                <a:spcPct val="85000"/>
              </a:lnSpc>
              <a:spcBef>
                <a:spcPts val="600"/>
              </a:spcBef>
              <a:spcAft>
                <a:spcPts val="0"/>
              </a:spcAft>
              <a:buClrTx/>
              <a:buSzTx/>
              <a:buFont typeface="Calibri Light" panose="020F0302020204030204" pitchFamily="34" charset="0"/>
              <a:buChar char="·"/>
              <a:tabLst/>
              <a:defRPr/>
            </a:pPr>
            <a:r>
              <a:rPr kumimoji="0" lang="ru-RU" sz="1800" b="0" i="0" u="none" strike="noStrike" kern="1200" cap="none" spc="0" normalizeH="0" baseline="0" noProof="0" dirty="0" smtClean="0">
                <a:ln>
                  <a:noFill/>
                </a:ln>
                <a:solidFill>
                  <a:prstClr val="black">
                    <a:lumMod val="85000"/>
                    <a:lumOff val="15000"/>
                  </a:prstClr>
                </a:solidFill>
                <a:effectLst/>
                <a:uLnTx/>
                <a:uFillTx/>
                <a:latin typeface="+mn-lt"/>
              </a:rPr>
              <a:t>Четвертый уровень</a:t>
            </a:r>
          </a:p>
          <a:p>
            <a:pPr marL="1096963" marR="0" lvl="4" indent="-195263" algn="l" defTabSz="914400" rtl="0" eaLnBrk="1" fontAlgn="auto" latinLnBrk="0" hangingPunct="1">
              <a:lnSpc>
                <a:spcPct val="85000"/>
              </a:lnSpc>
              <a:spcBef>
                <a:spcPts val="600"/>
              </a:spcBef>
              <a:spcAft>
                <a:spcPts val="0"/>
              </a:spcAft>
              <a:buClrTx/>
              <a:buSzTx/>
              <a:buFont typeface="Calibri Light" panose="020F0302020204030204" pitchFamily="34" charset="0"/>
              <a:buChar char="·"/>
              <a:tabLst/>
              <a:defRPr/>
            </a:pPr>
            <a:r>
              <a:rPr kumimoji="0" lang="ru-RU" sz="1800" b="0" i="0" u="none" strike="noStrike" kern="1200" cap="none" spc="0" normalizeH="0" baseline="0" noProof="0" dirty="0" smtClean="0">
                <a:ln>
                  <a:noFill/>
                </a:ln>
                <a:solidFill>
                  <a:prstClr val="black">
                    <a:lumMod val="85000"/>
                    <a:lumOff val="15000"/>
                  </a:prstClr>
                </a:solidFill>
                <a:effectLst/>
                <a:uLnTx/>
                <a:uFillTx/>
                <a:latin typeface="+mn-lt"/>
              </a:rPr>
              <a:t>Пятый уровень</a:t>
            </a:r>
            <a:endParaRPr kumimoji="0" lang="en-US" sz="1800" b="0" i="0" u="none" strike="noStrike" kern="1200" cap="none" spc="0" normalizeH="0" baseline="0" noProof="0" dirty="0">
              <a:ln>
                <a:noFill/>
              </a:ln>
              <a:solidFill>
                <a:prstClr val="black">
                  <a:lumMod val="85000"/>
                  <a:lumOff val="15000"/>
                </a:prstClr>
              </a:solidFill>
              <a:effectLst/>
              <a:uLnTx/>
              <a:uFillTx/>
              <a:latin typeface="+mn-lt"/>
            </a:endParaRP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28722A87-22C1-4BED-8F46-850747B2347A}" type="datetime1">
              <a:rPr lang="ru-RU" smtClean="0"/>
              <a:t>09.11.2019</a:t>
            </a:fld>
            <a:endParaRPr lang="ru-RU"/>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ru-RU"/>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F1F76288-4F85-4F59-B786-02C6DC4B752F}" type="slidenum">
              <a:rPr lang="ru-RU" smtClean="0"/>
              <a:t>‹#›</a:t>
            </a:fld>
            <a:endParaRPr lang="ru-RU"/>
          </a:p>
        </p:txBody>
      </p:sp>
      <p:pic>
        <p:nvPicPr>
          <p:cNvPr id="7" name="Рисунок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95713" y="77099"/>
            <a:ext cx="2230119" cy="408235"/>
          </a:xfrm>
          <a:prstGeom prst="rect">
            <a:avLst/>
          </a:prstGeom>
        </p:spPr>
      </p:pic>
    </p:spTree>
    <p:extLst>
      <p:ext uri="{BB962C8B-B14F-4D97-AF65-F5344CB8AC3E}">
        <p14:creationId xmlns:p14="http://schemas.microsoft.com/office/powerpoint/2010/main" val="9532637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177800" marR="0" indent="-177800" algn="l" defTabSz="914400" rtl="0" eaLnBrk="1" fontAlgn="auto" latinLnBrk="0" hangingPunct="1">
        <a:lnSpc>
          <a:spcPct val="85000"/>
        </a:lnSpc>
        <a:spcBef>
          <a:spcPts val="1300"/>
        </a:spcBef>
        <a:spcAft>
          <a:spcPts val="0"/>
        </a:spcAft>
        <a:buClrTx/>
        <a:buSzTx/>
        <a:buFont typeface="Calibri Light" panose="020F0302020204030204" pitchFamily="34" charset="0"/>
        <a:buChar char="·"/>
        <a:tabLst/>
        <a:defRPr sz="2400" kern="1200">
          <a:solidFill>
            <a:schemeClr val="tx1">
              <a:lumMod val="85000"/>
              <a:lumOff val="15000"/>
            </a:schemeClr>
          </a:solidFill>
          <a:latin typeface="+mn-lt"/>
          <a:ea typeface="+mn-ea"/>
          <a:cs typeface="+mn-cs"/>
        </a:defRPr>
      </a:lvl1pPr>
      <a:lvl2pPr marL="533400" marR="0" indent="-346075" algn="l" defTabSz="914400" rtl="0" eaLnBrk="1" fontAlgn="auto" latinLnBrk="0" hangingPunct="1">
        <a:lnSpc>
          <a:spcPct val="85000"/>
        </a:lnSpc>
        <a:spcBef>
          <a:spcPts val="600"/>
        </a:spcBef>
        <a:spcAft>
          <a:spcPts val="0"/>
        </a:spcAft>
        <a:buClrTx/>
        <a:buSzTx/>
        <a:buFont typeface="Calibri Light" panose="020F0302020204030204" pitchFamily="34" charset="0"/>
        <a:buChar char="·"/>
        <a:tabLst/>
        <a:defRPr sz="2400" kern="1200">
          <a:solidFill>
            <a:schemeClr val="tx1">
              <a:lumMod val="85000"/>
              <a:lumOff val="15000"/>
            </a:schemeClr>
          </a:solidFill>
          <a:latin typeface="+mn-lt"/>
          <a:ea typeface="+mn-ea"/>
          <a:cs typeface="+mn-cs"/>
        </a:defRPr>
      </a:lvl2pPr>
      <a:lvl3pPr marL="723900" marR="0" indent="-368300" algn="l" defTabSz="914400" rtl="0" eaLnBrk="1" fontAlgn="auto" latinLnBrk="0" hangingPunct="1">
        <a:lnSpc>
          <a:spcPct val="85000"/>
        </a:lnSpc>
        <a:spcBef>
          <a:spcPts val="600"/>
        </a:spcBef>
        <a:spcAft>
          <a:spcPts val="0"/>
        </a:spcAft>
        <a:buClrTx/>
        <a:buSzTx/>
        <a:buFont typeface="Calibri Light" panose="020F0302020204030204" pitchFamily="34" charset="0"/>
        <a:buChar char="·"/>
        <a:tabLst/>
        <a:defRPr sz="2000" i="1" kern="1200">
          <a:solidFill>
            <a:schemeClr val="tx1">
              <a:lumMod val="85000"/>
              <a:lumOff val="15000"/>
            </a:schemeClr>
          </a:solidFill>
          <a:latin typeface="+mn-lt"/>
          <a:ea typeface="+mn-ea"/>
          <a:cs typeface="+mn-cs"/>
        </a:defRPr>
      </a:lvl3pPr>
      <a:lvl4pPr marL="822325" marR="0" indent="-200025" algn="l" defTabSz="914400" rtl="0" eaLnBrk="1" fontAlgn="auto" latinLnBrk="0" hangingPunct="1">
        <a:lnSpc>
          <a:spcPct val="85000"/>
        </a:lnSpc>
        <a:spcBef>
          <a:spcPts val="600"/>
        </a:spcBef>
        <a:spcAft>
          <a:spcPts val="0"/>
        </a:spcAft>
        <a:buClrTx/>
        <a:buSzTx/>
        <a:buFont typeface="Calibri Light" panose="020F0302020204030204" pitchFamily="34" charset="0"/>
        <a:buChar char="·"/>
        <a:tabLst/>
        <a:defRPr sz="1800" kern="1200">
          <a:solidFill>
            <a:schemeClr val="tx1">
              <a:lumMod val="85000"/>
              <a:lumOff val="15000"/>
            </a:schemeClr>
          </a:solidFill>
          <a:latin typeface="+mn-lt"/>
          <a:ea typeface="+mn-ea"/>
          <a:cs typeface="+mn-cs"/>
        </a:defRPr>
      </a:lvl4pPr>
      <a:lvl5pPr marL="1096963" marR="0" indent="-195263" algn="l" defTabSz="914400" rtl="0" eaLnBrk="1" fontAlgn="auto" latinLnBrk="0" hangingPunct="1">
        <a:lnSpc>
          <a:spcPct val="85000"/>
        </a:lnSpc>
        <a:spcBef>
          <a:spcPts val="600"/>
        </a:spcBef>
        <a:spcAft>
          <a:spcPts val="0"/>
        </a:spcAft>
        <a:buClrTx/>
        <a:buSzTx/>
        <a:buFont typeface="Calibri Light" panose="020F0302020204030204" pitchFamily="34" charset="0"/>
        <a:buChar char="·"/>
        <a:tabLst/>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ynthesis.ipi.ac.ru/synthesis/student/BigData/seminar-hadoop" TargetMode="External"/><Relationship Id="rId4" Type="http://schemas.openxmlformats.org/officeDocument/2006/relationships/image" Target="../media/image12.tm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blog.jobbole.com/132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opengovdata.ru/" TargetMode="External"/><Relationship Id="rId2" Type="http://schemas.openxmlformats.org/officeDocument/2006/relationships/hyperlink" Target="http://data.mos.ru/" TargetMode="External"/><Relationship Id="rId1" Type="http://schemas.openxmlformats.org/officeDocument/2006/relationships/slideLayout" Target="../slideLayouts/slideLayout2.xml"/><Relationship Id="rId4" Type="http://schemas.openxmlformats.org/officeDocument/2006/relationships/hyperlink" Target="http://hubofdata.ru/"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10" Type="http://schemas.microsoft.com/office/2007/relationships/hdphoto" Target="../media/hdphoto1.wdp"/><Relationship Id="rId4" Type="http://schemas.openxmlformats.org/officeDocument/2006/relationships/image" Target="../media/image22.jpeg"/><Relationship Id="rId9"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had.yandex.ru/lectures/machine_learning.x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expasoft.com/ru/bigdata"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machinelearning.ru/wiki/index.php?title=%D0%9C%D0%B5%D1%82%D0%BE%D0%B4_%D0%B1%D0%BB%D0%B8%D0%B6%D0%B0%D0%B9%D1%88%D0%B8%D1%85_%D1%81%D0%BE%D1%81%D0%B5%D0%B4%D0%B5%D0%B9" TargetMode="External"/><Relationship Id="rId7" Type="http://schemas.openxmlformats.org/officeDocument/2006/relationships/hyperlink" Target="http://www.machinelearning.ru/wiki/index.php?title=%D0%9C%D0%B0%D1%88%D0%B8%D0%BD%D0%B0_%D0%BE%D0%BF%D0%BE%D1%80%D0%BD%D1%8B%D1%85_%D0%B2%D0%B5%D0%BA%D1%82%D0%BE%D1%80%D0%BE%D0%B2" TargetMode="External"/><Relationship Id="rId2" Type="http://schemas.openxmlformats.org/officeDocument/2006/relationships/hyperlink" Target="http://www.machinelearning.ru/wiki/index.php?title=%D0%9C%D0%B5%D1%82%D0%BE%D0%B4_%D0%BF%D0%B0%D1%80%D0%B7%D0%B5%D0%BD%D0%BE%D0%B2%D1%81%D0%BA%D0%BE%D0%B3%D0%BE_%D0%BE%D0%BA%D0%BD%D0%B0" TargetMode="External"/><Relationship Id="rId1" Type="http://schemas.openxmlformats.org/officeDocument/2006/relationships/slideLayout" Target="../slideLayouts/slideLayout2.xml"/><Relationship Id="rId6" Type="http://schemas.openxmlformats.org/officeDocument/2006/relationships/hyperlink" Target="http://www.machinelearning.ru/wiki/index.php?title=%D0%9B%D0%B8%D0%BD%D0%B5%D0%B9%D0%BD%D1%8B%D0%B9_%D0%B4%D0%B8%D1%81%D0%BA%D1%80%D0%B8%D0%BC%D0%B8%D0%BD%D0%B0%D0%BD%D1%82_%D0%A4%D0%B8%D1%88%D0%B5%D1%80%D0%B0" TargetMode="External"/><Relationship Id="rId5" Type="http://schemas.openxmlformats.org/officeDocument/2006/relationships/hyperlink" Target="http://www.machinelearning.ru/wiki/index.php?title=%D0%A1%D0%A2%D0%9E%D0%9B%D0%9F&amp;action=edit" TargetMode="External"/><Relationship Id="rId4" Type="http://schemas.openxmlformats.org/officeDocument/2006/relationships/hyperlink" Target="http://www.machinelearning.ru/wiki/index.php?title=%D0%9C%D0%B5%D1%82%D0%BE%D0%B4_%D0%BF%D0%BE%D1%82%D0%B5%D0%BD%D1%86%D0%B8%D0%B0%D0%BB%D1%8C%D0%BD%D1%8B%D1%85_%D1%84%D1%83%D0%BD%D0%BA%D1%86%D0%B8%D0%B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6.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7.wmf"/></Relationships>
</file>

<file path=ppt/slides/_rels/slide7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8.xml.rels><?xml version="1.0" encoding="UTF-8" standalone="yes"?>
<Relationships xmlns="http://schemas.openxmlformats.org/package/2006/relationships"><Relationship Id="rId3" Type="http://schemas.openxmlformats.org/officeDocument/2006/relationships/hyperlink" Target="http://strata.oreilly.com/2011/08/building-data-startups.html"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46.wmf"/><Relationship Id="rId18" Type="http://schemas.openxmlformats.org/officeDocument/2006/relationships/oleObject" Target="../embeddings/oleObject10.bin"/><Relationship Id="rId3" Type="http://schemas.openxmlformats.org/officeDocument/2006/relationships/image" Target="../media/image52.jpeg"/><Relationship Id="rId21" Type="http://schemas.openxmlformats.org/officeDocument/2006/relationships/image" Target="../media/image50.wmf"/><Relationship Id="rId7" Type="http://schemas.openxmlformats.org/officeDocument/2006/relationships/image" Target="../media/image43.wmf"/><Relationship Id="rId12" Type="http://schemas.openxmlformats.org/officeDocument/2006/relationships/oleObject" Target="../embeddings/oleObject7.bin"/><Relationship Id="rId17" Type="http://schemas.openxmlformats.org/officeDocument/2006/relationships/image" Target="../media/image48.wmf"/><Relationship Id="rId2" Type="http://schemas.openxmlformats.org/officeDocument/2006/relationships/slideLayout" Target="../slideLayouts/slideLayout2.xml"/><Relationship Id="rId16" Type="http://schemas.openxmlformats.org/officeDocument/2006/relationships/oleObject" Target="../embeddings/oleObject9.bin"/><Relationship Id="rId20" Type="http://schemas.openxmlformats.org/officeDocument/2006/relationships/oleObject" Target="../embeddings/oleObject11.bin"/><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45.wmf"/><Relationship Id="rId5" Type="http://schemas.openxmlformats.org/officeDocument/2006/relationships/image" Target="../media/image42.wmf"/><Relationship Id="rId15" Type="http://schemas.openxmlformats.org/officeDocument/2006/relationships/image" Target="../media/image47.wmf"/><Relationship Id="rId23" Type="http://schemas.openxmlformats.org/officeDocument/2006/relationships/image" Target="../media/image51.wmf"/><Relationship Id="rId10" Type="http://schemas.openxmlformats.org/officeDocument/2006/relationships/oleObject" Target="../embeddings/oleObject6.bin"/><Relationship Id="rId19" Type="http://schemas.openxmlformats.org/officeDocument/2006/relationships/image" Target="../media/image49.wmf"/><Relationship Id="rId4" Type="http://schemas.openxmlformats.org/officeDocument/2006/relationships/oleObject" Target="../embeddings/oleObject3.bin"/><Relationship Id="rId9" Type="http://schemas.openxmlformats.org/officeDocument/2006/relationships/image" Target="../media/image44.wmf"/><Relationship Id="rId14" Type="http://schemas.openxmlformats.org/officeDocument/2006/relationships/oleObject" Target="../embeddings/oleObject8.bin"/><Relationship Id="rId22" Type="http://schemas.openxmlformats.org/officeDocument/2006/relationships/oleObject" Target="../embeddings/oleObject12.bin"/></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55.wmf"/><Relationship Id="rId18" Type="http://schemas.openxmlformats.org/officeDocument/2006/relationships/oleObject" Target="../embeddings/oleObject20.bin"/><Relationship Id="rId3" Type="http://schemas.openxmlformats.org/officeDocument/2006/relationships/image" Target="../media/image61.jpeg"/><Relationship Id="rId21" Type="http://schemas.openxmlformats.org/officeDocument/2006/relationships/image" Target="../media/image58.wmf"/><Relationship Id="rId7" Type="http://schemas.openxmlformats.org/officeDocument/2006/relationships/image" Target="../media/image53.wmf"/><Relationship Id="rId12" Type="http://schemas.openxmlformats.org/officeDocument/2006/relationships/oleObject" Target="../embeddings/oleObject17.bin"/><Relationship Id="rId17" Type="http://schemas.openxmlformats.org/officeDocument/2006/relationships/image" Target="../media/image48.wmf"/><Relationship Id="rId25" Type="http://schemas.openxmlformats.org/officeDocument/2006/relationships/image" Target="../media/image60.wmf"/><Relationship Id="rId2" Type="http://schemas.openxmlformats.org/officeDocument/2006/relationships/slideLayout" Target="../slideLayouts/slideLayout2.xml"/><Relationship Id="rId16" Type="http://schemas.openxmlformats.org/officeDocument/2006/relationships/oleObject" Target="../embeddings/oleObject19.bin"/><Relationship Id="rId20" Type="http://schemas.openxmlformats.org/officeDocument/2006/relationships/oleObject" Target="../embeddings/oleObject21.bin"/><Relationship Id="rId1" Type="http://schemas.openxmlformats.org/officeDocument/2006/relationships/vmlDrawing" Target="../drawings/vmlDrawing4.vml"/><Relationship Id="rId6" Type="http://schemas.openxmlformats.org/officeDocument/2006/relationships/oleObject" Target="../embeddings/oleObject14.bin"/><Relationship Id="rId11" Type="http://schemas.openxmlformats.org/officeDocument/2006/relationships/image" Target="../media/image45.wmf"/><Relationship Id="rId24" Type="http://schemas.openxmlformats.org/officeDocument/2006/relationships/oleObject" Target="../embeddings/oleObject23.bin"/><Relationship Id="rId5" Type="http://schemas.openxmlformats.org/officeDocument/2006/relationships/image" Target="../media/image42.wmf"/><Relationship Id="rId15" Type="http://schemas.openxmlformats.org/officeDocument/2006/relationships/image" Target="../media/image56.wmf"/><Relationship Id="rId23" Type="http://schemas.openxmlformats.org/officeDocument/2006/relationships/image" Target="../media/image59.wmf"/><Relationship Id="rId10" Type="http://schemas.openxmlformats.org/officeDocument/2006/relationships/oleObject" Target="../embeddings/oleObject16.bin"/><Relationship Id="rId19" Type="http://schemas.openxmlformats.org/officeDocument/2006/relationships/image" Target="../media/image57.wmf"/><Relationship Id="rId4" Type="http://schemas.openxmlformats.org/officeDocument/2006/relationships/oleObject" Target="../embeddings/oleObject13.bin"/><Relationship Id="rId9" Type="http://schemas.openxmlformats.org/officeDocument/2006/relationships/image" Target="../media/image54.wmf"/><Relationship Id="rId14" Type="http://schemas.openxmlformats.org/officeDocument/2006/relationships/oleObject" Target="../embeddings/oleObject18.bin"/><Relationship Id="rId22" Type="http://schemas.openxmlformats.org/officeDocument/2006/relationships/oleObject" Target="../embeddings/oleObject22.bin"/></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4.emf"/><Relationship Id="rId4" Type="http://schemas.openxmlformats.org/officeDocument/2006/relationships/oleObject" Target="../embeddings/oleObject24.bin"/></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ru-RU" dirty="0" smtClean="0"/>
              <a:t>Введение в аналитику больших данных</a:t>
            </a:r>
            <a:endParaRPr lang="ru-RU" dirty="0"/>
          </a:p>
        </p:txBody>
      </p:sp>
    </p:spTree>
    <p:extLst>
      <p:ext uri="{BB962C8B-B14F-4D97-AF65-F5344CB8AC3E}">
        <p14:creationId xmlns:p14="http://schemas.microsoft.com/office/powerpoint/2010/main" val="2343135230"/>
      </p:ext>
    </p:extLst>
  </p:cSld>
  <p:clrMapOvr>
    <a:masterClrMapping/>
  </p:clrMapOvr>
  <mc:AlternateContent xmlns:mc="http://schemas.openxmlformats.org/markup-compatibility/2006" xmlns:p14="http://schemas.microsoft.com/office/powerpoint/2010/main">
    <mc:Choice Requires="p14">
      <p:transition spd="slow" p14:dur="2000" advTm="85815"/>
    </mc:Choice>
    <mc:Fallback xmlns="">
      <p:transition spd="slow" advTm="8581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4V</a:t>
            </a:r>
            <a:endParaRPr lang="ru-RU" dirty="0"/>
          </a:p>
        </p:txBody>
      </p:sp>
      <p:sp>
        <p:nvSpPr>
          <p:cNvPr id="3" name="Объект 2"/>
          <p:cNvSpPr>
            <a:spLocks noGrp="1"/>
          </p:cNvSpPr>
          <p:nvPr>
            <p:ph idx="1"/>
          </p:nvPr>
        </p:nvSpPr>
        <p:spPr>
          <a:xfrm>
            <a:off x="676657" y="2011680"/>
            <a:ext cx="5840258" cy="3766185"/>
          </a:xfrm>
        </p:spPr>
        <p:txBody>
          <a:bodyPr>
            <a:normAutofit/>
          </a:bodyPr>
          <a:lstStyle/>
          <a:p>
            <a:r>
              <a:rPr lang="en-US" dirty="0" smtClean="0"/>
              <a:t>Volume</a:t>
            </a:r>
          </a:p>
          <a:p>
            <a:pPr lvl="1"/>
            <a:r>
              <a:rPr lang="ru-RU" dirty="0" smtClean="0"/>
              <a:t>Объём данных</a:t>
            </a:r>
            <a:endParaRPr lang="en-US" dirty="0" smtClean="0"/>
          </a:p>
          <a:p>
            <a:r>
              <a:rPr lang="en-US" dirty="0" smtClean="0"/>
              <a:t>Velocity</a:t>
            </a:r>
            <a:endParaRPr lang="ru-RU" dirty="0" smtClean="0"/>
          </a:p>
          <a:p>
            <a:pPr lvl="1"/>
            <a:r>
              <a:rPr lang="ru-RU" dirty="0" smtClean="0"/>
              <a:t>Скорость создания и обработки данных</a:t>
            </a:r>
            <a:endParaRPr lang="en-US" dirty="0" smtClean="0"/>
          </a:p>
          <a:p>
            <a:r>
              <a:rPr lang="en-US" dirty="0" smtClean="0"/>
              <a:t>Variety</a:t>
            </a:r>
            <a:endParaRPr lang="ru-RU" dirty="0" smtClean="0"/>
          </a:p>
          <a:p>
            <a:pPr lvl="1"/>
            <a:r>
              <a:rPr lang="ru-RU" dirty="0" smtClean="0"/>
              <a:t>Разнообразие источников и форм хранения данных</a:t>
            </a:r>
          </a:p>
          <a:p>
            <a:r>
              <a:rPr lang="en-US" dirty="0" smtClean="0"/>
              <a:t>Value</a:t>
            </a:r>
          </a:p>
          <a:p>
            <a:pPr lvl="1"/>
            <a:r>
              <a:rPr lang="ru-RU" dirty="0" smtClean="0"/>
              <a:t>Ценность</a:t>
            </a:r>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10</a:t>
            </a:fld>
            <a:endParaRPr lang="ru-RU"/>
          </a:p>
        </p:txBody>
      </p:sp>
      <p:pic>
        <p:nvPicPr>
          <p:cNvPr id="10" name="Рисунок 9"/>
          <p:cNvPicPr>
            <a:picLocks noChangeAspect="1"/>
          </p:cNvPicPr>
          <p:nvPr/>
        </p:nvPicPr>
        <p:blipFill rotWithShape="1">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l="5689" t="8101" r="11940" b="4861"/>
          <a:stretch/>
        </p:blipFill>
        <p:spPr>
          <a:xfrm>
            <a:off x="5659390" y="1097934"/>
            <a:ext cx="6209072" cy="4778478"/>
          </a:xfrm>
          <a:prstGeom prst="rect">
            <a:avLst/>
          </a:prstGeom>
        </p:spPr>
      </p:pic>
    </p:spTree>
    <p:extLst>
      <p:ext uri="{BB962C8B-B14F-4D97-AF65-F5344CB8AC3E}">
        <p14:creationId xmlns:p14="http://schemas.microsoft.com/office/powerpoint/2010/main" val="2777749906"/>
      </p:ext>
    </p:extLst>
  </p:cSld>
  <p:clrMapOvr>
    <a:masterClrMapping/>
  </p:clrMapOvr>
  <mc:AlternateContent xmlns:mc="http://schemas.openxmlformats.org/markup-compatibility/2006" xmlns:p14="http://schemas.microsoft.com/office/powerpoint/2010/main">
    <mc:Choice Requires="p14">
      <p:transition spd="slow" p14:dur="2000" advTm="104314"/>
    </mc:Choice>
    <mc:Fallback xmlns="">
      <p:transition spd="slow" advTm="10431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Качество исходных данных</a:t>
            </a:r>
            <a:endParaRPr lang="ru-RU" dirty="0"/>
          </a:p>
        </p:txBody>
      </p:sp>
      <p:sp>
        <p:nvSpPr>
          <p:cNvPr id="3" name="Объект 2"/>
          <p:cNvSpPr>
            <a:spLocks noGrp="1"/>
          </p:cNvSpPr>
          <p:nvPr>
            <p:ph idx="1"/>
          </p:nvPr>
        </p:nvSpPr>
        <p:spPr/>
        <p:txBody>
          <a:bodyPr/>
          <a:lstStyle/>
          <a:p>
            <a:r>
              <a:rPr lang="ru-RU" dirty="0" smtClean="0"/>
              <a:t>Проблема несоответствия цели сбора данных и цели их использования</a:t>
            </a:r>
          </a:p>
          <a:p>
            <a:r>
              <a:rPr lang="ru-RU" dirty="0" smtClean="0"/>
              <a:t>Отсутствие должного внимания к качеству собираемых данных</a:t>
            </a:r>
          </a:p>
          <a:p>
            <a:r>
              <a:rPr lang="ru-RU" dirty="0" smtClean="0"/>
              <a:t>Множество источников данных с неизвестной степенью истинности</a:t>
            </a:r>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11</a:t>
            </a:fld>
            <a:endParaRPr lang="ru-RU"/>
          </a:p>
        </p:txBody>
      </p:sp>
    </p:spTree>
    <p:extLst>
      <p:ext uri="{BB962C8B-B14F-4D97-AF65-F5344CB8AC3E}">
        <p14:creationId xmlns:p14="http://schemas.microsoft.com/office/powerpoint/2010/main" val="4272225770"/>
      </p:ext>
    </p:extLst>
  </p:cSld>
  <p:clrMapOvr>
    <a:masterClrMapping/>
  </p:clrMapOvr>
  <mc:AlternateContent xmlns:mc="http://schemas.openxmlformats.org/markup-compatibility/2006" xmlns:p14="http://schemas.microsoft.com/office/powerpoint/2010/main">
    <mc:Choice Requires="p14">
      <p:transition spd="slow" p14:dur="2000" advTm="6821"/>
    </mc:Choice>
    <mc:Fallback xmlns="">
      <p:transition spd="slow" advTm="682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Драйверы рынка </a:t>
            </a:r>
            <a:r>
              <a:rPr lang="en-US" dirty="0" smtClean="0"/>
              <a:t>Big Data</a:t>
            </a:r>
            <a:endParaRPr lang="ru-RU" dirty="0"/>
          </a:p>
        </p:txBody>
      </p:sp>
      <p:sp>
        <p:nvSpPr>
          <p:cNvPr id="3" name="Объект 2"/>
          <p:cNvSpPr>
            <a:spLocks noGrp="1"/>
          </p:cNvSpPr>
          <p:nvPr>
            <p:ph idx="1"/>
          </p:nvPr>
        </p:nvSpPr>
        <p:spPr/>
        <p:txBody>
          <a:bodyPr/>
          <a:lstStyle/>
          <a:p>
            <a:r>
              <a:rPr lang="ru-RU" dirty="0" smtClean="0">
                <a:solidFill>
                  <a:schemeClr val="tx1"/>
                </a:solidFill>
              </a:rPr>
              <a:t>Увеличение </a:t>
            </a:r>
            <a:r>
              <a:rPr lang="ru-RU" dirty="0">
                <a:solidFill>
                  <a:schemeClr val="tx1"/>
                </a:solidFill>
              </a:rPr>
              <a:t>потоков </a:t>
            </a:r>
            <a:r>
              <a:rPr lang="ru-RU" dirty="0" smtClean="0">
                <a:solidFill>
                  <a:schemeClr val="tx1"/>
                </a:solidFill>
              </a:rPr>
              <a:t>информации</a:t>
            </a:r>
            <a:endParaRPr lang="ru-RU" dirty="0">
              <a:solidFill>
                <a:schemeClr val="tx1"/>
              </a:solidFill>
            </a:endParaRPr>
          </a:p>
          <a:p>
            <a:r>
              <a:rPr lang="ru-RU" dirty="0" smtClean="0">
                <a:solidFill>
                  <a:schemeClr val="tx1"/>
                </a:solidFill>
              </a:rPr>
              <a:t>Удешевление </a:t>
            </a:r>
            <a:r>
              <a:rPr lang="ru-RU" dirty="0">
                <a:solidFill>
                  <a:schemeClr val="tx1"/>
                </a:solidFill>
              </a:rPr>
              <a:t>систем хранения на единицу </a:t>
            </a:r>
            <a:r>
              <a:rPr lang="ru-RU" dirty="0" smtClean="0">
                <a:solidFill>
                  <a:schemeClr val="tx1"/>
                </a:solidFill>
              </a:rPr>
              <a:t>информации</a:t>
            </a:r>
            <a:endParaRPr lang="ru-RU" dirty="0">
              <a:solidFill>
                <a:schemeClr val="tx1"/>
              </a:solidFill>
            </a:endParaRPr>
          </a:p>
          <a:p>
            <a:r>
              <a:rPr lang="ru-RU" dirty="0" smtClean="0">
                <a:solidFill>
                  <a:schemeClr val="tx1"/>
                </a:solidFill>
              </a:rPr>
              <a:t>Усовершенствование </a:t>
            </a:r>
            <a:r>
              <a:rPr lang="ru-RU" dirty="0">
                <a:solidFill>
                  <a:schemeClr val="tx1"/>
                </a:solidFill>
              </a:rPr>
              <a:t>технологий обработки </a:t>
            </a:r>
            <a:r>
              <a:rPr lang="ru-RU" dirty="0" smtClean="0">
                <a:solidFill>
                  <a:schemeClr val="tx1"/>
                </a:solidFill>
              </a:rPr>
              <a:t>информации</a:t>
            </a:r>
            <a:endParaRPr lang="ru-RU" dirty="0">
              <a:solidFill>
                <a:schemeClr val="tx1"/>
              </a:solidFill>
            </a:endParaRPr>
          </a:p>
          <a:p>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12</a:t>
            </a:fld>
            <a:endParaRPr lang="ru-RU"/>
          </a:p>
        </p:txBody>
      </p:sp>
    </p:spTree>
    <p:extLst>
      <p:ext uri="{BB962C8B-B14F-4D97-AF65-F5344CB8AC3E}">
        <p14:creationId xmlns:p14="http://schemas.microsoft.com/office/powerpoint/2010/main" val="4205898463"/>
      </p:ext>
    </p:extLst>
  </p:cSld>
  <p:clrMapOvr>
    <a:masterClrMapping/>
  </p:clrMapOvr>
  <mc:AlternateContent xmlns:mc="http://schemas.openxmlformats.org/markup-compatibility/2006" xmlns:p14="http://schemas.microsoft.com/office/powerpoint/2010/main">
    <mc:Choice Requires="p14">
      <p:transition spd="slow" p14:dur="2000" advTm="3531"/>
    </mc:Choice>
    <mc:Fallback xmlns="">
      <p:transition spd="slow" advTm="353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4V</a:t>
            </a:r>
            <a:endParaRPr lang="ru-RU" dirty="0"/>
          </a:p>
        </p:txBody>
      </p:sp>
      <p:sp>
        <p:nvSpPr>
          <p:cNvPr id="3" name="Объект 2"/>
          <p:cNvSpPr>
            <a:spLocks noGrp="1"/>
          </p:cNvSpPr>
          <p:nvPr>
            <p:ph idx="1"/>
          </p:nvPr>
        </p:nvSpPr>
        <p:spPr/>
        <p:txBody>
          <a:bodyPr/>
          <a:lstStyle/>
          <a:p>
            <a:r>
              <a:rPr lang="en-US" dirty="0" smtClean="0"/>
              <a:t>Volume</a:t>
            </a:r>
          </a:p>
          <a:p>
            <a:pPr lvl="1"/>
            <a:r>
              <a:rPr lang="ru-RU" dirty="0" smtClean="0"/>
              <a:t>Объём данных</a:t>
            </a:r>
            <a:endParaRPr lang="en-US" dirty="0" smtClean="0"/>
          </a:p>
          <a:p>
            <a:r>
              <a:rPr lang="en-US" dirty="0" smtClean="0"/>
              <a:t>Velocity</a:t>
            </a:r>
            <a:endParaRPr lang="ru-RU" dirty="0" smtClean="0"/>
          </a:p>
          <a:p>
            <a:pPr lvl="1"/>
            <a:r>
              <a:rPr lang="ru-RU" dirty="0" smtClean="0"/>
              <a:t>Скорость создания и обработки данных</a:t>
            </a:r>
            <a:endParaRPr lang="en-US" dirty="0" smtClean="0"/>
          </a:p>
          <a:p>
            <a:r>
              <a:rPr lang="en-US" dirty="0" smtClean="0"/>
              <a:t>Variety</a:t>
            </a:r>
            <a:endParaRPr lang="ru-RU" dirty="0" smtClean="0"/>
          </a:p>
          <a:p>
            <a:pPr lvl="1"/>
            <a:r>
              <a:rPr lang="ru-RU" dirty="0" smtClean="0"/>
              <a:t>Разнообразие источников и форм</a:t>
            </a:r>
            <a:br>
              <a:rPr lang="ru-RU" dirty="0" smtClean="0"/>
            </a:br>
            <a:r>
              <a:rPr lang="ru-RU" dirty="0" smtClean="0"/>
              <a:t>хранения данных</a:t>
            </a:r>
          </a:p>
          <a:p>
            <a:r>
              <a:rPr lang="en-US" dirty="0" smtClean="0"/>
              <a:t>Value</a:t>
            </a:r>
          </a:p>
          <a:p>
            <a:pPr lvl="1"/>
            <a:r>
              <a:rPr lang="ru-RU" dirty="0" smtClean="0"/>
              <a:t>Ценность</a:t>
            </a:r>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13</a:t>
            </a:fld>
            <a:endParaRPr lang="ru-RU"/>
          </a:p>
        </p:txBody>
      </p:sp>
      <p:pic>
        <p:nvPicPr>
          <p:cNvPr id="9" name="Рисунок 8"/>
          <p:cNvPicPr>
            <a:picLocks noChangeAspect="1"/>
          </p:cNvPicPr>
          <p:nvPr/>
        </p:nvPicPr>
        <p:blipFill rotWithShape="1">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l="5689" t="8101" r="11940" b="4861"/>
          <a:stretch/>
        </p:blipFill>
        <p:spPr>
          <a:xfrm>
            <a:off x="5659390" y="1097934"/>
            <a:ext cx="6209072" cy="4778478"/>
          </a:xfrm>
          <a:prstGeom prst="rect">
            <a:avLst/>
          </a:prstGeom>
        </p:spPr>
      </p:pic>
    </p:spTree>
    <p:extLst>
      <p:ext uri="{BB962C8B-B14F-4D97-AF65-F5344CB8AC3E}">
        <p14:creationId xmlns:p14="http://schemas.microsoft.com/office/powerpoint/2010/main" val="3972552177"/>
      </p:ext>
    </p:extLst>
  </p:cSld>
  <p:clrMapOvr>
    <a:masterClrMapping/>
  </p:clrMapOvr>
  <mc:AlternateContent xmlns:mc="http://schemas.openxmlformats.org/markup-compatibility/2006" xmlns:p14="http://schemas.microsoft.com/office/powerpoint/2010/main">
    <mc:Choice Requires="p14">
      <p:transition spd="slow" p14:dur="2000" advTm="49276"/>
    </mc:Choice>
    <mc:Fallback xmlns="">
      <p:transition spd="slow" advTm="49276"/>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Структурированность</a:t>
            </a:r>
            <a:endParaRPr lang="ru-RU" dirty="0"/>
          </a:p>
        </p:txBody>
      </p:sp>
      <p:sp>
        <p:nvSpPr>
          <p:cNvPr id="3" name="Объект 2"/>
          <p:cNvSpPr>
            <a:spLocks noGrp="1"/>
          </p:cNvSpPr>
          <p:nvPr>
            <p:ph idx="1"/>
          </p:nvPr>
        </p:nvSpPr>
        <p:spPr>
          <a:xfrm>
            <a:off x="676657" y="2011680"/>
            <a:ext cx="10473944" cy="3766185"/>
          </a:xfrm>
        </p:spPr>
        <p:txBody>
          <a:bodyPr numCol="2">
            <a:normAutofit lnSpcReduction="10000"/>
          </a:bodyPr>
          <a:lstStyle/>
          <a:p>
            <a:pPr lvl="0"/>
            <a:r>
              <a:rPr lang="ru-RU" dirty="0" smtClean="0"/>
              <a:t>Структурированная </a:t>
            </a:r>
            <a:r>
              <a:rPr lang="ru-RU" dirty="0"/>
              <a:t>информация</a:t>
            </a:r>
          </a:p>
          <a:p>
            <a:pPr lvl="1"/>
            <a:r>
              <a:rPr lang="ru-RU" dirty="0"/>
              <a:t>Таблицы СУБД с известными типами данных</a:t>
            </a:r>
          </a:p>
          <a:p>
            <a:pPr lvl="0"/>
            <a:r>
              <a:rPr lang="ru-RU" dirty="0" err="1"/>
              <a:t>Полуструктурированная</a:t>
            </a:r>
            <a:r>
              <a:rPr lang="ru-RU" dirty="0"/>
              <a:t> информация</a:t>
            </a:r>
          </a:p>
          <a:p>
            <a:pPr lvl="1"/>
            <a:r>
              <a:rPr lang="en-US" dirty="0"/>
              <a:t>XML</a:t>
            </a:r>
            <a:r>
              <a:rPr lang="ru-RU" dirty="0"/>
              <a:t>-документы </a:t>
            </a:r>
            <a:r>
              <a:rPr lang="ru-RU" dirty="0" smtClean="0"/>
              <a:t>и </a:t>
            </a:r>
            <a:r>
              <a:rPr lang="en-US" dirty="0"/>
              <a:t>XSD</a:t>
            </a:r>
            <a:r>
              <a:rPr lang="ru-RU" dirty="0" smtClean="0"/>
              <a:t>-схемы</a:t>
            </a:r>
            <a:endParaRPr lang="ru-RU" dirty="0"/>
          </a:p>
          <a:p>
            <a:pPr lvl="0"/>
            <a:r>
              <a:rPr lang="ru-RU" dirty="0"/>
              <a:t>Неструктурированная </a:t>
            </a:r>
            <a:r>
              <a:rPr lang="ru-RU" dirty="0" smtClean="0"/>
              <a:t>информация</a:t>
            </a:r>
            <a:endParaRPr lang="ru-RU" dirty="0"/>
          </a:p>
          <a:p>
            <a:pPr lvl="1"/>
            <a:r>
              <a:rPr lang="ru-RU" dirty="0"/>
              <a:t>Текстовые документы</a:t>
            </a:r>
          </a:p>
          <a:p>
            <a:pPr lvl="1"/>
            <a:r>
              <a:rPr lang="ru-RU" dirty="0" err="1"/>
              <a:t>Видеоконтент</a:t>
            </a:r>
            <a:endParaRPr lang="ru-RU" dirty="0"/>
          </a:p>
          <a:p>
            <a:pPr lvl="1"/>
            <a:r>
              <a:rPr lang="ru-RU" dirty="0" err="1" smtClean="0"/>
              <a:t>Аудиоконтент</a:t>
            </a:r>
            <a:endParaRPr lang="ru-RU" dirty="0" smtClean="0"/>
          </a:p>
          <a:p>
            <a:pPr lvl="1"/>
            <a:endParaRPr lang="ru-RU" dirty="0"/>
          </a:p>
          <a:p>
            <a:r>
              <a:rPr lang="ru-RU" dirty="0" smtClean="0"/>
              <a:t>Условность структурированности:</a:t>
            </a:r>
          </a:p>
          <a:p>
            <a:pPr lvl="1"/>
            <a:r>
              <a:rPr lang="ru-RU" dirty="0" smtClean="0"/>
              <a:t>Файл имеет структуру в рамках файловой системы</a:t>
            </a:r>
          </a:p>
          <a:p>
            <a:pPr lvl="1"/>
            <a:r>
              <a:rPr lang="ru-RU" dirty="0" smtClean="0"/>
              <a:t>Файл может не иметь структуры для исследователя (пока исследователь не узнает эту структуру)</a:t>
            </a:r>
          </a:p>
          <a:p>
            <a:pPr lvl="1"/>
            <a:endParaRPr lang="ru-RU" dirty="0"/>
          </a:p>
          <a:p>
            <a:r>
              <a:rPr lang="ru-RU" dirty="0" smtClean="0"/>
              <a:t>Отказ от </a:t>
            </a:r>
            <a:r>
              <a:rPr lang="ru-RU" dirty="0" err="1" smtClean="0"/>
              <a:t>структурированости</a:t>
            </a:r>
            <a:endParaRPr lang="ru-RU" dirty="0" smtClean="0"/>
          </a:p>
          <a:p>
            <a:pPr lvl="1"/>
            <a:r>
              <a:rPr lang="ru-RU" dirty="0" smtClean="0"/>
              <a:t>информационный поиск (индексы)</a:t>
            </a:r>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14</a:t>
            </a:fld>
            <a:endParaRPr lang="ru-RU"/>
          </a:p>
        </p:txBody>
      </p:sp>
    </p:spTree>
    <p:extLst>
      <p:ext uri="{BB962C8B-B14F-4D97-AF65-F5344CB8AC3E}">
        <p14:creationId xmlns:p14="http://schemas.microsoft.com/office/powerpoint/2010/main" val="3844907753"/>
      </p:ext>
    </p:extLst>
  </p:cSld>
  <p:clrMapOvr>
    <a:masterClrMapping/>
  </p:clrMapOvr>
  <mc:AlternateContent xmlns:mc="http://schemas.openxmlformats.org/markup-compatibility/2006" xmlns:p14="http://schemas.microsoft.com/office/powerpoint/2010/main">
    <mc:Choice Requires="p14">
      <p:transition spd="slow" p14:dur="2000" advTm="104170"/>
    </mc:Choice>
    <mc:Fallback xmlns="">
      <p:transition spd="slow" advTm="10417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Виртуализация</a:t>
            </a:r>
            <a:endParaRPr lang="ru-RU" dirty="0"/>
          </a:p>
        </p:txBody>
      </p:sp>
      <p:sp>
        <p:nvSpPr>
          <p:cNvPr id="3" name="Объект 2"/>
          <p:cNvSpPr>
            <a:spLocks noGrp="1"/>
          </p:cNvSpPr>
          <p:nvPr>
            <p:ph idx="1"/>
          </p:nvPr>
        </p:nvSpPr>
        <p:spPr/>
        <p:txBody>
          <a:bodyPr/>
          <a:lstStyle/>
          <a:p>
            <a:r>
              <a:rPr lang="ru-RU" dirty="0"/>
              <a:t>изоляция вычислительных процессов и ресурсов друг от </a:t>
            </a:r>
            <a:r>
              <a:rPr lang="ru-RU" dirty="0" smtClean="0"/>
              <a:t>друга</a:t>
            </a:r>
          </a:p>
          <a:p>
            <a:r>
              <a:rPr lang="ru-RU" dirty="0" smtClean="0"/>
              <a:t>Виртуализация</a:t>
            </a:r>
          </a:p>
          <a:p>
            <a:pPr lvl="1"/>
            <a:r>
              <a:rPr lang="ru-RU" dirty="0" smtClean="0"/>
              <a:t>рабочих станций</a:t>
            </a:r>
          </a:p>
          <a:p>
            <a:pPr lvl="1"/>
            <a:r>
              <a:rPr lang="ru-RU" dirty="0" smtClean="0"/>
              <a:t>серверов</a:t>
            </a:r>
          </a:p>
          <a:p>
            <a:pPr lvl="1"/>
            <a:r>
              <a:rPr lang="ru-RU" dirty="0" smtClean="0"/>
              <a:t>приложений</a:t>
            </a:r>
          </a:p>
          <a:p>
            <a:pPr lvl="1"/>
            <a:r>
              <a:rPr lang="ru-RU" dirty="0" smtClean="0"/>
              <a:t>ресурсов</a:t>
            </a:r>
          </a:p>
          <a:p>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15</a:t>
            </a:fld>
            <a:endParaRPr lang="ru-RU"/>
          </a:p>
        </p:txBody>
      </p:sp>
    </p:spTree>
    <p:extLst>
      <p:ext uri="{BB962C8B-B14F-4D97-AF65-F5344CB8AC3E}">
        <p14:creationId xmlns:p14="http://schemas.microsoft.com/office/powerpoint/2010/main" val="2422921096"/>
      </p:ext>
    </p:extLst>
  </p:cSld>
  <p:clrMapOvr>
    <a:masterClrMapping/>
  </p:clrMapOvr>
  <mc:AlternateContent xmlns:mc="http://schemas.openxmlformats.org/markup-compatibility/2006" xmlns:p14="http://schemas.microsoft.com/office/powerpoint/2010/main">
    <mc:Choice Requires="p14">
      <p:transition spd="slow" p14:dur="2000" advTm="46392"/>
    </mc:Choice>
    <mc:Fallback xmlns="">
      <p:transition spd="slow" advTm="46392"/>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Определение «Большие данные»</a:t>
            </a:r>
            <a:endParaRPr lang="ru-RU" dirty="0"/>
          </a:p>
        </p:txBody>
      </p:sp>
      <p:sp>
        <p:nvSpPr>
          <p:cNvPr id="3" name="Объект 2"/>
          <p:cNvSpPr>
            <a:spLocks noGrp="1"/>
          </p:cNvSpPr>
          <p:nvPr>
            <p:ph idx="1"/>
          </p:nvPr>
        </p:nvSpPr>
        <p:spPr/>
        <p:txBody>
          <a:bodyPr>
            <a:normAutofit fontScale="92500" lnSpcReduction="10000"/>
          </a:bodyPr>
          <a:lstStyle/>
          <a:p>
            <a:r>
              <a:rPr lang="ru-RU" dirty="0"/>
              <a:t>серия </a:t>
            </a:r>
            <a:r>
              <a:rPr lang="ru-RU" u="sng" dirty="0"/>
              <a:t>подходов, инструментов и методов обработки </a:t>
            </a:r>
            <a:r>
              <a:rPr lang="ru-RU" dirty="0"/>
              <a:t>структурированных и неструктурированных </a:t>
            </a:r>
            <a:r>
              <a:rPr lang="ru-RU" u="sng" dirty="0"/>
              <a:t>данных огромных объёмов и значительного многообразия </a:t>
            </a:r>
            <a:r>
              <a:rPr lang="ru-RU" dirty="0"/>
              <a:t>для </a:t>
            </a:r>
            <a:r>
              <a:rPr lang="ru-RU" u="sng" dirty="0"/>
              <a:t>получения</a:t>
            </a:r>
            <a:r>
              <a:rPr lang="ru-RU" dirty="0"/>
              <a:t> воспринимаемых человеком </a:t>
            </a:r>
            <a:r>
              <a:rPr lang="ru-RU" u="sng" dirty="0"/>
              <a:t>результатов</a:t>
            </a:r>
            <a:r>
              <a:rPr lang="ru-RU" dirty="0"/>
              <a:t>, эффективных в </a:t>
            </a:r>
            <a:r>
              <a:rPr lang="ru-RU" u="sng" dirty="0"/>
              <a:t>условиях</a:t>
            </a:r>
            <a:r>
              <a:rPr lang="ru-RU" dirty="0"/>
              <a:t> </a:t>
            </a:r>
            <a:r>
              <a:rPr lang="ru-RU" u="sng" dirty="0"/>
              <a:t>непрерывного прироста</a:t>
            </a:r>
            <a:r>
              <a:rPr lang="ru-RU" dirty="0"/>
              <a:t>, </a:t>
            </a:r>
            <a:r>
              <a:rPr lang="ru-RU" u="sng" dirty="0"/>
              <a:t>распределения по многочисленным узлам </a:t>
            </a:r>
            <a:r>
              <a:rPr lang="ru-RU" dirty="0"/>
              <a:t>вычислительной сети, сформировавшихся в конце 2000-х годов, альтернативных традиционным системам управления базами данных и решениям класса </a:t>
            </a:r>
            <a:r>
              <a:rPr lang="ru-RU" dirty="0" err="1"/>
              <a:t>Business</a:t>
            </a:r>
            <a:r>
              <a:rPr lang="ru-RU" dirty="0"/>
              <a:t> </a:t>
            </a:r>
            <a:r>
              <a:rPr lang="ru-RU" dirty="0" err="1" smtClean="0"/>
              <a:t>Intelligence</a:t>
            </a:r>
            <a:r>
              <a:rPr lang="ru-RU" dirty="0" smtClean="0"/>
              <a:t> (Википедия</a:t>
            </a:r>
            <a:r>
              <a:rPr lang="en-US" dirty="0" smtClean="0"/>
              <a:t> RUS</a:t>
            </a:r>
            <a:r>
              <a:rPr lang="ru-RU" dirty="0" smtClean="0"/>
              <a:t>)</a:t>
            </a:r>
          </a:p>
          <a:p>
            <a:r>
              <a:rPr lang="en-US" dirty="0" smtClean="0"/>
              <a:t>Big Data</a:t>
            </a:r>
            <a:r>
              <a:rPr lang="en-US" dirty="0"/>
              <a:t> is the term for a collection of data sets so large and complex that it becomes difficult to process using on-hand database management tools or traditional data processing </a:t>
            </a:r>
            <a:r>
              <a:rPr lang="en-US" dirty="0" smtClean="0"/>
              <a:t>applications</a:t>
            </a:r>
            <a:r>
              <a:rPr lang="ru-RU" dirty="0" smtClean="0"/>
              <a:t> </a:t>
            </a:r>
            <a:r>
              <a:rPr lang="en-US" dirty="0" smtClean="0"/>
              <a:t>(Wikipedia ENG)</a:t>
            </a:r>
            <a:endParaRPr lang="ru-RU" dirty="0" smtClean="0"/>
          </a:p>
          <a:p>
            <a:r>
              <a:rPr lang="ru-RU" dirty="0" smtClean="0"/>
              <a:t>Большие </a:t>
            </a:r>
            <a:r>
              <a:rPr lang="ru-RU" dirty="0"/>
              <a:t>данные – это такие данные, которыми дорого управлять или из которых сложно извлечь ценность. (Майкл Франклин)</a:t>
            </a:r>
          </a:p>
          <a:p>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16</a:t>
            </a:fld>
            <a:endParaRPr lang="ru-RU"/>
          </a:p>
        </p:txBody>
      </p:sp>
    </p:spTree>
    <p:extLst>
      <p:ext uri="{BB962C8B-B14F-4D97-AF65-F5344CB8AC3E}">
        <p14:creationId xmlns:p14="http://schemas.microsoft.com/office/powerpoint/2010/main" val="1451047268"/>
      </p:ext>
    </p:extLst>
  </p:cSld>
  <p:clrMapOvr>
    <a:masterClrMapping/>
  </p:clrMapOvr>
  <mc:AlternateContent xmlns:mc="http://schemas.openxmlformats.org/markup-compatibility/2006" xmlns:p14="http://schemas.microsoft.com/office/powerpoint/2010/main">
    <mc:Choice Requires="p14">
      <p:transition spd="slow" p14:dur="2000" advTm="186437"/>
    </mc:Choice>
    <mc:Fallback xmlns="">
      <p:transition spd="slow" advTm="186437"/>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Данные – Информация – Знания</a:t>
            </a:r>
            <a:endParaRPr lang="ru-RU" dirty="0"/>
          </a:p>
        </p:txBody>
      </p:sp>
      <p:sp>
        <p:nvSpPr>
          <p:cNvPr id="3" name="Объект 2"/>
          <p:cNvSpPr>
            <a:spLocks noGrp="1"/>
          </p:cNvSpPr>
          <p:nvPr>
            <p:ph idx="1"/>
          </p:nvPr>
        </p:nvSpPr>
        <p:spPr/>
        <p:txBody>
          <a:bodyPr>
            <a:normAutofit/>
          </a:bodyPr>
          <a:lstStyle/>
          <a:p>
            <a:r>
              <a:rPr lang="ru-RU" dirty="0" smtClean="0"/>
              <a:t>Данные – совокупность зафиксированных фактов</a:t>
            </a:r>
          </a:p>
          <a:p>
            <a:endParaRPr lang="ru-RU" dirty="0" smtClean="0"/>
          </a:p>
          <a:p>
            <a:r>
              <a:rPr lang="ru-RU" dirty="0" smtClean="0"/>
              <a:t>Информация – сведения, уменьшающие неопределённость</a:t>
            </a:r>
          </a:p>
          <a:p>
            <a:endParaRPr lang="ru-RU" dirty="0" smtClean="0"/>
          </a:p>
          <a:p>
            <a:r>
              <a:rPr lang="ru-RU" dirty="0" smtClean="0"/>
              <a:t>Знания – сведения, позволяющие действовать с прогнозируемым результатом</a:t>
            </a:r>
          </a:p>
          <a:p>
            <a:endParaRPr lang="ru-RU" dirty="0"/>
          </a:p>
          <a:p>
            <a:r>
              <a:rPr lang="ru-RU" dirty="0" smtClean="0"/>
              <a:t>Мы располагаем данными, они хранятся в цифровом виде,</a:t>
            </a:r>
            <a:br>
              <a:rPr lang="ru-RU" dirty="0" smtClean="0"/>
            </a:br>
            <a:r>
              <a:rPr lang="ru-RU" dirty="0" smtClean="0"/>
              <a:t>мы не знаем, что в них</a:t>
            </a:r>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17</a:t>
            </a:fld>
            <a:endParaRPr lang="ru-RU"/>
          </a:p>
        </p:txBody>
      </p:sp>
    </p:spTree>
    <p:extLst>
      <p:ext uri="{BB962C8B-B14F-4D97-AF65-F5344CB8AC3E}">
        <p14:creationId xmlns:p14="http://schemas.microsoft.com/office/powerpoint/2010/main" val="1475598535"/>
      </p:ext>
    </p:extLst>
  </p:cSld>
  <p:clrMapOvr>
    <a:masterClrMapping/>
  </p:clrMapOvr>
  <mc:AlternateContent xmlns:mc="http://schemas.openxmlformats.org/markup-compatibility/2006" xmlns:p14="http://schemas.microsoft.com/office/powerpoint/2010/main">
    <mc:Choice Requires="p14">
      <p:transition spd="slow" p14:dur="2000" advTm="344019"/>
    </mc:Choice>
    <mc:Fallback xmlns="">
      <p:transition spd="slow" advTm="344019"/>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 данных к реакции</a:t>
            </a:r>
            <a:endParaRPr lang="ru-RU" dirty="0"/>
          </a:p>
        </p:txBody>
      </p:sp>
      <p:sp>
        <p:nvSpPr>
          <p:cNvPr id="3" name="Объект 2"/>
          <p:cNvSpPr>
            <a:spLocks noGrp="1"/>
          </p:cNvSpPr>
          <p:nvPr>
            <p:ph idx="1"/>
          </p:nvPr>
        </p:nvSpPr>
        <p:spPr/>
        <p:txBody>
          <a:bodyPr/>
          <a:lstStyle/>
          <a:p>
            <a:r>
              <a:rPr lang="ru-RU" dirty="0" smtClean="0"/>
              <a:t>Знания позволяют прогнозировать действия</a:t>
            </a:r>
          </a:p>
          <a:p>
            <a:r>
              <a:rPr lang="ru-RU" dirty="0" smtClean="0"/>
              <a:t>Одна из целей анализа больших данных – научиться автоматически правильно действовать:</a:t>
            </a:r>
          </a:p>
          <a:p>
            <a:pPr lvl="1"/>
            <a:r>
              <a:rPr lang="ru-RU" dirty="0" smtClean="0"/>
              <a:t>Сообщать о выявленных отклонениях</a:t>
            </a:r>
            <a:endParaRPr lang="en-US" dirty="0" smtClean="0"/>
          </a:p>
          <a:p>
            <a:pPr lvl="1"/>
            <a:r>
              <a:rPr lang="ru-RU" dirty="0" smtClean="0"/>
              <a:t>Прогнозировать финансовое состояние</a:t>
            </a:r>
          </a:p>
          <a:p>
            <a:pPr lvl="1"/>
            <a:r>
              <a:rPr lang="ru-RU" dirty="0" smtClean="0"/>
              <a:t>Предлагать и принимать решения</a:t>
            </a:r>
          </a:p>
          <a:p>
            <a:pPr lvl="1"/>
            <a:endParaRPr lang="ru-RU" dirty="0" smtClean="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18</a:t>
            </a:fld>
            <a:endParaRPr lang="ru-RU"/>
          </a:p>
        </p:txBody>
      </p:sp>
      <p:pic>
        <p:nvPicPr>
          <p:cNvPr id="1026" name="Picture 2" descr="http://upload.wikimedia.org/wikipedia/en/thumb/7/7d/Logo_of_Grok_company.png/200px-Logo_of_Grok_compan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0975" y="4305300"/>
            <a:ext cx="1905000" cy="40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431311"/>
      </p:ext>
    </p:extLst>
  </p:cSld>
  <p:clrMapOvr>
    <a:masterClrMapping/>
  </p:clrMapOvr>
  <mc:AlternateContent xmlns:mc="http://schemas.openxmlformats.org/markup-compatibility/2006" xmlns:p14="http://schemas.microsoft.com/office/powerpoint/2010/main">
    <mc:Choice Requires="p14">
      <p:transition spd="slow" p14:dur="2000" advTm="61611"/>
    </mc:Choice>
    <mc:Fallback xmlns="">
      <p:transition spd="slow" advTm="6161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Источники данных</a:t>
            </a:r>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19</a:t>
            </a:fld>
            <a:endParaRPr lang="ru-RU"/>
          </a:p>
        </p:txBody>
      </p:sp>
      <p:sp>
        <p:nvSpPr>
          <p:cNvPr id="9" name="Объект 8"/>
          <p:cNvSpPr>
            <a:spLocks noGrp="1"/>
          </p:cNvSpPr>
          <p:nvPr>
            <p:ph idx="1"/>
          </p:nvPr>
        </p:nvSpPr>
        <p:spPr/>
        <p:txBody>
          <a:bodyPr/>
          <a:lstStyle/>
          <a:p>
            <a:r>
              <a:rPr lang="ru-RU" dirty="0" smtClean="0"/>
              <a:t>Коммуникации</a:t>
            </a:r>
          </a:p>
          <a:p>
            <a:pPr lvl="1"/>
            <a:r>
              <a:rPr lang="ru-RU" dirty="0" smtClean="0"/>
              <a:t>устройство-устройство</a:t>
            </a:r>
          </a:p>
          <a:p>
            <a:pPr lvl="1"/>
            <a:r>
              <a:rPr lang="ru-RU" dirty="0" smtClean="0"/>
              <a:t>человек-устройство</a:t>
            </a:r>
            <a:endParaRPr lang="ru-RU" dirty="0"/>
          </a:p>
        </p:txBody>
      </p:sp>
      <p:pic>
        <p:nvPicPr>
          <p:cNvPr id="10" name="Объект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385" y="3237275"/>
            <a:ext cx="4728029" cy="3546022"/>
          </a:xfrm>
          <a:prstGeom prst="rect">
            <a:avLst/>
          </a:prstGeom>
          <a:ln>
            <a:noFill/>
          </a:ln>
          <a:effectLst>
            <a:outerShdw blurRad="292100" dist="139700" dir="2700000" algn="tl" rotWithShape="0">
              <a:srgbClr val="333333">
                <a:alpha val="65000"/>
              </a:srgbClr>
            </a:outerShdw>
          </a:effectLst>
        </p:spPr>
      </p:pic>
      <p:pic>
        <p:nvPicPr>
          <p:cNvPr id="3" name="Рисунок 2" descr="Вырезка экрана"/>
          <p:cNvPicPr>
            <a:picLocks noChangeAspect="1"/>
          </p:cNvPicPr>
          <p:nvPr/>
        </p:nvPicPr>
        <p:blipFill rotWithShape="1">
          <a:blip r:embed="rId4">
            <a:extLst>
              <a:ext uri="{28A0092B-C50C-407E-A947-70E740481C1C}">
                <a14:useLocalDpi xmlns:a14="http://schemas.microsoft.com/office/drawing/2010/main" val="0"/>
              </a:ext>
            </a:extLst>
          </a:blip>
          <a:srcRect t="1397" b="1"/>
          <a:stretch/>
        </p:blipFill>
        <p:spPr>
          <a:xfrm>
            <a:off x="6053517" y="1712685"/>
            <a:ext cx="5873257" cy="3570515"/>
          </a:xfrm>
          <a:prstGeom prst="rect">
            <a:avLst/>
          </a:prstGeom>
        </p:spPr>
      </p:pic>
      <p:sp>
        <p:nvSpPr>
          <p:cNvPr id="8" name="TextBox 7"/>
          <p:cNvSpPr txBox="1"/>
          <p:nvPr/>
        </p:nvSpPr>
        <p:spPr>
          <a:xfrm>
            <a:off x="6043611" y="5573022"/>
            <a:ext cx="5998334" cy="646331"/>
          </a:xfrm>
          <a:prstGeom prst="rect">
            <a:avLst/>
          </a:prstGeom>
          <a:noFill/>
        </p:spPr>
        <p:txBody>
          <a:bodyPr wrap="square" rtlCol="0">
            <a:spAutoFit/>
          </a:bodyPr>
          <a:lstStyle/>
          <a:p>
            <a:r>
              <a:rPr lang="en-US" dirty="0" smtClean="0"/>
              <a:t>* </a:t>
            </a:r>
            <a:r>
              <a:rPr lang="en-US" dirty="0">
                <a:hlinkClick r:id="rId5"/>
              </a:rPr>
              <a:t>http://</a:t>
            </a:r>
            <a:r>
              <a:rPr lang="en-US" dirty="0" smtClean="0">
                <a:hlinkClick r:id="rId5"/>
              </a:rPr>
              <a:t>synthesis.ipi.ac.ru/synthesis/student/BigData/seminar-hadoop</a:t>
            </a:r>
            <a:r>
              <a:rPr lang="en-US" dirty="0" smtClean="0"/>
              <a:t> </a:t>
            </a:r>
            <a:endParaRPr lang="ru-RU" dirty="0"/>
          </a:p>
        </p:txBody>
      </p:sp>
    </p:spTree>
    <p:extLst>
      <p:ext uri="{BB962C8B-B14F-4D97-AF65-F5344CB8AC3E}">
        <p14:creationId xmlns:p14="http://schemas.microsoft.com/office/powerpoint/2010/main" val="1571554117"/>
      </p:ext>
    </p:extLst>
  </p:cSld>
  <p:clrMapOvr>
    <a:masterClrMapping/>
  </p:clrMapOvr>
  <mc:AlternateContent xmlns:mc="http://schemas.openxmlformats.org/markup-compatibility/2006" xmlns:p14="http://schemas.microsoft.com/office/powerpoint/2010/main">
    <mc:Choice Requires="p14">
      <p:transition spd="slow" p14:dur="2000" advTm="161109"/>
    </mc:Choice>
    <mc:Fallback xmlns="">
      <p:transition spd="slow" advTm="16110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 лекции будут</a:t>
            </a:r>
            <a:endParaRPr lang="ru-RU" dirty="0"/>
          </a:p>
        </p:txBody>
      </p:sp>
      <p:sp>
        <p:nvSpPr>
          <p:cNvPr id="3" name="Объект 2"/>
          <p:cNvSpPr>
            <a:spLocks noGrp="1"/>
          </p:cNvSpPr>
          <p:nvPr>
            <p:ph idx="1"/>
          </p:nvPr>
        </p:nvSpPr>
        <p:spPr/>
        <p:txBody>
          <a:bodyPr>
            <a:normAutofit fontScale="92500" lnSpcReduction="10000"/>
          </a:bodyPr>
          <a:lstStyle/>
          <a:p>
            <a:pPr lvl="1">
              <a:buFont typeface="Wingdings" panose="05000000000000000000" pitchFamily="2" charset="2"/>
              <a:buChar char="§"/>
            </a:pPr>
            <a:r>
              <a:rPr lang="ru-RU" dirty="0"/>
              <a:t>Предпосылки формирования тренда больших данных</a:t>
            </a:r>
          </a:p>
          <a:p>
            <a:pPr lvl="1">
              <a:buFont typeface="Wingdings" panose="05000000000000000000" pitchFamily="2" charset="2"/>
              <a:buChar char="§"/>
            </a:pPr>
            <a:r>
              <a:rPr lang="ru-RU" dirty="0" smtClean="0"/>
              <a:t>Основные </a:t>
            </a:r>
            <a:r>
              <a:rPr lang="ru-RU" dirty="0"/>
              <a:t>вызовы больших данных (4</a:t>
            </a:r>
            <a:r>
              <a:rPr lang="en-US" dirty="0"/>
              <a:t>V</a:t>
            </a:r>
            <a:r>
              <a:rPr lang="ru-RU" dirty="0"/>
              <a:t>)</a:t>
            </a:r>
          </a:p>
          <a:p>
            <a:pPr lvl="1">
              <a:buFont typeface="Wingdings" panose="05000000000000000000" pitchFamily="2" charset="2"/>
              <a:buChar char="§"/>
            </a:pPr>
            <a:r>
              <a:rPr lang="ru-RU" dirty="0" smtClean="0"/>
              <a:t>Определение термина "большие данные"</a:t>
            </a:r>
          </a:p>
          <a:p>
            <a:pPr lvl="1">
              <a:buFont typeface="Wingdings" panose="05000000000000000000" pitchFamily="2" charset="2"/>
              <a:buChar char="§"/>
            </a:pPr>
            <a:r>
              <a:rPr lang="ru-RU" dirty="0" smtClean="0"/>
              <a:t>Базовое представление о </a:t>
            </a:r>
            <a:r>
              <a:rPr lang="en-US" b="1" dirty="0" smtClean="0"/>
              <a:t>Map </a:t>
            </a:r>
            <a:r>
              <a:rPr lang="en-US" b="1" dirty="0"/>
              <a:t>Reduce</a:t>
            </a:r>
            <a:r>
              <a:rPr lang="en-US" dirty="0"/>
              <a:t> </a:t>
            </a:r>
            <a:r>
              <a:rPr lang="ru-RU" dirty="0" smtClean="0"/>
              <a:t> и </a:t>
            </a:r>
            <a:r>
              <a:rPr lang="en-US" b="1" dirty="0" smtClean="0"/>
              <a:t>Hadoop</a:t>
            </a:r>
          </a:p>
          <a:p>
            <a:pPr lvl="1">
              <a:buFont typeface="Wingdings" panose="05000000000000000000" pitchFamily="2" charset="2"/>
              <a:buChar char="§"/>
            </a:pPr>
            <a:r>
              <a:rPr lang="ru-RU" dirty="0" smtClean="0"/>
              <a:t>Представление о работе аналитика</a:t>
            </a:r>
            <a:endParaRPr lang="ru-RU" b="1" dirty="0"/>
          </a:p>
          <a:p>
            <a:pPr marL="0" indent="0">
              <a:buNone/>
            </a:pPr>
            <a:endParaRPr lang="ru-RU" dirty="0" smtClean="0"/>
          </a:p>
          <a:p>
            <a:pPr marL="0" indent="0">
              <a:buNone/>
            </a:pPr>
            <a:r>
              <a:rPr lang="ru-RU" dirty="0" smtClean="0"/>
              <a:t>В </a:t>
            </a:r>
            <a:r>
              <a:rPr lang="ru-RU" dirty="0"/>
              <a:t>результате изучения </a:t>
            </a:r>
            <a:r>
              <a:rPr lang="ru-RU" dirty="0" smtClean="0"/>
              <a:t>лекции Вы получите</a:t>
            </a:r>
            <a:r>
              <a:rPr lang="ru-RU" dirty="0"/>
              <a:t>:</a:t>
            </a:r>
          </a:p>
          <a:p>
            <a:pPr lvl="1">
              <a:buFont typeface="Arial" panose="020B0604020202020204" pitchFamily="34" charset="0"/>
              <a:buChar char="•"/>
            </a:pPr>
            <a:r>
              <a:rPr lang="ru-RU" dirty="0"/>
              <a:t>понимание вызовов </a:t>
            </a:r>
            <a:r>
              <a:rPr lang="en-US" dirty="0"/>
              <a:t>4V </a:t>
            </a:r>
            <a:r>
              <a:rPr lang="ru-RU" dirty="0"/>
              <a:t>больших </a:t>
            </a:r>
            <a:r>
              <a:rPr lang="ru-RU" dirty="0" smtClean="0"/>
              <a:t>данных, их взаимосвязь</a:t>
            </a:r>
            <a:endParaRPr lang="ru-RU" dirty="0"/>
          </a:p>
          <a:p>
            <a:pPr lvl="1">
              <a:buFont typeface="Arial" panose="020B0604020202020204" pitchFamily="34" charset="0"/>
              <a:buChar char="•"/>
            </a:pPr>
            <a:r>
              <a:rPr lang="ru-RU" dirty="0" smtClean="0"/>
              <a:t>понимание условий возникновения </a:t>
            </a:r>
            <a:r>
              <a:rPr lang="en-US" dirty="0" smtClean="0"/>
              <a:t>Map </a:t>
            </a:r>
            <a:r>
              <a:rPr lang="en-US" dirty="0"/>
              <a:t>Reduce </a:t>
            </a:r>
            <a:r>
              <a:rPr lang="ru-RU" dirty="0"/>
              <a:t>и о его реализации </a:t>
            </a:r>
            <a:r>
              <a:rPr lang="en-US" dirty="0"/>
              <a:t>Hadoop</a:t>
            </a:r>
            <a:endParaRPr lang="ru-RU" dirty="0"/>
          </a:p>
          <a:p>
            <a:pPr lvl="1">
              <a:buFont typeface="Arial" panose="020B0604020202020204" pitchFamily="34" charset="0"/>
              <a:buChar char="•"/>
            </a:pPr>
            <a:r>
              <a:rPr lang="ru-RU" dirty="0"/>
              <a:t>представление о </a:t>
            </a:r>
            <a:r>
              <a:rPr lang="ru-RU" dirty="0" smtClean="0"/>
              <a:t>факторах возникновения тренда больших данных.</a:t>
            </a:r>
            <a:endParaRPr lang="ru-RU" dirty="0"/>
          </a:p>
          <a:p>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2</a:t>
            </a:fld>
            <a:endParaRPr lang="ru-RU"/>
          </a:p>
        </p:txBody>
      </p:sp>
    </p:spTree>
    <p:extLst>
      <p:ext uri="{BB962C8B-B14F-4D97-AF65-F5344CB8AC3E}">
        <p14:creationId xmlns:p14="http://schemas.microsoft.com/office/powerpoint/2010/main" val="3079585998"/>
      </p:ext>
    </p:extLst>
  </p:cSld>
  <p:clrMapOvr>
    <a:masterClrMapping/>
  </p:clrMapOvr>
  <mc:AlternateContent xmlns:mc="http://schemas.openxmlformats.org/markup-compatibility/2006" xmlns:p14="http://schemas.microsoft.com/office/powerpoint/2010/main">
    <mc:Choice Requires="p14">
      <p:transition spd="slow" p14:dur="2000" advTm="56910"/>
    </mc:Choice>
    <mc:Fallback xmlns="">
      <p:transition spd="slow" advTm="5691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лако 7"/>
          <p:cNvSpPr/>
          <p:nvPr/>
        </p:nvSpPr>
        <p:spPr>
          <a:xfrm>
            <a:off x="319314" y="2300763"/>
            <a:ext cx="7155543" cy="4310176"/>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sz="2000" dirty="0"/>
          </a:p>
          <a:p>
            <a:pPr algn="ctr"/>
            <a:endParaRPr lang="ru-RU" sz="2000" dirty="0" smtClean="0"/>
          </a:p>
          <a:p>
            <a:pPr algn="ctr"/>
            <a:endParaRPr lang="ru-RU" sz="2000" dirty="0"/>
          </a:p>
          <a:p>
            <a:pPr algn="ctr"/>
            <a:endParaRPr lang="ru-RU" sz="2000" dirty="0" smtClean="0"/>
          </a:p>
          <a:p>
            <a:pPr algn="ctr"/>
            <a:endParaRPr lang="ru-RU" sz="2000" dirty="0"/>
          </a:p>
          <a:p>
            <a:pPr algn="ctr"/>
            <a:endParaRPr lang="ru-RU" sz="2000" dirty="0" smtClean="0"/>
          </a:p>
          <a:p>
            <a:pPr algn="ctr"/>
            <a:endParaRPr lang="ru-RU" sz="2000" dirty="0"/>
          </a:p>
          <a:p>
            <a:pPr algn="ctr"/>
            <a:endParaRPr lang="ru-RU" sz="2000" dirty="0" smtClean="0"/>
          </a:p>
          <a:p>
            <a:pPr algn="ctr"/>
            <a:r>
              <a:rPr lang="ru-RU" sz="2800" dirty="0" smtClean="0"/>
              <a:t>80 Тб / день</a:t>
            </a:r>
            <a:endParaRPr lang="ru-RU" sz="2800" dirty="0"/>
          </a:p>
        </p:txBody>
      </p:sp>
      <p:sp>
        <p:nvSpPr>
          <p:cNvPr id="2" name="Заголовок 1"/>
          <p:cNvSpPr>
            <a:spLocks noGrp="1"/>
          </p:cNvSpPr>
          <p:nvPr>
            <p:ph type="title"/>
          </p:nvPr>
        </p:nvSpPr>
        <p:spPr/>
        <p:txBody>
          <a:bodyPr>
            <a:normAutofit/>
          </a:bodyPr>
          <a:lstStyle/>
          <a:p>
            <a:r>
              <a:rPr lang="ru-RU" dirty="0"/>
              <a:t>Проблема перемещения </a:t>
            </a:r>
            <a:r>
              <a:rPr lang="ru-RU" dirty="0" smtClean="0"/>
              <a:t>данных</a:t>
            </a:r>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20</a:t>
            </a:fld>
            <a:endParaRPr lang="ru-RU"/>
          </a:p>
        </p:txBody>
      </p:sp>
      <p:sp>
        <p:nvSpPr>
          <p:cNvPr id="6" name="Блок-схема: магнитный диск 5"/>
          <p:cNvSpPr/>
          <p:nvPr/>
        </p:nvSpPr>
        <p:spPr>
          <a:xfrm>
            <a:off x="1640114" y="3077028"/>
            <a:ext cx="2002972" cy="210457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Установка</a:t>
            </a:r>
            <a:endParaRPr lang="ru-RU" dirty="0"/>
          </a:p>
        </p:txBody>
      </p:sp>
      <p:sp>
        <p:nvSpPr>
          <p:cNvPr id="7" name="Двойная стрелка влево/вправо 6"/>
          <p:cNvSpPr/>
          <p:nvPr/>
        </p:nvSpPr>
        <p:spPr>
          <a:xfrm>
            <a:off x="3643086" y="3609270"/>
            <a:ext cx="5120840" cy="10400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1Гб/сек</a:t>
            </a:r>
            <a:endParaRPr lang="ru-RU" dirty="0"/>
          </a:p>
        </p:txBody>
      </p:sp>
      <p:grpSp>
        <p:nvGrpSpPr>
          <p:cNvPr id="11" name="Группа 10"/>
          <p:cNvGrpSpPr/>
          <p:nvPr/>
        </p:nvGrpSpPr>
        <p:grpSpPr>
          <a:xfrm>
            <a:off x="8795657" y="3098763"/>
            <a:ext cx="449943" cy="1357088"/>
            <a:chOff x="10014857" y="4129312"/>
            <a:chExt cx="449943" cy="1357088"/>
          </a:xfrm>
        </p:grpSpPr>
        <p:sp>
          <p:nvSpPr>
            <p:cNvPr id="9" name="Равнобедренный треугольник 8"/>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 name="Группа 11"/>
          <p:cNvGrpSpPr/>
          <p:nvPr/>
        </p:nvGrpSpPr>
        <p:grpSpPr>
          <a:xfrm>
            <a:off x="9165771" y="3077028"/>
            <a:ext cx="449943" cy="1357088"/>
            <a:chOff x="10014857" y="4129312"/>
            <a:chExt cx="449943" cy="1357088"/>
          </a:xfrm>
        </p:grpSpPr>
        <p:sp>
          <p:nvSpPr>
            <p:cNvPr id="13" name="Равнобедренный треугольник 12"/>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 name="Группа 14"/>
          <p:cNvGrpSpPr/>
          <p:nvPr/>
        </p:nvGrpSpPr>
        <p:grpSpPr>
          <a:xfrm>
            <a:off x="9477829" y="3227252"/>
            <a:ext cx="449943" cy="1357088"/>
            <a:chOff x="10014857" y="4129312"/>
            <a:chExt cx="449943" cy="1357088"/>
          </a:xfrm>
        </p:grpSpPr>
        <p:sp>
          <p:nvSpPr>
            <p:cNvPr id="16" name="Равнобедренный треугольник 15"/>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8" name="Группа 17"/>
          <p:cNvGrpSpPr/>
          <p:nvPr/>
        </p:nvGrpSpPr>
        <p:grpSpPr>
          <a:xfrm>
            <a:off x="8998857" y="3350972"/>
            <a:ext cx="449943" cy="1357088"/>
            <a:chOff x="10014857" y="4129312"/>
            <a:chExt cx="449943" cy="1357088"/>
          </a:xfrm>
        </p:grpSpPr>
        <p:sp>
          <p:nvSpPr>
            <p:cNvPr id="19" name="Равнобедренный треугольник 18"/>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1" name="Группа 20"/>
          <p:cNvGrpSpPr/>
          <p:nvPr/>
        </p:nvGrpSpPr>
        <p:grpSpPr>
          <a:xfrm>
            <a:off x="9310915" y="3501196"/>
            <a:ext cx="449943" cy="1357088"/>
            <a:chOff x="10014857" y="4129312"/>
            <a:chExt cx="449943" cy="1357088"/>
          </a:xfrm>
        </p:grpSpPr>
        <p:sp>
          <p:nvSpPr>
            <p:cNvPr id="22" name="Равнобедренный треугольник 21"/>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4" name="Группа 23"/>
          <p:cNvGrpSpPr/>
          <p:nvPr/>
        </p:nvGrpSpPr>
        <p:grpSpPr>
          <a:xfrm>
            <a:off x="8538954" y="3609270"/>
            <a:ext cx="449943" cy="1357088"/>
            <a:chOff x="10014857" y="4129312"/>
            <a:chExt cx="449943" cy="1357088"/>
          </a:xfrm>
        </p:grpSpPr>
        <p:sp>
          <p:nvSpPr>
            <p:cNvPr id="25" name="Равнобедренный треугольник 24"/>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Овал 25"/>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7" name="Группа 26"/>
          <p:cNvGrpSpPr/>
          <p:nvPr/>
        </p:nvGrpSpPr>
        <p:grpSpPr>
          <a:xfrm>
            <a:off x="8909068" y="3587535"/>
            <a:ext cx="449943" cy="1357088"/>
            <a:chOff x="10014857" y="4129312"/>
            <a:chExt cx="449943" cy="1357088"/>
          </a:xfrm>
        </p:grpSpPr>
        <p:sp>
          <p:nvSpPr>
            <p:cNvPr id="28" name="Равнобедренный треугольник 27"/>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Группа 29"/>
          <p:cNvGrpSpPr/>
          <p:nvPr/>
        </p:nvGrpSpPr>
        <p:grpSpPr>
          <a:xfrm>
            <a:off x="9221126" y="3737759"/>
            <a:ext cx="449943" cy="1357088"/>
            <a:chOff x="10014857" y="4129312"/>
            <a:chExt cx="449943" cy="1357088"/>
          </a:xfrm>
        </p:grpSpPr>
        <p:sp>
          <p:nvSpPr>
            <p:cNvPr id="31" name="Равнобедренный треугольник 30"/>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3" name="Группа 32"/>
          <p:cNvGrpSpPr/>
          <p:nvPr/>
        </p:nvGrpSpPr>
        <p:grpSpPr>
          <a:xfrm>
            <a:off x="8742154" y="3861479"/>
            <a:ext cx="449943" cy="1357088"/>
            <a:chOff x="10014857" y="4129312"/>
            <a:chExt cx="449943" cy="1357088"/>
          </a:xfrm>
        </p:grpSpPr>
        <p:sp>
          <p:nvSpPr>
            <p:cNvPr id="34" name="Равнобедренный треугольник 33"/>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6" name="Группа 35"/>
          <p:cNvGrpSpPr/>
          <p:nvPr/>
        </p:nvGrpSpPr>
        <p:grpSpPr>
          <a:xfrm>
            <a:off x="9054212" y="4011703"/>
            <a:ext cx="449943" cy="1357088"/>
            <a:chOff x="10014857" y="4129312"/>
            <a:chExt cx="449943" cy="1357088"/>
          </a:xfrm>
        </p:grpSpPr>
        <p:sp>
          <p:nvSpPr>
            <p:cNvPr id="37" name="Равнобедренный треугольник 36"/>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9" name="Группа 38"/>
          <p:cNvGrpSpPr/>
          <p:nvPr/>
        </p:nvGrpSpPr>
        <p:grpSpPr>
          <a:xfrm>
            <a:off x="9180286" y="3634258"/>
            <a:ext cx="449943" cy="1357088"/>
            <a:chOff x="10014857" y="4129312"/>
            <a:chExt cx="449943" cy="1357088"/>
          </a:xfrm>
        </p:grpSpPr>
        <p:sp>
          <p:nvSpPr>
            <p:cNvPr id="40" name="Равнобедренный треугольник 39"/>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Овал 40"/>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2" name="Группа 41"/>
          <p:cNvGrpSpPr/>
          <p:nvPr/>
        </p:nvGrpSpPr>
        <p:grpSpPr>
          <a:xfrm>
            <a:off x="9550400" y="3612523"/>
            <a:ext cx="449943" cy="1357088"/>
            <a:chOff x="10014857" y="4129312"/>
            <a:chExt cx="449943" cy="1357088"/>
          </a:xfrm>
        </p:grpSpPr>
        <p:sp>
          <p:nvSpPr>
            <p:cNvPr id="43" name="Равнобедренный треугольник 42"/>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Овал 43"/>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5" name="Группа 44"/>
          <p:cNvGrpSpPr/>
          <p:nvPr/>
        </p:nvGrpSpPr>
        <p:grpSpPr>
          <a:xfrm>
            <a:off x="9862458" y="3762747"/>
            <a:ext cx="449943" cy="1357088"/>
            <a:chOff x="10014857" y="4129312"/>
            <a:chExt cx="449943" cy="1357088"/>
          </a:xfrm>
        </p:grpSpPr>
        <p:sp>
          <p:nvSpPr>
            <p:cNvPr id="46" name="Равнобедренный треугольник 45"/>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8" name="Группа 47"/>
          <p:cNvGrpSpPr/>
          <p:nvPr/>
        </p:nvGrpSpPr>
        <p:grpSpPr>
          <a:xfrm>
            <a:off x="9383486" y="3886467"/>
            <a:ext cx="449943" cy="1357088"/>
            <a:chOff x="10014857" y="4129312"/>
            <a:chExt cx="449943" cy="1357088"/>
          </a:xfrm>
        </p:grpSpPr>
        <p:sp>
          <p:nvSpPr>
            <p:cNvPr id="49" name="Равнобедренный треугольник 48"/>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Овал 49"/>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1" name="Группа 50"/>
          <p:cNvGrpSpPr/>
          <p:nvPr/>
        </p:nvGrpSpPr>
        <p:grpSpPr>
          <a:xfrm>
            <a:off x="9695544" y="4036691"/>
            <a:ext cx="449943" cy="1357088"/>
            <a:chOff x="10014857" y="4129312"/>
            <a:chExt cx="449943" cy="1357088"/>
          </a:xfrm>
        </p:grpSpPr>
        <p:sp>
          <p:nvSpPr>
            <p:cNvPr id="52" name="Равнобедренный треугольник 51"/>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4" name="Группа 53"/>
          <p:cNvGrpSpPr/>
          <p:nvPr/>
        </p:nvGrpSpPr>
        <p:grpSpPr>
          <a:xfrm>
            <a:off x="9344495" y="3153938"/>
            <a:ext cx="449943" cy="1357088"/>
            <a:chOff x="10014857" y="4129312"/>
            <a:chExt cx="449943" cy="1357088"/>
          </a:xfrm>
        </p:grpSpPr>
        <p:sp>
          <p:nvSpPr>
            <p:cNvPr id="55" name="Равнобедренный треугольник 54"/>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Овал 55"/>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7" name="Группа 56"/>
          <p:cNvGrpSpPr/>
          <p:nvPr/>
        </p:nvGrpSpPr>
        <p:grpSpPr>
          <a:xfrm>
            <a:off x="9714609" y="3132203"/>
            <a:ext cx="449943" cy="1357088"/>
            <a:chOff x="10014857" y="4129312"/>
            <a:chExt cx="449943" cy="1357088"/>
          </a:xfrm>
        </p:grpSpPr>
        <p:sp>
          <p:nvSpPr>
            <p:cNvPr id="58" name="Равнобедренный треугольник 57"/>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0" name="Группа 59"/>
          <p:cNvGrpSpPr/>
          <p:nvPr/>
        </p:nvGrpSpPr>
        <p:grpSpPr>
          <a:xfrm>
            <a:off x="10026667" y="3282427"/>
            <a:ext cx="449943" cy="1357088"/>
            <a:chOff x="10014857" y="4129312"/>
            <a:chExt cx="449943" cy="1357088"/>
          </a:xfrm>
        </p:grpSpPr>
        <p:sp>
          <p:nvSpPr>
            <p:cNvPr id="61" name="Равнобедренный треугольник 60"/>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61"/>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3" name="Группа 62"/>
          <p:cNvGrpSpPr/>
          <p:nvPr/>
        </p:nvGrpSpPr>
        <p:grpSpPr>
          <a:xfrm>
            <a:off x="9547695" y="3406147"/>
            <a:ext cx="449943" cy="1357088"/>
            <a:chOff x="10014857" y="4129312"/>
            <a:chExt cx="449943" cy="1357088"/>
          </a:xfrm>
        </p:grpSpPr>
        <p:sp>
          <p:nvSpPr>
            <p:cNvPr id="64" name="Равнобедренный треугольник 63"/>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Овал 64"/>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6" name="Группа 65"/>
          <p:cNvGrpSpPr/>
          <p:nvPr/>
        </p:nvGrpSpPr>
        <p:grpSpPr>
          <a:xfrm>
            <a:off x="9859753" y="3556371"/>
            <a:ext cx="449943" cy="1357088"/>
            <a:chOff x="10014857" y="4129312"/>
            <a:chExt cx="449943" cy="1357088"/>
          </a:xfrm>
        </p:grpSpPr>
        <p:sp>
          <p:nvSpPr>
            <p:cNvPr id="67" name="Равнобедренный треугольник 66"/>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Овал 67"/>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9" name="Группа 68"/>
          <p:cNvGrpSpPr/>
          <p:nvPr/>
        </p:nvGrpSpPr>
        <p:grpSpPr>
          <a:xfrm>
            <a:off x="8899108" y="2792480"/>
            <a:ext cx="449943" cy="1357088"/>
            <a:chOff x="10014857" y="4129312"/>
            <a:chExt cx="449943" cy="1357088"/>
          </a:xfrm>
        </p:grpSpPr>
        <p:sp>
          <p:nvSpPr>
            <p:cNvPr id="70" name="Равнобедренный треугольник 69"/>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Овал 70"/>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2" name="Группа 71"/>
          <p:cNvGrpSpPr/>
          <p:nvPr/>
        </p:nvGrpSpPr>
        <p:grpSpPr>
          <a:xfrm>
            <a:off x="9269222" y="2770745"/>
            <a:ext cx="449943" cy="1357088"/>
            <a:chOff x="10014857" y="4129312"/>
            <a:chExt cx="449943" cy="1357088"/>
          </a:xfrm>
        </p:grpSpPr>
        <p:sp>
          <p:nvSpPr>
            <p:cNvPr id="73" name="Равнобедренный треугольник 72"/>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Овал 73"/>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5" name="Группа 74"/>
          <p:cNvGrpSpPr/>
          <p:nvPr/>
        </p:nvGrpSpPr>
        <p:grpSpPr>
          <a:xfrm>
            <a:off x="9581280" y="2920969"/>
            <a:ext cx="449943" cy="1357088"/>
            <a:chOff x="10014857" y="4129312"/>
            <a:chExt cx="449943" cy="1357088"/>
          </a:xfrm>
        </p:grpSpPr>
        <p:sp>
          <p:nvSpPr>
            <p:cNvPr id="76" name="Равнобедренный треугольник 75"/>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Овал 76"/>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8" name="Группа 77"/>
          <p:cNvGrpSpPr/>
          <p:nvPr/>
        </p:nvGrpSpPr>
        <p:grpSpPr>
          <a:xfrm>
            <a:off x="9102308" y="3044689"/>
            <a:ext cx="449943" cy="1357088"/>
            <a:chOff x="10014857" y="4129312"/>
            <a:chExt cx="449943" cy="1357088"/>
          </a:xfrm>
        </p:grpSpPr>
        <p:sp>
          <p:nvSpPr>
            <p:cNvPr id="79" name="Равнобедренный треугольник 78"/>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Овал 79"/>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1" name="Группа 80"/>
          <p:cNvGrpSpPr/>
          <p:nvPr/>
        </p:nvGrpSpPr>
        <p:grpSpPr>
          <a:xfrm>
            <a:off x="9414366" y="3194913"/>
            <a:ext cx="449943" cy="1357088"/>
            <a:chOff x="10014857" y="4129312"/>
            <a:chExt cx="449943" cy="1357088"/>
          </a:xfrm>
        </p:grpSpPr>
        <p:sp>
          <p:nvSpPr>
            <p:cNvPr id="82" name="Равнобедренный треугольник 81"/>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Овал 82"/>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4" name="Группа 83"/>
          <p:cNvGrpSpPr/>
          <p:nvPr/>
        </p:nvGrpSpPr>
        <p:grpSpPr>
          <a:xfrm>
            <a:off x="8524436" y="2981189"/>
            <a:ext cx="449943" cy="1357088"/>
            <a:chOff x="10014857" y="4129312"/>
            <a:chExt cx="449943" cy="1357088"/>
          </a:xfrm>
        </p:grpSpPr>
        <p:sp>
          <p:nvSpPr>
            <p:cNvPr id="85" name="Равнобедренный треугольник 84"/>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6" name="Овал 85"/>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7" name="Группа 86"/>
          <p:cNvGrpSpPr/>
          <p:nvPr/>
        </p:nvGrpSpPr>
        <p:grpSpPr>
          <a:xfrm>
            <a:off x="8894550" y="2959454"/>
            <a:ext cx="449943" cy="1357088"/>
            <a:chOff x="10014857" y="4129312"/>
            <a:chExt cx="449943" cy="1357088"/>
          </a:xfrm>
        </p:grpSpPr>
        <p:sp>
          <p:nvSpPr>
            <p:cNvPr id="88" name="Равнобедренный треугольник 87"/>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Овал 88"/>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0" name="Группа 89"/>
          <p:cNvGrpSpPr/>
          <p:nvPr/>
        </p:nvGrpSpPr>
        <p:grpSpPr>
          <a:xfrm>
            <a:off x="9206608" y="3109678"/>
            <a:ext cx="449943" cy="1357088"/>
            <a:chOff x="10014857" y="4129312"/>
            <a:chExt cx="449943" cy="1357088"/>
          </a:xfrm>
        </p:grpSpPr>
        <p:sp>
          <p:nvSpPr>
            <p:cNvPr id="91" name="Равнобедренный треугольник 90"/>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3" name="Группа 92"/>
          <p:cNvGrpSpPr/>
          <p:nvPr/>
        </p:nvGrpSpPr>
        <p:grpSpPr>
          <a:xfrm>
            <a:off x="8727636" y="3233398"/>
            <a:ext cx="449943" cy="1357088"/>
            <a:chOff x="10014857" y="4129312"/>
            <a:chExt cx="449943" cy="1357088"/>
          </a:xfrm>
        </p:grpSpPr>
        <p:sp>
          <p:nvSpPr>
            <p:cNvPr id="94" name="Равнобедренный треугольник 93"/>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5" name="Овал 94"/>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6" name="Группа 95"/>
          <p:cNvGrpSpPr/>
          <p:nvPr/>
        </p:nvGrpSpPr>
        <p:grpSpPr>
          <a:xfrm>
            <a:off x="9039694" y="3383622"/>
            <a:ext cx="449943" cy="1357088"/>
            <a:chOff x="10014857" y="4129312"/>
            <a:chExt cx="449943" cy="1357088"/>
          </a:xfrm>
        </p:grpSpPr>
        <p:sp>
          <p:nvSpPr>
            <p:cNvPr id="97" name="Равнобедренный треугольник 96"/>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8" name="Овал 97"/>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9" name="Группа 128"/>
          <p:cNvGrpSpPr/>
          <p:nvPr/>
        </p:nvGrpSpPr>
        <p:grpSpPr>
          <a:xfrm>
            <a:off x="8567982" y="3587808"/>
            <a:ext cx="449943" cy="1357088"/>
            <a:chOff x="10014857" y="4129312"/>
            <a:chExt cx="449943" cy="1357088"/>
          </a:xfrm>
        </p:grpSpPr>
        <p:sp>
          <p:nvSpPr>
            <p:cNvPr id="130" name="Равнобедренный треугольник 129"/>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1" name="Овал 130"/>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32" name="Группа 131"/>
          <p:cNvGrpSpPr/>
          <p:nvPr/>
        </p:nvGrpSpPr>
        <p:grpSpPr>
          <a:xfrm>
            <a:off x="8938096" y="3566073"/>
            <a:ext cx="449943" cy="1357088"/>
            <a:chOff x="10014857" y="4129312"/>
            <a:chExt cx="449943" cy="1357088"/>
          </a:xfrm>
        </p:grpSpPr>
        <p:sp>
          <p:nvSpPr>
            <p:cNvPr id="133" name="Равнобедренный треугольник 132"/>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4" name="Овал 133"/>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35" name="Группа 134"/>
          <p:cNvGrpSpPr/>
          <p:nvPr/>
        </p:nvGrpSpPr>
        <p:grpSpPr>
          <a:xfrm>
            <a:off x="9250154" y="3716297"/>
            <a:ext cx="449943" cy="1357088"/>
            <a:chOff x="10014857" y="4129312"/>
            <a:chExt cx="449943" cy="1357088"/>
          </a:xfrm>
        </p:grpSpPr>
        <p:sp>
          <p:nvSpPr>
            <p:cNvPr id="136" name="Равнобедренный треугольник 135"/>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7" name="Овал 136"/>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38" name="Группа 137"/>
          <p:cNvGrpSpPr/>
          <p:nvPr/>
        </p:nvGrpSpPr>
        <p:grpSpPr>
          <a:xfrm>
            <a:off x="8771182" y="3840017"/>
            <a:ext cx="449943" cy="1357088"/>
            <a:chOff x="10014857" y="4129312"/>
            <a:chExt cx="449943" cy="1357088"/>
          </a:xfrm>
        </p:grpSpPr>
        <p:sp>
          <p:nvSpPr>
            <p:cNvPr id="139" name="Равнобедренный треугольник 138"/>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0" name="Овал 139"/>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41" name="Группа 140"/>
          <p:cNvGrpSpPr/>
          <p:nvPr/>
        </p:nvGrpSpPr>
        <p:grpSpPr>
          <a:xfrm>
            <a:off x="9083240" y="3990241"/>
            <a:ext cx="449943" cy="1357088"/>
            <a:chOff x="10014857" y="4129312"/>
            <a:chExt cx="449943" cy="1357088"/>
          </a:xfrm>
        </p:grpSpPr>
        <p:sp>
          <p:nvSpPr>
            <p:cNvPr id="142" name="Равнобедренный треугольник 141"/>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3" name="Овал 142"/>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44" name="Группа 143"/>
          <p:cNvGrpSpPr/>
          <p:nvPr/>
        </p:nvGrpSpPr>
        <p:grpSpPr>
          <a:xfrm>
            <a:off x="9264662" y="3645417"/>
            <a:ext cx="449943" cy="1357088"/>
            <a:chOff x="10014857" y="4129312"/>
            <a:chExt cx="449943" cy="1357088"/>
          </a:xfrm>
        </p:grpSpPr>
        <p:sp>
          <p:nvSpPr>
            <p:cNvPr id="145" name="Равнобедренный треугольник 144"/>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6" name="Овал 145"/>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47" name="Группа 146"/>
          <p:cNvGrpSpPr/>
          <p:nvPr/>
        </p:nvGrpSpPr>
        <p:grpSpPr>
          <a:xfrm>
            <a:off x="9634776" y="3623682"/>
            <a:ext cx="449943" cy="1357088"/>
            <a:chOff x="10014857" y="4129312"/>
            <a:chExt cx="449943" cy="1357088"/>
          </a:xfrm>
        </p:grpSpPr>
        <p:sp>
          <p:nvSpPr>
            <p:cNvPr id="148" name="Равнобедренный треугольник 147"/>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9" name="Овал 148"/>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0" name="Группа 149"/>
          <p:cNvGrpSpPr/>
          <p:nvPr/>
        </p:nvGrpSpPr>
        <p:grpSpPr>
          <a:xfrm>
            <a:off x="9946834" y="3773906"/>
            <a:ext cx="449943" cy="1357088"/>
            <a:chOff x="10014857" y="4129312"/>
            <a:chExt cx="449943" cy="1357088"/>
          </a:xfrm>
        </p:grpSpPr>
        <p:sp>
          <p:nvSpPr>
            <p:cNvPr id="151" name="Равнобедренный треугольник 150"/>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2" name="Овал 151"/>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3" name="Группа 152"/>
          <p:cNvGrpSpPr/>
          <p:nvPr/>
        </p:nvGrpSpPr>
        <p:grpSpPr>
          <a:xfrm>
            <a:off x="9467862" y="3897626"/>
            <a:ext cx="449943" cy="1357088"/>
            <a:chOff x="10014857" y="4129312"/>
            <a:chExt cx="449943" cy="1357088"/>
          </a:xfrm>
        </p:grpSpPr>
        <p:sp>
          <p:nvSpPr>
            <p:cNvPr id="154" name="Равнобедренный треугольник 153"/>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5" name="Овал 154"/>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56" name="Группа 155"/>
          <p:cNvGrpSpPr/>
          <p:nvPr/>
        </p:nvGrpSpPr>
        <p:grpSpPr>
          <a:xfrm>
            <a:off x="9779920" y="4047850"/>
            <a:ext cx="449943" cy="1357088"/>
            <a:chOff x="10014857" y="4129312"/>
            <a:chExt cx="449943" cy="1357088"/>
          </a:xfrm>
        </p:grpSpPr>
        <p:sp>
          <p:nvSpPr>
            <p:cNvPr id="157" name="Равнобедренный треугольник 156"/>
            <p:cNvSpPr/>
            <p:nvPr/>
          </p:nvSpPr>
          <p:spPr>
            <a:xfrm flipV="1">
              <a:off x="10014857" y="4455886"/>
              <a:ext cx="449943" cy="10305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8" name="Овал 157"/>
            <p:cNvSpPr/>
            <p:nvPr/>
          </p:nvSpPr>
          <p:spPr>
            <a:xfrm>
              <a:off x="10087428" y="4129312"/>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660752851"/>
      </p:ext>
    </p:extLst>
  </p:cSld>
  <p:clrMapOvr>
    <a:masterClrMapping/>
  </p:clrMapOvr>
  <mc:AlternateContent xmlns:mc="http://schemas.openxmlformats.org/markup-compatibility/2006" xmlns:p14="http://schemas.microsoft.com/office/powerpoint/2010/main">
    <mc:Choice Requires="p14">
      <p:transition spd="slow" p14:dur="2000" advTm="90558"/>
    </mc:Choice>
    <mc:Fallback xmlns="">
      <p:transition spd="slow" advTm="90558"/>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MapReduce</a:t>
            </a:r>
            <a:endParaRPr lang="ru-RU" dirty="0"/>
          </a:p>
        </p:txBody>
      </p:sp>
      <p:sp>
        <p:nvSpPr>
          <p:cNvPr id="3" name="Объект 2"/>
          <p:cNvSpPr>
            <a:spLocks noGrp="1"/>
          </p:cNvSpPr>
          <p:nvPr>
            <p:ph idx="1"/>
          </p:nvPr>
        </p:nvSpPr>
        <p:spPr>
          <a:xfrm>
            <a:off x="676657" y="2011680"/>
            <a:ext cx="5825744" cy="3766185"/>
          </a:xfrm>
        </p:spPr>
        <p:txBody>
          <a:bodyPr>
            <a:normAutofit fontScale="92500" lnSpcReduction="20000"/>
          </a:bodyPr>
          <a:lstStyle/>
          <a:p>
            <a:r>
              <a:rPr lang="ru-RU" dirty="0">
                <a:solidFill>
                  <a:schemeClr val="tx1"/>
                </a:solidFill>
              </a:rPr>
              <a:t>Джеффри </a:t>
            </a:r>
            <a:r>
              <a:rPr lang="ru-RU" dirty="0" smtClean="0">
                <a:solidFill>
                  <a:schemeClr val="tx1"/>
                </a:solidFill>
              </a:rPr>
              <a:t>Дин </a:t>
            </a:r>
            <a:r>
              <a:rPr lang="ru-RU" dirty="0">
                <a:solidFill>
                  <a:schemeClr val="tx1"/>
                </a:solidFill>
              </a:rPr>
              <a:t>и </a:t>
            </a:r>
            <a:r>
              <a:rPr lang="ru-RU" dirty="0" err="1" smtClean="0">
                <a:solidFill>
                  <a:schemeClr val="tx1"/>
                </a:solidFill>
              </a:rPr>
              <a:t>Сенджей</a:t>
            </a:r>
            <a:r>
              <a:rPr lang="ru-RU" dirty="0" smtClean="0">
                <a:solidFill>
                  <a:schemeClr val="tx1"/>
                </a:solidFill>
              </a:rPr>
              <a:t> </a:t>
            </a:r>
            <a:r>
              <a:rPr lang="ru-RU" dirty="0" err="1" smtClean="0">
                <a:solidFill>
                  <a:schemeClr val="tx1"/>
                </a:solidFill>
              </a:rPr>
              <a:t>Гемават</a:t>
            </a:r>
            <a:r>
              <a:rPr lang="en-US" dirty="0">
                <a:solidFill>
                  <a:schemeClr val="tx1"/>
                </a:solidFill>
              </a:rPr>
              <a:t>,</a:t>
            </a:r>
            <a:r>
              <a:rPr lang="ru-RU" dirty="0" smtClean="0">
                <a:solidFill>
                  <a:schemeClr val="tx1"/>
                </a:solidFill>
              </a:rPr>
              <a:t> </a:t>
            </a:r>
            <a:r>
              <a:rPr lang="ru-RU" dirty="0">
                <a:solidFill>
                  <a:schemeClr val="tx1"/>
                </a:solidFill>
              </a:rPr>
              <a:t>и</a:t>
            </a:r>
            <a:r>
              <a:rPr lang="ru-RU" dirty="0" smtClean="0"/>
              <a:t>нженеры </a:t>
            </a:r>
            <a:r>
              <a:rPr lang="en-US" dirty="0" smtClean="0"/>
              <a:t>Google, 2004</a:t>
            </a:r>
            <a:endParaRPr lang="ru-RU" dirty="0" smtClean="0"/>
          </a:p>
          <a:p>
            <a:r>
              <a:rPr lang="ru-RU" dirty="0" smtClean="0"/>
              <a:t>Локальность</a:t>
            </a:r>
          </a:p>
          <a:p>
            <a:r>
              <a:rPr lang="ru-RU" dirty="0" smtClean="0"/>
              <a:t>Два шага: </a:t>
            </a:r>
            <a:r>
              <a:rPr lang="ru-RU" dirty="0" err="1" smtClean="0"/>
              <a:t>Map</a:t>
            </a:r>
            <a:r>
              <a:rPr lang="ru-RU" dirty="0" smtClean="0"/>
              <a:t> </a:t>
            </a:r>
            <a:r>
              <a:rPr lang="ru-RU" dirty="0"/>
              <a:t>и </a:t>
            </a:r>
            <a:r>
              <a:rPr lang="ru-RU" dirty="0" err="1" smtClean="0"/>
              <a:t>Reduce</a:t>
            </a:r>
            <a:endParaRPr lang="ru-RU" dirty="0"/>
          </a:p>
          <a:p>
            <a:r>
              <a:rPr lang="ru-RU" dirty="0" err="1" smtClean="0"/>
              <a:t>Map</a:t>
            </a:r>
            <a:r>
              <a:rPr lang="ru-RU" dirty="0" smtClean="0"/>
              <a:t>: предварительная </a:t>
            </a:r>
            <a:r>
              <a:rPr lang="ru-RU" dirty="0"/>
              <a:t>обработка </a:t>
            </a:r>
            <a:r>
              <a:rPr lang="ru-RU" dirty="0" smtClean="0"/>
              <a:t>данных</a:t>
            </a:r>
            <a:r>
              <a:rPr lang="ru-RU" dirty="0"/>
              <a:t>. Для этого один </a:t>
            </a:r>
            <a:r>
              <a:rPr lang="ru-RU" dirty="0" smtClean="0"/>
              <a:t>из главный узел (</a:t>
            </a:r>
            <a:r>
              <a:rPr lang="ru-RU" dirty="0" err="1" smtClean="0"/>
              <a:t>master</a:t>
            </a:r>
            <a:r>
              <a:rPr lang="ru-RU" dirty="0" smtClean="0"/>
              <a:t> </a:t>
            </a:r>
            <a:r>
              <a:rPr lang="ru-RU" dirty="0" err="1"/>
              <a:t>node</a:t>
            </a:r>
            <a:r>
              <a:rPr lang="ru-RU" dirty="0"/>
              <a:t>) получает входные </a:t>
            </a:r>
            <a:r>
              <a:rPr lang="ru-RU" dirty="0" smtClean="0"/>
              <a:t>данные задачи</a:t>
            </a:r>
            <a:r>
              <a:rPr lang="ru-RU" dirty="0"/>
              <a:t>, разделяет их на части и передает </a:t>
            </a:r>
            <a:r>
              <a:rPr lang="ru-RU" dirty="0" smtClean="0"/>
              <a:t>рабочим </a:t>
            </a:r>
            <a:r>
              <a:rPr lang="ru-RU" dirty="0"/>
              <a:t>узлам </a:t>
            </a:r>
            <a:r>
              <a:rPr lang="ru-RU" dirty="0" smtClean="0"/>
              <a:t>(</a:t>
            </a:r>
            <a:r>
              <a:rPr lang="ru-RU" dirty="0" err="1" smtClean="0"/>
              <a:t>worker</a:t>
            </a:r>
            <a:r>
              <a:rPr lang="ru-RU" dirty="0" smtClean="0"/>
              <a:t>) </a:t>
            </a:r>
            <a:r>
              <a:rPr lang="ru-RU" dirty="0"/>
              <a:t>для предварительной обработки.</a:t>
            </a:r>
          </a:p>
          <a:p>
            <a:r>
              <a:rPr lang="ru-RU" dirty="0" err="1" smtClean="0"/>
              <a:t>Reduce</a:t>
            </a:r>
            <a:r>
              <a:rPr lang="ru-RU" dirty="0" smtClean="0"/>
              <a:t>: собирает предварительно обработанные данные. </a:t>
            </a:r>
            <a:r>
              <a:rPr lang="ru-RU" dirty="0"/>
              <a:t>Главный </a:t>
            </a:r>
            <a:r>
              <a:rPr lang="ru-RU" dirty="0" smtClean="0"/>
              <a:t>узел получает </a:t>
            </a:r>
            <a:r>
              <a:rPr lang="ru-RU" dirty="0"/>
              <a:t>ответы от рабочих узлов и на их основе формирует </a:t>
            </a:r>
            <a:r>
              <a:rPr lang="ru-RU" dirty="0" smtClean="0"/>
              <a:t>ответ.</a:t>
            </a:r>
            <a:endParaRPr lang="ru-RU" dirty="0"/>
          </a:p>
          <a:p>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21</a:t>
            </a:fld>
            <a:endParaRPr lang="ru-RU"/>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941" y="1206437"/>
            <a:ext cx="4495238" cy="4571428"/>
          </a:xfrm>
          <a:prstGeom prst="rect">
            <a:avLst/>
          </a:prstGeom>
        </p:spPr>
      </p:pic>
      <p:sp>
        <p:nvSpPr>
          <p:cNvPr id="7" name="TextBox 6"/>
          <p:cNvSpPr txBox="1"/>
          <p:nvPr/>
        </p:nvSpPr>
        <p:spPr>
          <a:xfrm>
            <a:off x="7257143" y="5876412"/>
            <a:ext cx="3316070" cy="369332"/>
          </a:xfrm>
          <a:prstGeom prst="rect">
            <a:avLst/>
          </a:prstGeom>
          <a:noFill/>
        </p:spPr>
        <p:txBody>
          <a:bodyPr wrap="square" rtlCol="0">
            <a:spAutoFit/>
          </a:bodyPr>
          <a:lstStyle/>
          <a:p>
            <a:r>
              <a:rPr lang="en-US" dirty="0" smtClean="0"/>
              <a:t>* </a:t>
            </a:r>
            <a:r>
              <a:rPr lang="en-US" dirty="0">
                <a:hlinkClick r:id="rId4"/>
              </a:rPr>
              <a:t>http://blog.jobbole.com/1321</a:t>
            </a:r>
            <a:r>
              <a:rPr lang="en-US" dirty="0" smtClean="0">
                <a:hlinkClick r:id="rId4"/>
              </a:rPr>
              <a:t>/</a:t>
            </a:r>
            <a:r>
              <a:rPr lang="ru-RU" dirty="0" smtClean="0"/>
              <a:t> </a:t>
            </a:r>
            <a:endParaRPr lang="ru-RU" dirty="0"/>
          </a:p>
        </p:txBody>
      </p:sp>
    </p:spTree>
    <p:extLst>
      <p:ext uri="{BB962C8B-B14F-4D97-AF65-F5344CB8AC3E}">
        <p14:creationId xmlns:p14="http://schemas.microsoft.com/office/powerpoint/2010/main" val="3863042223"/>
      </p:ext>
    </p:extLst>
  </p:cSld>
  <p:clrMapOvr>
    <a:masterClrMapping/>
  </p:clrMapOvr>
  <mc:AlternateContent xmlns:mc="http://schemas.openxmlformats.org/markup-compatibility/2006" xmlns:p14="http://schemas.microsoft.com/office/powerpoint/2010/main">
    <mc:Choice Requires="p14">
      <p:transition spd="slow" p14:dur="2000" advTm="157720"/>
    </mc:Choice>
    <mc:Fallback xmlns="">
      <p:transition spd="slow" advTm="157720"/>
    </mc:Fallback>
  </mc:AlternateContent>
  <p:timing>
    <p:tnLst>
      <p:par>
        <p:cTn id="1" dur="indefinite" restart="never" nodeType="tmRoot"/>
      </p:par>
    </p:tnLst>
  </p:timing>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Hadoop – </a:t>
            </a:r>
            <a:r>
              <a:rPr lang="ru-RU" dirty="0" smtClean="0"/>
              <a:t>реализует </a:t>
            </a:r>
            <a:r>
              <a:rPr lang="en-US" dirty="0" smtClean="0"/>
              <a:t>MapReduce</a:t>
            </a:r>
            <a:endParaRPr lang="ru-RU" dirty="0"/>
          </a:p>
        </p:txBody>
      </p:sp>
      <p:sp>
        <p:nvSpPr>
          <p:cNvPr id="3" name="Объект 2"/>
          <p:cNvSpPr>
            <a:spLocks noGrp="1"/>
          </p:cNvSpPr>
          <p:nvPr>
            <p:ph idx="1"/>
          </p:nvPr>
        </p:nvSpPr>
        <p:spPr/>
        <p:txBody>
          <a:bodyPr/>
          <a:lstStyle/>
          <a:p>
            <a:r>
              <a:rPr lang="ru-RU" dirty="0" smtClean="0"/>
              <a:t>Файловая система </a:t>
            </a:r>
            <a:r>
              <a:rPr lang="en-US" dirty="0" smtClean="0"/>
              <a:t>HDFS</a:t>
            </a:r>
            <a:endParaRPr lang="ru-RU" dirty="0" smtClean="0"/>
          </a:p>
          <a:p>
            <a:r>
              <a:rPr lang="ru-RU" dirty="0" smtClean="0"/>
              <a:t>Набор утилит и библиотек</a:t>
            </a:r>
            <a:endParaRPr lang="en-US" dirty="0" smtClean="0"/>
          </a:p>
          <a:p>
            <a:endParaRPr lang="en-US" dirty="0"/>
          </a:p>
          <a:p>
            <a:r>
              <a:rPr lang="en-US" dirty="0" smtClean="0"/>
              <a:t>Cloudera – </a:t>
            </a:r>
            <a:r>
              <a:rPr lang="ru-RU" dirty="0" smtClean="0"/>
              <a:t>поставщик</a:t>
            </a:r>
            <a:r>
              <a:rPr lang="en-US" dirty="0" smtClean="0"/>
              <a:t> </a:t>
            </a:r>
            <a:r>
              <a:rPr lang="ru-RU" dirty="0" smtClean="0"/>
              <a:t>коммерческой версии и хостинга</a:t>
            </a:r>
            <a:endParaRPr lang="ru-RU" dirty="0"/>
          </a:p>
          <a:p>
            <a:endParaRPr lang="ru-RU" dirty="0" smtClean="0"/>
          </a:p>
          <a:p>
            <a:r>
              <a:rPr lang="ru-RU" dirty="0" smtClean="0"/>
              <a:t>Есть и другие реализации </a:t>
            </a:r>
            <a:r>
              <a:rPr lang="en-US" dirty="0" smtClean="0"/>
              <a:t>MapReduce</a:t>
            </a:r>
            <a:r>
              <a:rPr lang="ru-RU" dirty="0" smtClean="0"/>
              <a:t>:</a:t>
            </a:r>
          </a:p>
          <a:p>
            <a:pPr lvl="1"/>
            <a:r>
              <a:rPr lang="en-US" dirty="0" smtClean="0"/>
              <a:t>Cassandra</a:t>
            </a:r>
            <a:endParaRPr lang="ru-RU" dirty="0" smtClean="0"/>
          </a:p>
          <a:p>
            <a:pPr lvl="1"/>
            <a:r>
              <a:rPr lang="en-US" dirty="0" err="1" smtClean="0"/>
              <a:t>Greenplum</a:t>
            </a:r>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22</a:t>
            </a:fld>
            <a:endParaRPr lang="ru-RU"/>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9025" y="1913133"/>
            <a:ext cx="4400550" cy="1038225"/>
          </a:xfrm>
          <a:prstGeom prst="rect">
            <a:avLst/>
          </a:prstGeom>
        </p:spPr>
      </p:pic>
    </p:spTree>
    <p:extLst>
      <p:ext uri="{BB962C8B-B14F-4D97-AF65-F5344CB8AC3E}">
        <p14:creationId xmlns:p14="http://schemas.microsoft.com/office/powerpoint/2010/main" val="3777023582"/>
      </p:ext>
    </p:extLst>
  </p:cSld>
  <p:clrMapOvr>
    <a:masterClrMapping/>
  </p:clrMapOvr>
  <mc:AlternateContent xmlns:mc="http://schemas.openxmlformats.org/markup-compatibility/2006" xmlns:p14="http://schemas.microsoft.com/office/powerpoint/2010/main">
    <mc:Choice Requires="p14">
      <p:transition spd="slow" p14:dur="2000" advTm="66326"/>
    </mc:Choice>
    <mc:Fallback xmlns="">
      <p:transition spd="slow" advTm="66326"/>
    </mc:Fallback>
  </mc:AlternateContent>
  <p:timing>
    <p:tnLst>
      <p:par>
        <p:cTn id="1" dur="indefinite" restart="never" nodeType="tmRoot"/>
      </p:par>
    </p:tnLst>
  </p:timing>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Процесс аналитики</a:t>
            </a:r>
            <a:endParaRPr lang="ru-RU" dirty="0"/>
          </a:p>
        </p:txBody>
      </p:sp>
      <p:sp>
        <p:nvSpPr>
          <p:cNvPr id="3" name="Объект 2"/>
          <p:cNvSpPr>
            <a:spLocks noGrp="1"/>
          </p:cNvSpPr>
          <p:nvPr>
            <p:ph idx="1"/>
          </p:nvPr>
        </p:nvSpPr>
        <p:spPr/>
        <p:txBody>
          <a:bodyPr/>
          <a:lstStyle/>
          <a:p>
            <a:r>
              <a:rPr lang="ru-RU" dirty="0" smtClean="0"/>
              <a:t>Отсутствие общепризнанного стандарта</a:t>
            </a:r>
          </a:p>
          <a:p>
            <a:endParaRPr lang="ru-RU" dirty="0"/>
          </a:p>
          <a:p>
            <a:r>
              <a:rPr lang="ru-RU" dirty="0" smtClean="0"/>
              <a:t>Стандарт </a:t>
            </a:r>
            <a:r>
              <a:rPr lang="en-US" dirty="0" smtClean="0"/>
              <a:t>CRISP-DM</a:t>
            </a:r>
          </a:p>
          <a:p>
            <a:endParaRPr lang="en-US" dirty="0"/>
          </a:p>
          <a:p>
            <a:pPr marL="457200" indent="-457200">
              <a:buFont typeface="+mj-lt"/>
              <a:buAutoNum type="arabicPeriod"/>
            </a:pPr>
            <a:r>
              <a:rPr lang="ru-RU" dirty="0">
                <a:solidFill>
                  <a:schemeClr val="tx1"/>
                </a:solidFill>
              </a:rPr>
              <a:t>С</a:t>
            </a:r>
            <a:r>
              <a:rPr lang="ru-RU" dirty="0" smtClean="0">
                <a:solidFill>
                  <a:schemeClr val="tx1"/>
                </a:solidFill>
              </a:rPr>
              <a:t>редства </a:t>
            </a:r>
            <a:r>
              <a:rPr lang="ru-RU" dirty="0">
                <a:solidFill>
                  <a:schemeClr val="tx1"/>
                </a:solidFill>
              </a:rPr>
              <a:t>предварительной обработки информации на местах её </a:t>
            </a:r>
            <a:r>
              <a:rPr lang="ru-RU" dirty="0" smtClean="0">
                <a:solidFill>
                  <a:schemeClr val="tx1"/>
                </a:solidFill>
              </a:rPr>
              <a:t>хранения</a:t>
            </a:r>
          </a:p>
          <a:p>
            <a:pPr marL="457200" indent="-457200">
              <a:buFont typeface="+mj-lt"/>
              <a:buAutoNum type="arabicPeriod"/>
            </a:pPr>
            <a:r>
              <a:rPr lang="ru-RU" dirty="0" smtClean="0">
                <a:solidFill>
                  <a:schemeClr val="tx1"/>
                </a:solidFill>
              </a:rPr>
              <a:t>Возможность </a:t>
            </a:r>
            <a:r>
              <a:rPr lang="ru-RU" dirty="0">
                <a:solidFill>
                  <a:schemeClr val="tx1"/>
                </a:solidFill>
              </a:rPr>
              <a:t>запуска алгоритмов анализа прямо на этих </a:t>
            </a:r>
            <a:r>
              <a:rPr lang="ru-RU" dirty="0" smtClean="0">
                <a:solidFill>
                  <a:schemeClr val="tx1"/>
                </a:solidFill>
              </a:rPr>
              <a:t>местах</a:t>
            </a:r>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23</a:t>
            </a:fld>
            <a:endParaRPr lang="ru-RU"/>
          </a:p>
        </p:txBody>
      </p:sp>
    </p:spTree>
    <p:extLst>
      <p:ext uri="{BB962C8B-B14F-4D97-AF65-F5344CB8AC3E}">
        <p14:creationId xmlns:p14="http://schemas.microsoft.com/office/powerpoint/2010/main" val="1249507757"/>
      </p:ext>
    </p:extLst>
  </p:cSld>
  <p:clrMapOvr>
    <a:masterClrMapping/>
  </p:clrMapOvr>
  <mc:AlternateContent xmlns:mc="http://schemas.openxmlformats.org/markup-compatibility/2006" xmlns:p14="http://schemas.microsoft.com/office/powerpoint/2010/main">
    <mc:Choice Requires="p14">
      <p:transition spd="slow" p14:dur="2000" advTm="189290"/>
    </mc:Choice>
    <mc:Fallback xmlns="">
      <p:transition spd="slow" advTm="189290"/>
    </mc:Fallback>
  </mc:AlternateContent>
  <p:timing>
    <p:tnLst>
      <p:par>
        <p:cTn id="1" dur="indefinite" restart="never" nodeType="tmRoot"/>
      </p:par>
    </p:tnLst>
  </p:timing>
  <p:extLst mod="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Полотно 2"/>
          <p:cNvGrpSpPr/>
          <p:nvPr/>
        </p:nvGrpSpPr>
        <p:grpSpPr>
          <a:xfrm>
            <a:off x="892530" y="-275781"/>
            <a:ext cx="9962405" cy="7317573"/>
            <a:chOff x="0" y="0"/>
            <a:chExt cx="6490970" cy="6356985"/>
          </a:xfrm>
        </p:grpSpPr>
        <p:sp>
          <p:nvSpPr>
            <p:cNvPr id="6" name="Прямоугольник 5"/>
            <p:cNvSpPr/>
            <p:nvPr/>
          </p:nvSpPr>
          <p:spPr>
            <a:xfrm>
              <a:off x="0" y="0"/>
              <a:ext cx="6490970" cy="6356985"/>
            </a:xfrm>
            <a:prstGeom prst="rect">
              <a:avLst/>
            </a:prstGeom>
          </p:spPr>
        </p:sp>
        <p:sp>
          <p:nvSpPr>
            <p:cNvPr id="7" name="Блок-схема: магнитный диск 6"/>
            <p:cNvSpPr/>
            <p:nvPr/>
          </p:nvSpPr>
          <p:spPr>
            <a:xfrm>
              <a:off x="2818131" y="2883432"/>
              <a:ext cx="906552" cy="103432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5227" tIns="42613" rIns="85227" bIns="42613" numCol="1" spcCol="0" rtlCol="0" fromWordArt="0" anchor="ctr" anchorCtr="0" forceAA="0" compatLnSpc="1">
              <a:prstTxWarp prst="textNoShape">
                <a:avLst/>
              </a:prstTxWarp>
              <a:noAutofit/>
            </a:bodyPr>
            <a:lstStyle/>
            <a:p>
              <a:pPr algn="ctr">
                <a:lnSpc>
                  <a:spcPct val="115000"/>
                </a:lnSpc>
                <a:spcAft>
                  <a:spcPts val="1000"/>
                </a:spcAft>
              </a:pPr>
              <a:r>
                <a:rPr lang="en-US" sz="2000" b="1" dirty="0">
                  <a:effectLst/>
                  <a:latin typeface="Consolas" panose="020B0609020204030204" pitchFamily="49" charset="0"/>
                  <a:ea typeface="Times New Roman"/>
                  <a:cs typeface="Consolas" panose="020B0609020204030204" pitchFamily="49" charset="0"/>
                </a:rPr>
                <a:t>Data</a:t>
              </a:r>
              <a:endParaRPr lang="ru-RU" sz="1200" b="1" dirty="0">
                <a:effectLst/>
                <a:latin typeface="Consolas" panose="020B0609020204030204" pitchFamily="49" charset="0"/>
                <a:ea typeface="Calibri"/>
                <a:cs typeface="Consolas" panose="020B0609020204030204" pitchFamily="49" charset="0"/>
              </a:endParaRPr>
            </a:p>
          </p:txBody>
        </p:sp>
        <p:sp>
          <p:nvSpPr>
            <p:cNvPr id="8" name="Прямоугольник 7"/>
            <p:cNvSpPr/>
            <p:nvPr/>
          </p:nvSpPr>
          <p:spPr>
            <a:xfrm>
              <a:off x="1672759" y="1621274"/>
              <a:ext cx="1145372" cy="47057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5227" tIns="42613" rIns="85227" bIns="42613" numCol="1" spcCol="0" rtlCol="0" fromWordArt="0" anchor="ctr" anchorCtr="0" forceAA="0" compatLnSpc="1">
              <a:prstTxWarp prst="textNoShape">
                <a:avLst/>
              </a:prstTxWarp>
              <a:noAutofit/>
            </a:bodyPr>
            <a:lstStyle/>
            <a:p>
              <a:pPr algn="ctr">
                <a:lnSpc>
                  <a:spcPct val="115000"/>
                </a:lnSpc>
                <a:spcAft>
                  <a:spcPts val="1000"/>
                </a:spcAft>
              </a:pPr>
              <a:r>
                <a:rPr lang="en-US" sz="1200" b="1" dirty="0" smtClean="0">
                  <a:solidFill>
                    <a:srgbClr val="000000"/>
                  </a:solidFill>
                  <a:effectLst/>
                  <a:latin typeface="Consolas" panose="020B0609020204030204" pitchFamily="49" charset="0"/>
                  <a:ea typeface="Calibri"/>
                  <a:cs typeface="Consolas" panose="020B0609020204030204" pitchFamily="49" charset="0"/>
                </a:rPr>
                <a:t>BUSINESS UNDERSTANDING</a:t>
              </a:r>
              <a:endParaRPr lang="ru-RU" sz="1200" b="1" dirty="0">
                <a:effectLst/>
                <a:latin typeface="Consolas" panose="020B0609020204030204" pitchFamily="49" charset="0"/>
                <a:ea typeface="Calibri"/>
                <a:cs typeface="Consolas" panose="020B0609020204030204" pitchFamily="49" charset="0"/>
              </a:endParaRPr>
            </a:p>
          </p:txBody>
        </p:sp>
        <p:sp>
          <p:nvSpPr>
            <p:cNvPr id="9" name="Прямоугольник 8"/>
            <p:cNvSpPr/>
            <p:nvPr/>
          </p:nvSpPr>
          <p:spPr>
            <a:xfrm>
              <a:off x="3751319" y="1619004"/>
              <a:ext cx="1145372" cy="47057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5227" tIns="42613" rIns="85227" bIns="42613" numCol="1" spcCol="0" rtlCol="0" fromWordArt="0" anchor="ctr" anchorCtr="0" forceAA="0" compatLnSpc="1">
              <a:prstTxWarp prst="textNoShape">
                <a:avLst/>
              </a:prstTxWarp>
              <a:noAutofit/>
            </a:bodyPr>
            <a:lstStyle/>
            <a:p>
              <a:pPr algn="ctr">
                <a:lnSpc>
                  <a:spcPct val="115000"/>
                </a:lnSpc>
                <a:spcAft>
                  <a:spcPts val="1000"/>
                </a:spcAft>
              </a:pPr>
              <a:r>
                <a:rPr lang="en-US" sz="1200" b="1" dirty="0" smtClean="0">
                  <a:solidFill>
                    <a:srgbClr val="000000"/>
                  </a:solidFill>
                  <a:effectLst/>
                  <a:latin typeface="Consolas" panose="020B0609020204030204" pitchFamily="49" charset="0"/>
                  <a:ea typeface="Calibri"/>
                  <a:cs typeface="Consolas" panose="020B0609020204030204" pitchFamily="49" charset="0"/>
                </a:rPr>
                <a:t>DATA UNDERSTANDING</a:t>
              </a:r>
              <a:endParaRPr lang="ru-RU" sz="1200" b="1" dirty="0">
                <a:effectLst/>
                <a:latin typeface="Consolas" panose="020B0609020204030204" pitchFamily="49" charset="0"/>
                <a:ea typeface="Times New Roman"/>
                <a:cs typeface="Consolas" panose="020B0609020204030204" pitchFamily="49" charset="0"/>
              </a:endParaRPr>
            </a:p>
          </p:txBody>
        </p:sp>
        <p:sp>
          <p:nvSpPr>
            <p:cNvPr id="10" name="Прямоугольник 9"/>
            <p:cNvSpPr/>
            <p:nvPr/>
          </p:nvSpPr>
          <p:spPr>
            <a:xfrm>
              <a:off x="4257414" y="2546036"/>
              <a:ext cx="1145372" cy="47057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5227" tIns="42613" rIns="85227" bIns="42613" numCol="1" spcCol="0" rtlCol="0" fromWordArt="0" anchor="ctr" anchorCtr="0" forceAA="0" compatLnSpc="1">
              <a:prstTxWarp prst="textNoShape">
                <a:avLst/>
              </a:prstTxWarp>
              <a:noAutofit/>
            </a:bodyPr>
            <a:lstStyle/>
            <a:p>
              <a:pPr algn="ctr">
                <a:lnSpc>
                  <a:spcPct val="115000"/>
                </a:lnSpc>
                <a:spcAft>
                  <a:spcPts val="1000"/>
                </a:spcAft>
              </a:pPr>
              <a:r>
                <a:rPr lang="en-US" sz="1200" b="1" dirty="0" smtClean="0">
                  <a:solidFill>
                    <a:srgbClr val="000000"/>
                  </a:solidFill>
                  <a:effectLst/>
                  <a:latin typeface="Consolas" panose="020B0609020204030204" pitchFamily="49" charset="0"/>
                  <a:ea typeface="Calibri"/>
                  <a:cs typeface="Consolas" panose="020B0609020204030204" pitchFamily="49" charset="0"/>
                </a:rPr>
                <a:t>DATA PREPARATION</a:t>
              </a:r>
              <a:endParaRPr lang="ru-RU" sz="1200" b="1" dirty="0">
                <a:effectLst/>
                <a:latin typeface="Consolas" panose="020B0609020204030204" pitchFamily="49" charset="0"/>
                <a:ea typeface="Times New Roman"/>
                <a:cs typeface="Consolas" panose="020B0609020204030204" pitchFamily="49" charset="0"/>
              </a:endParaRPr>
            </a:p>
          </p:txBody>
        </p:sp>
        <p:sp>
          <p:nvSpPr>
            <p:cNvPr id="11" name="Прямоугольник 10"/>
            <p:cNvSpPr/>
            <p:nvPr/>
          </p:nvSpPr>
          <p:spPr>
            <a:xfrm>
              <a:off x="4257414" y="3415255"/>
              <a:ext cx="1145372" cy="47057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5227" tIns="42613" rIns="85227" bIns="42613" numCol="1" spcCol="0" rtlCol="0" fromWordArt="0" anchor="ctr" anchorCtr="0" forceAA="0" compatLnSpc="1">
              <a:prstTxWarp prst="textNoShape">
                <a:avLst/>
              </a:prstTxWarp>
              <a:noAutofit/>
            </a:bodyPr>
            <a:lstStyle/>
            <a:p>
              <a:pPr algn="ctr">
                <a:lnSpc>
                  <a:spcPct val="115000"/>
                </a:lnSpc>
                <a:spcAft>
                  <a:spcPts val="1000"/>
                </a:spcAft>
              </a:pPr>
              <a:r>
                <a:rPr lang="en-US" sz="1200" b="1" dirty="0" smtClean="0">
                  <a:solidFill>
                    <a:srgbClr val="000000"/>
                  </a:solidFill>
                  <a:effectLst/>
                  <a:latin typeface="Consolas" panose="020B0609020204030204" pitchFamily="49" charset="0"/>
                  <a:ea typeface="Calibri"/>
                  <a:cs typeface="Consolas" panose="020B0609020204030204" pitchFamily="49" charset="0"/>
                </a:rPr>
                <a:t>MODELING</a:t>
              </a:r>
              <a:endParaRPr lang="ru-RU" sz="1200" b="1" dirty="0">
                <a:effectLst/>
                <a:latin typeface="Consolas" panose="020B0609020204030204" pitchFamily="49" charset="0"/>
                <a:ea typeface="Times New Roman"/>
                <a:cs typeface="Consolas" panose="020B0609020204030204" pitchFamily="49" charset="0"/>
              </a:endParaRPr>
            </a:p>
          </p:txBody>
        </p:sp>
        <p:sp>
          <p:nvSpPr>
            <p:cNvPr id="12" name="Прямоугольник 11"/>
            <p:cNvSpPr/>
            <p:nvPr/>
          </p:nvSpPr>
          <p:spPr>
            <a:xfrm>
              <a:off x="2685856" y="4702689"/>
              <a:ext cx="1145372" cy="47057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5227" tIns="42613" rIns="85227" bIns="42613" numCol="1" spcCol="0" rtlCol="0" fromWordArt="0" anchor="ctr" anchorCtr="0" forceAA="0" compatLnSpc="1">
              <a:prstTxWarp prst="textNoShape">
                <a:avLst/>
              </a:prstTxWarp>
              <a:noAutofit/>
            </a:bodyPr>
            <a:lstStyle/>
            <a:p>
              <a:pPr algn="ctr">
                <a:lnSpc>
                  <a:spcPct val="115000"/>
                </a:lnSpc>
                <a:spcAft>
                  <a:spcPts val="1000"/>
                </a:spcAft>
              </a:pPr>
              <a:r>
                <a:rPr lang="en-US" sz="1200" b="1" dirty="0" smtClean="0">
                  <a:solidFill>
                    <a:srgbClr val="000000"/>
                  </a:solidFill>
                  <a:effectLst/>
                  <a:latin typeface="Consolas" panose="020B0609020204030204" pitchFamily="49" charset="0"/>
                  <a:ea typeface="Calibri"/>
                  <a:cs typeface="Consolas" panose="020B0609020204030204" pitchFamily="49" charset="0"/>
                </a:rPr>
                <a:t>EVALUATION</a:t>
              </a:r>
              <a:endParaRPr lang="ru-RU" sz="1200" b="1" dirty="0">
                <a:effectLst/>
                <a:latin typeface="Consolas" panose="020B0609020204030204" pitchFamily="49" charset="0"/>
                <a:ea typeface="Times New Roman"/>
                <a:cs typeface="Consolas" panose="020B0609020204030204" pitchFamily="49" charset="0"/>
              </a:endParaRPr>
            </a:p>
          </p:txBody>
        </p:sp>
        <p:sp>
          <p:nvSpPr>
            <p:cNvPr id="13" name="Прямоугольник 12"/>
            <p:cNvSpPr/>
            <p:nvPr/>
          </p:nvSpPr>
          <p:spPr>
            <a:xfrm>
              <a:off x="1185329" y="2945585"/>
              <a:ext cx="1145372" cy="47057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5227" tIns="42613" rIns="85227" bIns="42613" numCol="1" spcCol="0" rtlCol="0" fromWordArt="0" anchor="ctr" anchorCtr="0" forceAA="0" compatLnSpc="1">
              <a:prstTxWarp prst="textNoShape">
                <a:avLst/>
              </a:prstTxWarp>
              <a:noAutofit/>
            </a:bodyPr>
            <a:lstStyle/>
            <a:p>
              <a:pPr algn="ctr">
                <a:lnSpc>
                  <a:spcPct val="115000"/>
                </a:lnSpc>
                <a:spcAft>
                  <a:spcPts val="1000"/>
                </a:spcAft>
              </a:pPr>
              <a:r>
                <a:rPr lang="en-US" sz="1200" b="1" dirty="0" smtClean="0">
                  <a:solidFill>
                    <a:srgbClr val="000000"/>
                  </a:solidFill>
                  <a:effectLst/>
                  <a:latin typeface="Consolas" panose="020B0609020204030204" pitchFamily="49" charset="0"/>
                  <a:ea typeface="Calibri"/>
                  <a:cs typeface="Consolas" panose="020B0609020204030204" pitchFamily="49" charset="0"/>
                </a:rPr>
                <a:t>DEPLOYMENT</a:t>
              </a:r>
              <a:endParaRPr lang="ru-RU" sz="1200" b="1" dirty="0">
                <a:effectLst/>
                <a:latin typeface="Consolas" panose="020B0609020204030204" pitchFamily="49" charset="0"/>
                <a:ea typeface="Times New Roman"/>
                <a:cs typeface="Consolas" panose="020B0609020204030204" pitchFamily="49" charset="0"/>
              </a:endParaRPr>
            </a:p>
          </p:txBody>
        </p:sp>
        <p:cxnSp>
          <p:nvCxnSpPr>
            <p:cNvPr id="14" name="Прямая со стрелкой 13"/>
            <p:cNvCxnSpPr/>
            <p:nvPr/>
          </p:nvCxnSpPr>
          <p:spPr>
            <a:xfrm>
              <a:off x="2835888" y="1694569"/>
              <a:ext cx="90655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9" idx="1"/>
              <a:endCxn id="8" idx="3"/>
            </p:cNvCxnSpPr>
            <p:nvPr/>
          </p:nvCxnSpPr>
          <p:spPr>
            <a:xfrm flipH="1">
              <a:off x="2818130" y="1854295"/>
              <a:ext cx="933188" cy="226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Скругленная соединительная линия 15"/>
            <p:cNvCxnSpPr>
              <a:endCxn id="10" idx="0"/>
            </p:cNvCxnSpPr>
            <p:nvPr/>
          </p:nvCxnSpPr>
          <p:spPr>
            <a:xfrm>
              <a:off x="4353008" y="2091848"/>
              <a:ext cx="477092" cy="454188"/>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4728901" y="3016615"/>
              <a:ext cx="0" cy="3986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V="1">
              <a:off x="4950872" y="3017525"/>
              <a:ext cx="0" cy="3986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Скругленная соединительная линия 18"/>
            <p:cNvCxnSpPr>
              <a:stCxn id="11" idx="2"/>
              <a:endCxn id="12" idx="3"/>
            </p:cNvCxnSpPr>
            <p:nvPr/>
          </p:nvCxnSpPr>
          <p:spPr>
            <a:xfrm rot="5400000">
              <a:off x="3804592" y="3912471"/>
              <a:ext cx="1052145" cy="998872"/>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Скругленная соединительная линия 19"/>
            <p:cNvCxnSpPr>
              <a:stCxn id="12" idx="1"/>
              <a:endCxn id="13" idx="2"/>
            </p:cNvCxnSpPr>
            <p:nvPr/>
          </p:nvCxnSpPr>
          <p:spPr>
            <a:xfrm rot="10800000">
              <a:off x="1758017" y="3416165"/>
              <a:ext cx="927840" cy="1521815"/>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Скругленная соединительная линия 20"/>
            <p:cNvCxnSpPr/>
            <p:nvPr/>
          </p:nvCxnSpPr>
          <p:spPr>
            <a:xfrm flipH="1" flipV="1">
              <a:off x="2820204" y="2005134"/>
              <a:ext cx="433900" cy="2694134"/>
            </a:xfrm>
            <a:prstGeom prst="curvedConnector3">
              <a:avLst>
                <a:gd name="adj1" fmla="val -204629"/>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152402" y="70"/>
              <a:ext cx="6286821" cy="6321152"/>
              <a:chOff x="0" y="0"/>
              <a:chExt cx="6744675" cy="6786902"/>
            </a:xfrm>
          </p:grpSpPr>
          <p:sp>
            <p:nvSpPr>
              <p:cNvPr id="23" name="Круговая стрелка 22"/>
              <p:cNvSpPr/>
              <p:nvPr/>
            </p:nvSpPr>
            <p:spPr>
              <a:xfrm>
                <a:off x="529972" y="553741"/>
                <a:ext cx="6214703" cy="5768000"/>
              </a:xfrm>
              <a:prstGeom prst="circularArrow">
                <a:avLst>
                  <a:gd name="adj1" fmla="val 369"/>
                  <a:gd name="adj2" fmla="val 726214"/>
                  <a:gd name="adj3" fmla="val 15505229"/>
                  <a:gd name="adj4" fmla="val 10800000"/>
                  <a:gd name="adj5" fmla="val 486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ru-RU" sz="1200">
                    <a:effectLst/>
                    <a:latin typeface="Consolas" panose="020B0609020204030204" pitchFamily="49" charset="0"/>
                    <a:ea typeface="Times New Roman"/>
                    <a:cs typeface="Consolas" panose="020B0609020204030204" pitchFamily="49" charset="0"/>
                  </a:rPr>
                  <a:t> </a:t>
                </a:r>
              </a:p>
            </p:txBody>
          </p:sp>
          <p:sp>
            <p:nvSpPr>
              <p:cNvPr id="24" name="Круговая стрелка 23"/>
              <p:cNvSpPr/>
              <p:nvPr/>
            </p:nvSpPr>
            <p:spPr>
              <a:xfrm rot="10800000">
                <a:off x="0" y="462008"/>
                <a:ext cx="6214110" cy="5767705"/>
              </a:xfrm>
              <a:prstGeom prst="circularArrow">
                <a:avLst>
                  <a:gd name="adj1" fmla="val 463"/>
                  <a:gd name="adj2" fmla="val 726214"/>
                  <a:gd name="adj3" fmla="val 15480024"/>
                  <a:gd name="adj4" fmla="val 10800000"/>
                  <a:gd name="adj5" fmla="val 484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ru-RU" sz="1200">
                    <a:effectLst/>
                    <a:latin typeface="Consolas" panose="020B0609020204030204" pitchFamily="49" charset="0"/>
                    <a:ea typeface="Times New Roman"/>
                    <a:cs typeface="Consolas" panose="020B0609020204030204" pitchFamily="49" charset="0"/>
                  </a:rPr>
                  <a:t> </a:t>
                </a:r>
              </a:p>
            </p:txBody>
          </p:sp>
          <p:sp>
            <p:nvSpPr>
              <p:cNvPr id="25" name="Круговая стрелка 24"/>
              <p:cNvSpPr/>
              <p:nvPr/>
            </p:nvSpPr>
            <p:spPr>
              <a:xfrm rot="5400000">
                <a:off x="228600" y="795994"/>
                <a:ext cx="6214110" cy="5767705"/>
              </a:xfrm>
              <a:prstGeom prst="circularArrow">
                <a:avLst>
                  <a:gd name="adj1" fmla="val 369"/>
                  <a:gd name="adj2" fmla="val 760637"/>
                  <a:gd name="adj3" fmla="val 15505244"/>
                  <a:gd name="adj4" fmla="val 10800000"/>
                  <a:gd name="adj5" fmla="val 45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ru-RU" sz="1200">
                    <a:effectLst/>
                    <a:latin typeface="Consolas" panose="020B0609020204030204" pitchFamily="49" charset="0"/>
                    <a:ea typeface="Times New Roman"/>
                    <a:cs typeface="Consolas" panose="020B0609020204030204" pitchFamily="49" charset="0"/>
                  </a:rPr>
                  <a:t> </a:t>
                </a:r>
              </a:p>
            </p:txBody>
          </p:sp>
          <p:sp>
            <p:nvSpPr>
              <p:cNvPr id="26" name="Круговая стрелка 25"/>
              <p:cNvSpPr/>
              <p:nvPr/>
            </p:nvSpPr>
            <p:spPr>
              <a:xfrm rot="16200000">
                <a:off x="285750" y="223202"/>
                <a:ext cx="6214110" cy="5767705"/>
              </a:xfrm>
              <a:prstGeom prst="circularArrow">
                <a:avLst>
                  <a:gd name="adj1" fmla="val 387"/>
                  <a:gd name="adj2" fmla="val 638926"/>
                  <a:gd name="adj3" fmla="val 15494254"/>
                  <a:gd name="adj4" fmla="val 10800000"/>
                  <a:gd name="adj5" fmla="val 458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ru-RU" sz="1200">
                    <a:effectLst/>
                    <a:latin typeface="Consolas" panose="020B0609020204030204" pitchFamily="49" charset="0"/>
                    <a:ea typeface="Times New Roman"/>
                    <a:cs typeface="Consolas" panose="020B0609020204030204" pitchFamily="49" charset="0"/>
                  </a:rPr>
                  <a:t> </a:t>
                </a:r>
              </a:p>
            </p:txBody>
          </p:sp>
        </p:grpSp>
      </p:grpSp>
      <p:sp>
        <p:nvSpPr>
          <p:cNvPr id="27" name="Rectangle 35"/>
          <p:cNvSpPr>
            <a:spLocks noChangeArrowheads="1"/>
          </p:cNvSpPr>
          <p:nvPr/>
        </p:nvSpPr>
        <p:spPr bwMode="auto">
          <a:xfrm>
            <a:off x="-625898" y="6992859"/>
            <a:ext cx="132345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smtClean="0">
              <a:ln>
                <a:noFill/>
              </a:ln>
              <a:solidFill>
                <a:schemeClr val="tx1"/>
              </a:solidFill>
              <a:effectLst/>
              <a:latin typeface="Consolas" panose="020B0609020204030204" pitchFamily="49" charset="0"/>
              <a:cs typeface="Consolas" panose="020B0609020204030204" pitchFamily="49" charset="0"/>
            </a:endParaRPr>
          </a:p>
        </p:txBody>
      </p:sp>
      <p:sp>
        <p:nvSpPr>
          <p:cNvPr id="2" name="TextBox 1"/>
          <p:cNvSpPr txBox="1"/>
          <p:nvPr/>
        </p:nvSpPr>
        <p:spPr>
          <a:xfrm>
            <a:off x="563127" y="6066527"/>
            <a:ext cx="1291428" cy="369332"/>
          </a:xfrm>
          <a:prstGeom prst="rect">
            <a:avLst/>
          </a:prstGeom>
          <a:noFill/>
        </p:spPr>
        <p:txBody>
          <a:bodyPr wrap="square" rtlCol="0">
            <a:spAutoFit/>
          </a:bodyPr>
          <a:lstStyle/>
          <a:p>
            <a:r>
              <a:rPr lang="en-US" dirty="0" smtClean="0"/>
              <a:t>CRISP-DM</a:t>
            </a:r>
            <a:endParaRPr lang="ru-RU" dirty="0"/>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1F76288-4F85-4F59-B786-02C6DC4B752F}" type="slidenum">
              <a:rPr lang="ru-RU" smtClean="0"/>
              <a:t>24</a:t>
            </a:fld>
            <a:endParaRPr lang="ru-RU"/>
          </a:p>
        </p:txBody>
      </p:sp>
    </p:spTree>
    <p:extLst>
      <p:ext uri="{BB962C8B-B14F-4D97-AF65-F5344CB8AC3E}">
        <p14:creationId xmlns:p14="http://schemas.microsoft.com/office/powerpoint/2010/main" val="4102278793"/>
      </p:ext>
    </p:extLst>
  </p:cSld>
  <p:clrMapOvr>
    <a:masterClrMapping/>
  </p:clrMapOvr>
  <mc:AlternateContent xmlns:mc="http://schemas.openxmlformats.org/markup-compatibility/2006" xmlns:p14="http://schemas.microsoft.com/office/powerpoint/2010/main">
    <mc:Choice Requires="p14">
      <p:transition spd="slow" p14:dur="2000" advTm="183092"/>
    </mc:Choice>
    <mc:Fallback xmlns="">
      <p:transition spd="slow" advTm="183092"/>
    </mc:Fallback>
  </mc:AlternateContent>
  <p:timing>
    <p:tnLst>
      <p:par>
        <p:cTn id="1" dur="indefinite" restart="never" nodeType="tmRoot"/>
      </p:par>
    </p:tnLst>
  </p:timing>
  <p:extLst mod="1"/>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Принципы аналитики</a:t>
            </a:r>
            <a:endParaRPr lang="ru-RU" dirty="0"/>
          </a:p>
        </p:txBody>
      </p:sp>
      <p:sp>
        <p:nvSpPr>
          <p:cNvPr id="3" name="Объект 2"/>
          <p:cNvSpPr>
            <a:spLocks noGrp="1"/>
          </p:cNvSpPr>
          <p:nvPr>
            <p:ph idx="1"/>
          </p:nvPr>
        </p:nvSpPr>
        <p:spPr/>
        <p:txBody>
          <a:bodyPr/>
          <a:lstStyle/>
          <a:p>
            <a:r>
              <a:rPr lang="ru-RU" dirty="0" smtClean="0"/>
              <a:t>Формулирование и проверка гипотез</a:t>
            </a:r>
          </a:p>
          <a:p>
            <a:endParaRPr lang="ru-RU" dirty="0"/>
          </a:p>
          <a:p>
            <a:r>
              <a:rPr lang="ru-RU" dirty="0" smtClean="0"/>
              <a:t>Численные критерии качества решений</a:t>
            </a:r>
          </a:p>
          <a:p>
            <a:endParaRPr lang="ru-RU" dirty="0"/>
          </a:p>
          <a:p>
            <a:r>
              <a:rPr lang="ru-RU" dirty="0" smtClean="0"/>
              <a:t>Эффективность время/качество</a:t>
            </a:r>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25</a:t>
            </a:fld>
            <a:endParaRPr lang="ru-RU"/>
          </a:p>
        </p:txBody>
      </p:sp>
    </p:spTree>
    <p:extLst>
      <p:ext uri="{BB962C8B-B14F-4D97-AF65-F5344CB8AC3E}">
        <p14:creationId xmlns:p14="http://schemas.microsoft.com/office/powerpoint/2010/main" val="623005204"/>
      </p:ext>
    </p:extLst>
  </p:cSld>
  <p:clrMapOvr>
    <a:masterClrMapping/>
  </p:clrMapOvr>
  <mc:AlternateContent xmlns:mc="http://schemas.openxmlformats.org/markup-compatibility/2006" xmlns:p14="http://schemas.microsoft.com/office/powerpoint/2010/main">
    <mc:Choice Requires="p14">
      <p:transition spd="slow" p14:dur="2000" advTm="160906"/>
    </mc:Choice>
    <mc:Fallback xmlns="">
      <p:transition spd="slow" advTm="160906"/>
    </mc:Fallback>
  </mc:AlternateContent>
  <p:timing>
    <p:tnLst>
      <p:par>
        <p:cTn id="1" dur="indefinite" restart="never" nodeType="tmRoot"/>
      </p:par>
    </p:tnLst>
  </p:timing>
  <p:extLst mod="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8008" y="164983"/>
            <a:ext cx="8158958" cy="6119219"/>
          </a:xfrm>
          <a:prstGeom prst="rect">
            <a:avLst/>
          </a:prstGeom>
          <a:ln>
            <a:noFill/>
          </a:ln>
          <a:effectLst>
            <a:outerShdw blurRad="292100" dist="139700" dir="2700000" algn="tl" rotWithShape="0">
              <a:srgbClr val="333333">
                <a:alpha val="65000"/>
              </a:srgbClr>
            </a:outerShdw>
          </a:effectLst>
        </p:spPr>
      </p:pic>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26</a:t>
            </a:fld>
            <a:endParaRPr lang="ru-RU"/>
          </a:p>
        </p:txBody>
      </p:sp>
    </p:spTree>
    <p:extLst>
      <p:ext uri="{BB962C8B-B14F-4D97-AF65-F5344CB8AC3E}">
        <p14:creationId xmlns:p14="http://schemas.microsoft.com/office/powerpoint/2010/main" val="2305069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Кейс:</a:t>
            </a:r>
            <a:r>
              <a:rPr lang="en-US" dirty="0" smtClean="0"/>
              <a:t> </a:t>
            </a:r>
            <a:r>
              <a:rPr lang="ru-RU" dirty="0"/>
              <a:t>противодействие мошенничеству</a:t>
            </a:r>
          </a:p>
        </p:txBody>
      </p:sp>
      <p:sp>
        <p:nvSpPr>
          <p:cNvPr id="3" name="Объект 2"/>
          <p:cNvSpPr>
            <a:spLocks noGrp="1"/>
          </p:cNvSpPr>
          <p:nvPr>
            <p:ph idx="1"/>
          </p:nvPr>
        </p:nvSpPr>
        <p:spPr/>
        <p:txBody>
          <a:bodyPr/>
          <a:lstStyle/>
          <a:p>
            <a:r>
              <a:rPr lang="ru-RU" dirty="0"/>
              <a:t>В</a:t>
            </a:r>
            <a:r>
              <a:rPr lang="ru-RU" dirty="0" smtClean="0"/>
              <a:t> </a:t>
            </a:r>
            <a:r>
              <a:rPr lang="ru-RU" dirty="0"/>
              <a:t>течение года </a:t>
            </a:r>
            <a:r>
              <a:rPr lang="ru-RU" dirty="0" smtClean="0"/>
              <a:t>(2011) мошенники </a:t>
            </a:r>
            <a:r>
              <a:rPr lang="ru-RU" dirty="0"/>
              <a:t>нанесли ущерб 34% компаний и организаций, попавших в поле зрение </a:t>
            </a:r>
            <a:r>
              <a:rPr lang="ru-RU" dirty="0" smtClean="0"/>
              <a:t>агентства (</a:t>
            </a:r>
            <a:r>
              <a:rPr lang="en-US" dirty="0" smtClean="0"/>
              <a:t>PricewaterhouseCoopers</a:t>
            </a:r>
            <a:r>
              <a:rPr lang="ru-RU" dirty="0" smtClean="0"/>
              <a:t>)</a:t>
            </a:r>
            <a:r>
              <a:rPr lang="ru-RU" b="1" dirty="0" smtClean="0"/>
              <a:t>.</a:t>
            </a:r>
            <a:r>
              <a:rPr lang="ru-RU" dirty="0"/>
              <a:t> В России этот показатель ещё выше — 37%, причём в 60% случаев убытки превышали $100 тыс</a:t>
            </a:r>
            <a:r>
              <a:rPr lang="ru-RU" b="1" dirty="0" smtClean="0"/>
              <a:t>.</a:t>
            </a:r>
          </a:p>
          <a:p>
            <a:r>
              <a:rPr lang="ru-RU" dirty="0"/>
              <a:t>Финансовая индустрия теряет на мошеннических транзакциях около $80 млрд в </a:t>
            </a:r>
            <a:r>
              <a:rPr lang="ru-RU" dirty="0" smtClean="0"/>
              <a:t>год</a:t>
            </a:r>
          </a:p>
          <a:p>
            <a:r>
              <a:rPr lang="en-US" dirty="0" smtClean="0"/>
              <a:t>Visa </a:t>
            </a:r>
            <a:r>
              <a:rPr lang="ru-RU" dirty="0" smtClean="0"/>
              <a:t>анализирует </a:t>
            </a:r>
            <a:r>
              <a:rPr lang="ru-RU" dirty="0"/>
              <a:t>до 50 петабайтов </a:t>
            </a:r>
            <a:r>
              <a:rPr lang="ru-RU" dirty="0" smtClean="0"/>
              <a:t>данных. До 500 особенностей каждой транзакции.</a:t>
            </a:r>
          </a:p>
          <a:p>
            <a:r>
              <a:rPr lang="ru-RU" dirty="0"/>
              <a:t>За год система останавливает мошеннические платежи на сумму примерно $2 млрд в год</a:t>
            </a:r>
            <a:r>
              <a:rPr lang="ru-RU" b="1" dirty="0"/>
              <a:t>.</a:t>
            </a:r>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27</a:t>
            </a:fld>
            <a:endParaRPr lang="ru-RU"/>
          </a:p>
        </p:txBody>
      </p:sp>
    </p:spTree>
    <p:extLst>
      <p:ext uri="{BB962C8B-B14F-4D97-AF65-F5344CB8AC3E}">
        <p14:creationId xmlns:p14="http://schemas.microsoft.com/office/powerpoint/2010/main" val="558154382"/>
      </p:ext>
    </p:extLst>
  </p:cSld>
  <p:clrMapOvr>
    <a:masterClrMapping/>
  </p:clrMapOvr>
  <mc:AlternateContent xmlns:mc="http://schemas.openxmlformats.org/markup-compatibility/2006" xmlns:p14="http://schemas.microsoft.com/office/powerpoint/2010/main">
    <mc:Choice Requires="p14">
      <p:transition spd="slow" p14:dur="2000" advTm="92366"/>
    </mc:Choice>
    <mc:Fallback xmlns="">
      <p:transition spd="slow" advTm="92366"/>
    </mc:Fallback>
  </mc:AlternateContent>
  <p:timing>
    <p:tnLst>
      <p:par>
        <p:cTn id="1" dur="indefinite" restart="never" nodeType="tmRoot"/>
      </p:par>
    </p:tnLst>
  </p:timing>
  <p:extLst mod="1"/>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Кейс: выборы Обамы 2012</a:t>
            </a:r>
            <a:endParaRPr lang="ru-RU" dirty="0"/>
          </a:p>
        </p:txBody>
      </p:sp>
      <p:sp>
        <p:nvSpPr>
          <p:cNvPr id="3" name="Объект 2"/>
          <p:cNvSpPr>
            <a:spLocks noGrp="1"/>
          </p:cNvSpPr>
          <p:nvPr>
            <p:ph idx="1"/>
          </p:nvPr>
        </p:nvSpPr>
        <p:spPr/>
        <p:txBody>
          <a:bodyPr/>
          <a:lstStyle/>
          <a:p>
            <a:r>
              <a:rPr lang="ru-RU" dirty="0" smtClean="0"/>
              <a:t>На предвыборную кампанию Б. Обамы в </a:t>
            </a:r>
            <a:r>
              <a:rPr lang="ru-RU" dirty="0"/>
              <a:t>течение </a:t>
            </a:r>
            <a:r>
              <a:rPr lang="ru-RU" dirty="0" smtClean="0"/>
              <a:t>1,5 лет вплоть до дня выборов в ноябре 2012 было собрано и потрачено </a:t>
            </a:r>
            <a:r>
              <a:rPr lang="en-US" dirty="0" smtClean="0"/>
              <a:t>$ </a:t>
            </a:r>
            <a:r>
              <a:rPr lang="en-US" dirty="0"/>
              <a:t>1.5 </a:t>
            </a:r>
            <a:r>
              <a:rPr lang="ru-RU" dirty="0" smtClean="0"/>
              <a:t>млрд.</a:t>
            </a:r>
            <a:r>
              <a:rPr lang="en-US" dirty="0" smtClean="0"/>
              <a:t> </a:t>
            </a:r>
            <a:r>
              <a:rPr lang="ru-RU" dirty="0" smtClean="0"/>
              <a:t>Более </a:t>
            </a:r>
            <a:r>
              <a:rPr lang="en-US" dirty="0" smtClean="0"/>
              <a:t>1000 </a:t>
            </a:r>
            <a:r>
              <a:rPr lang="ru-RU" dirty="0" smtClean="0"/>
              <a:t>оплачиваемых сотрудников работали над кампанией</a:t>
            </a:r>
            <a:r>
              <a:rPr lang="en-US" dirty="0" smtClean="0"/>
              <a:t>, </a:t>
            </a:r>
            <a:r>
              <a:rPr lang="ru-RU" dirty="0" smtClean="0"/>
              <a:t>более </a:t>
            </a:r>
            <a:r>
              <a:rPr lang="en-US" dirty="0" smtClean="0"/>
              <a:t>10000</a:t>
            </a:r>
            <a:r>
              <a:rPr lang="ru-RU" dirty="0" smtClean="0"/>
              <a:t> волонтёров и более </a:t>
            </a:r>
            <a:r>
              <a:rPr lang="en-US" dirty="0" smtClean="0"/>
              <a:t>100 </a:t>
            </a:r>
            <a:r>
              <a:rPr lang="ru-RU" dirty="0" smtClean="0"/>
              <a:t>аналитиков по данным, которые запускали более </a:t>
            </a:r>
            <a:r>
              <a:rPr lang="en-US" dirty="0" smtClean="0"/>
              <a:t>66000 </a:t>
            </a:r>
            <a:r>
              <a:rPr lang="ru-RU" dirty="0" smtClean="0"/>
              <a:t>компьютерных экспериментов каждый день</a:t>
            </a:r>
            <a:r>
              <a:rPr lang="en-US" dirty="0" smtClean="0"/>
              <a:t>. </a:t>
            </a:r>
            <a:r>
              <a:rPr lang="ru-RU" dirty="0" smtClean="0"/>
              <a:t>По </a:t>
            </a:r>
            <a:r>
              <a:rPr lang="ru-RU" dirty="0"/>
              <a:t>словам Джима </a:t>
            </a:r>
            <a:r>
              <a:rPr lang="ru-RU" dirty="0" smtClean="0"/>
              <a:t>Мессина, целью кампании было </a:t>
            </a:r>
            <a:r>
              <a:rPr lang="en-US" dirty="0" smtClean="0"/>
              <a:t>“</a:t>
            </a:r>
            <a:r>
              <a:rPr lang="ru-RU" dirty="0" smtClean="0"/>
              <a:t>измерить всё</a:t>
            </a:r>
            <a:r>
              <a:rPr lang="en-US" dirty="0" smtClean="0"/>
              <a:t>”. </a:t>
            </a:r>
            <a:r>
              <a:rPr lang="ru-RU" dirty="0" smtClean="0"/>
              <a:t>Идея было в том, чтобы запрашивать данные обо всём, что происходит во время кампании для того, чтобы измерить всё и быть уверенным, что всё делается "по уму".</a:t>
            </a:r>
            <a:endParaRPr lang="en-US" dirty="0"/>
          </a:p>
          <a:p>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28</a:t>
            </a:fld>
            <a:endParaRPr lang="ru-RU"/>
          </a:p>
        </p:txBody>
      </p:sp>
    </p:spTree>
    <p:extLst>
      <p:ext uri="{BB962C8B-B14F-4D97-AF65-F5344CB8AC3E}">
        <p14:creationId xmlns:p14="http://schemas.microsoft.com/office/powerpoint/2010/main" val="1253739244"/>
      </p:ext>
    </p:extLst>
  </p:cSld>
  <p:clrMapOvr>
    <a:masterClrMapping/>
  </p:clrMapOvr>
  <mc:AlternateContent xmlns:mc="http://schemas.openxmlformats.org/markup-compatibility/2006" xmlns:p14="http://schemas.microsoft.com/office/powerpoint/2010/main">
    <mc:Choice Requires="p14">
      <p:transition spd="slow" p14:dur="2000" advTm="81489"/>
    </mc:Choice>
    <mc:Fallback xmlns="">
      <p:transition spd="slow" advTm="81489"/>
    </mc:Fallback>
  </mc:AlternateContent>
  <p:timing>
    <p:tnLst>
      <p:par>
        <p:cTn id="1" dur="indefinite" restart="never" nodeType="tmRoot"/>
      </p:par>
    </p:tnLst>
  </p:timing>
  <p:extLst mod="1"/>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415313" y="1502688"/>
            <a:ext cx="5558971" cy="535531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dirty="0"/>
              <a:t>компетенции </a:t>
            </a:r>
          </a:p>
          <a:p>
            <a:pPr lvl="1"/>
            <a:r>
              <a:rPr lang="ru-RU" dirty="0"/>
              <a:t>программирование </a:t>
            </a:r>
          </a:p>
          <a:p>
            <a:pPr lvl="2"/>
            <a:r>
              <a:rPr lang="ru-RU" dirty="0"/>
              <a:t>скрипты </a:t>
            </a:r>
            <a:r>
              <a:rPr lang="en-US" dirty="0" smtClean="0"/>
              <a:t>(</a:t>
            </a:r>
            <a:r>
              <a:rPr lang="ru-RU" dirty="0" err="1" smtClean="0"/>
              <a:t>Python</a:t>
            </a:r>
            <a:r>
              <a:rPr lang="en-US" dirty="0" smtClean="0"/>
              <a:t>, </a:t>
            </a:r>
            <a:r>
              <a:rPr lang="ru-RU" dirty="0" err="1" smtClean="0"/>
              <a:t>Ruby</a:t>
            </a:r>
            <a:r>
              <a:rPr lang="en-US" dirty="0" smtClean="0"/>
              <a:t>)</a:t>
            </a:r>
            <a:endParaRPr lang="ru-RU" dirty="0"/>
          </a:p>
          <a:p>
            <a:pPr lvl="2"/>
            <a:r>
              <a:rPr lang="ru-RU" dirty="0"/>
              <a:t>UNIX </a:t>
            </a:r>
          </a:p>
          <a:p>
            <a:pPr lvl="2"/>
            <a:r>
              <a:rPr lang="ru-RU" dirty="0"/>
              <a:t>функциональное программирование </a:t>
            </a:r>
          </a:p>
          <a:p>
            <a:pPr lvl="2"/>
            <a:r>
              <a:rPr lang="ru-RU" dirty="0"/>
              <a:t>базы данных </a:t>
            </a:r>
          </a:p>
          <a:p>
            <a:pPr lvl="3"/>
            <a:r>
              <a:rPr lang="ru-RU" dirty="0"/>
              <a:t>сложные и долговременные запросы </a:t>
            </a:r>
          </a:p>
          <a:p>
            <a:pPr lvl="3"/>
            <a:r>
              <a:rPr lang="ru-RU" dirty="0" err="1"/>
              <a:t>Google</a:t>
            </a:r>
            <a:r>
              <a:rPr lang="ru-RU" dirty="0"/>
              <a:t> </a:t>
            </a:r>
            <a:r>
              <a:rPr lang="ru-RU" dirty="0" err="1"/>
              <a:t>Big</a:t>
            </a:r>
            <a:r>
              <a:rPr lang="ru-RU" dirty="0"/>
              <a:t> </a:t>
            </a:r>
            <a:r>
              <a:rPr lang="ru-RU" dirty="0" err="1"/>
              <a:t>Table</a:t>
            </a:r>
            <a:r>
              <a:rPr lang="ru-RU" dirty="0"/>
              <a:t> </a:t>
            </a:r>
          </a:p>
          <a:p>
            <a:pPr lvl="3"/>
            <a:r>
              <a:rPr lang="ru-RU" dirty="0" err="1"/>
              <a:t>key-value</a:t>
            </a:r>
            <a:r>
              <a:rPr lang="ru-RU" dirty="0"/>
              <a:t> </a:t>
            </a:r>
            <a:r>
              <a:rPr lang="ru-RU" dirty="0" err="1"/>
              <a:t>databases</a:t>
            </a:r>
            <a:r>
              <a:rPr lang="ru-RU" dirty="0"/>
              <a:t> </a:t>
            </a:r>
          </a:p>
          <a:p>
            <a:pPr lvl="1"/>
            <a:r>
              <a:rPr lang="ru-RU" dirty="0"/>
              <a:t>понимание проблем бизнеса </a:t>
            </a:r>
          </a:p>
          <a:p>
            <a:pPr lvl="2"/>
            <a:r>
              <a:rPr lang="ru-RU" dirty="0" err="1"/>
              <a:t>кибер</a:t>
            </a:r>
            <a:r>
              <a:rPr lang="ru-RU" dirty="0"/>
              <a:t>-безопасность </a:t>
            </a:r>
          </a:p>
          <a:p>
            <a:pPr lvl="3"/>
            <a:r>
              <a:rPr lang="ru-RU" dirty="0" smtClean="0"/>
              <a:t>юридические </a:t>
            </a:r>
            <a:r>
              <a:rPr lang="ru-RU" dirty="0"/>
              <a:t>аспекты </a:t>
            </a:r>
          </a:p>
          <a:p>
            <a:pPr lvl="1"/>
            <a:r>
              <a:rPr lang="ru-RU" dirty="0"/>
              <a:t>методы искусственного интеллекта </a:t>
            </a:r>
          </a:p>
          <a:p>
            <a:pPr lvl="2"/>
            <a:r>
              <a:rPr lang="ru-RU" dirty="0"/>
              <a:t>алгоритмы </a:t>
            </a:r>
          </a:p>
          <a:p>
            <a:pPr lvl="2"/>
            <a:r>
              <a:rPr lang="ru-RU" dirty="0"/>
              <a:t>нейронные сети </a:t>
            </a:r>
          </a:p>
          <a:p>
            <a:pPr lvl="2"/>
            <a:r>
              <a:rPr lang="ru-RU" dirty="0"/>
              <a:t>теории </a:t>
            </a:r>
          </a:p>
          <a:p>
            <a:pPr lvl="2"/>
            <a:r>
              <a:rPr lang="ru-RU" dirty="0"/>
              <a:t>модели </a:t>
            </a:r>
          </a:p>
          <a:p>
            <a:pPr lvl="2"/>
            <a:r>
              <a:rPr lang="ru-RU" dirty="0"/>
              <a:t>математика </a:t>
            </a:r>
          </a:p>
          <a:p>
            <a:pPr lvl="2"/>
            <a:r>
              <a:rPr lang="ru-RU" dirty="0" err="1"/>
              <a:t>теор</a:t>
            </a:r>
            <a:r>
              <a:rPr lang="ru-RU" dirty="0"/>
              <a:t>. вер. и </a:t>
            </a:r>
            <a:r>
              <a:rPr lang="ru-RU" dirty="0" err="1"/>
              <a:t>мат.стат</a:t>
            </a:r>
            <a:r>
              <a:rPr lang="ru-RU" dirty="0"/>
              <a:t>. </a:t>
            </a:r>
          </a:p>
        </p:txBody>
      </p:sp>
      <p:sp>
        <p:nvSpPr>
          <p:cNvPr id="2" name="Заголовок 1"/>
          <p:cNvSpPr>
            <a:spLocks noGrp="1"/>
          </p:cNvSpPr>
          <p:nvPr>
            <p:ph type="title"/>
          </p:nvPr>
        </p:nvSpPr>
        <p:spPr>
          <a:xfrm>
            <a:off x="657224" y="499533"/>
            <a:ext cx="10772775" cy="1198638"/>
          </a:xfrm>
        </p:spPr>
        <p:txBody>
          <a:bodyPr/>
          <a:lstStyle/>
          <a:p>
            <a:r>
              <a:rPr lang="en-US" dirty="0"/>
              <a:t>Data Science &amp; Engineering </a:t>
            </a:r>
            <a:endParaRPr lang="ru-RU" dirty="0"/>
          </a:p>
        </p:txBody>
      </p:sp>
      <p:sp>
        <p:nvSpPr>
          <p:cNvPr id="4" name="Прямоугольник 3"/>
          <p:cNvSpPr/>
          <p:nvPr/>
        </p:nvSpPr>
        <p:spPr>
          <a:xfrm>
            <a:off x="638629" y="1998851"/>
            <a:ext cx="6096000" cy="3785652"/>
          </a:xfrm>
          <a:prstGeom prst="rect">
            <a:avLst/>
          </a:prstGeom>
        </p:spPr>
        <p:txBody>
          <a:bodyPr>
            <a:spAutoFit/>
          </a:bodyPr>
          <a:lstStyle/>
          <a:p>
            <a:pPr marL="285750" indent="-285750">
              <a:buFont typeface="Arial" panose="020B0604020202020204" pitchFamily="34" charset="0"/>
              <a:buChar char="•"/>
            </a:pPr>
            <a:r>
              <a:rPr lang="ru-RU" sz="2400" dirty="0" smtClean="0"/>
              <a:t>кандидаты </a:t>
            </a:r>
            <a:r>
              <a:rPr lang="ru-RU" sz="2400" dirty="0"/>
              <a:t>и доктора </a:t>
            </a:r>
            <a:r>
              <a:rPr lang="ru-RU" sz="2400" dirty="0" err="1"/>
              <a:t>физ</a:t>
            </a:r>
            <a:r>
              <a:rPr lang="ru-RU" sz="2400" dirty="0"/>
              <a:t>-мат и тех наук </a:t>
            </a:r>
          </a:p>
          <a:p>
            <a:pPr marL="285750" indent="-285750">
              <a:buFont typeface="Arial" panose="020B0604020202020204" pitchFamily="34" charset="0"/>
              <a:buChar char="•"/>
            </a:pPr>
            <a:r>
              <a:rPr lang="ru-RU" sz="2400" dirty="0"/>
              <a:t>максимум $300тыс. в год </a:t>
            </a:r>
          </a:p>
          <a:p>
            <a:pPr marL="742950" lvl="1" indent="-285750">
              <a:buFont typeface="Arial" panose="020B0604020202020204" pitchFamily="34" charset="0"/>
              <a:buChar char="•"/>
            </a:pPr>
            <a:r>
              <a:rPr lang="ru-RU" sz="2400" dirty="0"/>
              <a:t>не руководя никем </a:t>
            </a:r>
          </a:p>
          <a:p>
            <a:pPr marL="285750" indent="-285750">
              <a:buFont typeface="Arial" panose="020B0604020202020204" pitchFamily="34" charset="0"/>
              <a:buChar char="•"/>
            </a:pPr>
            <a:r>
              <a:rPr lang="ru-RU" sz="2400" dirty="0"/>
              <a:t>в Томске предлагают $5000 в месяц </a:t>
            </a:r>
          </a:p>
          <a:p>
            <a:pPr marL="285750" indent="-285750">
              <a:buFont typeface="Arial" panose="020B0604020202020204" pitchFamily="34" charset="0"/>
              <a:buChar char="•"/>
            </a:pPr>
            <a:r>
              <a:rPr lang="ru-RU" sz="2400" dirty="0"/>
              <a:t>в НГУ </a:t>
            </a:r>
          </a:p>
          <a:p>
            <a:pPr marL="742950" lvl="1" indent="-285750">
              <a:buFont typeface="Arial" panose="020B0604020202020204" pitchFamily="34" charset="0"/>
              <a:buChar char="•"/>
            </a:pPr>
            <a:r>
              <a:rPr lang="ru-RU" sz="2400" dirty="0"/>
              <a:t>открывается магистратура по подготовке на английском языке </a:t>
            </a:r>
          </a:p>
          <a:p>
            <a:pPr marL="742950" lvl="1" indent="-285750">
              <a:buFont typeface="Arial" panose="020B0604020202020204" pitchFamily="34" charset="0"/>
              <a:buChar char="•"/>
            </a:pPr>
            <a:r>
              <a:rPr lang="ru-RU" sz="2400" dirty="0"/>
              <a:t>планируется открывать </a:t>
            </a:r>
            <a:r>
              <a:rPr lang="ru-RU" sz="2400" dirty="0" err="1"/>
              <a:t>доп.образование</a:t>
            </a:r>
            <a:r>
              <a:rPr lang="ru-RU" sz="2400" dirty="0"/>
              <a:t> </a:t>
            </a:r>
          </a:p>
          <a:p>
            <a:pPr marL="742950" lvl="1" indent="-285750">
              <a:buFont typeface="Arial" panose="020B0604020202020204" pitchFamily="34" charset="0"/>
              <a:buChar char="•"/>
            </a:pPr>
            <a:r>
              <a:rPr lang="ru-RU" sz="2400" dirty="0"/>
              <a:t>и отдельные 2-4 недельные курсы </a:t>
            </a:r>
            <a:endParaRPr lang="ru-RU" sz="2400" dirty="0">
              <a:effectLst/>
            </a:endParaRPr>
          </a:p>
        </p:txBody>
      </p:sp>
      <p:sp>
        <p:nvSpPr>
          <p:cNvPr id="3" name="Нижний колонтитул 2"/>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F76288-4F85-4F59-B786-02C6DC4B752F}" type="slidenum">
              <a:rPr lang="ru-RU" smtClean="0"/>
              <a:t>29</a:t>
            </a:fld>
            <a:endParaRPr lang="ru-RU"/>
          </a:p>
        </p:txBody>
      </p:sp>
    </p:spTree>
    <p:extLst>
      <p:ext uri="{BB962C8B-B14F-4D97-AF65-F5344CB8AC3E}">
        <p14:creationId xmlns:p14="http://schemas.microsoft.com/office/powerpoint/2010/main" val="2135933783"/>
      </p:ext>
    </p:extLst>
  </p:cSld>
  <p:clrMapOvr>
    <a:masterClrMapping/>
  </p:clrMapOvr>
  <mc:AlternateContent xmlns:mc="http://schemas.openxmlformats.org/markup-compatibility/2006" xmlns:p14="http://schemas.microsoft.com/office/powerpoint/2010/main">
    <mc:Choice Requires="p14">
      <p:transition spd="slow" p14:dur="2000" advTm="183670"/>
    </mc:Choice>
    <mc:Fallback xmlns="">
      <p:transition spd="slow" advTm="183670"/>
    </mc:Fallback>
  </mc:AlternateContent>
  <p:timing>
    <p:tnLst>
      <p:par>
        <p:cTn id="1" dur="indefinite" restart="never" nodeType="tmRoot"/>
      </p:par>
    </p:tnLst>
  </p:timing>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такое «Большие данные»?</a:t>
            </a:r>
            <a:endParaRPr lang="ru-RU" dirty="0"/>
          </a:p>
        </p:txBody>
      </p:sp>
      <p:sp>
        <p:nvSpPr>
          <p:cNvPr id="3" name="Объект 2"/>
          <p:cNvSpPr>
            <a:spLocks noGrp="1"/>
          </p:cNvSpPr>
          <p:nvPr>
            <p:ph idx="1"/>
          </p:nvPr>
        </p:nvSpPr>
        <p:spPr/>
        <p:txBody>
          <a:bodyPr/>
          <a:lstStyle/>
          <a:p>
            <a:r>
              <a:rPr lang="ru-RU" dirty="0" smtClean="0"/>
              <a:t>Взгляды:</a:t>
            </a:r>
          </a:p>
          <a:p>
            <a:pPr lvl="1"/>
            <a:r>
              <a:rPr lang="ru-RU" dirty="0" smtClean="0"/>
              <a:t>Первый</a:t>
            </a:r>
          </a:p>
          <a:p>
            <a:pPr lvl="1"/>
            <a:r>
              <a:rPr lang="ru-RU" dirty="0" smtClean="0"/>
              <a:t>Инженерный</a:t>
            </a:r>
          </a:p>
          <a:p>
            <a:pPr lvl="1"/>
            <a:r>
              <a:rPr lang="ru-RU" dirty="0" smtClean="0"/>
              <a:t>Маркетинговый</a:t>
            </a:r>
          </a:p>
          <a:p>
            <a:pPr lvl="1"/>
            <a:r>
              <a:rPr lang="ru-RU" dirty="0" smtClean="0"/>
              <a:t>Научный</a:t>
            </a: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3</a:t>
            </a:fld>
            <a:endParaRPr lang="ru-RU" dirty="0"/>
          </a:p>
        </p:txBody>
      </p:sp>
    </p:spTree>
    <p:extLst>
      <p:ext uri="{BB962C8B-B14F-4D97-AF65-F5344CB8AC3E}">
        <p14:creationId xmlns:p14="http://schemas.microsoft.com/office/powerpoint/2010/main" val="2726316675"/>
      </p:ext>
    </p:extLst>
  </p:cSld>
  <p:clrMapOvr>
    <a:masterClrMapping/>
  </p:clrMapOvr>
  <mc:AlternateContent xmlns:mc="http://schemas.openxmlformats.org/markup-compatibility/2006" xmlns:p14="http://schemas.microsoft.com/office/powerpoint/2010/main">
    <mc:Choice Requires="p14">
      <p:transition spd="slow" p14:dur="2000" advTm="45540"/>
    </mc:Choice>
    <mc:Fallback xmlns="">
      <p:transition spd="slow" advTm="4554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Что </a:t>
            </a:r>
            <a:r>
              <a:rPr lang="ru-RU" dirty="0" smtClean="0"/>
              <a:t>делают </a:t>
            </a:r>
            <a:r>
              <a:rPr lang="en-US" dirty="0" smtClean="0"/>
              <a:t>Data Scientists?</a:t>
            </a:r>
            <a:endParaRPr lang="ru-RU" dirty="0"/>
          </a:p>
        </p:txBody>
      </p:sp>
      <p:sp>
        <p:nvSpPr>
          <p:cNvPr id="4" name="Прямоугольник 3"/>
          <p:cNvSpPr/>
          <p:nvPr/>
        </p:nvSpPr>
        <p:spPr>
          <a:xfrm>
            <a:off x="508000" y="1805471"/>
            <a:ext cx="6096000" cy="4524315"/>
          </a:xfrm>
          <a:prstGeom prst="rect">
            <a:avLst/>
          </a:prstGeom>
        </p:spPr>
        <p:txBody>
          <a:bodyPr>
            <a:spAutoFit/>
          </a:bodyPr>
          <a:lstStyle/>
          <a:p>
            <a:r>
              <a:rPr lang="ru-RU" dirty="0"/>
              <a:t>что делают?</a:t>
            </a:r>
          </a:p>
          <a:p>
            <a:r>
              <a:rPr lang="ru-RU" dirty="0"/>
              <a:t>    как достичь озарения</a:t>
            </a:r>
          </a:p>
          <a:p>
            <a:r>
              <a:rPr lang="ru-RU" dirty="0"/>
              <a:t>        разрабатывают методы</a:t>
            </a:r>
          </a:p>
          <a:p>
            <a:r>
              <a:rPr lang="ru-RU" dirty="0"/>
              <a:t>        используют </a:t>
            </a:r>
            <a:r>
              <a:rPr lang="ru-RU" dirty="0" err="1"/>
              <a:t>тер.вер</a:t>
            </a:r>
            <a:r>
              <a:rPr lang="ru-RU" dirty="0"/>
              <a:t>., </a:t>
            </a:r>
            <a:r>
              <a:rPr lang="ru-RU" dirty="0" err="1"/>
              <a:t>мат.стат</a:t>
            </a:r>
            <a:endParaRPr lang="ru-RU" dirty="0"/>
          </a:p>
          <a:p>
            <a:r>
              <a:rPr lang="ru-RU" dirty="0"/>
              <a:t>        придумывают алгоритмы</a:t>
            </a:r>
          </a:p>
          <a:p>
            <a:r>
              <a:rPr lang="ru-RU" dirty="0"/>
              <a:t>        используют методы машинного обучения</a:t>
            </a:r>
          </a:p>
          <a:p>
            <a:r>
              <a:rPr lang="ru-RU" dirty="0"/>
              <a:t>            искусственный интеллект</a:t>
            </a:r>
          </a:p>
          <a:p>
            <a:r>
              <a:rPr lang="ru-RU" dirty="0"/>
              <a:t>            нейронные сети</a:t>
            </a:r>
          </a:p>
          <a:p>
            <a:r>
              <a:rPr lang="ru-RU" dirty="0"/>
              <a:t>            Байесовские сети</a:t>
            </a:r>
          </a:p>
          <a:p>
            <a:r>
              <a:rPr lang="ru-RU" dirty="0"/>
              <a:t>    обработка формализованных знаний</a:t>
            </a:r>
          </a:p>
          <a:p>
            <a:r>
              <a:rPr lang="ru-RU" dirty="0"/>
              <a:t>        хранение</a:t>
            </a:r>
          </a:p>
          <a:p>
            <a:r>
              <a:rPr lang="ru-RU" dirty="0"/>
              <a:t>        использование</a:t>
            </a:r>
          </a:p>
          <a:p>
            <a:r>
              <a:rPr lang="ru-RU" dirty="0"/>
              <a:t>    описание проблем бизнеса</a:t>
            </a:r>
          </a:p>
          <a:p>
            <a:r>
              <a:rPr lang="ru-RU" dirty="0"/>
              <a:t>        бизнес-моделирование</a:t>
            </a:r>
          </a:p>
          <a:p>
            <a:r>
              <a:rPr lang="ru-RU" dirty="0"/>
              <a:t>        среды исполнения бизнес-процессов</a:t>
            </a:r>
          </a:p>
          <a:p>
            <a:r>
              <a:rPr lang="ru-RU" dirty="0"/>
              <a:t>    методы визуализации</a:t>
            </a:r>
          </a:p>
        </p:txBody>
      </p:sp>
      <p:pic>
        <p:nvPicPr>
          <p:cNvPr id="5122" name="Picture 2" descr="http://spectrum.ieee.org/img/data%20scientist-13487800974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146" y="1957161"/>
            <a:ext cx="5305576" cy="3979182"/>
          </a:xfrm>
          <a:prstGeom prst="rect">
            <a:avLst/>
          </a:prstGeom>
          <a:noFill/>
          <a:extLst>
            <a:ext uri="{909E8E84-426E-40DD-AFC4-6F175D3DCCD1}">
              <a14:hiddenFill xmlns:a14="http://schemas.microsoft.com/office/drawing/2010/main">
                <a:solidFill>
                  <a:srgbClr val="FFFFFF"/>
                </a:solidFill>
              </a14:hiddenFill>
            </a:ext>
          </a:extLst>
        </p:spPr>
      </p:pic>
      <p:sp>
        <p:nvSpPr>
          <p:cNvPr id="3" name="Нижний колонтитул 2"/>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30</a:t>
            </a:fld>
            <a:endParaRPr lang="ru-RU"/>
          </a:p>
        </p:txBody>
      </p:sp>
    </p:spTree>
    <p:extLst>
      <p:ext uri="{BB962C8B-B14F-4D97-AF65-F5344CB8AC3E}">
        <p14:creationId xmlns:p14="http://schemas.microsoft.com/office/powerpoint/2010/main" val="2113338948"/>
      </p:ext>
    </p:extLst>
  </p:cSld>
  <p:clrMapOvr>
    <a:masterClrMapping/>
  </p:clrMapOvr>
  <mc:AlternateContent xmlns:mc="http://schemas.openxmlformats.org/markup-compatibility/2006" xmlns:p14="http://schemas.microsoft.com/office/powerpoint/2010/main">
    <mc:Choice Requires="p14">
      <p:transition spd="slow" p14:dur="2000" advTm="125665"/>
    </mc:Choice>
    <mc:Fallback xmlns="">
      <p:transition spd="slow" advTm="125665"/>
    </mc:Fallback>
  </mc:AlternateContent>
  <p:timing>
    <p:tnLst>
      <p:par>
        <p:cTn id="1" dur="indefinite" restart="never" nodeType="tmRoot"/>
      </p:par>
    </p:tnLst>
  </p:timing>
  <p:extLst mod="1"/>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Мнения </a:t>
            </a:r>
            <a:r>
              <a:rPr lang="ru-RU" dirty="0" smtClean="0"/>
              <a:t>о </a:t>
            </a:r>
            <a:r>
              <a:rPr lang="en-US" dirty="0" smtClean="0"/>
              <a:t>Data Scientists</a:t>
            </a:r>
            <a:endParaRPr lang="ru-RU" dirty="0"/>
          </a:p>
        </p:txBody>
      </p:sp>
      <p:sp>
        <p:nvSpPr>
          <p:cNvPr id="3" name="Объект 2"/>
          <p:cNvSpPr>
            <a:spLocks noGrp="1"/>
          </p:cNvSpPr>
          <p:nvPr>
            <p:ph idx="1"/>
          </p:nvPr>
        </p:nvSpPr>
        <p:spPr/>
        <p:txBody>
          <a:bodyPr>
            <a:normAutofit fontScale="92500" lnSpcReduction="10000"/>
          </a:bodyPr>
          <a:lstStyle/>
          <a:p>
            <a:r>
              <a:rPr lang="en-US" dirty="0" smtClean="0"/>
              <a:t>"</a:t>
            </a:r>
            <a:r>
              <a:rPr lang="ru-RU" dirty="0" smtClean="0"/>
              <a:t>Учёные по данным превращают большие данные в большую ценность</a:t>
            </a:r>
            <a:r>
              <a:rPr lang="en-US" dirty="0" smtClean="0"/>
              <a:t>, </a:t>
            </a:r>
            <a:r>
              <a:rPr lang="ru-RU" dirty="0" smtClean="0"/>
              <a:t>поставляя продукты, которые радуют пользователей и озарения, которые наполняют смыслом принятые бизнес-решения</a:t>
            </a:r>
            <a:r>
              <a:rPr lang="en-US" dirty="0" smtClean="0"/>
              <a:t>. </a:t>
            </a:r>
            <a:r>
              <a:rPr lang="ru-RU" dirty="0" smtClean="0"/>
              <a:t>Высокие аналитические компетенции заключаются прежде всего в том, чтобы обладать способностью получать надёжные выводы из данных</a:t>
            </a:r>
            <a:r>
              <a:rPr lang="en-US" dirty="0" smtClean="0"/>
              <a:t>. </a:t>
            </a:r>
            <a:r>
              <a:rPr lang="ru-RU" dirty="0" smtClean="0"/>
              <a:t>Но ученые по данным также должны обладать творческим потенциалом и сильными коммуникативными навыками</a:t>
            </a:r>
            <a:r>
              <a:rPr lang="en-US" dirty="0" smtClean="0"/>
              <a:t>".</a:t>
            </a:r>
          </a:p>
          <a:p>
            <a:pPr algn="r"/>
            <a:r>
              <a:rPr lang="en-US" i="1" dirty="0" smtClean="0"/>
              <a:t>Daniel </a:t>
            </a:r>
            <a:r>
              <a:rPr lang="en-US" i="1" dirty="0" err="1"/>
              <a:t>Tunkelang</a:t>
            </a:r>
            <a:r>
              <a:rPr lang="en-US" i="1" dirty="0"/>
              <a:t>, Principal Data Scientist, LinkedIn</a:t>
            </a:r>
          </a:p>
          <a:p>
            <a:r>
              <a:rPr lang="en-US" dirty="0" smtClean="0"/>
              <a:t>"</a:t>
            </a:r>
            <a:r>
              <a:rPr lang="ru-RU" dirty="0" smtClean="0"/>
              <a:t>Учёный </a:t>
            </a:r>
            <a:r>
              <a:rPr lang="ru-RU" dirty="0"/>
              <a:t>по данным </a:t>
            </a:r>
            <a:r>
              <a:rPr lang="ru-RU" dirty="0" smtClean="0"/>
              <a:t>– это тот, кто может получить, очистить, исследовать, смоделировать и проинтерпретировать данные</a:t>
            </a:r>
            <a:r>
              <a:rPr lang="en-US" dirty="0" smtClean="0"/>
              <a:t>, </a:t>
            </a:r>
            <a:r>
              <a:rPr lang="ru-RU" dirty="0" smtClean="0"/>
              <a:t>совмещая хакерские</a:t>
            </a:r>
            <a:r>
              <a:rPr lang="en-US" dirty="0" smtClean="0"/>
              <a:t>, </a:t>
            </a:r>
            <a:r>
              <a:rPr lang="ru-RU" dirty="0" smtClean="0"/>
              <a:t>статистические методы и методы машинного обучения</a:t>
            </a:r>
            <a:r>
              <a:rPr lang="en-US" dirty="0" smtClean="0"/>
              <a:t>. </a:t>
            </a:r>
            <a:r>
              <a:rPr lang="ru-RU" dirty="0" smtClean="0"/>
              <a:t>Учёные по данным не только знатоки в работе с данными, они также ценят и сами данные как первоклассный продукт</a:t>
            </a:r>
            <a:r>
              <a:rPr lang="en-US" dirty="0" smtClean="0"/>
              <a:t>".</a:t>
            </a:r>
          </a:p>
          <a:p>
            <a:pPr algn="r"/>
            <a:r>
              <a:rPr lang="en-US" i="1" dirty="0" smtClean="0"/>
              <a:t>Hilary </a:t>
            </a:r>
            <a:r>
              <a:rPr lang="en-US" i="1" dirty="0"/>
              <a:t>Mason, Chief Scientist at </a:t>
            </a:r>
            <a:r>
              <a:rPr lang="en-US" i="1" dirty="0" err="1"/>
              <a:t>bitly</a:t>
            </a:r>
            <a:endParaRPr lang="en-US" i="1" dirty="0"/>
          </a:p>
          <a:p>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31</a:t>
            </a:fld>
            <a:endParaRPr lang="ru-RU"/>
          </a:p>
        </p:txBody>
      </p:sp>
    </p:spTree>
    <p:extLst>
      <p:ext uri="{BB962C8B-B14F-4D97-AF65-F5344CB8AC3E}">
        <p14:creationId xmlns:p14="http://schemas.microsoft.com/office/powerpoint/2010/main" val="3284649534"/>
      </p:ext>
    </p:extLst>
  </p:cSld>
  <p:clrMapOvr>
    <a:masterClrMapping/>
  </p:clrMapOvr>
  <mc:AlternateContent xmlns:mc="http://schemas.openxmlformats.org/markup-compatibility/2006" xmlns:p14="http://schemas.microsoft.com/office/powerpoint/2010/main">
    <mc:Choice Requires="p14">
      <p:transition spd="slow" p14:dur="2000" advTm="71696"/>
    </mc:Choice>
    <mc:Fallback xmlns="">
      <p:transition spd="slow" advTm="71696"/>
    </mc:Fallback>
  </mc:AlternateContent>
  <p:timing>
    <p:tnLst>
      <p:par>
        <p:cTn id="1" dur="indefinite" restart="never" nodeType="tmRoot"/>
      </p:par>
    </p:tnLst>
  </p:timing>
  <p:extLst mod="1"/>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Big Data </a:t>
            </a:r>
            <a:r>
              <a:rPr lang="ru-RU" dirty="0" smtClean="0"/>
              <a:t>проекты</a:t>
            </a:r>
            <a:endParaRPr lang="ru-RU" dirty="0"/>
          </a:p>
        </p:txBody>
      </p:sp>
      <p:sp>
        <p:nvSpPr>
          <p:cNvPr id="4" name="Прямоугольник 3"/>
          <p:cNvSpPr/>
          <p:nvPr/>
        </p:nvSpPr>
        <p:spPr>
          <a:xfrm>
            <a:off x="508000" y="1956865"/>
            <a:ext cx="4513943" cy="1477328"/>
          </a:xfrm>
          <a:prstGeom prst="rect">
            <a:avLst/>
          </a:prstGeom>
        </p:spPr>
        <p:txBody>
          <a:bodyPr wrap="square">
            <a:spAutoFit/>
          </a:bodyPr>
          <a:lstStyle/>
          <a:p>
            <a:r>
              <a:rPr lang="ru-RU" dirty="0"/>
              <a:t>сбор данных (CAPEX) </a:t>
            </a:r>
          </a:p>
          <a:p>
            <a:pPr marL="285750" indent="-285750">
              <a:buFont typeface="Arial" panose="020B0604020202020204" pitchFamily="34" charset="0"/>
              <a:buChar char="•"/>
            </a:pPr>
            <a:r>
              <a:rPr lang="ru-RU" dirty="0"/>
              <a:t>Сервера </a:t>
            </a:r>
          </a:p>
          <a:p>
            <a:pPr marL="285750" indent="-285750">
              <a:buFont typeface="Arial" panose="020B0604020202020204" pitchFamily="34" charset="0"/>
              <a:buChar char="•"/>
            </a:pPr>
            <a:r>
              <a:rPr lang="ru-RU" dirty="0"/>
              <a:t>Облака </a:t>
            </a:r>
          </a:p>
          <a:p>
            <a:pPr marL="285750" indent="-285750">
              <a:buFont typeface="Arial" panose="020B0604020202020204" pitchFamily="34" charset="0"/>
              <a:buChar char="•"/>
            </a:pPr>
            <a:r>
              <a:rPr lang="ru-RU" dirty="0"/>
              <a:t>Инфраструктура </a:t>
            </a:r>
          </a:p>
          <a:p>
            <a:pPr marL="285750" indent="-285750">
              <a:buFont typeface="Arial" panose="020B0604020202020204" pitchFamily="34" charset="0"/>
              <a:buChar char="•"/>
            </a:pPr>
            <a:r>
              <a:rPr lang="ru-RU" dirty="0"/>
              <a:t>очень много инвестиций в эту область </a:t>
            </a:r>
            <a:endParaRPr lang="ru-RU" dirty="0">
              <a:effectLst/>
            </a:endParaRPr>
          </a:p>
        </p:txBody>
      </p:sp>
      <p:pic>
        <p:nvPicPr>
          <p:cNvPr id="7170" name="Picture 2" descr="http://www.logis.ru/files/news/2010/v_100827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200" y="3557134"/>
            <a:ext cx="2381250" cy="31242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892800" y="1326023"/>
            <a:ext cx="6096000" cy="535531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ru-RU" dirty="0" smtClean="0"/>
              <a:t>извлечение </a:t>
            </a:r>
            <a:r>
              <a:rPr lang="ru-RU" dirty="0"/>
              <a:t>пользы (</a:t>
            </a:r>
            <a:r>
              <a:rPr lang="ru-RU" dirty="0" err="1"/>
              <a:t>value</a:t>
            </a:r>
            <a:r>
              <a:rPr lang="ru-RU" dirty="0"/>
              <a:t>) (OPEX) </a:t>
            </a:r>
          </a:p>
          <a:p>
            <a:pPr marL="285750" indent="-285750">
              <a:buFont typeface="Arial" panose="020B0604020202020204" pitchFamily="34" charset="0"/>
              <a:buChar char="•"/>
            </a:pPr>
            <a:r>
              <a:rPr lang="ru-RU" dirty="0"/>
              <a:t>команда </a:t>
            </a:r>
          </a:p>
          <a:p>
            <a:pPr marL="742950" lvl="1" indent="-285750">
              <a:buFont typeface="Arial" panose="020B0604020202020204" pitchFamily="34" charset="0"/>
              <a:buChar char="•"/>
            </a:pPr>
            <a:r>
              <a:rPr lang="ru-RU" dirty="0" err="1"/>
              <a:t>Data</a:t>
            </a:r>
            <a:r>
              <a:rPr lang="ru-RU" dirty="0"/>
              <a:t> </a:t>
            </a:r>
            <a:r>
              <a:rPr lang="ru-RU" dirty="0" err="1"/>
              <a:t>Scientist</a:t>
            </a:r>
            <a:r>
              <a:rPr lang="ru-RU" dirty="0"/>
              <a:t> </a:t>
            </a:r>
          </a:p>
          <a:p>
            <a:pPr marL="742950" lvl="1" indent="-285750">
              <a:buFont typeface="Arial" panose="020B0604020202020204" pitchFamily="34" charset="0"/>
              <a:buChar char="•"/>
            </a:pPr>
            <a:r>
              <a:rPr lang="ru-RU" dirty="0" err="1"/>
              <a:t>Data</a:t>
            </a:r>
            <a:r>
              <a:rPr lang="ru-RU" dirty="0"/>
              <a:t> </a:t>
            </a:r>
            <a:r>
              <a:rPr lang="ru-RU" dirty="0" err="1"/>
              <a:t>Engineer</a:t>
            </a:r>
            <a:r>
              <a:rPr lang="ru-RU" dirty="0"/>
              <a:t> </a:t>
            </a:r>
          </a:p>
          <a:p>
            <a:pPr marL="742950" lvl="1" indent="-285750">
              <a:buFont typeface="Arial" panose="020B0604020202020204" pitchFamily="34" charset="0"/>
              <a:buChar char="•"/>
            </a:pPr>
            <a:r>
              <a:rPr lang="ru-RU" dirty="0" err="1"/>
              <a:t>Manager</a:t>
            </a:r>
            <a:r>
              <a:rPr lang="ru-RU" dirty="0"/>
              <a:t> </a:t>
            </a:r>
          </a:p>
          <a:p>
            <a:pPr marL="285750" indent="-285750">
              <a:buFont typeface="Arial" panose="020B0604020202020204" pitchFamily="34" charset="0"/>
              <a:buChar char="•"/>
            </a:pPr>
            <a:r>
              <a:rPr lang="ru-RU" dirty="0"/>
              <a:t>процесс </a:t>
            </a:r>
          </a:p>
          <a:p>
            <a:pPr marL="285750" indent="-285750">
              <a:buFont typeface="Arial" panose="020B0604020202020204" pitchFamily="34" charset="0"/>
              <a:buChar char="•"/>
            </a:pPr>
            <a:r>
              <a:rPr lang="ru-RU" dirty="0" smtClean="0"/>
              <a:t>сбор </a:t>
            </a:r>
            <a:r>
              <a:rPr lang="ru-RU" dirty="0"/>
              <a:t>данных </a:t>
            </a:r>
          </a:p>
          <a:p>
            <a:pPr marL="742950" lvl="1" indent="-285750">
              <a:buFont typeface="Arial" panose="020B0604020202020204" pitchFamily="34" charset="0"/>
              <a:buChar char="•"/>
            </a:pPr>
            <a:r>
              <a:rPr lang="ru-RU" dirty="0"/>
              <a:t>инвентаризация источников </a:t>
            </a:r>
          </a:p>
          <a:p>
            <a:pPr marL="285750" indent="-285750">
              <a:buFont typeface="Arial" panose="020B0604020202020204" pitchFamily="34" charset="0"/>
              <a:buChar char="•"/>
            </a:pPr>
            <a:r>
              <a:rPr lang="ru-RU" dirty="0"/>
              <a:t>доступ к данным </a:t>
            </a:r>
          </a:p>
          <a:p>
            <a:pPr marL="742950" lvl="1" indent="-285750">
              <a:buFont typeface="Arial" panose="020B0604020202020204" pitchFamily="34" charset="0"/>
              <a:buChar char="•"/>
            </a:pPr>
            <a:r>
              <a:rPr lang="ru-RU" dirty="0"/>
              <a:t>физический </a:t>
            </a:r>
          </a:p>
          <a:p>
            <a:pPr marL="742950" lvl="1" indent="-285750">
              <a:buFont typeface="Arial" panose="020B0604020202020204" pitchFamily="34" charset="0"/>
              <a:buChar char="•"/>
            </a:pPr>
            <a:r>
              <a:rPr lang="ru-RU" dirty="0"/>
              <a:t>юридический </a:t>
            </a:r>
          </a:p>
          <a:p>
            <a:pPr marL="285750" indent="-285750">
              <a:buFont typeface="Arial" panose="020B0604020202020204" pitchFamily="34" charset="0"/>
              <a:buChar char="•"/>
            </a:pPr>
            <a:r>
              <a:rPr lang="ru-RU" dirty="0"/>
              <a:t>мощности по обработке данных </a:t>
            </a:r>
          </a:p>
          <a:p>
            <a:pPr marL="742950" lvl="1" indent="-285750">
              <a:buFont typeface="Arial" panose="020B0604020202020204" pitchFamily="34" charset="0"/>
              <a:buChar char="•"/>
            </a:pPr>
            <a:r>
              <a:rPr lang="ru-RU" dirty="0" err="1"/>
              <a:t>Hadoop</a:t>
            </a:r>
            <a:r>
              <a:rPr lang="ru-RU" dirty="0"/>
              <a:t> - обрабатываем прямо там, где хранятся </a:t>
            </a:r>
          </a:p>
          <a:p>
            <a:pPr marL="742950" lvl="1" indent="-285750">
              <a:buFont typeface="Arial" panose="020B0604020202020204" pitchFamily="34" charset="0"/>
              <a:buChar char="•"/>
            </a:pPr>
            <a:r>
              <a:rPr lang="ru-RU" dirty="0"/>
              <a:t>в облаках </a:t>
            </a:r>
          </a:p>
          <a:p>
            <a:pPr marL="742950" lvl="1" indent="-285750">
              <a:buFont typeface="Arial" panose="020B0604020202020204" pitchFamily="34" charset="0"/>
              <a:buChar char="•"/>
            </a:pPr>
            <a:r>
              <a:rPr lang="ru-RU" dirty="0"/>
              <a:t>на локальных машинах </a:t>
            </a:r>
          </a:p>
          <a:p>
            <a:pPr marL="742950" lvl="1" indent="-285750">
              <a:buFont typeface="Arial" panose="020B0604020202020204" pitchFamily="34" charset="0"/>
              <a:buChar char="•"/>
            </a:pPr>
            <a:r>
              <a:rPr lang="ru-RU" dirty="0"/>
              <a:t>аналитические инструменты </a:t>
            </a:r>
          </a:p>
          <a:p>
            <a:pPr marL="1200150" lvl="2" indent="-285750">
              <a:buFont typeface="Arial" panose="020B0604020202020204" pitchFamily="34" charset="0"/>
              <a:buChar char="•"/>
            </a:pPr>
            <a:r>
              <a:rPr lang="ru-RU" dirty="0" err="1"/>
              <a:t>Splunk</a:t>
            </a:r>
            <a:r>
              <a:rPr lang="ru-RU" dirty="0"/>
              <a:t> </a:t>
            </a:r>
          </a:p>
          <a:p>
            <a:pPr marL="1200150" lvl="2" indent="-285750">
              <a:buFont typeface="Arial" panose="020B0604020202020204" pitchFamily="34" charset="0"/>
              <a:buChar char="•"/>
            </a:pPr>
            <a:r>
              <a:rPr lang="ru-RU" dirty="0" err="1"/>
              <a:t>PreCog</a:t>
            </a:r>
            <a:r>
              <a:rPr lang="ru-RU" dirty="0"/>
              <a:t> </a:t>
            </a:r>
          </a:p>
          <a:p>
            <a:pPr marL="1200150" lvl="2" indent="-285750">
              <a:buFont typeface="Arial" panose="020B0604020202020204" pitchFamily="34" charset="0"/>
              <a:buChar char="•"/>
            </a:pPr>
            <a:r>
              <a:rPr lang="ru-RU" dirty="0" err="1"/>
              <a:t>BigML</a:t>
            </a:r>
            <a:r>
              <a:rPr lang="ru-RU" dirty="0"/>
              <a:t> </a:t>
            </a:r>
            <a:endParaRPr lang="ru-RU" dirty="0">
              <a:effectLst/>
            </a:endParaRPr>
          </a:p>
        </p:txBody>
      </p:sp>
      <p:sp>
        <p:nvSpPr>
          <p:cNvPr id="3" name="Нижний колонтитул 2"/>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F76288-4F85-4F59-B786-02C6DC4B752F}" type="slidenum">
              <a:rPr lang="ru-RU" smtClean="0"/>
              <a:t>32</a:t>
            </a:fld>
            <a:endParaRPr lang="ru-RU"/>
          </a:p>
        </p:txBody>
      </p:sp>
    </p:spTree>
    <p:extLst>
      <p:ext uri="{BB962C8B-B14F-4D97-AF65-F5344CB8AC3E}">
        <p14:creationId xmlns:p14="http://schemas.microsoft.com/office/powerpoint/2010/main" val="3893465487"/>
      </p:ext>
    </p:extLst>
  </p:cSld>
  <p:clrMapOvr>
    <a:masterClrMapping/>
  </p:clrMapOvr>
  <mc:AlternateContent xmlns:mc="http://schemas.openxmlformats.org/markup-compatibility/2006" xmlns:p14="http://schemas.microsoft.com/office/powerpoint/2010/main">
    <mc:Choice Requires="p14">
      <p:transition spd="slow" p14:dur="2000" advTm="8722"/>
    </mc:Choice>
    <mc:Fallback xmlns="">
      <p:transition spd="slow" advTm="8722"/>
    </mc:Fallback>
  </mc:AlternateContent>
  <p:timing>
    <p:tnLst>
      <p:par>
        <p:cTn id="1" dur="indefinite" restart="never" nodeType="tmRoot"/>
      </p:par>
    </p:tnLst>
  </p:timing>
  <p:extLst mod="1"/>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Открытые данные</a:t>
            </a:r>
            <a:endParaRPr lang="ru-RU" dirty="0"/>
          </a:p>
        </p:txBody>
      </p:sp>
      <p:sp>
        <p:nvSpPr>
          <p:cNvPr id="3" name="Объект 2"/>
          <p:cNvSpPr>
            <a:spLocks noGrp="1"/>
          </p:cNvSpPr>
          <p:nvPr>
            <p:ph idx="1"/>
          </p:nvPr>
        </p:nvSpPr>
        <p:spPr/>
        <p:txBody>
          <a:bodyPr numCol="2">
            <a:normAutofit fontScale="92500" lnSpcReduction="10000"/>
          </a:bodyPr>
          <a:lstStyle/>
          <a:p>
            <a:pPr marL="285750" indent="-285750">
              <a:buFont typeface="Arial" panose="020B0604020202020204" pitchFamily="34" charset="0"/>
              <a:buChar char="•"/>
            </a:pPr>
            <a:r>
              <a:rPr lang="ru-RU" dirty="0"/>
              <a:t>Использовать </a:t>
            </a:r>
            <a:r>
              <a:rPr lang="ru-RU" dirty="0" err="1"/>
              <a:t>Open</a:t>
            </a:r>
            <a:r>
              <a:rPr lang="ru-RU" dirty="0"/>
              <a:t> </a:t>
            </a:r>
            <a:r>
              <a:rPr lang="ru-RU" dirty="0" err="1"/>
              <a:t>Data</a:t>
            </a:r>
            <a:r>
              <a:rPr lang="ru-RU" dirty="0"/>
              <a:t> </a:t>
            </a:r>
          </a:p>
          <a:p>
            <a:pPr marL="742950" lvl="1" indent="-285750">
              <a:buFont typeface="Arial" panose="020B0604020202020204" pitchFamily="34" charset="0"/>
              <a:buChar char="•"/>
            </a:pPr>
            <a:r>
              <a:rPr lang="ru-RU" dirty="0">
                <a:hlinkClick r:id="rId2"/>
              </a:rPr>
              <a:t>http://data.mos.ru</a:t>
            </a:r>
            <a:r>
              <a:rPr lang="ru-RU" dirty="0" smtClean="0">
                <a:hlinkClick r:id="rId2"/>
              </a:rPr>
              <a:t>/</a:t>
            </a:r>
            <a:r>
              <a:rPr lang="en-US" dirty="0" smtClean="0"/>
              <a:t> </a:t>
            </a:r>
            <a:endParaRPr lang="ru-RU" dirty="0"/>
          </a:p>
          <a:p>
            <a:pPr marL="1200150" lvl="2" indent="-285750">
              <a:buFont typeface="Arial" panose="020B0604020202020204" pitchFamily="34" charset="0"/>
              <a:buChar char="•"/>
            </a:pPr>
            <a:r>
              <a:rPr lang="ru-RU" dirty="0"/>
              <a:t>Всего: 194 наборов данных от 34 органов исполнительной власти </a:t>
            </a:r>
          </a:p>
          <a:p>
            <a:pPr marL="1200150" lvl="2" indent="-285750">
              <a:buFont typeface="Arial" panose="020B0604020202020204" pitchFamily="34" charset="0"/>
              <a:buChar char="•"/>
            </a:pPr>
            <a:r>
              <a:rPr lang="ru-RU" dirty="0"/>
              <a:t>14 приложений </a:t>
            </a:r>
          </a:p>
          <a:p>
            <a:pPr marL="1657350" lvl="3" indent="-285750">
              <a:buFont typeface="Arial" panose="020B0604020202020204" pitchFamily="34" charset="0"/>
              <a:buChar char="•"/>
            </a:pPr>
            <a:r>
              <a:rPr lang="ru-RU" dirty="0"/>
              <a:t>Дома Москвы </a:t>
            </a:r>
          </a:p>
          <a:p>
            <a:pPr marL="1657350" lvl="3" indent="-285750">
              <a:buFont typeface="Arial" panose="020B0604020202020204" pitchFamily="34" charset="0"/>
              <a:buChar char="•"/>
            </a:pPr>
            <a:r>
              <a:rPr lang="ru-RU" dirty="0"/>
              <a:t>Наш город </a:t>
            </a:r>
          </a:p>
          <a:p>
            <a:pPr marL="742950" lvl="1" indent="-285750">
              <a:buFont typeface="Arial" panose="020B0604020202020204" pitchFamily="34" charset="0"/>
              <a:buChar char="•"/>
            </a:pPr>
            <a:r>
              <a:rPr lang="en-US" dirty="0" smtClean="0">
                <a:hlinkClick r:id="rId3"/>
              </a:rPr>
              <a:t>http://</a:t>
            </a:r>
            <a:r>
              <a:rPr lang="ru-RU" dirty="0" smtClean="0">
                <a:hlinkClick r:id="rId3"/>
              </a:rPr>
              <a:t>opengovdata.ru</a:t>
            </a:r>
            <a:r>
              <a:rPr lang="en-US" dirty="0" smtClean="0"/>
              <a:t> </a:t>
            </a:r>
            <a:endParaRPr lang="ru-RU" dirty="0"/>
          </a:p>
          <a:p>
            <a:pPr marL="742950" lvl="1" indent="-285750">
              <a:buFont typeface="Arial" panose="020B0604020202020204" pitchFamily="34" charset="0"/>
              <a:buChar char="•"/>
            </a:pPr>
            <a:r>
              <a:rPr lang="ru-RU" dirty="0" smtClean="0">
                <a:hlinkClick r:id="rId4"/>
              </a:rPr>
              <a:t>http</a:t>
            </a:r>
            <a:r>
              <a:rPr lang="ru-RU" dirty="0">
                <a:hlinkClick r:id="rId4"/>
              </a:rPr>
              <a:t>://hubofdata.ru </a:t>
            </a:r>
            <a:endParaRPr lang="ru-RU" dirty="0"/>
          </a:p>
          <a:p>
            <a:pPr marL="1200150" lvl="2" indent="-285750">
              <a:buFont typeface="Arial" panose="020B0604020202020204" pitchFamily="34" charset="0"/>
              <a:buChar char="•"/>
            </a:pPr>
            <a:r>
              <a:rPr lang="ru-RU" dirty="0"/>
              <a:t>5 260 массивов данных </a:t>
            </a:r>
          </a:p>
          <a:p>
            <a:pPr marL="1200150" lvl="2" indent="-285750">
              <a:buFont typeface="Arial" panose="020B0604020202020204" pitchFamily="34" charset="0"/>
              <a:buChar char="•"/>
            </a:pPr>
            <a:r>
              <a:rPr lang="ru-RU" dirty="0"/>
              <a:t>Архив сведений о поступлении и расходовании средств политических партий с 2007 по 2013 годы </a:t>
            </a:r>
          </a:p>
          <a:p>
            <a:pPr marL="1200150" lvl="2" indent="-285750">
              <a:buFont typeface="Arial" panose="020B0604020202020204" pitchFamily="34" charset="0"/>
              <a:buChar char="•"/>
            </a:pPr>
            <a:r>
              <a:rPr lang="ru-RU" dirty="0"/>
              <a:t>Поездки Президента по стране </a:t>
            </a:r>
          </a:p>
          <a:p>
            <a:pPr marL="1200150" lvl="2" indent="-285750">
              <a:buFont typeface="Arial" panose="020B0604020202020204" pitchFamily="34" charset="0"/>
              <a:buChar char="•"/>
            </a:pPr>
            <a:r>
              <a:rPr lang="ru-RU" dirty="0"/>
              <a:t>База всех официальных телеграмм Президента </a:t>
            </a:r>
          </a:p>
          <a:p>
            <a:pPr marL="742950" lvl="1" indent="-285750">
              <a:buFont typeface="Arial" panose="020B0604020202020204" pitchFamily="34" charset="0"/>
              <a:buChar char="•"/>
            </a:pPr>
            <a:r>
              <a:rPr lang="ru-RU" dirty="0"/>
              <a:t>2GIS API </a:t>
            </a:r>
          </a:p>
          <a:p>
            <a:pPr marL="1200150" lvl="2" indent="-285750">
              <a:buFont typeface="Arial" panose="020B0604020202020204" pitchFamily="34" charset="0"/>
              <a:buChar char="•"/>
            </a:pPr>
            <a:r>
              <a:rPr lang="ru-RU" dirty="0"/>
              <a:t>адреса, рабочее время </a:t>
            </a:r>
          </a:p>
          <a:p>
            <a:pPr marL="742950" lvl="1" indent="-285750">
              <a:buFont typeface="Arial" panose="020B0604020202020204" pitchFamily="34" charset="0"/>
              <a:buChar char="•"/>
            </a:pPr>
            <a:r>
              <a:rPr lang="ru-RU" dirty="0" err="1"/>
              <a:t>Flamp</a:t>
            </a:r>
            <a:r>
              <a:rPr lang="ru-RU" dirty="0"/>
              <a:t> API </a:t>
            </a:r>
          </a:p>
          <a:p>
            <a:pPr marL="1200150" lvl="2" indent="-285750">
              <a:buFont typeface="Arial" panose="020B0604020202020204" pitchFamily="34" charset="0"/>
              <a:buChar char="•"/>
            </a:pPr>
            <a:r>
              <a:rPr lang="ru-RU" dirty="0"/>
              <a:t>отзывы </a:t>
            </a:r>
          </a:p>
          <a:p>
            <a:pPr marL="742950" lvl="1" indent="-285750">
              <a:buFont typeface="Arial" panose="020B0604020202020204" pitchFamily="34" charset="0"/>
              <a:buChar char="•"/>
            </a:pPr>
            <a:r>
              <a:rPr lang="ru-RU" dirty="0"/>
              <a:t>Профили пользователей </a:t>
            </a:r>
          </a:p>
          <a:p>
            <a:pPr marL="742950" lvl="1" indent="-285750">
              <a:buFont typeface="Arial" panose="020B0604020202020204" pitchFamily="34" charset="0"/>
              <a:buChar char="•"/>
            </a:pPr>
            <a:r>
              <a:rPr lang="ru-RU" dirty="0"/>
              <a:t>Открытые научные данные (</a:t>
            </a:r>
            <a:r>
              <a:rPr lang="ru-RU" dirty="0" err="1"/>
              <a:t>Linked</a:t>
            </a:r>
            <a:r>
              <a:rPr lang="ru-RU" dirty="0"/>
              <a:t> </a:t>
            </a:r>
            <a:r>
              <a:rPr lang="ru-RU" dirty="0" err="1"/>
              <a:t>Science</a:t>
            </a:r>
            <a:r>
              <a:rPr lang="ru-RU" dirty="0"/>
              <a:t>) </a:t>
            </a:r>
          </a:p>
          <a:p>
            <a:pPr marL="285750" indent="-285750">
              <a:buFont typeface="Arial" panose="020B0604020202020204" pitchFamily="34" charset="0"/>
              <a:buChar char="•"/>
            </a:pPr>
            <a:r>
              <a:rPr lang="ru-RU" dirty="0"/>
              <a:t>соединять данные, чтобы получать новые ценности </a:t>
            </a: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33</a:t>
            </a:fld>
            <a:endParaRPr lang="ru-RU"/>
          </a:p>
        </p:txBody>
      </p:sp>
    </p:spTree>
    <p:extLst>
      <p:ext uri="{BB962C8B-B14F-4D97-AF65-F5344CB8AC3E}">
        <p14:creationId xmlns:p14="http://schemas.microsoft.com/office/powerpoint/2010/main" val="3017032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dirty="0"/>
              <a:t>Зачем </a:t>
            </a:r>
            <a:r>
              <a:rPr lang="ru-RU" sz="4800" dirty="0" smtClean="0"/>
              <a:t>управленцам математика? - </a:t>
            </a:r>
            <a:r>
              <a:rPr lang="en-US" sz="4800" dirty="0" smtClean="0"/>
              <a:t>HBR</a:t>
            </a:r>
            <a:endParaRPr lang="ru-RU" sz="4800" dirty="0"/>
          </a:p>
        </p:txBody>
      </p:sp>
      <p:sp>
        <p:nvSpPr>
          <p:cNvPr id="3" name="Объект 2"/>
          <p:cNvSpPr>
            <a:spLocks noGrp="1"/>
          </p:cNvSpPr>
          <p:nvPr>
            <p:ph idx="1"/>
          </p:nvPr>
        </p:nvSpPr>
        <p:spPr/>
        <p:txBody>
          <a:bodyPr numCol="2">
            <a:normAutofit fontScale="70000" lnSpcReduction="20000"/>
          </a:bodyPr>
          <a:lstStyle/>
          <a:p>
            <a:pPr marL="285750" indent="-285750">
              <a:buFont typeface="Arial" panose="020B0604020202020204" pitchFamily="34" charset="0"/>
              <a:buChar char="•"/>
            </a:pPr>
            <a:r>
              <a:rPr lang="ru-RU" dirty="0"/>
              <a:t>подучите азы регрессионного анализа, статистического анализа и планирования экспериментов </a:t>
            </a:r>
          </a:p>
          <a:p>
            <a:pPr marL="285750" indent="-285750">
              <a:buFont typeface="Arial" panose="020B0604020202020204" pitchFamily="34" charset="0"/>
              <a:buChar char="•"/>
            </a:pPr>
            <a:r>
              <a:rPr lang="ru-RU" dirty="0"/>
              <a:t>пройдите программу статистики для руководящих работников или онлайновый курс обучения или поучитесь у своих аналитиков, поработав с ними вместе над проектами </a:t>
            </a:r>
          </a:p>
          <a:p>
            <a:pPr marL="285750" indent="-285750">
              <a:buFont typeface="Arial" panose="020B0604020202020204" pitchFamily="34" charset="0"/>
              <a:buChar char="•"/>
            </a:pPr>
            <a:r>
              <a:rPr lang="ru-RU" dirty="0"/>
              <a:t>обратиться к специалистам по планированию экспериментов (поучаствовать в исследовании) </a:t>
            </a:r>
          </a:p>
          <a:p>
            <a:pPr marL="285750" indent="-285750">
              <a:buFont typeface="Arial" panose="020B0604020202020204" pitchFamily="34" charset="0"/>
              <a:buChar char="•"/>
            </a:pPr>
            <a:r>
              <a:rPr lang="ru-RU" dirty="0"/>
              <a:t>Сотрудничайте с аналитиками подходящей специализации </a:t>
            </a:r>
          </a:p>
          <a:p>
            <a:pPr marL="285750" indent="-285750">
              <a:buFont typeface="Arial" panose="020B0604020202020204" pitchFamily="34" charset="0"/>
              <a:buChar char="•"/>
            </a:pPr>
            <a:r>
              <a:rPr lang="ru-RU" dirty="0"/>
              <a:t>гипотезы </a:t>
            </a:r>
          </a:p>
          <a:p>
            <a:pPr marL="742950" lvl="1" indent="-285750">
              <a:buFont typeface="Arial" panose="020B0604020202020204" pitchFamily="34" charset="0"/>
              <a:buChar char="•"/>
            </a:pPr>
            <a:r>
              <a:rPr lang="ru-RU" dirty="0"/>
              <a:t>формулируйте гипотезы </a:t>
            </a:r>
          </a:p>
          <a:p>
            <a:pPr marL="742950" lvl="1" indent="-285750">
              <a:buFont typeface="Arial" panose="020B0604020202020204" pitchFamily="34" charset="0"/>
              <a:buChar char="•"/>
            </a:pPr>
            <a:r>
              <a:rPr lang="ru-RU" dirty="0"/>
              <a:t>принимайте решения на данных </a:t>
            </a:r>
          </a:p>
          <a:p>
            <a:pPr marL="742950" lvl="1" indent="-285750">
              <a:buFont typeface="Arial" panose="020B0604020202020204" pitchFamily="34" charset="0"/>
              <a:buChar char="•"/>
            </a:pPr>
            <a:r>
              <a:rPr lang="ru-RU" dirty="0"/>
              <a:t>эксперимент </a:t>
            </a:r>
          </a:p>
          <a:p>
            <a:pPr marL="285750" indent="-285750">
              <a:buFont typeface="Arial" panose="020B0604020202020204" pitchFamily="34" charset="0"/>
              <a:buChar char="•"/>
            </a:pPr>
            <a:r>
              <a:rPr lang="ru-RU" dirty="0"/>
              <a:t>наладить контакты между аналитиками и всеми службами (матричная организация) - чтобы были коммуникации </a:t>
            </a:r>
          </a:p>
          <a:p>
            <a:pPr marL="285750" indent="-285750">
              <a:buFont typeface="Arial" panose="020B0604020202020204" pitchFamily="34" charset="0"/>
              <a:buChar char="•"/>
            </a:pPr>
            <a:r>
              <a:rPr lang="ru-RU" dirty="0"/>
              <a:t>Сосредоточьтесь на начальной и конечной стадиях </a:t>
            </a:r>
          </a:p>
          <a:p>
            <a:pPr marL="742950" lvl="1" indent="-285750">
              <a:buFont typeface="Arial" panose="020B0604020202020204" pitchFamily="34" charset="0"/>
              <a:buChar char="•"/>
            </a:pPr>
            <a:r>
              <a:rPr lang="ru-RU" dirty="0"/>
              <a:t>постановка задачи </a:t>
            </a:r>
          </a:p>
          <a:p>
            <a:pPr marL="742950" lvl="1" indent="-285750">
              <a:buFont typeface="Arial" panose="020B0604020202020204" pitchFamily="34" charset="0"/>
              <a:buChar char="•"/>
            </a:pPr>
            <a:r>
              <a:rPr lang="ru-RU" dirty="0"/>
              <a:t>гипотезы </a:t>
            </a:r>
          </a:p>
          <a:p>
            <a:pPr marL="742950" lvl="1" indent="-285750">
              <a:buFont typeface="Arial" panose="020B0604020202020204" pitchFamily="34" charset="0"/>
              <a:buChar char="•"/>
            </a:pPr>
            <a:r>
              <a:rPr lang="ru-RU" dirty="0"/>
              <a:t>донесение результатов до заинтересованных лиц </a:t>
            </a:r>
          </a:p>
          <a:p>
            <a:pPr marL="285750" indent="-285750">
              <a:buFont typeface="Arial" panose="020B0604020202020204" pitchFamily="34" charset="0"/>
              <a:buChar char="•"/>
            </a:pPr>
            <a:r>
              <a:rPr lang="ru-RU" dirty="0"/>
              <a:t>Задавайте по ходу дела много вопросов </a:t>
            </a:r>
          </a:p>
          <a:p>
            <a:pPr marL="742950" lvl="1" indent="-285750">
              <a:buFont typeface="Arial" panose="020B0604020202020204" pitchFamily="34" charset="0"/>
              <a:buChar char="•"/>
            </a:pPr>
            <a:r>
              <a:rPr lang="ru-RU" dirty="0"/>
              <a:t>больше деталей </a:t>
            </a:r>
          </a:p>
          <a:p>
            <a:pPr marL="285750" indent="-285750">
              <a:buFont typeface="Arial" panose="020B0604020202020204" pitchFamily="34" charset="0"/>
              <a:buChar char="•"/>
            </a:pPr>
            <a:r>
              <a:rPr lang="ru-RU" dirty="0"/>
              <a:t>Создавайте культуру исследования, а не защиты </a:t>
            </a:r>
          </a:p>
          <a:p>
            <a:pPr marL="742950" lvl="1" indent="-285750">
              <a:buFont typeface="Arial" panose="020B0604020202020204" pitchFamily="34" charset="0"/>
              <a:buChar char="•"/>
            </a:pPr>
            <a:r>
              <a:rPr lang="ru-RU" dirty="0"/>
              <a:t>поощрять идеи и критику </a:t>
            </a:r>
          </a:p>
          <a:p>
            <a:pPr marL="742950" lvl="1" indent="-285750">
              <a:buFont typeface="Arial" panose="020B0604020202020204" pitchFamily="34" charset="0"/>
              <a:buChar char="•"/>
            </a:pPr>
            <a:r>
              <a:rPr lang="ru-RU" dirty="0"/>
              <a:t>исследовательский дух </a:t>
            </a:r>
          </a:p>
          <a:p>
            <a:pPr marL="742950" lvl="1" indent="-285750">
              <a:buFont typeface="Arial" panose="020B0604020202020204" pitchFamily="34" charset="0"/>
              <a:buChar char="•"/>
            </a:pPr>
            <a:r>
              <a:rPr lang="ru-RU" dirty="0"/>
              <a:t>главное - докопаться до истины </a:t>
            </a:r>
          </a:p>
          <a:p>
            <a:pPr marL="742950" lvl="1" indent="-285750">
              <a:buFont typeface="Arial" panose="020B0604020202020204" pitchFamily="34" charset="0"/>
              <a:buChar char="•"/>
            </a:pPr>
            <a:r>
              <a:rPr lang="ru-RU" dirty="0"/>
              <a:t>не мнения, а анализ и данные </a:t>
            </a: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34</a:t>
            </a:fld>
            <a:endParaRPr lang="ru-RU"/>
          </a:p>
        </p:txBody>
      </p:sp>
    </p:spTree>
    <p:extLst>
      <p:ext uri="{BB962C8B-B14F-4D97-AF65-F5344CB8AC3E}">
        <p14:creationId xmlns:p14="http://schemas.microsoft.com/office/powerpoint/2010/main" val="3450484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7224" y="499533"/>
            <a:ext cx="10772775" cy="1020046"/>
          </a:xfrm>
        </p:spPr>
        <p:txBody>
          <a:bodyPr/>
          <a:lstStyle/>
          <a:p>
            <a:r>
              <a:rPr lang="ru-RU" dirty="0" smtClean="0"/>
              <a:t>Полезное чтение</a:t>
            </a:r>
            <a:endParaRPr lang="ru-RU" dirty="0"/>
          </a:p>
        </p:txBody>
      </p:sp>
      <p:sp>
        <p:nvSpPr>
          <p:cNvPr id="3" name="Объект 2"/>
          <p:cNvSpPr>
            <a:spLocks noGrp="1"/>
          </p:cNvSpPr>
          <p:nvPr>
            <p:ph idx="1"/>
          </p:nvPr>
        </p:nvSpPr>
        <p:spPr>
          <a:xfrm>
            <a:off x="676657" y="2011680"/>
            <a:ext cx="9247034" cy="4490720"/>
          </a:xfrm>
        </p:spPr>
        <p:txBody>
          <a:bodyPr>
            <a:normAutofit fontScale="92500" lnSpcReduction="10000"/>
          </a:bodyPr>
          <a:lstStyle/>
          <a:p>
            <a:r>
              <a:rPr lang="en-US" dirty="0"/>
              <a:t>http://bit.ly/HBRbigdata </a:t>
            </a:r>
          </a:p>
          <a:p>
            <a:endParaRPr lang="en-US" dirty="0" smtClean="0"/>
          </a:p>
          <a:p>
            <a:endParaRPr lang="en-US" dirty="0" smtClean="0"/>
          </a:p>
          <a:p>
            <a:pPr marL="2151063" indent="-90488"/>
            <a:endParaRPr lang="en-US" dirty="0" smtClean="0"/>
          </a:p>
          <a:p>
            <a:pPr marL="2963863" indent="-90488"/>
            <a:r>
              <a:rPr lang="en-US" dirty="0" smtClean="0"/>
              <a:t>http</a:t>
            </a:r>
            <a:r>
              <a:rPr lang="en-US" dirty="0"/>
              <a:t>://bit.ly/BigDataRoadmap </a:t>
            </a:r>
            <a:endParaRPr lang="en-US" dirty="0" smtClean="0"/>
          </a:p>
          <a:p>
            <a:pPr marL="2151063" indent="-90488"/>
            <a:endParaRPr lang="en-US" dirty="0"/>
          </a:p>
          <a:p>
            <a:pPr marL="2151063" indent="-90488"/>
            <a:endParaRPr lang="en-US" dirty="0" smtClean="0"/>
          </a:p>
          <a:p>
            <a:pPr marL="2151063" indent="-90488"/>
            <a:endParaRPr lang="en-US" dirty="0"/>
          </a:p>
          <a:p>
            <a:pPr marL="5646738" indent="0">
              <a:buNone/>
            </a:pPr>
            <a:r>
              <a:rPr lang="en-US" dirty="0"/>
              <a:t>http://bit.ly/CRUbigdata </a:t>
            </a:r>
            <a:r>
              <a:rPr lang="ru-RU" dirty="0" smtClean="0"/>
              <a:t>- </a:t>
            </a:r>
            <a:r>
              <a:rPr lang="ru-RU" dirty="0"/>
              <a:t>доклад ЦРУ про большие задачи и большие данные </a:t>
            </a:r>
          </a:p>
          <a:p>
            <a:pPr marL="2060575" indent="0">
              <a:buNone/>
            </a:pPr>
            <a:endParaRPr lang="en-US" dirty="0"/>
          </a:p>
          <a:p>
            <a:endParaRPr lang="ru-RU" dirty="0"/>
          </a:p>
        </p:txBody>
      </p:sp>
      <p:pic>
        <p:nvPicPr>
          <p:cNvPr id="8194" name="Picture 2" descr="http://bitly.com/HBRbigdata.qrc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9803" y="1519579"/>
            <a:ext cx="1715633" cy="171563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bitly.com/BigDataRoadmap.qrc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7919" y="2737076"/>
            <a:ext cx="1731282" cy="173128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bitly.com/CRUbigdata.qrc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3690" y="4468359"/>
            <a:ext cx="1860777" cy="1860778"/>
          </a:xfrm>
          <a:prstGeom prst="rect">
            <a:avLst/>
          </a:prstGeom>
          <a:noFill/>
          <a:extLst>
            <a:ext uri="{909E8E84-426E-40DD-AFC4-6F175D3DCCD1}">
              <a14:hiddenFill xmlns:a14="http://schemas.microsoft.com/office/drawing/2010/main">
                <a:solidFill>
                  <a:srgbClr val="FFFFFF"/>
                </a:solidFill>
              </a14:hiddenFill>
            </a:ext>
          </a:extLst>
        </p:spPr>
      </p:pic>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35</a:t>
            </a:fld>
            <a:endParaRPr lang="ru-RU"/>
          </a:p>
        </p:txBody>
      </p:sp>
    </p:spTree>
    <p:extLst>
      <p:ext uri="{BB962C8B-B14F-4D97-AF65-F5344CB8AC3E}">
        <p14:creationId xmlns:p14="http://schemas.microsoft.com/office/powerpoint/2010/main" val="2084773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WEB-лекции\Dyubano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1825" y="3977517"/>
            <a:ext cx="1550665" cy="155066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WEB-лекции\levano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3971" y="3944005"/>
            <a:ext cx="1584176"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8534" y="808894"/>
            <a:ext cx="1384545"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847528" y="604837"/>
            <a:ext cx="8280920" cy="5909310"/>
          </a:xfrm>
          <a:prstGeom prst="rect">
            <a:avLst/>
          </a:prstGeom>
        </p:spPr>
        <p:txBody>
          <a:bodyPr wrap="square">
            <a:spAutoFit/>
          </a:bodyPr>
          <a:lstStyle/>
          <a:p>
            <a:endParaRPr lang="en-US" b="1" dirty="0"/>
          </a:p>
          <a:p>
            <a:endParaRPr lang="en-US" b="1" dirty="0"/>
          </a:p>
          <a:p>
            <a:endParaRPr lang="en-US" b="1" dirty="0"/>
          </a:p>
          <a:p>
            <a:endParaRPr lang="en-US" b="1" dirty="0"/>
          </a:p>
          <a:p>
            <a:endParaRPr lang="en-US" b="1" dirty="0"/>
          </a:p>
          <a:p>
            <a:endParaRPr lang="en-US" b="1" dirty="0"/>
          </a:p>
          <a:p>
            <a:endParaRPr lang="en-US" b="1" dirty="0"/>
          </a:p>
          <a:p>
            <a:r>
              <a:rPr lang="ru-RU" b="1" dirty="0"/>
              <a:t>.</a:t>
            </a:r>
            <a:endParaRPr lang="ru-RU" dirty="0"/>
          </a:p>
          <a:p>
            <a:endParaRPr lang="en-US" b="1" dirty="0"/>
          </a:p>
          <a:p>
            <a:r>
              <a:rPr lang="ru-RU" b="1" dirty="0"/>
              <a:t>В разработке описываемых методов кроме авторов курса активное участие принимали</a:t>
            </a:r>
            <a:r>
              <a:rPr lang="en-US" b="1" dirty="0"/>
              <a:t>:</a:t>
            </a:r>
            <a:r>
              <a:rPr lang="ru-RU" b="1" dirty="0"/>
              <a:t> </a:t>
            </a:r>
            <a:endParaRPr lang="en-US" b="1" dirty="0"/>
          </a:p>
          <a:p>
            <a:endParaRPr lang="en-US" b="1" dirty="0"/>
          </a:p>
          <a:p>
            <a:endParaRPr lang="en-US" b="1" dirty="0"/>
          </a:p>
          <a:p>
            <a:endParaRPr lang="en-US" b="1" dirty="0"/>
          </a:p>
          <a:p>
            <a:r>
              <a:rPr lang="en-US" b="1" dirty="0"/>
              <a:t>         </a:t>
            </a:r>
          </a:p>
          <a:p>
            <a:endParaRPr lang="en-US" b="1" dirty="0"/>
          </a:p>
          <a:p>
            <a:endParaRPr lang="en-US" b="1" dirty="0"/>
          </a:p>
          <a:p>
            <a:endParaRPr lang="en-US" b="1" dirty="0"/>
          </a:p>
          <a:p>
            <a:r>
              <a:rPr lang="en-US" b="1" dirty="0"/>
              <a:t>            </a:t>
            </a:r>
            <a:r>
              <a:rPr lang="ru-RU" b="1" dirty="0"/>
              <a:t>Кутненко О</a:t>
            </a:r>
            <a:r>
              <a:rPr lang="en-US" b="1" dirty="0"/>
              <a:t>.A.</a:t>
            </a:r>
            <a:r>
              <a:rPr lang="ru-RU" b="1" dirty="0"/>
              <a:t>, </a:t>
            </a:r>
            <a:r>
              <a:rPr lang="en-US" b="1" dirty="0"/>
              <a:t>            </a:t>
            </a:r>
            <a:r>
              <a:rPr lang="ru-RU" b="1" dirty="0"/>
              <a:t>Дюбанов В</a:t>
            </a:r>
            <a:r>
              <a:rPr lang="en-US" b="1" dirty="0"/>
              <a:t>.</a:t>
            </a:r>
            <a:r>
              <a:rPr lang="ru-RU" b="1" dirty="0"/>
              <a:t>В</a:t>
            </a:r>
            <a:r>
              <a:rPr lang="en-US" b="1" dirty="0"/>
              <a:t>.</a:t>
            </a:r>
            <a:r>
              <a:rPr lang="ru-RU" b="1" dirty="0"/>
              <a:t>,</a:t>
            </a:r>
            <a:r>
              <a:rPr lang="en-US" b="1" dirty="0"/>
              <a:t>        </a:t>
            </a:r>
            <a:r>
              <a:rPr lang="ru-RU" b="1" dirty="0"/>
              <a:t> Леванов Д</a:t>
            </a:r>
            <a:r>
              <a:rPr lang="en-US" b="1" dirty="0"/>
              <a:t>.</a:t>
            </a:r>
            <a:r>
              <a:rPr lang="ru-RU" b="1" dirty="0"/>
              <a:t>А</a:t>
            </a:r>
            <a:r>
              <a:rPr lang="en-US" b="1" dirty="0"/>
              <a:t>.,       </a:t>
            </a:r>
            <a:r>
              <a:rPr lang="ru-RU" b="1" dirty="0"/>
              <a:t> Татарников В</a:t>
            </a:r>
            <a:r>
              <a:rPr lang="en-US" b="1" dirty="0"/>
              <a:t>.B</a:t>
            </a:r>
            <a:r>
              <a:rPr lang="ru-RU" b="1" dirty="0"/>
              <a:t>.  </a:t>
            </a:r>
            <a:endParaRPr lang="en-US" b="1" dirty="0"/>
          </a:p>
          <a:p>
            <a:pPr algn="ctr"/>
            <a:endParaRPr lang="en-US" b="1" dirty="0"/>
          </a:p>
          <a:p>
            <a:pPr algn="ctr"/>
            <a:r>
              <a:rPr lang="en-US" b="1" dirty="0"/>
              <a:t>A</a:t>
            </a:r>
            <a:r>
              <a:rPr lang="ru-RU" b="1" dirty="0"/>
              <a:t>вторы выражают им глубокую благодарность.</a:t>
            </a:r>
            <a:endParaRPr lang="ru-RU" dirty="0"/>
          </a:p>
        </p:txBody>
      </p:sp>
      <p:sp>
        <p:nvSpPr>
          <p:cNvPr id="5" name="Прямоугольник 4"/>
          <p:cNvSpPr/>
          <p:nvPr/>
        </p:nvSpPr>
        <p:spPr>
          <a:xfrm>
            <a:off x="4151784" y="2737086"/>
            <a:ext cx="1719060" cy="369332"/>
          </a:xfrm>
          <a:prstGeom prst="rect">
            <a:avLst/>
          </a:prstGeom>
        </p:spPr>
        <p:txBody>
          <a:bodyPr wrap="none">
            <a:spAutoFit/>
          </a:bodyPr>
          <a:lstStyle/>
          <a:p>
            <a:r>
              <a:rPr lang="ru-RU" b="1" dirty="0">
                <a:solidFill>
                  <a:prstClr val="black"/>
                </a:solidFill>
              </a:rPr>
              <a:t>Загоруйко Н.Г., </a:t>
            </a:r>
            <a:endParaRPr lang="ru-RU" dirty="0"/>
          </a:p>
        </p:txBody>
      </p:sp>
      <p:sp>
        <p:nvSpPr>
          <p:cNvPr id="6" name="Прямоугольник 5"/>
          <p:cNvSpPr/>
          <p:nvPr/>
        </p:nvSpPr>
        <p:spPr>
          <a:xfrm>
            <a:off x="6744072" y="2719046"/>
            <a:ext cx="1470274" cy="369332"/>
          </a:xfrm>
          <a:prstGeom prst="rect">
            <a:avLst/>
          </a:prstGeom>
        </p:spPr>
        <p:txBody>
          <a:bodyPr wrap="none">
            <a:spAutoFit/>
          </a:bodyPr>
          <a:lstStyle/>
          <a:p>
            <a:r>
              <a:rPr lang="ru-RU" b="1" dirty="0">
                <a:solidFill>
                  <a:prstClr val="black"/>
                </a:solidFill>
              </a:rPr>
              <a:t>Борисова И.А</a:t>
            </a:r>
            <a:endParaRPr lang="ru-RU" dirty="0"/>
          </a:p>
        </p:txBody>
      </p:sp>
      <p:pic>
        <p:nvPicPr>
          <p:cNvPr id="7" name="Picture 2" descr="F:\Лекции\Ирина.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44072" y="933396"/>
            <a:ext cx="1357694" cy="18355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39616" y="4077072"/>
            <a:ext cx="127458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D:\WEB-лекции\vadim.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56199" y="3944005"/>
            <a:ext cx="1252982"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p:cNvPicPr>
            <a:picLocks noChangeAspect="1"/>
          </p:cNvPicPr>
          <p:nvPr/>
        </p:nvPicPr>
        <p:blipFill rotWithShape="1">
          <a:blip r:embed="rId9">
            <a:duotone>
              <a:schemeClr val="accent1">
                <a:shade val="45000"/>
                <a:satMod val="135000"/>
              </a:schemeClr>
              <a:prstClr val="white"/>
            </a:duotone>
            <a:extLst>
              <a:ext uri="{BEBA8EAE-BF5A-486C-A8C5-ECC9F3942E4B}">
                <a14:imgProps xmlns:a14="http://schemas.microsoft.com/office/drawing/2010/main">
                  <a14:imgLayer r:embed="rId10">
                    <a14:imgEffect>
                      <a14:artisticPhotocopy/>
                    </a14:imgEffect>
                  </a14:imgLayer>
                </a14:imgProps>
              </a:ext>
              <a:ext uri="{28A0092B-C50C-407E-A947-70E740481C1C}">
                <a14:useLocalDpi xmlns:a14="http://schemas.microsoft.com/office/drawing/2010/main" val="0"/>
              </a:ext>
            </a:extLst>
          </a:blip>
          <a:srcRect l="16108" t="15974" r="18656" b="15207"/>
          <a:stretch/>
        </p:blipFill>
        <p:spPr>
          <a:xfrm>
            <a:off x="11293341" y="0"/>
            <a:ext cx="898659" cy="864096"/>
          </a:xfrm>
          <a:prstGeom prst="ellipse">
            <a:avLst/>
          </a:prstGeom>
          <a:ln>
            <a:noFill/>
          </a:ln>
          <a:effectLst>
            <a:softEdge rad="112500"/>
          </a:effectLst>
        </p:spPr>
      </p:pic>
      <p:sp>
        <p:nvSpPr>
          <p:cNvPr id="10" name="Номер слайда 9"/>
          <p:cNvSpPr>
            <a:spLocks noGrp="1"/>
          </p:cNvSpPr>
          <p:nvPr>
            <p:ph type="sldNum" sz="quarter" idx="12"/>
          </p:nvPr>
        </p:nvSpPr>
        <p:spPr/>
        <p:txBody>
          <a:bodyPr/>
          <a:lstStyle/>
          <a:p>
            <a:fld id="{272F1C68-21EE-4D2C-863F-F25541F7569C}" type="slidenum">
              <a:rPr lang="ru-RU" smtClean="0"/>
              <a:t>36</a:t>
            </a:fld>
            <a:endParaRPr lang="ru-RU"/>
          </a:p>
        </p:txBody>
      </p:sp>
      <p:sp>
        <p:nvSpPr>
          <p:cNvPr id="4" name="Нижний колонтитул 3"/>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36427376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Цель</a:t>
            </a:r>
            <a:endParaRPr lang="ru-RU" b="1" dirty="0">
              <a:solidFill>
                <a:srgbClr val="FF0000"/>
              </a:solidFill>
            </a:endParaRPr>
          </a:p>
        </p:txBody>
      </p:sp>
      <p:sp>
        <p:nvSpPr>
          <p:cNvPr id="3" name="Объект 2"/>
          <p:cNvSpPr>
            <a:spLocks noGrp="1"/>
          </p:cNvSpPr>
          <p:nvPr>
            <p:ph idx="1"/>
          </p:nvPr>
        </p:nvSpPr>
        <p:spPr/>
        <p:txBody>
          <a:bodyPr/>
          <a:lstStyle/>
          <a:p>
            <a:r>
              <a:rPr lang="ru-RU" b="1" dirty="0"/>
              <a:t>Слушатели данного курса узнают еще одну точку зрения на то, </a:t>
            </a:r>
            <a:endParaRPr lang="ru-RU" b="1" dirty="0" smtClean="0"/>
          </a:p>
          <a:p>
            <a:r>
              <a:rPr lang="ru-RU" b="1" dirty="0" smtClean="0"/>
              <a:t>как </a:t>
            </a:r>
            <a:r>
              <a:rPr lang="ru-RU" b="1" dirty="0"/>
              <a:t>человек получает и накапливает данные наблюдений,  </a:t>
            </a:r>
            <a:endParaRPr lang="ru-RU" b="1" dirty="0" smtClean="0"/>
          </a:p>
          <a:p>
            <a:r>
              <a:rPr lang="ru-RU" b="1" dirty="0" smtClean="0"/>
              <a:t>как </a:t>
            </a:r>
            <a:r>
              <a:rPr lang="ru-RU" b="1" dirty="0"/>
              <a:t>он их систематизирует, </a:t>
            </a:r>
            <a:endParaRPr lang="ru-RU" b="1" dirty="0" smtClean="0"/>
          </a:p>
          <a:p>
            <a:r>
              <a:rPr lang="ru-RU" b="1" dirty="0" smtClean="0"/>
              <a:t>как </a:t>
            </a:r>
            <a:r>
              <a:rPr lang="ru-RU" b="1" dirty="0"/>
              <a:t>от данных переходит к знаниям </a:t>
            </a:r>
            <a:endParaRPr lang="ru-RU" b="1" dirty="0" smtClean="0"/>
          </a:p>
          <a:p>
            <a:r>
              <a:rPr lang="ru-RU" b="1" dirty="0" smtClean="0"/>
              <a:t>и </a:t>
            </a:r>
            <a:r>
              <a:rPr lang="ru-RU" b="1" dirty="0"/>
              <a:t>как использует знания для предсказания будущих событий. </a:t>
            </a:r>
          </a:p>
          <a:p>
            <a:endParaRPr lang="ru-RU" dirty="0"/>
          </a:p>
        </p:txBody>
      </p:sp>
      <p:sp>
        <p:nvSpPr>
          <p:cNvPr id="4" name="Номер слайда 3"/>
          <p:cNvSpPr>
            <a:spLocks noGrp="1"/>
          </p:cNvSpPr>
          <p:nvPr>
            <p:ph type="sldNum" sz="quarter" idx="12"/>
          </p:nvPr>
        </p:nvSpPr>
        <p:spPr/>
        <p:txBody>
          <a:bodyPr/>
          <a:lstStyle/>
          <a:p>
            <a:fld id="{272F1C68-21EE-4D2C-863F-F25541F7569C}" type="slidenum">
              <a:rPr lang="ru-RU" smtClean="0"/>
              <a:t>37</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35100357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Отличительные особенности</a:t>
            </a:r>
            <a:endParaRPr lang="ru-RU" b="1" dirty="0">
              <a:solidFill>
                <a:srgbClr val="FF0000"/>
              </a:solidFill>
            </a:endParaRPr>
          </a:p>
        </p:txBody>
      </p:sp>
      <p:sp>
        <p:nvSpPr>
          <p:cNvPr id="3" name="Объект 2"/>
          <p:cNvSpPr>
            <a:spLocks noGrp="1"/>
          </p:cNvSpPr>
          <p:nvPr>
            <p:ph idx="1"/>
          </p:nvPr>
        </p:nvSpPr>
        <p:spPr/>
        <p:txBody>
          <a:bodyPr>
            <a:normAutofit fontScale="85000" lnSpcReduction="20000"/>
          </a:bodyPr>
          <a:lstStyle/>
          <a:p>
            <a:r>
              <a:rPr lang="ru-RU" b="1" dirty="0"/>
              <a:t>Лекции рассчитаны на широкий круг </a:t>
            </a:r>
            <a:r>
              <a:rPr lang="ru-RU" b="1" dirty="0" smtClean="0"/>
              <a:t>слушателей, которые </a:t>
            </a:r>
            <a:r>
              <a:rPr lang="ru-RU" b="1" dirty="0"/>
              <a:t>изучают, разрабатывают или используют алгоритмы анализа данных. </a:t>
            </a:r>
            <a:endParaRPr lang="ru-RU" b="1" dirty="0" smtClean="0"/>
          </a:p>
          <a:p>
            <a:r>
              <a:rPr lang="ru-RU" b="1" dirty="0" smtClean="0"/>
              <a:t>Классические </a:t>
            </a:r>
            <a:r>
              <a:rPr lang="ru-RU" b="1" dirty="0"/>
              <a:t>методы прикладной статистики и анализа данных рассматриваться не будут. На эту тему имеется много хороших учебников и монографий. </a:t>
            </a:r>
            <a:endParaRPr lang="ru-RU" b="1" dirty="0" smtClean="0"/>
          </a:p>
          <a:p>
            <a:endParaRPr lang="ru-RU" b="1" dirty="0" smtClean="0"/>
          </a:p>
          <a:p>
            <a:r>
              <a:rPr lang="ru-RU" b="1" dirty="0" smtClean="0"/>
              <a:t>Изучение анализа данных можно начать с  прослушивания лекций Воронцова К.В.</a:t>
            </a:r>
            <a:r>
              <a:rPr lang="en-US" b="1" dirty="0" smtClean="0">
                <a:hlinkClick r:id="rId2"/>
              </a:rPr>
              <a:t> </a:t>
            </a:r>
            <a:r>
              <a:rPr lang="en-US" b="1" dirty="0">
                <a:hlinkClick r:id="rId2"/>
              </a:rPr>
              <a:t>http://</a:t>
            </a:r>
            <a:r>
              <a:rPr lang="en-US" b="1" dirty="0" smtClean="0">
                <a:hlinkClick r:id="rId2"/>
              </a:rPr>
              <a:t>shad.yandex.ru/lectures/machine_learning.xml</a:t>
            </a:r>
            <a:endParaRPr lang="ru-RU" b="1" dirty="0" smtClean="0"/>
          </a:p>
          <a:p>
            <a:endParaRPr lang="ru-RU" b="1" dirty="0" smtClean="0"/>
          </a:p>
          <a:p>
            <a:r>
              <a:rPr lang="ru-RU" b="1" dirty="0" smtClean="0"/>
              <a:t>Мы </a:t>
            </a:r>
            <a:r>
              <a:rPr lang="ru-RU" b="1" dirty="0"/>
              <a:t>будем рассматривать  направление в анализе данных, </a:t>
            </a:r>
            <a:r>
              <a:rPr lang="ru-RU" b="1" dirty="0" smtClean="0"/>
              <a:t>использующее функцию </a:t>
            </a:r>
            <a:r>
              <a:rPr lang="ru-RU" b="1" dirty="0"/>
              <a:t>конкурентного сходства (</a:t>
            </a:r>
            <a:r>
              <a:rPr lang="en-US" b="1" dirty="0"/>
              <a:t>FRiS</a:t>
            </a:r>
            <a:r>
              <a:rPr lang="ru-RU" b="1" dirty="0" smtClean="0"/>
              <a:t>-функцию). </a:t>
            </a:r>
          </a:p>
          <a:p>
            <a:r>
              <a:rPr lang="ru-RU" b="1" dirty="0" smtClean="0"/>
              <a:t>Построенные на этой основе алгоритмы могут служить </a:t>
            </a:r>
            <a:r>
              <a:rPr lang="ru-RU" b="1" dirty="0"/>
              <a:t>дополнением </a:t>
            </a:r>
            <a:r>
              <a:rPr lang="ru-RU" b="1" dirty="0" smtClean="0"/>
              <a:t>к алгоритмам, представленным </a:t>
            </a:r>
            <a:r>
              <a:rPr lang="ru-RU" b="1" dirty="0"/>
              <a:t>в литературе и в таких системах, как </a:t>
            </a:r>
            <a:r>
              <a:rPr lang="en-US" b="1" dirty="0"/>
              <a:t>MATLAB</a:t>
            </a:r>
            <a:r>
              <a:rPr lang="ru-RU" b="1" dirty="0"/>
              <a:t>, </a:t>
            </a:r>
            <a:r>
              <a:rPr lang="en-US" b="1" dirty="0" err="1"/>
              <a:t>Statistica</a:t>
            </a:r>
            <a:r>
              <a:rPr lang="ru-RU" b="1" dirty="0"/>
              <a:t>, </a:t>
            </a:r>
            <a:r>
              <a:rPr lang="en-US" b="1" dirty="0" err="1"/>
              <a:t>RapidMiner</a:t>
            </a:r>
            <a:r>
              <a:rPr lang="en-US" b="1" dirty="0"/>
              <a:t> </a:t>
            </a:r>
            <a:r>
              <a:rPr lang="ru-RU" b="1" dirty="0"/>
              <a:t>и других.     </a:t>
            </a:r>
          </a:p>
          <a:p>
            <a:endParaRPr lang="ru-RU" b="1" dirty="0"/>
          </a:p>
        </p:txBody>
      </p:sp>
      <p:sp>
        <p:nvSpPr>
          <p:cNvPr id="4" name="Номер слайда 3"/>
          <p:cNvSpPr>
            <a:spLocks noGrp="1"/>
          </p:cNvSpPr>
          <p:nvPr>
            <p:ph type="sldNum" sz="quarter" idx="12"/>
          </p:nvPr>
        </p:nvSpPr>
        <p:spPr/>
        <p:txBody>
          <a:bodyPr/>
          <a:lstStyle/>
          <a:p>
            <a:fld id="{272F1C68-21EE-4D2C-863F-F25541F7569C}" type="slidenum">
              <a:rPr lang="ru-RU" smtClean="0"/>
              <a:t>38</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5573507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rgbClr val="FF0000"/>
                </a:solidFill>
              </a:rPr>
              <a:t>Экскурс в историю</a:t>
            </a:r>
            <a:endParaRPr lang="ru-RU" b="1" dirty="0">
              <a:solidFill>
                <a:srgbClr val="FF0000"/>
              </a:solidFill>
            </a:endParaRPr>
          </a:p>
        </p:txBody>
      </p:sp>
      <p:sp>
        <p:nvSpPr>
          <p:cNvPr id="3" name="Объект 2"/>
          <p:cNvSpPr>
            <a:spLocks noGrp="1"/>
          </p:cNvSpPr>
          <p:nvPr>
            <p:ph idx="1"/>
          </p:nvPr>
        </p:nvSpPr>
        <p:spPr/>
        <p:txBody>
          <a:bodyPr>
            <a:normAutofit/>
          </a:bodyPr>
          <a:lstStyle/>
          <a:p>
            <a:r>
              <a:rPr lang="ru-RU" b="1" dirty="0" smtClean="0"/>
              <a:t>Коротко </a:t>
            </a:r>
            <a:r>
              <a:rPr lang="ru-RU" b="1" dirty="0"/>
              <a:t>об истории Искусственного интеллекта</a:t>
            </a:r>
            <a:r>
              <a:rPr lang="ru-RU" b="1" dirty="0" smtClean="0"/>
              <a:t>.</a:t>
            </a:r>
          </a:p>
          <a:p>
            <a:r>
              <a:rPr lang="ru-RU" b="1" dirty="0" smtClean="0"/>
              <a:t> </a:t>
            </a:r>
            <a:r>
              <a:rPr lang="ru-RU" b="1" dirty="0"/>
              <a:t>Широкие исследования этой проблемы начались в 60-х годах прошлого века. В 1969 году в Вашингтоне проходила Первая Объединенная Международная Конференция по Искусственному Интеллекту (</a:t>
            </a:r>
            <a:r>
              <a:rPr lang="en-US" b="1" dirty="0"/>
              <a:t>IJCAI</a:t>
            </a:r>
            <a:r>
              <a:rPr lang="ru-RU" b="1" dirty="0" smtClean="0"/>
              <a:t>). Главный </a:t>
            </a:r>
            <a:r>
              <a:rPr lang="ru-RU" b="1" dirty="0"/>
              <a:t>вопрос, который обсуждался на этой конференции, - что такое Искусственный интеллект? Какую систему можно называть интеллектуальной? </a:t>
            </a:r>
            <a:endParaRPr lang="ru-RU" b="1" dirty="0" smtClean="0"/>
          </a:p>
          <a:p>
            <a:r>
              <a:rPr lang="ru-RU" b="1" dirty="0" smtClean="0"/>
              <a:t>Для </a:t>
            </a:r>
            <a:r>
              <a:rPr lang="ru-RU" b="1" dirty="0"/>
              <a:t>оценки интеллекта предлагали использовать  тест </a:t>
            </a:r>
            <a:r>
              <a:rPr lang="ru-RU" b="1" dirty="0" smtClean="0"/>
              <a:t>Тьюринга: </a:t>
            </a:r>
            <a:r>
              <a:rPr lang="ru-RU" b="1" dirty="0" err="1" smtClean="0"/>
              <a:t>экспет</a:t>
            </a:r>
            <a:r>
              <a:rPr lang="ru-RU" b="1" dirty="0" smtClean="0"/>
              <a:t> </a:t>
            </a:r>
            <a:r>
              <a:rPr lang="ru-RU" b="1" dirty="0"/>
              <a:t>задает вопросы двум системам, одна из которых есть человек, а вторая - машина. Если, </a:t>
            </a:r>
            <a:r>
              <a:rPr lang="ru-RU" b="1" dirty="0" smtClean="0"/>
              <a:t>эксперт </a:t>
            </a:r>
            <a:r>
              <a:rPr lang="ru-RU" b="1" dirty="0"/>
              <a:t>за заданное время не сможет угадать, какая система человек, а какая машина, то считается, что эта машина обладает интеллектом. </a:t>
            </a:r>
          </a:p>
          <a:p>
            <a:endParaRPr lang="ru-RU" b="1" dirty="0"/>
          </a:p>
        </p:txBody>
      </p:sp>
      <p:sp>
        <p:nvSpPr>
          <p:cNvPr id="4" name="Номер слайда 3"/>
          <p:cNvSpPr>
            <a:spLocks noGrp="1"/>
          </p:cNvSpPr>
          <p:nvPr>
            <p:ph type="sldNum" sz="quarter" idx="12"/>
          </p:nvPr>
        </p:nvSpPr>
        <p:spPr/>
        <p:txBody>
          <a:bodyPr/>
          <a:lstStyle/>
          <a:p>
            <a:fld id="{272F1C68-21EE-4D2C-863F-F25541F7569C}" type="slidenum">
              <a:rPr lang="ru-RU" smtClean="0"/>
              <a:t>39</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958830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24" y="1235166"/>
            <a:ext cx="11709264" cy="5319532"/>
          </a:xfrm>
        </p:spPr>
      </p:pic>
      <p:sp>
        <p:nvSpPr>
          <p:cNvPr id="2" name="Заголовок 1"/>
          <p:cNvSpPr>
            <a:spLocks noGrp="1"/>
          </p:cNvSpPr>
          <p:nvPr>
            <p:ph type="title"/>
          </p:nvPr>
        </p:nvSpPr>
        <p:spPr/>
        <p:txBody>
          <a:bodyPr/>
          <a:lstStyle/>
          <a:p>
            <a:r>
              <a:rPr lang="ru-RU" dirty="0" smtClean="0"/>
              <a:t>Первый взгляд на большие данные</a:t>
            </a:r>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1F76288-4F85-4F59-B786-02C6DC4B752F}" type="slidenum">
              <a:rPr lang="ru-RU" smtClean="0"/>
              <a:t>4</a:t>
            </a:fld>
            <a:endParaRPr lang="ru-RU" dirty="0"/>
          </a:p>
        </p:txBody>
      </p:sp>
      <p:sp>
        <p:nvSpPr>
          <p:cNvPr id="7" name="TextBox 6"/>
          <p:cNvSpPr txBox="1"/>
          <p:nvPr/>
        </p:nvSpPr>
        <p:spPr>
          <a:xfrm>
            <a:off x="159657" y="6390265"/>
            <a:ext cx="9840686" cy="369332"/>
          </a:xfrm>
          <a:prstGeom prst="rect">
            <a:avLst/>
          </a:prstGeom>
          <a:noFill/>
        </p:spPr>
        <p:txBody>
          <a:bodyPr wrap="square" rtlCol="0">
            <a:spAutoFit/>
          </a:bodyPr>
          <a:lstStyle/>
          <a:p>
            <a:r>
              <a:rPr lang="en-US" dirty="0" smtClean="0"/>
              <a:t>* </a:t>
            </a:r>
            <a:r>
              <a:rPr lang="ru-RU" dirty="0" smtClean="0"/>
              <a:t>полностью карту можно посмотреть здесь: </a:t>
            </a:r>
            <a:r>
              <a:rPr lang="en-US" dirty="0" smtClean="0">
                <a:hlinkClick r:id="rId4"/>
              </a:rPr>
              <a:t>http://expasoft.com/ru/bigdata</a:t>
            </a:r>
            <a:endParaRPr lang="ru-RU" dirty="0"/>
          </a:p>
        </p:txBody>
      </p:sp>
    </p:spTree>
    <p:extLst>
      <p:ext uri="{BB962C8B-B14F-4D97-AF65-F5344CB8AC3E}">
        <p14:creationId xmlns:p14="http://schemas.microsoft.com/office/powerpoint/2010/main" val="3376084727"/>
      </p:ext>
    </p:extLst>
  </p:cSld>
  <p:clrMapOvr>
    <a:masterClrMapping/>
  </p:clrMapOvr>
  <mc:AlternateContent xmlns:mc="http://schemas.openxmlformats.org/markup-compatibility/2006" xmlns:p14="http://schemas.microsoft.com/office/powerpoint/2010/main">
    <mc:Choice Requires="p14">
      <p:transition spd="slow" p14:dur="2000" advTm="37784"/>
    </mc:Choice>
    <mc:Fallback xmlns="">
      <p:transition spd="slow" advTm="37784"/>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Определение  Д. Мики</a:t>
            </a:r>
            <a:endParaRPr lang="ru-RU" b="1" dirty="0">
              <a:solidFill>
                <a:srgbClr val="FF0000"/>
              </a:solidFill>
            </a:endParaRPr>
          </a:p>
        </p:txBody>
      </p:sp>
      <p:sp>
        <p:nvSpPr>
          <p:cNvPr id="3" name="Объект 2"/>
          <p:cNvSpPr>
            <a:spLocks noGrp="1"/>
          </p:cNvSpPr>
          <p:nvPr>
            <p:ph idx="1"/>
          </p:nvPr>
        </p:nvSpPr>
        <p:spPr/>
        <p:txBody>
          <a:bodyPr>
            <a:normAutofit fontScale="92500" lnSpcReduction="10000"/>
          </a:bodyPr>
          <a:lstStyle/>
          <a:p>
            <a:pPr>
              <a:lnSpc>
                <a:spcPct val="115000"/>
              </a:lnSpc>
              <a:spcAft>
                <a:spcPts val="1000"/>
              </a:spcAft>
            </a:pPr>
            <a:r>
              <a:rPr lang="ru-RU" b="1" dirty="0">
                <a:ea typeface="Calibri"/>
                <a:cs typeface="Times New Roman"/>
              </a:rPr>
              <a:t>Более конструктивным можно считать определение ИИ, данное Д. </a:t>
            </a:r>
            <a:r>
              <a:rPr lang="ru-RU" b="1" dirty="0" smtClean="0">
                <a:ea typeface="Calibri"/>
                <a:cs typeface="Times New Roman"/>
              </a:rPr>
              <a:t>Мики. </a:t>
            </a:r>
          </a:p>
          <a:p>
            <a:pPr marL="0" indent="0">
              <a:lnSpc>
                <a:spcPct val="115000"/>
              </a:lnSpc>
              <a:spcAft>
                <a:spcPts val="1000"/>
              </a:spcAft>
              <a:buNone/>
            </a:pPr>
            <a:r>
              <a:rPr lang="ru-RU" b="1" dirty="0" smtClean="0">
                <a:ea typeface="Calibri"/>
                <a:cs typeface="Times New Roman"/>
              </a:rPr>
              <a:t> Он </a:t>
            </a:r>
            <a:r>
              <a:rPr lang="ru-RU" b="1" dirty="0">
                <a:ea typeface="Calibri"/>
                <a:cs typeface="Times New Roman"/>
              </a:rPr>
              <a:t>считает, что интеллектуальная система </a:t>
            </a:r>
            <a:r>
              <a:rPr lang="ru-RU" b="1" dirty="0" smtClean="0">
                <a:ea typeface="Calibri"/>
                <a:cs typeface="Times New Roman"/>
              </a:rPr>
              <a:t>должна:</a:t>
            </a:r>
          </a:p>
          <a:p>
            <a:pPr marL="0" indent="0">
              <a:lnSpc>
                <a:spcPct val="115000"/>
              </a:lnSpc>
              <a:spcAft>
                <a:spcPts val="1000"/>
              </a:spcAft>
              <a:buNone/>
            </a:pPr>
            <a:r>
              <a:rPr lang="ru-RU" b="1" dirty="0" smtClean="0">
                <a:ea typeface="Calibri"/>
                <a:cs typeface="Times New Roman"/>
              </a:rPr>
              <a:t> - строить </a:t>
            </a:r>
            <a:r>
              <a:rPr lang="ru-RU" b="1" dirty="0">
                <a:ea typeface="Calibri"/>
                <a:cs typeface="Times New Roman"/>
              </a:rPr>
              <a:t>модель проблемной ситуации</a:t>
            </a:r>
            <a:r>
              <a:rPr lang="ru-RU" b="1" dirty="0" smtClean="0">
                <a:ea typeface="Calibri"/>
                <a:cs typeface="Times New Roman"/>
              </a:rPr>
              <a:t>;</a:t>
            </a:r>
          </a:p>
          <a:p>
            <a:pPr marL="0" indent="0">
              <a:lnSpc>
                <a:spcPct val="115000"/>
              </a:lnSpc>
              <a:spcAft>
                <a:spcPts val="1000"/>
              </a:spcAft>
              <a:buNone/>
            </a:pPr>
            <a:r>
              <a:rPr lang="ru-RU" b="1" dirty="0" smtClean="0">
                <a:ea typeface="Calibri"/>
                <a:cs typeface="Times New Roman"/>
              </a:rPr>
              <a:t> - создавать </a:t>
            </a:r>
            <a:r>
              <a:rPr lang="ru-RU" b="1" dirty="0">
                <a:ea typeface="Calibri"/>
                <a:cs typeface="Times New Roman"/>
              </a:rPr>
              <a:t>план действий с использованием этой </a:t>
            </a:r>
            <a:r>
              <a:rPr lang="ru-RU" b="1" dirty="0" smtClean="0">
                <a:ea typeface="Calibri"/>
                <a:cs typeface="Times New Roman"/>
              </a:rPr>
              <a:t>модели</a:t>
            </a:r>
            <a:r>
              <a:rPr lang="ru-RU" b="1" dirty="0">
                <a:ea typeface="Calibri"/>
                <a:cs typeface="Times New Roman"/>
              </a:rPr>
              <a:t>; </a:t>
            </a:r>
            <a:endParaRPr lang="ru-RU" b="1" dirty="0" smtClean="0">
              <a:ea typeface="Calibri"/>
              <a:cs typeface="Times New Roman"/>
            </a:endParaRPr>
          </a:p>
          <a:p>
            <a:pPr marL="0" indent="0">
              <a:lnSpc>
                <a:spcPct val="115000"/>
              </a:lnSpc>
              <a:spcAft>
                <a:spcPts val="1000"/>
              </a:spcAft>
              <a:buNone/>
            </a:pPr>
            <a:r>
              <a:rPr lang="ru-RU" b="1" dirty="0" smtClean="0">
                <a:ea typeface="Calibri"/>
                <a:cs typeface="Times New Roman"/>
              </a:rPr>
              <a:t>- уметь </a:t>
            </a:r>
            <a:r>
              <a:rPr lang="ru-RU" b="1" dirty="0">
                <a:ea typeface="Calibri"/>
                <a:cs typeface="Times New Roman"/>
              </a:rPr>
              <a:t>изменять план, если встречаются </a:t>
            </a:r>
            <a:r>
              <a:rPr lang="ru-RU" b="1" dirty="0" smtClean="0">
                <a:ea typeface="Calibri"/>
                <a:cs typeface="Times New Roman"/>
              </a:rPr>
              <a:t>новые ситуации</a:t>
            </a:r>
            <a:r>
              <a:rPr lang="ru-RU" b="1" dirty="0">
                <a:ea typeface="Calibri"/>
                <a:cs typeface="Times New Roman"/>
              </a:rPr>
              <a:t>; </a:t>
            </a:r>
            <a:endParaRPr lang="ru-RU" b="1" dirty="0" smtClean="0">
              <a:ea typeface="Calibri"/>
              <a:cs typeface="Times New Roman"/>
            </a:endParaRPr>
          </a:p>
          <a:p>
            <a:pPr marL="0" indent="0">
              <a:lnSpc>
                <a:spcPct val="115000"/>
              </a:lnSpc>
              <a:spcAft>
                <a:spcPts val="1000"/>
              </a:spcAft>
              <a:buNone/>
            </a:pPr>
            <a:r>
              <a:rPr lang="ru-RU" b="1" dirty="0" smtClean="0">
                <a:ea typeface="Calibri"/>
                <a:cs typeface="Times New Roman"/>
              </a:rPr>
              <a:t>- использовать </a:t>
            </a:r>
            <a:r>
              <a:rPr lang="ru-RU" b="1" dirty="0">
                <a:ea typeface="Calibri"/>
                <a:cs typeface="Times New Roman"/>
              </a:rPr>
              <a:t>опыт удач и неудач для улучшения модели.   </a:t>
            </a:r>
            <a:endParaRPr lang="ru-RU" b="1" dirty="0"/>
          </a:p>
        </p:txBody>
      </p:sp>
      <p:sp>
        <p:nvSpPr>
          <p:cNvPr id="4" name="Номер слайда 3"/>
          <p:cNvSpPr>
            <a:spLocks noGrp="1"/>
          </p:cNvSpPr>
          <p:nvPr>
            <p:ph type="sldNum" sz="quarter" idx="12"/>
          </p:nvPr>
        </p:nvSpPr>
        <p:spPr/>
        <p:txBody>
          <a:bodyPr/>
          <a:lstStyle/>
          <a:p>
            <a:fld id="{272F1C68-21EE-4D2C-863F-F25541F7569C}" type="slidenum">
              <a:rPr lang="ru-RU" smtClean="0"/>
              <a:t>40</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29976204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solidFill>
                  <a:srgbClr val="FF0000"/>
                </a:solidFill>
              </a:rPr>
              <a:t>Декатлон</a:t>
            </a:r>
            <a:endParaRPr lang="ru-RU" b="1" dirty="0">
              <a:solidFill>
                <a:srgbClr val="FF0000"/>
              </a:solidFill>
            </a:endParaRPr>
          </a:p>
        </p:txBody>
      </p:sp>
      <p:sp>
        <p:nvSpPr>
          <p:cNvPr id="3" name="Объект 2"/>
          <p:cNvSpPr>
            <a:spLocks noGrp="1"/>
          </p:cNvSpPr>
          <p:nvPr>
            <p:ph idx="1"/>
          </p:nvPr>
        </p:nvSpPr>
        <p:spPr/>
        <p:txBody>
          <a:bodyPr>
            <a:normAutofit fontScale="70000" lnSpcReduction="20000"/>
          </a:bodyPr>
          <a:lstStyle/>
          <a:p>
            <a:r>
              <a:rPr lang="ru-RU" b="1" dirty="0"/>
              <a:t>В 1972 году на Международном семинаре в Шотландии по робототехнике был разработан перечень из 10 задач, решение которых позволяло бы называть систему </a:t>
            </a:r>
            <a:r>
              <a:rPr lang="ru-RU" b="1" dirty="0" smtClean="0"/>
              <a:t>интеллектуальной. </a:t>
            </a:r>
          </a:p>
          <a:p>
            <a:r>
              <a:rPr lang="ru-RU" b="1" dirty="0" smtClean="0"/>
              <a:t>Шахматные </a:t>
            </a:r>
            <a:r>
              <a:rPr lang="ru-RU" b="1" dirty="0"/>
              <a:t>программы;</a:t>
            </a:r>
          </a:p>
          <a:p>
            <a:pPr lvl="0"/>
            <a:r>
              <a:rPr lang="ru-RU" b="1" dirty="0"/>
              <a:t>Машинное творчество  в области музыки, живописи и поэзии;</a:t>
            </a:r>
          </a:p>
          <a:p>
            <a:pPr lvl="0"/>
            <a:r>
              <a:rPr lang="ru-RU" b="1" dirty="0"/>
              <a:t>Машины, выдерживающие тест Тьюринга;</a:t>
            </a:r>
          </a:p>
          <a:p>
            <a:pPr lvl="0"/>
            <a:r>
              <a:rPr lang="ru-RU" b="1" dirty="0"/>
              <a:t>Машинное доказательство теорем;</a:t>
            </a:r>
          </a:p>
          <a:p>
            <a:pPr lvl="0"/>
            <a:r>
              <a:rPr lang="ru-RU" b="1" dirty="0"/>
              <a:t>Программа индуктивного вывода;</a:t>
            </a:r>
          </a:p>
          <a:p>
            <a:pPr lvl="0"/>
            <a:r>
              <a:rPr lang="ru-RU" b="1" dirty="0"/>
              <a:t>Автоматическое реферирование;</a:t>
            </a:r>
          </a:p>
          <a:p>
            <a:pPr lvl="0"/>
            <a:r>
              <a:rPr lang="ru-RU" b="1" dirty="0"/>
              <a:t>Автоматический перевод;</a:t>
            </a:r>
          </a:p>
          <a:p>
            <a:pPr lvl="0"/>
            <a:r>
              <a:rPr lang="ru-RU" b="1" dirty="0"/>
              <a:t>Распознавание и синтез речи;</a:t>
            </a:r>
          </a:p>
          <a:p>
            <a:pPr lvl="0"/>
            <a:r>
              <a:rPr lang="ru-RU" b="1" dirty="0"/>
              <a:t>Автоматическое вождение автомобилей;</a:t>
            </a:r>
          </a:p>
          <a:p>
            <a:pPr lvl="0"/>
            <a:r>
              <a:rPr lang="ru-RU" b="1" dirty="0"/>
              <a:t>Роботы сборщики машин, роботы планетоходы.</a:t>
            </a:r>
          </a:p>
          <a:p>
            <a:endParaRPr lang="ru-RU" b="1" dirty="0"/>
          </a:p>
        </p:txBody>
      </p:sp>
      <p:sp>
        <p:nvSpPr>
          <p:cNvPr id="4" name="Номер слайда 3"/>
          <p:cNvSpPr>
            <a:spLocks noGrp="1"/>
          </p:cNvSpPr>
          <p:nvPr>
            <p:ph type="sldNum" sz="quarter" idx="12"/>
          </p:nvPr>
        </p:nvSpPr>
        <p:spPr/>
        <p:txBody>
          <a:bodyPr/>
          <a:lstStyle/>
          <a:p>
            <a:fld id="{272F1C68-21EE-4D2C-863F-F25541F7569C}" type="slidenum">
              <a:rPr lang="ru-RU" smtClean="0"/>
              <a:t>41</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2423152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Определение</a:t>
            </a:r>
            <a:endParaRPr lang="ru-RU" b="1" dirty="0">
              <a:solidFill>
                <a:srgbClr val="C00000"/>
              </a:solidFill>
            </a:endParaRPr>
          </a:p>
        </p:txBody>
      </p:sp>
      <p:sp>
        <p:nvSpPr>
          <p:cNvPr id="3" name="Объект 2"/>
          <p:cNvSpPr>
            <a:spLocks noGrp="1"/>
          </p:cNvSpPr>
          <p:nvPr>
            <p:ph idx="1"/>
          </p:nvPr>
        </p:nvSpPr>
        <p:spPr/>
        <p:txBody>
          <a:bodyPr/>
          <a:lstStyle/>
          <a:p>
            <a:r>
              <a:rPr lang="ru-RU" dirty="0" smtClean="0"/>
              <a:t>Интеллект – способность делать правильные предсказания</a:t>
            </a:r>
          </a:p>
          <a:p>
            <a:endParaRPr lang="ru-RU" dirty="0"/>
          </a:p>
          <a:p>
            <a:r>
              <a:rPr lang="ru-RU" b="1" dirty="0" smtClean="0">
                <a:solidFill>
                  <a:srgbClr val="0070C0"/>
                </a:solidFill>
              </a:rPr>
              <a:t>Разум:</a:t>
            </a:r>
          </a:p>
          <a:p>
            <a:r>
              <a:rPr lang="ru-RU" dirty="0" smtClean="0"/>
              <a:t>Мудрость                 цель        задача</a:t>
            </a:r>
          </a:p>
          <a:p>
            <a:r>
              <a:rPr lang="ru-RU" dirty="0" smtClean="0"/>
              <a:t>Интеллект                план       алгоритм</a:t>
            </a:r>
          </a:p>
          <a:p>
            <a:r>
              <a:rPr lang="ru-RU" dirty="0" smtClean="0"/>
              <a:t>Воля                           дело       программа</a:t>
            </a:r>
          </a:p>
          <a:p>
            <a:endParaRPr lang="ru-RU" dirty="0"/>
          </a:p>
        </p:txBody>
      </p:sp>
      <p:sp>
        <p:nvSpPr>
          <p:cNvPr id="4" name="Номер слайда 3"/>
          <p:cNvSpPr>
            <a:spLocks noGrp="1"/>
          </p:cNvSpPr>
          <p:nvPr>
            <p:ph type="sldNum" sz="quarter" idx="12"/>
          </p:nvPr>
        </p:nvSpPr>
        <p:spPr/>
        <p:txBody>
          <a:bodyPr/>
          <a:lstStyle/>
          <a:p>
            <a:fld id="{272F1C68-21EE-4D2C-863F-F25541F7569C}" type="slidenum">
              <a:rPr lang="ru-RU" smtClean="0"/>
              <a:t>42</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28914899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Процесс познания</a:t>
            </a:r>
            <a:endParaRPr lang="ru-RU" b="1" dirty="0">
              <a:solidFill>
                <a:srgbClr val="FF0000"/>
              </a:solidFill>
            </a:endParaRPr>
          </a:p>
        </p:txBody>
      </p:sp>
      <p:sp>
        <p:nvSpPr>
          <p:cNvPr id="3" name="Объект 2"/>
          <p:cNvSpPr>
            <a:spLocks noGrp="1"/>
          </p:cNvSpPr>
          <p:nvPr>
            <p:ph idx="1"/>
          </p:nvPr>
        </p:nvSpPr>
        <p:spPr/>
        <p:txBody>
          <a:bodyPr/>
          <a:lstStyle/>
          <a:p>
            <a:pPr marL="0" indent="0">
              <a:buNone/>
            </a:pPr>
            <a:endParaRPr lang="ru-RU" dirty="0"/>
          </a:p>
          <a:p>
            <a:pPr marL="0" indent="0">
              <a:buNone/>
            </a:pPr>
            <a:endParaRPr lang="ru-RU" dirty="0"/>
          </a:p>
        </p:txBody>
      </p:sp>
      <p:sp>
        <p:nvSpPr>
          <p:cNvPr id="11" name="Номер слайда 10"/>
          <p:cNvSpPr>
            <a:spLocks noGrp="1"/>
          </p:cNvSpPr>
          <p:nvPr>
            <p:ph type="sldNum" sz="quarter" idx="12"/>
          </p:nvPr>
        </p:nvSpPr>
        <p:spPr/>
        <p:txBody>
          <a:bodyPr/>
          <a:lstStyle/>
          <a:p>
            <a:fld id="{272F1C68-21EE-4D2C-863F-F25541F7569C}" type="slidenum">
              <a:rPr lang="ru-RU" smtClean="0"/>
              <a:t>43</a:t>
            </a:fld>
            <a:endParaRPr lang="ru-RU"/>
          </a:p>
        </p:txBody>
      </p:sp>
      <p:sp>
        <p:nvSpPr>
          <p:cNvPr id="4" name="Прямоугольник 3"/>
          <p:cNvSpPr/>
          <p:nvPr/>
        </p:nvSpPr>
        <p:spPr>
          <a:xfrm>
            <a:off x="2711624" y="1942700"/>
            <a:ext cx="3221152" cy="24631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8544272" y="3569000"/>
            <a:ext cx="364202" cy="523220"/>
          </a:xfrm>
          <a:prstGeom prst="rect">
            <a:avLst/>
          </a:prstGeom>
          <a:noFill/>
        </p:spPr>
        <p:txBody>
          <a:bodyPr wrap="none" rtlCol="0">
            <a:spAutoFit/>
          </a:bodyPr>
          <a:lstStyle/>
          <a:p>
            <a:r>
              <a:rPr lang="ru-RU" sz="2800" dirty="0"/>
              <a:t>*</a:t>
            </a:r>
          </a:p>
        </p:txBody>
      </p:sp>
      <p:sp>
        <p:nvSpPr>
          <p:cNvPr id="6" name="TextBox 5"/>
          <p:cNvSpPr txBox="1"/>
          <p:nvPr/>
        </p:nvSpPr>
        <p:spPr>
          <a:xfrm>
            <a:off x="6541571" y="3551586"/>
            <a:ext cx="364202" cy="523220"/>
          </a:xfrm>
          <a:prstGeom prst="rect">
            <a:avLst/>
          </a:prstGeom>
          <a:noFill/>
        </p:spPr>
        <p:txBody>
          <a:bodyPr wrap="none" rtlCol="0">
            <a:spAutoFit/>
          </a:bodyPr>
          <a:lstStyle/>
          <a:p>
            <a:r>
              <a:rPr lang="ru-RU" sz="2800" dirty="0"/>
              <a:t>*</a:t>
            </a:r>
          </a:p>
        </p:txBody>
      </p:sp>
      <p:sp>
        <p:nvSpPr>
          <p:cNvPr id="7" name="TextBox 6"/>
          <p:cNvSpPr txBox="1"/>
          <p:nvPr/>
        </p:nvSpPr>
        <p:spPr>
          <a:xfrm>
            <a:off x="7104112" y="2884690"/>
            <a:ext cx="364202" cy="523220"/>
          </a:xfrm>
          <a:prstGeom prst="rect">
            <a:avLst/>
          </a:prstGeom>
          <a:noFill/>
        </p:spPr>
        <p:txBody>
          <a:bodyPr wrap="none" rtlCol="0">
            <a:spAutoFit/>
          </a:bodyPr>
          <a:lstStyle/>
          <a:p>
            <a:r>
              <a:rPr lang="ru-RU" sz="2800" dirty="0"/>
              <a:t>*</a:t>
            </a:r>
          </a:p>
        </p:txBody>
      </p:sp>
      <p:sp>
        <p:nvSpPr>
          <p:cNvPr id="8" name="TextBox 7"/>
          <p:cNvSpPr txBox="1"/>
          <p:nvPr/>
        </p:nvSpPr>
        <p:spPr>
          <a:xfrm>
            <a:off x="7104112" y="2204864"/>
            <a:ext cx="364202" cy="523220"/>
          </a:xfrm>
          <a:prstGeom prst="rect">
            <a:avLst/>
          </a:prstGeom>
          <a:noFill/>
        </p:spPr>
        <p:txBody>
          <a:bodyPr wrap="none" rtlCol="0">
            <a:spAutoFit/>
          </a:bodyPr>
          <a:lstStyle/>
          <a:p>
            <a:r>
              <a:rPr lang="ru-RU" sz="2800" dirty="0"/>
              <a:t>*</a:t>
            </a:r>
          </a:p>
        </p:txBody>
      </p:sp>
      <p:sp>
        <p:nvSpPr>
          <p:cNvPr id="9" name="TextBox 8"/>
          <p:cNvSpPr txBox="1"/>
          <p:nvPr/>
        </p:nvSpPr>
        <p:spPr>
          <a:xfrm>
            <a:off x="8726373" y="2725996"/>
            <a:ext cx="364202" cy="523220"/>
          </a:xfrm>
          <a:prstGeom prst="rect">
            <a:avLst/>
          </a:prstGeom>
          <a:noFill/>
        </p:spPr>
        <p:txBody>
          <a:bodyPr wrap="none" rtlCol="0">
            <a:spAutoFit/>
          </a:bodyPr>
          <a:lstStyle/>
          <a:p>
            <a:r>
              <a:rPr lang="ru-RU" sz="2800" dirty="0"/>
              <a:t>*</a:t>
            </a:r>
          </a:p>
        </p:txBody>
      </p:sp>
      <p:sp>
        <p:nvSpPr>
          <p:cNvPr id="10" name="Прямоугольник 9"/>
          <p:cNvSpPr/>
          <p:nvPr/>
        </p:nvSpPr>
        <p:spPr>
          <a:xfrm>
            <a:off x="6541571" y="1942700"/>
            <a:ext cx="3312368" cy="24631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7666175" y="3717032"/>
            <a:ext cx="364202" cy="523220"/>
          </a:xfrm>
          <a:prstGeom prst="rect">
            <a:avLst/>
          </a:prstGeom>
          <a:noFill/>
        </p:spPr>
        <p:txBody>
          <a:bodyPr wrap="none" rtlCol="0">
            <a:spAutoFit/>
          </a:bodyPr>
          <a:lstStyle/>
          <a:p>
            <a:r>
              <a:rPr lang="ru-RU" sz="2800" dirty="0"/>
              <a:t>*</a:t>
            </a:r>
          </a:p>
        </p:txBody>
      </p:sp>
      <p:sp>
        <p:nvSpPr>
          <p:cNvPr id="13" name="TextBox 12"/>
          <p:cNvSpPr txBox="1"/>
          <p:nvPr/>
        </p:nvSpPr>
        <p:spPr>
          <a:xfrm>
            <a:off x="7896200" y="2623080"/>
            <a:ext cx="364202" cy="523220"/>
          </a:xfrm>
          <a:prstGeom prst="rect">
            <a:avLst/>
          </a:prstGeom>
          <a:noFill/>
        </p:spPr>
        <p:txBody>
          <a:bodyPr wrap="none" rtlCol="0">
            <a:spAutoFit/>
          </a:bodyPr>
          <a:lstStyle/>
          <a:p>
            <a:r>
              <a:rPr lang="ru-RU" sz="2800" dirty="0"/>
              <a:t>*</a:t>
            </a:r>
          </a:p>
        </p:txBody>
      </p:sp>
      <p:sp>
        <p:nvSpPr>
          <p:cNvPr id="14" name="TextBox 13"/>
          <p:cNvSpPr txBox="1"/>
          <p:nvPr/>
        </p:nvSpPr>
        <p:spPr>
          <a:xfrm>
            <a:off x="8717112" y="2072737"/>
            <a:ext cx="364202" cy="523220"/>
          </a:xfrm>
          <a:prstGeom prst="rect">
            <a:avLst/>
          </a:prstGeom>
          <a:noFill/>
        </p:spPr>
        <p:txBody>
          <a:bodyPr wrap="none" rtlCol="0">
            <a:spAutoFit/>
          </a:bodyPr>
          <a:lstStyle/>
          <a:p>
            <a:r>
              <a:rPr lang="ru-RU" sz="2800" dirty="0"/>
              <a:t>*</a:t>
            </a:r>
          </a:p>
        </p:txBody>
      </p:sp>
      <p:sp>
        <p:nvSpPr>
          <p:cNvPr id="15" name="TextBox 14"/>
          <p:cNvSpPr txBox="1"/>
          <p:nvPr/>
        </p:nvSpPr>
        <p:spPr>
          <a:xfrm>
            <a:off x="7256512" y="3037090"/>
            <a:ext cx="364202" cy="523220"/>
          </a:xfrm>
          <a:prstGeom prst="rect">
            <a:avLst/>
          </a:prstGeom>
          <a:noFill/>
        </p:spPr>
        <p:txBody>
          <a:bodyPr wrap="none" rtlCol="0">
            <a:spAutoFit/>
          </a:bodyPr>
          <a:lstStyle/>
          <a:p>
            <a:r>
              <a:rPr lang="ru-RU" sz="2800" dirty="0"/>
              <a:t>*</a:t>
            </a:r>
          </a:p>
        </p:txBody>
      </p:sp>
      <p:sp>
        <p:nvSpPr>
          <p:cNvPr id="16" name="TextBox 15"/>
          <p:cNvSpPr txBox="1"/>
          <p:nvPr/>
        </p:nvSpPr>
        <p:spPr>
          <a:xfrm>
            <a:off x="9474303" y="4008003"/>
            <a:ext cx="364202" cy="523220"/>
          </a:xfrm>
          <a:prstGeom prst="rect">
            <a:avLst/>
          </a:prstGeom>
          <a:noFill/>
        </p:spPr>
        <p:txBody>
          <a:bodyPr wrap="none" rtlCol="0">
            <a:spAutoFit/>
          </a:bodyPr>
          <a:lstStyle/>
          <a:p>
            <a:r>
              <a:rPr lang="ru-RU" sz="2800" dirty="0"/>
              <a:t>*</a:t>
            </a:r>
          </a:p>
        </p:txBody>
      </p:sp>
      <p:sp>
        <p:nvSpPr>
          <p:cNvPr id="17" name="TextBox 16"/>
          <p:cNvSpPr txBox="1"/>
          <p:nvPr/>
        </p:nvSpPr>
        <p:spPr>
          <a:xfrm>
            <a:off x="4322200" y="4688242"/>
            <a:ext cx="423514" cy="369332"/>
          </a:xfrm>
          <a:prstGeom prst="rect">
            <a:avLst/>
          </a:prstGeom>
          <a:noFill/>
        </p:spPr>
        <p:txBody>
          <a:bodyPr wrap="none" rtlCol="0">
            <a:spAutoFit/>
          </a:bodyPr>
          <a:lstStyle/>
          <a:p>
            <a:r>
              <a:rPr lang="en-US" b="1" dirty="0"/>
              <a:t>h0</a:t>
            </a:r>
            <a:endParaRPr lang="ru-RU" b="1" dirty="0"/>
          </a:p>
        </p:txBody>
      </p:sp>
      <p:sp>
        <p:nvSpPr>
          <p:cNvPr id="18" name="TextBox 17"/>
          <p:cNvSpPr txBox="1"/>
          <p:nvPr/>
        </p:nvSpPr>
        <p:spPr>
          <a:xfrm>
            <a:off x="8048646" y="4683623"/>
            <a:ext cx="761747" cy="369332"/>
          </a:xfrm>
          <a:prstGeom prst="rect">
            <a:avLst/>
          </a:prstGeom>
          <a:noFill/>
        </p:spPr>
        <p:txBody>
          <a:bodyPr wrap="none" rtlCol="0">
            <a:spAutoFit/>
          </a:bodyPr>
          <a:lstStyle/>
          <a:p>
            <a:r>
              <a:rPr lang="en-US" b="1" dirty="0"/>
              <a:t>h1=h0</a:t>
            </a:r>
            <a:endParaRPr lang="ru-RU" b="1" dirty="0"/>
          </a:p>
        </p:txBody>
      </p:sp>
      <p:sp>
        <p:nvSpPr>
          <p:cNvPr id="19" name="TextBox 18"/>
          <p:cNvSpPr txBox="1"/>
          <p:nvPr/>
        </p:nvSpPr>
        <p:spPr>
          <a:xfrm>
            <a:off x="7286213" y="1340769"/>
            <a:ext cx="1402948" cy="461665"/>
          </a:xfrm>
          <a:prstGeom prst="rect">
            <a:avLst/>
          </a:prstGeom>
          <a:noFill/>
        </p:spPr>
        <p:txBody>
          <a:bodyPr wrap="none" rtlCol="0">
            <a:spAutoFit/>
          </a:bodyPr>
          <a:lstStyle/>
          <a:p>
            <a:r>
              <a:rPr lang="ru-RU" sz="2400" b="1" dirty="0"/>
              <a:t>Протокол</a:t>
            </a:r>
          </a:p>
        </p:txBody>
      </p:sp>
      <p:sp>
        <p:nvSpPr>
          <p:cNvPr id="20" name="TextBox 19"/>
          <p:cNvSpPr txBox="1"/>
          <p:nvPr/>
        </p:nvSpPr>
        <p:spPr>
          <a:xfrm>
            <a:off x="5780330" y="4346557"/>
            <a:ext cx="304892" cy="369332"/>
          </a:xfrm>
          <a:prstGeom prst="rect">
            <a:avLst/>
          </a:prstGeom>
          <a:noFill/>
        </p:spPr>
        <p:txBody>
          <a:bodyPr wrap="none" rtlCol="0">
            <a:spAutoFit/>
          </a:bodyPr>
          <a:lstStyle/>
          <a:p>
            <a:r>
              <a:rPr lang="en-US" dirty="0"/>
              <a:t>X</a:t>
            </a:r>
            <a:endParaRPr lang="ru-RU" dirty="0"/>
          </a:p>
        </p:txBody>
      </p:sp>
      <p:sp>
        <p:nvSpPr>
          <p:cNvPr id="21" name="TextBox 20"/>
          <p:cNvSpPr txBox="1"/>
          <p:nvPr/>
        </p:nvSpPr>
        <p:spPr>
          <a:xfrm>
            <a:off x="2414748" y="1802433"/>
            <a:ext cx="296876" cy="369332"/>
          </a:xfrm>
          <a:prstGeom prst="rect">
            <a:avLst/>
          </a:prstGeom>
          <a:noFill/>
        </p:spPr>
        <p:txBody>
          <a:bodyPr wrap="none" rtlCol="0">
            <a:spAutoFit/>
          </a:bodyPr>
          <a:lstStyle/>
          <a:p>
            <a:r>
              <a:rPr lang="en-US" dirty="0"/>
              <a:t>Y</a:t>
            </a:r>
            <a:endParaRPr lang="ru-RU" dirty="0"/>
          </a:p>
        </p:txBody>
      </p:sp>
      <p:sp>
        <p:nvSpPr>
          <p:cNvPr id="22" name="TextBox 21"/>
          <p:cNvSpPr txBox="1"/>
          <p:nvPr/>
        </p:nvSpPr>
        <p:spPr>
          <a:xfrm>
            <a:off x="9639658" y="4403057"/>
            <a:ext cx="304892" cy="369332"/>
          </a:xfrm>
          <a:prstGeom prst="rect">
            <a:avLst/>
          </a:prstGeom>
          <a:noFill/>
        </p:spPr>
        <p:txBody>
          <a:bodyPr wrap="none" rtlCol="0">
            <a:spAutoFit/>
          </a:bodyPr>
          <a:lstStyle/>
          <a:p>
            <a:r>
              <a:rPr lang="en-US" dirty="0"/>
              <a:t>X</a:t>
            </a:r>
            <a:endParaRPr lang="ru-RU" dirty="0"/>
          </a:p>
        </p:txBody>
      </p:sp>
      <p:sp>
        <p:nvSpPr>
          <p:cNvPr id="23" name="TextBox 22"/>
          <p:cNvSpPr txBox="1"/>
          <p:nvPr/>
        </p:nvSpPr>
        <p:spPr>
          <a:xfrm>
            <a:off x="6269454" y="1835532"/>
            <a:ext cx="296876" cy="369332"/>
          </a:xfrm>
          <a:prstGeom prst="rect">
            <a:avLst/>
          </a:prstGeom>
          <a:noFill/>
        </p:spPr>
        <p:txBody>
          <a:bodyPr wrap="none" rtlCol="0">
            <a:spAutoFit/>
          </a:bodyPr>
          <a:lstStyle/>
          <a:p>
            <a:r>
              <a:rPr lang="en-US" dirty="0"/>
              <a:t>Y</a:t>
            </a:r>
            <a:endParaRPr lang="ru-RU" dirty="0"/>
          </a:p>
        </p:txBody>
      </p:sp>
      <p:sp>
        <p:nvSpPr>
          <p:cNvPr id="24" name="Нижний колонтитул 23"/>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1745435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6920" y="499534"/>
            <a:ext cx="8079581" cy="1092659"/>
          </a:xfrm>
        </p:spPr>
        <p:txBody>
          <a:bodyPr/>
          <a:lstStyle/>
          <a:p>
            <a:r>
              <a:rPr lang="ru-RU" b="1" dirty="0" smtClean="0">
                <a:solidFill>
                  <a:srgbClr val="FF0000"/>
                </a:solidFill>
              </a:rPr>
              <a:t>Процесс познания</a:t>
            </a:r>
            <a:endParaRPr lang="ru-RU" b="1" dirty="0">
              <a:solidFill>
                <a:srgbClr val="FF0000"/>
              </a:solidFill>
            </a:endParaRPr>
          </a:p>
        </p:txBody>
      </p:sp>
      <p:sp>
        <p:nvSpPr>
          <p:cNvPr id="3" name="Объект 2"/>
          <p:cNvSpPr>
            <a:spLocks noGrp="1"/>
          </p:cNvSpPr>
          <p:nvPr>
            <p:ph idx="1"/>
          </p:nvPr>
        </p:nvSpPr>
        <p:spPr/>
        <p:txBody>
          <a:bodyPr/>
          <a:lstStyle/>
          <a:p>
            <a:pPr marL="0" indent="0">
              <a:buNone/>
            </a:pPr>
            <a:endParaRPr lang="ru-RU" dirty="0"/>
          </a:p>
          <a:p>
            <a:pPr marL="0" indent="0">
              <a:buNone/>
            </a:pPr>
            <a:endParaRPr lang="ru-RU" dirty="0"/>
          </a:p>
        </p:txBody>
      </p:sp>
      <p:sp>
        <p:nvSpPr>
          <p:cNvPr id="11" name="Номер слайда 10"/>
          <p:cNvSpPr>
            <a:spLocks noGrp="1"/>
          </p:cNvSpPr>
          <p:nvPr>
            <p:ph type="sldNum" sz="quarter" idx="12"/>
          </p:nvPr>
        </p:nvSpPr>
        <p:spPr/>
        <p:txBody>
          <a:bodyPr/>
          <a:lstStyle/>
          <a:p>
            <a:fld id="{272F1C68-21EE-4D2C-863F-F25541F7569C}" type="slidenum">
              <a:rPr lang="ru-RU" smtClean="0"/>
              <a:t>44</a:t>
            </a:fld>
            <a:endParaRPr lang="ru-RU"/>
          </a:p>
        </p:txBody>
      </p:sp>
      <p:sp>
        <p:nvSpPr>
          <p:cNvPr id="4" name="Прямоугольник 3"/>
          <p:cNvSpPr/>
          <p:nvPr/>
        </p:nvSpPr>
        <p:spPr>
          <a:xfrm>
            <a:off x="2229701" y="1933719"/>
            <a:ext cx="2304256" cy="17732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8184232" y="2987606"/>
            <a:ext cx="364202" cy="523220"/>
          </a:xfrm>
          <a:prstGeom prst="rect">
            <a:avLst/>
          </a:prstGeom>
          <a:noFill/>
        </p:spPr>
        <p:txBody>
          <a:bodyPr wrap="none" rtlCol="0">
            <a:spAutoFit/>
          </a:bodyPr>
          <a:lstStyle/>
          <a:p>
            <a:r>
              <a:rPr lang="ru-RU" sz="2800" dirty="0"/>
              <a:t>*</a:t>
            </a:r>
          </a:p>
        </p:txBody>
      </p:sp>
      <p:sp>
        <p:nvSpPr>
          <p:cNvPr id="6" name="TextBox 5"/>
          <p:cNvSpPr txBox="1"/>
          <p:nvPr/>
        </p:nvSpPr>
        <p:spPr>
          <a:xfrm>
            <a:off x="5087888" y="3249216"/>
            <a:ext cx="364202" cy="523220"/>
          </a:xfrm>
          <a:prstGeom prst="rect">
            <a:avLst/>
          </a:prstGeom>
          <a:noFill/>
        </p:spPr>
        <p:txBody>
          <a:bodyPr wrap="none" rtlCol="0">
            <a:spAutoFit/>
          </a:bodyPr>
          <a:lstStyle/>
          <a:p>
            <a:r>
              <a:rPr lang="ru-RU" sz="2800" dirty="0"/>
              <a:t>*</a:t>
            </a:r>
          </a:p>
        </p:txBody>
      </p:sp>
      <p:sp>
        <p:nvSpPr>
          <p:cNvPr id="7" name="TextBox 6"/>
          <p:cNvSpPr txBox="1"/>
          <p:nvPr/>
        </p:nvSpPr>
        <p:spPr>
          <a:xfrm>
            <a:off x="7570056" y="3368444"/>
            <a:ext cx="364202" cy="523220"/>
          </a:xfrm>
          <a:prstGeom prst="rect">
            <a:avLst/>
          </a:prstGeom>
          <a:noFill/>
        </p:spPr>
        <p:txBody>
          <a:bodyPr wrap="none" rtlCol="0">
            <a:spAutoFit/>
          </a:bodyPr>
          <a:lstStyle/>
          <a:p>
            <a:r>
              <a:rPr lang="ru-RU" sz="2800" dirty="0"/>
              <a:t>*</a:t>
            </a:r>
          </a:p>
        </p:txBody>
      </p:sp>
      <p:sp>
        <p:nvSpPr>
          <p:cNvPr id="8" name="TextBox 7"/>
          <p:cNvSpPr txBox="1"/>
          <p:nvPr/>
        </p:nvSpPr>
        <p:spPr>
          <a:xfrm>
            <a:off x="6797546" y="1954601"/>
            <a:ext cx="364202" cy="523220"/>
          </a:xfrm>
          <a:prstGeom prst="rect">
            <a:avLst/>
          </a:prstGeom>
          <a:noFill/>
        </p:spPr>
        <p:txBody>
          <a:bodyPr wrap="none" rtlCol="0">
            <a:spAutoFit/>
          </a:bodyPr>
          <a:lstStyle/>
          <a:p>
            <a:r>
              <a:rPr lang="ru-RU" sz="2800" dirty="0"/>
              <a:t>*</a:t>
            </a:r>
          </a:p>
        </p:txBody>
      </p:sp>
      <p:sp>
        <p:nvSpPr>
          <p:cNvPr id="9" name="TextBox 8"/>
          <p:cNvSpPr txBox="1"/>
          <p:nvPr/>
        </p:nvSpPr>
        <p:spPr>
          <a:xfrm>
            <a:off x="8735476" y="2534203"/>
            <a:ext cx="364202" cy="523220"/>
          </a:xfrm>
          <a:prstGeom prst="rect">
            <a:avLst/>
          </a:prstGeom>
          <a:noFill/>
        </p:spPr>
        <p:txBody>
          <a:bodyPr wrap="none" rtlCol="0">
            <a:spAutoFit/>
          </a:bodyPr>
          <a:lstStyle/>
          <a:p>
            <a:r>
              <a:rPr lang="ru-RU" sz="2800" dirty="0"/>
              <a:t>*</a:t>
            </a:r>
          </a:p>
        </p:txBody>
      </p:sp>
      <p:sp>
        <p:nvSpPr>
          <p:cNvPr id="10" name="Прямоугольник 9"/>
          <p:cNvSpPr/>
          <p:nvPr/>
        </p:nvSpPr>
        <p:spPr>
          <a:xfrm>
            <a:off x="4894263" y="1942701"/>
            <a:ext cx="2366903" cy="17732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7684443" y="3307390"/>
            <a:ext cx="364202" cy="523220"/>
          </a:xfrm>
          <a:prstGeom prst="rect">
            <a:avLst/>
          </a:prstGeom>
          <a:noFill/>
        </p:spPr>
        <p:txBody>
          <a:bodyPr wrap="none" rtlCol="0">
            <a:spAutoFit/>
          </a:bodyPr>
          <a:lstStyle/>
          <a:p>
            <a:r>
              <a:rPr lang="ru-RU" sz="2800" dirty="0"/>
              <a:t>*</a:t>
            </a:r>
          </a:p>
        </p:txBody>
      </p:sp>
      <p:sp>
        <p:nvSpPr>
          <p:cNvPr id="13" name="TextBox 12"/>
          <p:cNvSpPr txBox="1"/>
          <p:nvPr/>
        </p:nvSpPr>
        <p:spPr>
          <a:xfrm>
            <a:off x="9110101" y="2272593"/>
            <a:ext cx="364202" cy="523220"/>
          </a:xfrm>
          <a:prstGeom prst="rect">
            <a:avLst/>
          </a:prstGeom>
          <a:noFill/>
        </p:spPr>
        <p:txBody>
          <a:bodyPr wrap="none" rtlCol="0">
            <a:spAutoFit/>
          </a:bodyPr>
          <a:lstStyle/>
          <a:p>
            <a:r>
              <a:rPr lang="ru-RU" sz="2800" dirty="0"/>
              <a:t>*</a:t>
            </a:r>
          </a:p>
        </p:txBody>
      </p:sp>
      <p:sp>
        <p:nvSpPr>
          <p:cNvPr id="14" name="TextBox 13"/>
          <p:cNvSpPr txBox="1"/>
          <p:nvPr/>
        </p:nvSpPr>
        <p:spPr>
          <a:xfrm>
            <a:off x="9595436" y="1869935"/>
            <a:ext cx="364202" cy="523220"/>
          </a:xfrm>
          <a:prstGeom prst="rect">
            <a:avLst/>
          </a:prstGeom>
          <a:noFill/>
        </p:spPr>
        <p:txBody>
          <a:bodyPr wrap="none" rtlCol="0">
            <a:spAutoFit/>
          </a:bodyPr>
          <a:lstStyle/>
          <a:p>
            <a:r>
              <a:rPr lang="ru-RU" sz="2800" dirty="0"/>
              <a:t>*</a:t>
            </a:r>
          </a:p>
        </p:txBody>
      </p:sp>
      <p:sp>
        <p:nvSpPr>
          <p:cNvPr id="15" name="TextBox 14"/>
          <p:cNvSpPr txBox="1"/>
          <p:nvPr/>
        </p:nvSpPr>
        <p:spPr>
          <a:xfrm>
            <a:off x="5519936" y="2987606"/>
            <a:ext cx="364202" cy="523220"/>
          </a:xfrm>
          <a:prstGeom prst="rect">
            <a:avLst/>
          </a:prstGeom>
          <a:noFill/>
        </p:spPr>
        <p:txBody>
          <a:bodyPr wrap="none" rtlCol="0">
            <a:spAutoFit/>
          </a:bodyPr>
          <a:lstStyle/>
          <a:p>
            <a:r>
              <a:rPr lang="ru-RU" sz="2800" dirty="0"/>
              <a:t>*</a:t>
            </a:r>
          </a:p>
        </p:txBody>
      </p:sp>
      <p:sp>
        <p:nvSpPr>
          <p:cNvPr id="16" name="TextBox 15"/>
          <p:cNvSpPr txBox="1"/>
          <p:nvPr/>
        </p:nvSpPr>
        <p:spPr>
          <a:xfrm>
            <a:off x="8450895" y="2725996"/>
            <a:ext cx="364202" cy="523220"/>
          </a:xfrm>
          <a:prstGeom prst="rect">
            <a:avLst/>
          </a:prstGeom>
          <a:noFill/>
        </p:spPr>
        <p:txBody>
          <a:bodyPr wrap="none" rtlCol="0">
            <a:spAutoFit/>
          </a:bodyPr>
          <a:lstStyle/>
          <a:p>
            <a:r>
              <a:rPr lang="ru-RU" sz="2800" dirty="0"/>
              <a:t>*</a:t>
            </a:r>
          </a:p>
        </p:txBody>
      </p:sp>
      <p:sp>
        <p:nvSpPr>
          <p:cNvPr id="17" name="TextBox 16"/>
          <p:cNvSpPr txBox="1"/>
          <p:nvPr/>
        </p:nvSpPr>
        <p:spPr>
          <a:xfrm>
            <a:off x="3209249" y="4149080"/>
            <a:ext cx="423514" cy="369332"/>
          </a:xfrm>
          <a:prstGeom prst="rect">
            <a:avLst/>
          </a:prstGeom>
          <a:noFill/>
        </p:spPr>
        <p:txBody>
          <a:bodyPr wrap="none" rtlCol="0">
            <a:spAutoFit/>
          </a:bodyPr>
          <a:lstStyle/>
          <a:p>
            <a:r>
              <a:rPr lang="en-US" b="1" dirty="0"/>
              <a:t>h0</a:t>
            </a:r>
            <a:endParaRPr lang="ru-RU" b="1" dirty="0"/>
          </a:p>
        </p:txBody>
      </p:sp>
      <p:sp>
        <p:nvSpPr>
          <p:cNvPr id="18" name="TextBox 17"/>
          <p:cNvSpPr txBox="1"/>
          <p:nvPr/>
        </p:nvSpPr>
        <p:spPr>
          <a:xfrm>
            <a:off x="5714789" y="4089557"/>
            <a:ext cx="761747" cy="369332"/>
          </a:xfrm>
          <a:prstGeom prst="rect">
            <a:avLst/>
          </a:prstGeom>
          <a:noFill/>
        </p:spPr>
        <p:txBody>
          <a:bodyPr wrap="none" rtlCol="0">
            <a:spAutoFit/>
          </a:bodyPr>
          <a:lstStyle/>
          <a:p>
            <a:r>
              <a:rPr lang="en-US" b="1" dirty="0"/>
              <a:t>h1&gt;h0</a:t>
            </a:r>
            <a:endParaRPr lang="ru-RU" b="1" dirty="0"/>
          </a:p>
        </p:txBody>
      </p:sp>
      <p:sp>
        <p:nvSpPr>
          <p:cNvPr id="19" name="TextBox 18"/>
          <p:cNvSpPr txBox="1"/>
          <p:nvPr/>
        </p:nvSpPr>
        <p:spPr>
          <a:xfrm>
            <a:off x="5259300" y="1340768"/>
            <a:ext cx="1683474" cy="461665"/>
          </a:xfrm>
          <a:prstGeom prst="rect">
            <a:avLst/>
          </a:prstGeom>
          <a:noFill/>
        </p:spPr>
        <p:txBody>
          <a:bodyPr wrap="none" rtlCol="0">
            <a:spAutoFit/>
          </a:bodyPr>
          <a:lstStyle/>
          <a:p>
            <a:r>
              <a:rPr lang="ru-RU" sz="2400" b="1" dirty="0"/>
              <a:t>Протокол</a:t>
            </a:r>
            <a:r>
              <a:rPr lang="en-US" sz="2400" b="1" dirty="0"/>
              <a:t> 1</a:t>
            </a:r>
            <a:endParaRPr lang="ru-RU" sz="2400" b="1" dirty="0"/>
          </a:p>
        </p:txBody>
      </p:sp>
      <p:sp>
        <p:nvSpPr>
          <p:cNvPr id="20" name="TextBox 19"/>
          <p:cNvSpPr txBox="1"/>
          <p:nvPr/>
        </p:nvSpPr>
        <p:spPr>
          <a:xfrm>
            <a:off x="4259449" y="3706998"/>
            <a:ext cx="304892" cy="369332"/>
          </a:xfrm>
          <a:prstGeom prst="rect">
            <a:avLst/>
          </a:prstGeom>
          <a:noFill/>
        </p:spPr>
        <p:txBody>
          <a:bodyPr wrap="none" rtlCol="0">
            <a:spAutoFit/>
          </a:bodyPr>
          <a:lstStyle/>
          <a:p>
            <a:r>
              <a:rPr lang="en-US" dirty="0"/>
              <a:t>X</a:t>
            </a:r>
            <a:endParaRPr lang="ru-RU" dirty="0"/>
          </a:p>
        </p:txBody>
      </p:sp>
      <p:sp>
        <p:nvSpPr>
          <p:cNvPr id="21" name="TextBox 20"/>
          <p:cNvSpPr txBox="1"/>
          <p:nvPr/>
        </p:nvSpPr>
        <p:spPr>
          <a:xfrm>
            <a:off x="1993977" y="1905131"/>
            <a:ext cx="296876" cy="369332"/>
          </a:xfrm>
          <a:prstGeom prst="rect">
            <a:avLst/>
          </a:prstGeom>
          <a:noFill/>
        </p:spPr>
        <p:txBody>
          <a:bodyPr wrap="none" rtlCol="0">
            <a:spAutoFit/>
          </a:bodyPr>
          <a:lstStyle/>
          <a:p>
            <a:r>
              <a:rPr lang="en-US" dirty="0"/>
              <a:t>Y</a:t>
            </a:r>
            <a:endParaRPr lang="ru-RU" dirty="0"/>
          </a:p>
        </p:txBody>
      </p:sp>
      <p:sp>
        <p:nvSpPr>
          <p:cNvPr id="22" name="TextBox 21"/>
          <p:cNvSpPr txBox="1"/>
          <p:nvPr/>
        </p:nvSpPr>
        <p:spPr>
          <a:xfrm>
            <a:off x="7029356" y="3720225"/>
            <a:ext cx="304892" cy="369332"/>
          </a:xfrm>
          <a:prstGeom prst="rect">
            <a:avLst/>
          </a:prstGeom>
          <a:noFill/>
        </p:spPr>
        <p:txBody>
          <a:bodyPr wrap="none" rtlCol="0">
            <a:spAutoFit/>
          </a:bodyPr>
          <a:lstStyle/>
          <a:p>
            <a:r>
              <a:rPr lang="en-US" dirty="0"/>
              <a:t>X</a:t>
            </a:r>
            <a:endParaRPr lang="ru-RU" dirty="0"/>
          </a:p>
        </p:txBody>
      </p:sp>
      <p:sp>
        <p:nvSpPr>
          <p:cNvPr id="23" name="TextBox 22"/>
          <p:cNvSpPr txBox="1"/>
          <p:nvPr/>
        </p:nvSpPr>
        <p:spPr>
          <a:xfrm>
            <a:off x="4659739" y="1903261"/>
            <a:ext cx="296876" cy="369332"/>
          </a:xfrm>
          <a:prstGeom prst="rect">
            <a:avLst/>
          </a:prstGeom>
          <a:noFill/>
        </p:spPr>
        <p:txBody>
          <a:bodyPr wrap="none" rtlCol="0">
            <a:spAutoFit/>
          </a:bodyPr>
          <a:lstStyle/>
          <a:p>
            <a:r>
              <a:rPr lang="en-US" dirty="0"/>
              <a:t>Y</a:t>
            </a:r>
            <a:endParaRPr lang="ru-RU" dirty="0"/>
          </a:p>
        </p:txBody>
      </p:sp>
      <p:sp>
        <p:nvSpPr>
          <p:cNvPr id="24" name="Прямоугольник 23"/>
          <p:cNvSpPr/>
          <p:nvPr/>
        </p:nvSpPr>
        <p:spPr>
          <a:xfrm>
            <a:off x="7589133" y="1921185"/>
            <a:ext cx="2366903" cy="17732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5" name="Прямая соединительная линия 24"/>
          <p:cNvCxnSpPr/>
          <p:nvPr/>
        </p:nvCxnSpPr>
        <p:spPr>
          <a:xfrm>
            <a:off x="4956616" y="1987099"/>
            <a:ext cx="707336" cy="69251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702039" y="1987099"/>
            <a:ext cx="375675" cy="36944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flipH="1" flipV="1">
            <a:off x="7605083" y="1905131"/>
            <a:ext cx="943352" cy="8906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flipH="1">
            <a:off x="4894264" y="1987100"/>
            <a:ext cx="1672067" cy="132029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8548435" y="1954601"/>
            <a:ext cx="465435" cy="43855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flipH="1" flipV="1">
            <a:off x="4894265" y="2629799"/>
            <a:ext cx="375725" cy="36485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flipH="1">
            <a:off x="5702037" y="2503903"/>
            <a:ext cx="1559128" cy="120309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6566331" y="2994650"/>
            <a:ext cx="694835" cy="69981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flipH="1" flipV="1">
            <a:off x="6168010" y="3364633"/>
            <a:ext cx="398321" cy="35559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6979647" y="2795814"/>
            <a:ext cx="306566" cy="30963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p:nvPr/>
        </p:nvCxnSpPr>
        <p:spPr>
          <a:xfrm flipH="1">
            <a:off x="4894264" y="2987606"/>
            <a:ext cx="2439984" cy="2"/>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8603295" y="2616786"/>
            <a:ext cx="364202" cy="523220"/>
          </a:xfrm>
          <a:prstGeom prst="rect">
            <a:avLst/>
          </a:prstGeom>
          <a:noFill/>
        </p:spPr>
        <p:txBody>
          <a:bodyPr wrap="none" rtlCol="0">
            <a:spAutoFit/>
          </a:bodyPr>
          <a:lstStyle/>
          <a:p>
            <a:r>
              <a:rPr lang="ru-RU" sz="2800" dirty="0"/>
              <a:t>*</a:t>
            </a:r>
          </a:p>
        </p:txBody>
      </p:sp>
      <p:sp>
        <p:nvSpPr>
          <p:cNvPr id="70" name="TextBox 69"/>
          <p:cNvSpPr txBox="1"/>
          <p:nvPr/>
        </p:nvSpPr>
        <p:spPr>
          <a:xfrm>
            <a:off x="8002131" y="3103023"/>
            <a:ext cx="364202" cy="523220"/>
          </a:xfrm>
          <a:prstGeom prst="rect">
            <a:avLst/>
          </a:prstGeom>
          <a:noFill/>
        </p:spPr>
        <p:txBody>
          <a:bodyPr wrap="none" rtlCol="0">
            <a:spAutoFit/>
          </a:bodyPr>
          <a:lstStyle/>
          <a:p>
            <a:r>
              <a:rPr lang="ru-RU" sz="2800" dirty="0"/>
              <a:t>*</a:t>
            </a:r>
          </a:p>
        </p:txBody>
      </p:sp>
      <p:sp>
        <p:nvSpPr>
          <p:cNvPr id="71" name="TextBox 70"/>
          <p:cNvSpPr txBox="1"/>
          <p:nvPr/>
        </p:nvSpPr>
        <p:spPr>
          <a:xfrm>
            <a:off x="9396685" y="2081972"/>
            <a:ext cx="364202" cy="523220"/>
          </a:xfrm>
          <a:prstGeom prst="rect">
            <a:avLst/>
          </a:prstGeom>
          <a:noFill/>
        </p:spPr>
        <p:txBody>
          <a:bodyPr wrap="none" rtlCol="0">
            <a:spAutoFit/>
          </a:bodyPr>
          <a:lstStyle/>
          <a:p>
            <a:r>
              <a:rPr lang="ru-RU" sz="2800" dirty="0"/>
              <a:t>*</a:t>
            </a:r>
          </a:p>
        </p:txBody>
      </p:sp>
      <p:cxnSp>
        <p:nvCxnSpPr>
          <p:cNvPr id="72" name="Прямая соединительная линия 71"/>
          <p:cNvCxnSpPr/>
          <p:nvPr/>
        </p:nvCxnSpPr>
        <p:spPr>
          <a:xfrm flipH="1">
            <a:off x="7846952" y="2131546"/>
            <a:ext cx="2112686" cy="158190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p:cNvCxnSpPr/>
          <p:nvPr/>
        </p:nvCxnSpPr>
        <p:spPr>
          <a:xfrm flipH="1">
            <a:off x="7605083" y="1903262"/>
            <a:ext cx="2155804" cy="155269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p:cNvCxnSpPr/>
          <p:nvPr/>
        </p:nvCxnSpPr>
        <p:spPr>
          <a:xfrm flipH="1" flipV="1">
            <a:off x="2229701" y="2987607"/>
            <a:ext cx="2243512" cy="7043"/>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p:cNvCxnSpPr/>
          <p:nvPr/>
        </p:nvCxnSpPr>
        <p:spPr>
          <a:xfrm flipH="1" flipV="1">
            <a:off x="7581911" y="2901892"/>
            <a:ext cx="2374124" cy="27846"/>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p:cNvCxnSpPr/>
          <p:nvPr/>
        </p:nvCxnSpPr>
        <p:spPr>
          <a:xfrm flipV="1">
            <a:off x="5298151" y="2948041"/>
            <a:ext cx="0" cy="746424"/>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87" name="Прямая соединительная линия 86"/>
          <p:cNvCxnSpPr/>
          <p:nvPr/>
        </p:nvCxnSpPr>
        <p:spPr>
          <a:xfrm flipV="1">
            <a:off x="6656288" y="2994650"/>
            <a:ext cx="0" cy="689959"/>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p:cNvCxnSpPr/>
          <p:nvPr/>
        </p:nvCxnSpPr>
        <p:spPr>
          <a:xfrm flipV="1">
            <a:off x="8366333" y="2922496"/>
            <a:ext cx="0" cy="771971"/>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p:cNvCxnSpPr/>
          <p:nvPr/>
        </p:nvCxnSpPr>
        <p:spPr>
          <a:xfrm flipV="1">
            <a:off x="8917577" y="2874387"/>
            <a:ext cx="0" cy="763612"/>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98" name="Левая фигурная скобка 97"/>
          <p:cNvSpPr/>
          <p:nvPr/>
        </p:nvSpPr>
        <p:spPr>
          <a:xfrm rot="5400000" flipH="1" flipV="1">
            <a:off x="5786349" y="3141002"/>
            <a:ext cx="404956" cy="1361223"/>
          </a:xfrm>
          <a:prstGeom prst="lef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9" name="Левая фигурная скобка 98"/>
          <p:cNvSpPr/>
          <p:nvPr/>
        </p:nvSpPr>
        <p:spPr>
          <a:xfrm rot="5400000" flipH="1" flipV="1">
            <a:off x="8430518" y="3546440"/>
            <a:ext cx="404956" cy="568340"/>
          </a:xfrm>
          <a:prstGeom prst="leftBrace">
            <a:avLst>
              <a:gd name="adj1" fmla="val 8333"/>
              <a:gd name="adj2" fmla="val 54022"/>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0" name="TextBox 99"/>
          <p:cNvSpPr txBox="1"/>
          <p:nvPr/>
        </p:nvSpPr>
        <p:spPr>
          <a:xfrm>
            <a:off x="8232887" y="4089557"/>
            <a:ext cx="780983" cy="369332"/>
          </a:xfrm>
          <a:prstGeom prst="rect">
            <a:avLst/>
          </a:prstGeom>
          <a:noFill/>
        </p:spPr>
        <p:txBody>
          <a:bodyPr wrap="none" rtlCol="0">
            <a:spAutoFit/>
          </a:bodyPr>
          <a:lstStyle/>
          <a:p>
            <a:r>
              <a:rPr lang="en-US" b="1" dirty="0"/>
              <a:t>h2&gt;h1</a:t>
            </a:r>
            <a:endParaRPr lang="ru-RU" b="1" dirty="0"/>
          </a:p>
        </p:txBody>
      </p:sp>
      <p:sp>
        <p:nvSpPr>
          <p:cNvPr id="101" name="Левая фигурная скобка 100"/>
          <p:cNvSpPr/>
          <p:nvPr/>
        </p:nvSpPr>
        <p:spPr>
          <a:xfrm rot="5400000" flipH="1" flipV="1">
            <a:off x="3251566" y="2741700"/>
            <a:ext cx="321678" cy="2243104"/>
          </a:xfrm>
          <a:prstGeom prst="lef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2" name="TextBox 101"/>
          <p:cNvSpPr txBox="1"/>
          <p:nvPr/>
        </p:nvSpPr>
        <p:spPr>
          <a:xfrm>
            <a:off x="7308207" y="1905131"/>
            <a:ext cx="296876" cy="369332"/>
          </a:xfrm>
          <a:prstGeom prst="rect">
            <a:avLst/>
          </a:prstGeom>
          <a:noFill/>
        </p:spPr>
        <p:txBody>
          <a:bodyPr wrap="none" rtlCol="0">
            <a:spAutoFit/>
          </a:bodyPr>
          <a:lstStyle/>
          <a:p>
            <a:r>
              <a:rPr lang="en-US" dirty="0"/>
              <a:t>Y</a:t>
            </a:r>
            <a:endParaRPr lang="ru-RU" dirty="0"/>
          </a:p>
        </p:txBody>
      </p:sp>
      <p:sp>
        <p:nvSpPr>
          <p:cNvPr id="103" name="TextBox 102"/>
          <p:cNvSpPr txBox="1"/>
          <p:nvPr/>
        </p:nvSpPr>
        <p:spPr>
          <a:xfrm>
            <a:off x="9751593" y="3663756"/>
            <a:ext cx="304892" cy="369332"/>
          </a:xfrm>
          <a:prstGeom prst="rect">
            <a:avLst/>
          </a:prstGeom>
          <a:noFill/>
        </p:spPr>
        <p:txBody>
          <a:bodyPr wrap="none" rtlCol="0">
            <a:spAutoFit/>
          </a:bodyPr>
          <a:lstStyle/>
          <a:p>
            <a:r>
              <a:rPr lang="en-US" dirty="0"/>
              <a:t>X</a:t>
            </a:r>
            <a:endParaRPr lang="ru-RU" dirty="0"/>
          </a:p>
        </p:txBody>
      </p:sp>
      <p:cxnSp>
        <p:nvCxnSpPr>
          <p:cNvPr id="120" name="Прямая соединительная линия 119"/>
          <p:cNvCxnSpPr/>
          <p:nvPr/>
        </p:nvCxnSpPr>
        <p:spPr>
          <a:xfrm>
            <a:off x="7630706" y="2605192"/>
            <a:ext cx="471676" cy="50025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3" name="Прямая соединительная линия 122"/>
          <p:cNvCxnSpPr>
            <a:stCxn id="103" idx="0"/>
          </p:cNvCxnSpPr>
          <p:nvPr/>
        </p:nvCxnSpPr>
        <p:spPr>
          <a:xfrm flipH="1" flipV="1">
            <a:off x="9039411" y="2825300"/>
            <a:ext cx="864628" cy="83845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5" name="Прямая соединительная линия 124"/>
          <p:cNvCxnSpPr/>
          <p:nvPr/>
        </p:nvCxnSpPr>
        <p:spPr>
          <a:xfrm>
            <a:off x="8495821" y="3272662"/>
            <a:ext cx="471676" cy="41194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6" name="Прямая соединительная линия 125"/>
          <p:cNvCxnSpPr/>
          <p:nvPr/>
        </p:nvCxnSpPr>
        <p:spPr>
          <a:xfrm>
            <a:off x="9484359" y="2429480"/>
            <a:ext cx="471676" cy="50025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7767226" y="1313788"/>
            <a:ext cx="1683474" cy="461665"/>
          </a:xfrm>
          <a:prstGeom prst="rect">
            <a:avLst/>
          </a:prstGeom>
          <a:noFill/>
        </p:spPr>
        <p:txBody>
          <a:bodyPr wrap="none" rtlCol="0">
            <a:spAutoFit/>
          </a:bodyPr>
          <a:lstStyle/>
          <a:p>
            <a:r>
              <a:rPr lang="ru-RU" sz="2400" b="1" dirty="0"/>
              <a:t>Протокол</a:t>
            </a:r>
            <a:r>
              <a:rPr lang="en-US" sz="2400" b="1" dirty="0"/>
              <a:t> 2</a:t>
            </a:r>
            <a:endParaRPr lang="ru-RU" sz="2400" b="1" dirty="0"/>
          </a:p>
        </p:txBody>
      </p:sp>
      <p:sp>
        <p:nvSpPr>
          <p:cNvPr id="141" name="Прямоугольник 140"/>
          <p:cNvSpPr/>
          <p:nvPr/>
        </p:nvSpPr>
        <p:spPr>
          <a:xfrm>
            <a:off x="2205632" y="4518666"/>
            <a:ext cx="2304256" cy="17732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43" name="Прямая соединительная линия 142"/>
          <p:cNvCxnSpPr/>
          <p:nvPr/>
        </p:nvCxnSpPr>
        <p:spPr>
          <a:xfrm flipH="1">
            <a:off x="2205634" y="4518666"/>
            <a:ext cx="2304255" cy="1773281"/>
          </a:xfrm>
          <a:prstGeom prst="line">
            <a:avLst/>
          </a:prstGeom>
          <a:ln w="34925">
            <a:prstDash val="solid"/>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3139700" y="6435240"/>
            <a:ext cx="754694" cy="369332"/>
          </a:xfrm>
          <a:prstGeom prst="rect">
            <a:avLst/>
          </a:prstGeom>
          <a:noFill/>
        </p:spPr>
        <p:txBody>
          <a:bodyPr wrap="none" rtlCol="0">
            <a:spAutoFit/>
          </a:bodyPr>
          <a:lstStyle/>
          <a:p>
            <a:r>
              <a:rPr lang="en-US" b="1" dirty="0"/>
              <a:t>H max</a:t>
            </a:r>
            <a:endParaRPr lang="ru-RU" b="1" dirty="0"/>
          </a:p>
        </p:txBody>
      </p:sp>
      <p:sp>
        <p:nvSpPr>
          <p:cNvPr id="146" name="TextBox 145"/>
          <p:cNvSpPr txBox="1"/>
          <p:nvPr/>
        </p:nvSpPr>
        <p:spPr>
          <a:xfrm>
            <a:off x="1889303" y="4458889"/>
            <a:ext cx="296876" cy="369332"/>
          </a:xfrm>
          <a:prstGeom prst="rect">
            <a:avLst/>
          </a:prstGeom>
          <a:noFill/>
        </p:spPr>
        <p:txBody>
          <a:bodyPr wrap="none" rtlCol="0">
            <a:spAutoFit/>
          </a:bodyPr>
          <a:lstStyle/>
          <a:p>
            <a:r>
              <a:rPr lang="en-US" dirty="0"/>
              <a:t>Y</a:t>
            </a:r>
            <a:endParaRPr lang="ru-RU" dirty="0"/>
          </a:p>
        </p:txBody>
      </p:sp>
      <p:sp>
        <p:nvSpPr>
          <p:cNvPr id="147" name="TextBox 146"/>
          <p:cNvSpPr txBox="1"/>
          <p:nvPr/>
        </p:nvSpPr>
        <p:spPr>
          <a:xfrm>
            <a:off x="5259300" y="5220640"/>
            <a:ext cx="1136850" cy="584775"/>
          </a:xfrm>
          <a:prstGeom prst="rect">
            <a:avLst/>
          </a:prstGeom>
          <a:noFill/>
        </p:spPr>
        <p:txBody>
          <a:bodyPr wrap="none" rtlCol="0">
            <a:spAutoFit/>
          </a:bodyPr>
          <a:lstStyle/>
          <a:p>
            <a:r>
              <a:rPr lang="en-US" sz="3200" b="1" dirty="0"/>
              <a:t>Y=f(X)</a:t>
            </a:r>
            <a:endParaRPr lang="ru-RU" sz="3200" b="1" dirty="0"/>
          </a:p>
        </p:txBody>
      </p:sp>
      <p:sp>
        <p:nvSpPr>
          <p:cNvPr id="26" name="Нижний колонтитул 25"/>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32959187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Эмпирическая гипотеза</a:t>
            </a:r>
            <a:endParaRPr lang="ru-RU" b="1" dirty="0">
              <a:solidFill>
                <a:srgbClr val="FF0000"/>
              </a:solidFill>
            </a:endParaRPr>
          </a:p>
        </p:txBody>
      </p:sp>
      <p:sp>
        <p:nvSpPr>
          <p:cNvPr id="3" name="Объект 2"/>
          <p:cNvSpPr>
            <a:spLocks noGrp="1"/>
          </p:cNvSpPr>
          <p:nvPr>
            <p:ph idx="1"/>
          </p:nvPr>
        </p:nvSpPr>
        <p:spPr>
          <a:xfrm>
            <a:off x="1981200" y="1600200"/>
            <a:ext cx="8229600" cy="4709120"/>
          </a:xfrm>
        </p:spPr>
        <p:txBody>
          <a:bodyPr>
            <a:normAutofit/>
          </a:bodyPr>
          <a:lstStyle/>
          <a:p>
            <a:r>
              <a:rPr lang="ru-RU" b="1" dirty="0" smtClean="0"/>
              <a:t>Эмпирическая гипотеза </a:t>
            </a:r>
            <a:r>
              <a:rPr lang="en-US" b="1" dirty="0" smtClean="0"/>
              <a:t>h</a:t>
            </a:r>
            <a:r>
              <a:rPr lang="ru-RU" b="1" dirty="0" smtClean="0"/>
              <a:t> - утверждение</a:t>
            </a:r>
            <a:r>
              <a:rPr lang="ru-RU" b="1" dirty="0"/>
              <a:t>, которое </a:t>
            </a:r>
            <a:r>
              <a:rPr lang="ru-RU" b="1" dirty="0" smtClean="0"/>
              <a:t>говорит о том, </a:t>
            </a:r>
          </a:p>
          <a:p>
            <a:r>
              <a:rPr lang="ru-RU" b="1" dirty="0" smtClean="0"/>
              <a:t>что </a:t>
            </a:r>
            <a:r>
              <a:rPr lang="ru-RU" b="1" dirty="0"/>
              <a:t>мы изучаем (</a:t>
            </a:r>
            <a:r>
              <a:rPr lang="en-US" b="1" dirty="0">
                <a:solidFill>
                  <a:srgbClr val="FF0000"/>
                </a:solidFill>
              </a:rPr>
              <a:t>W</a:t>
            </a:r>
            <a:r>
              <a:rPr lang="ru-RU" b="1" dirty="0"/>
              <a:t>), </a:t>
            </a:r>
            <a:endParaRPr lang="ru-RU" b="1" dirty="0" smtClean="0"/>
          </a:p>
          <a:p>
            <a:r>
              <a:rPr lang="ru-RU" b="1" dirty="0" smtClean="0"/>
              <a:t>чем </a:t>
            </a:r>
            <a:r>
              <a:rPr lang="ru-RU" b="1" dirty="0"/>
              <a:t>измеряем свойства (</a:t>
            </a:r>
            <a:r>
              <a:rPr lang="ru-RU" b="1" dirty="0">
                <a:solidFill>
                  <a:srgbClr val="FF0000"/>
                </a:solidFill>
              </a:rPr>
              <a:t>О</a:t>
            </a:r>
            <a:r>
              <a:rPr lang="ru-RU" b="1" dirty="0"/>
              <a:t>), </a:t>
            </a:r>
            <a:endParaRPr lang="ru-RU" b="1" dirty="0" smtClean="0"/>
          </a:p>
          <a:p>
            <a:r>
              <a:rPr lang="ru-RU" b="1" dirty="0" smtClean="0"/>
              <a:t>как </a:t>
            </a:r>
            <a:r>
              <a:rPr lang="ru-RU" b="1" dirty="0"/>
              <a:t>записываются результаты (</a:t>
            </a:r>
            <a:r>
              <a:rPr lang="en-US" b="1" dirty="0">
                <a:solidFill>
                  <a:srgbClr val="FF0000"/>
                </a:solidFill>
              </a:rPr>
              <a:t>V</a:t>
            </a:r>
            <a:r>
              <a:rPr lang="ru-RU" b="1" dirty="0"/>
              <a:t>) </a:t>
            </a:r>
            <a:r>
              <a:rPr lang="ru-RU" b="1" dirty="0" smtClean="0"/>
              <a:t>и</a:t>
            </a:r>
          </a:p>
          <a:p>
            <a:r>
              <a:rPr lang="ru-RU" b="1" dirty="0" smtClean="0"/>
              <a:t>какие </a:t>
            </a:r>
            <a:r>
              <a:rPr lang="ru-RU" b="1" dirty="0"/>
              <a:t>результаты, как  нам кажется, не встретятся в будущих протоколах (</a:t>
            </a:r>
            <a:r>
              <a:rPr lang="ru-RU" b="1" dirty="0">
                <a:solidFill>
                  <a:srgbClr val="FF0000"/>
                </a:solidFill>
              </a:rPr>
              <a:t>Т</a:t>
            </a:r>
            <a:r>
              <a:rPr lang="ru-RU" b="1" dirty="0" smtClean="0"/>
              <a:t>):</a:t>
            </a:r>
          </a:p>
          <a:p>
            <a:endParaRPr lang="ru-RU" b="1" dirty="0"/>
          </a:p>
          <a:p>
            <a:r>
              <a:rPr lang="ru-RU" sz="3900" b="1" dirty="0">
                <a:solidFill>
                  <a:srgbClr val="FF0000"/>
                </a:solidFill>
              </a:rPr>
              <a:t>                  </a:t>
            </a:r>
            <a:r>
              <a:rPr lang="en-US" sz="3900" b="1" dirty="0">
                <a:solidFill>
                  <a:srgbClr val="FF0000"/>
                </a:solidFill>
              </a:rPr>
              <a:t>h</a:t>
            </a:r>
            <a:r>
              <a:rPr lang="ru-RU" sz="3900" b="1" dirty="0">
                <a:solidFill>
                  <a:srgbClr val="FF0000"/>
                </a:solidFill>
              </a:rPr>
              <a:t>=&lt;</a:t>
            </a:r>
            <a:r>
              <a:rPr lang="en-US" sz="3900" b="1" dirty="0">
                <a:solidFill>
                  <a:srgbClr val="FF0000"/>
                </a:solidFill>
              </a:rPr>
              <a:t>W</a:t>
            </a:r>
            <a:r>
              <a:rPr lang="ru-RU" sz="3900" b="1" dirty="0">
                <a:solidFill>
                  <a:srgbClr val="FF0000"/>
                </a:solidFill>
              </a:rPr>
              <a:t>,</a:t>
            </a:r>
            <a:r>
              <a:rPr lang="en-US" sz="3900" b="1" dirty="0">
                <a:solidFill>
                  <a:srgbClr val="FF0000"/>
                </a:solidFill>
              </a:rPr>
              <a:t>O</a:t>
            </a:r>
            <a:r>
              <a:rPr lang="ru-RU" sz="3900" b="1" dirty="0">
                <a:solidFill>
                  <a:srgbClr val="FF0000"/>
                </a:solidFill>
              </a:rPr>
              <a:t>,</a:t>
            </a:r>
            <a:r>
              <a:rPr lang="en-US" sz="3900" b="1" dirty="0">
                <a:solidFill>
                  <a:srgbClr val="FF0000"/>
                </a:solidFill>
              </a:rPr>
              <a:t>V</a:t>
            </a:r>
            <a:r>
              <a:rPr lang="ru-RU" sz="3900" b="1" dirty="0">
                <a:solidFill>
                  <a:srgbClr val="FF0000"/>
                </a:solidFill>
              </a:rPr>
              <a:t>,</a:t>
            </a:r>
            <a:r>
              <a:rPr lang="en-US" sz="3900" b="1" dirty="0">
                <a:solidFill>
                  <a:srgbClr val="FF0000"/>
                </a:solidFill>
              </a:rPr>
              <a:t>T</a:t>
            </a:r>
            <a:r>
              <a:rPr lang="ru-RU" sz="3900" b="1" dirty="0">
                <a:solidFill>
                  <a:srgbClr val="FF0000"/>
                </a:solidFill>
              </a:rPr>
              <a:t>)</a:t>
            </a:r>
            <a:endParaRPr lang="ru-RU" b="1" dirty="0"/>
          </a:p>
        </p:txBody>
      </p:sp>
      <p:sp>
        <p:nvSpPr>
          <p:cNvPr id="4" name="Номер слайда 3"/>
          <p:cNvSpPr>
            <a:spLocks noGrp="1"/>
          </p:cNvSpPr>
          <p:nvPr>
            <p:ph type="sldNum" sz="quarter" idx="12"/>
          </p:nvPr>
        </p:nvSpPr>
        <p:spPr/>
        <p:txBody>
          <a:bodyPr/>
          <a:lstStyle/>
          <a:p>
            <a:fld id="{272F1C68-21EE-4D2C-863F-F25541F7569C}" type="slidenum">
              <a:rPr lang="ru-RU" smtClean="0"/>
              <a:t>45</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25771181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Фальсификация гипотез</a:t>
            </a:r>
            <a:endParaRPr lang="ru-RU" b="1" dirty="0">
              <a:solidFill>
                <a:srgbClr val="FF0000"/>
              </a:solidFill>
            </a:endParaRPr>
          </a:p>
        </p:txBody>
      </p:sp>
      <p:sp>
        <p:nvSpPr>
          <p:cNvPr id="3" name="Объект 2"/>
          <p:cNvSpPr>
            <a:spLocks noGrp="1"/>
          </p:cNvSpPr>
          <p:nvPr>
            <p:ph idx="1"/>
          </p:nvPr>
        </p:nvSpPr>
        <p:spPr/>
        <p:txBody>
          <a:bodyPr>
            <a:normAutofit/>
          </a:bodyPr>
          <a:lstStyle/>
          <a:p>
            <a:r>
              <a:rPr lang="ru-RU" b="1" dirty="0" smtClean="0"/>
              <a:t>Гипотезу нельзя доказать, но можно опровергнуть.</a:t>
            </a:r>
          </a:p>
          <a:p>
            <a:r>
              <a:rPr lang="ru-RU" b="1" dirty="0" smtClean="0"/>
              <a:t>Что </a:t>
            </a:r>
            <a:r>
              <a:rPr lang="ru-RU" b="1" dirty="0"/>
              <a:t>делать, если эксперимент опровергает гипотезу? Во-первых нужно убедиться, что в ходе эксперимента не было ошибок. Если их не было, то приходится согласиться с тем, что гипотеза не верна, и нужно формулировать другую гипотезу, которая включала бы в число допустимых протоколов и тот протокол, который опроверг прежнюю гипотезу.  </a:t>
            </a:r>
          </a:p>
          <a:p>
            <a:endParaRPr lang="ru-RU" dirty="0"/>
          </a:p>
        </p:txBody>
      </p:sp>
      <p:sp>
        <p:nvSpPr>
          <p:cNvPr id="4" name="Номер слайда 3"/>
          <p:cNvSpPr>
            <a:spLocks noGrp="1"/>
          </p:cNvSpPr>
          <p:nvPr>
            <p:ph type="sldNum" sz="quarter" idx="12"/>
          </p:nvPr>
        </p:nvSpPr>
        <p:spPr/>
        <p:txBody>
          <a:bodyPr/>
          <a:lstStyle/>
          <a:p>
            <a:fld id="{272F1C68-21EE-4D2C-863F-F25541F7569C}" type="slidenum">
              <a:rPr lang="ru-RU" smtClean="0"/>
              <a:t>46</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2099266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6920" y="499534"/>
            <a:ext cx="8079581" cy="985251"/>
          </a:xfrm>
        </p:spPr>
        <p:txBody>
          <a:bodyPr vert="horz" lIns="91440" tIns="45720" rIns="91440" bIns="45720" rtlCol="0" anchor="ctr">
            <a:normAutofit/>
          </a:bodyPr>
          <a:lstStyle/>
          <a:p>
            <a:r>
              <a:rPr lang="ru-RU" b="1" dirty="0">
                <a:solidFill>
                  <a:srgbClr val="FF0000"/>
                </a:solidFill>
              </a:rPr>
              <a:t>Характеристики гипотез</a:t>
            </a:r>
          </a:p>
        </p:txBody>
      </p:sp>
      <p:sp>
        <p:nvSpPr>
          <p:cNvPr id="3" name="Объект 2"/>
          <p:cNvSpPr>
            <a:spLocks noGrp="1"/>
          </p:cNvSpPr>
          <p:nvPr>
            <p:ph idx="1"/>
          </p:nvPr>
        </p:nvSpPr>
        <p:spPr>
          <a:xfrm>
            <a:off x="1919536" y="1268760"/>
            <a:ext cx="8229600" cy="5112568"/>
          </a:xfrm>
        </p:spPr>
        <p:txBody>
          <a:bodyPr>
            <a:normAutofit/>
          </a:bodyPr>
          <a:lstStyle/>
          <a:p>
            <a:r>
              <a:rPr lang="ru-RU" b="1" dirty="0" smtClean="0"/>
              <a:t>Потенциальная опровержимость </a:t>
            </a:r>
            <a:r>
              <a:rPr lang="en-US" b="1" dirty="0" smtClean="0"/>
              <a:t>Q</a:t>
            </a:r>
            <a:r>
              <a:rPr lang="ru-RU" b="1" dirty="0" smtClean="0"/>
              <a:t>     </a:t>
            </a:r>
          </a:p>
          <a:p>
            <a:r>
              <a:rPr lang="ru-RU" b="1" dirty="0" smtClean="0"/>
              <a:t>Степень </a:t>
            </a:r>
            <a:r>
              <a:rPr lang="ru-RU" b="1" dirty="0" err="1"/>
              <a:t>подтвержденности</a:t>
            </a:r>
            <a:r>
              <a:rPr lang="ru-RU" b="1" dirty="0"/>
              <a:t> (Р).  </a:t>
            </a:r>
            <a:endParaRPr lang="ru-RU" b="1" dirty="0" smtClean="0"/>
          </a:p>
          <a:p>
            <a:r>
              <a:rPr lang="ru-RU" b="1" dirty="0" smtClean="0"/>
              <a:t>Степень </a:t>
            </a:r>
            <a:r>
              <a:rPr lang="ru-RU" b="1" dirty="0" err="1"/>
              <a:t>объясненности</a:t>
            </a:r>
            <a:r>
              <a:rPr lang="ru-RU" b="1" dirty="0"/>
              <a:t> </a:t>
            </a:r>
            <a:r>
              <a:rPr lang="en-US" b="1" dirty="0" smtClean="0"/>
              <a:t>(R)</a:t>
            </a:r>
            <a:r>
              <a:rPr lang="ru-RU" b="1" dirty="0" smtClean="0"/>
              <a:t>.</a:t>
            </a:r>
          </a:p>
          <a:p>
            <a:r>
              <a:rPr lang="ru-RU" b="1" dirty="0"/>
              <a:t>Ф</a:t>
            </a:r>
            <a:r>
              <a:rPr lang="ru-RU" b="1" dirty="0" smtClean="0"/>
              <a:t>орма</a:t>
            </a:r>
            <a:r>
              <a:rPr lang="ru-RU" b="1" dirty="0"/>
              <a:t>, в которой  представлена </a:t>
            </a:r>
            <a:r>
              <a:rPr lang="ru-RU" b="1" dirty="0" smtClean="0"/>
              <a:t>гипотеза:</a:t>
            </a:r>
          </a:p>
          <a:p>
            <a:r>
              <a:rPr lang="ru-RU" b="1" dirty="0" smtClean="0"/>
              <a:t>-простота (</a:t>
            </a:r>
            <a:r>
              <a:rPr lang="ru-RU" b="1" dirty="0"/>
              <a:t>S)</a:t>
            </a:r>
            <a:r>
              <a:rPr lang="en-US" b="1" dirty="0"/>
              <a:t> </a:t>
            </a:r>
            <a:r>
              <a:rPr lang="ru-RU" b="1" dirty="0" smtClean="0"/>
              <a:t>. </a:t>
            </a:r>
          </a:p>
          <a:p>
            <a:r>
              <a:rPr lang="ru-RU" b="1" dirty="0" smtClean="0"/>
              <a:t>изящество </a:t>
            </a:r>
            <a:r>
              <a:rPr lang="ru-RU" b="1" dirty="0"/>
              <a:t>или  красота </a:t>
            </a:r>
            <a:r>
              <a:rPr lang="ru-RU" b="1" dirty="0" smtClean="0"/>
              <a:t> </a:t>
            </a:r>
            <a:r>
              <a:rPr lang="ru-RU" b="1" dirty="0"/>
              <a:t>формулировки (</a:t>
            </a:r>
            <a:r>
              <a:rPr lang="ru-RU" b="1" dirty="0" smtClean="0"/>
              <a:t>B</a:t>
            </a:r>
            <a:r>
              <a:rPr lang="en-US" b="1" dirty="0" smtClean="0"/>
              <a:t>).</a:t>
            </a:r>
            <a:r>
              <a:rPr lang="ru-RU" b="1" dirty="0" smtClean="0"/>
              <a:t>    </a:t>
            </a:r>
            <a:endParaRPr lang="en-US" b="1" dirty="0" smtClean="0"/>
          </a:p>
          <a:p>
            <a:r>
              <a:rPr lang="ru-RU" b="1" dirty="0" smtClean="0"/>
              <a:t>Т.е</a:t>
            </a:r>
            <a:r>
              <a:rPr lang="ru-RU" b="1" dirty="0"/>
              <a:t>.  мы  имеем  дело  всегда  с  объектом </a:t>
            </a:r>
            <a:endParaRPr lang="en-US" b="1" dirty="0" smtClean="0"/>
          </a:p>
          <a:p>
            <a:r>
              <a:rPr lang="en-US" dirty="0"/>
              <a:t> </a:t>
            </a:r>
            <a:r>
              <a:rPr lang="en-US" dirty="0" smtClean="0"/>
              <a:t>                    </a:t>
            </a:r>
            <a:r>
              <a:rPr lang="ru-RU" sz="3800" b="1" dirty="0">
                <a:solidFill>
                  <a:srgbClr val="FF0000"/>
                </a:solidFill>
              </a:rPr>
              <a:t>Z = &lt;</a:t>
            </a:r>
            <a:r>
              <a:rPr lang="ru-RU" sz="3800" b="1" dirty="0" err="1">
                <a:solidFill>
                  <a:srgbClr val="FF0000"/>
                </a:solidFill>
              </a:rPr>
              <a:t>h,Q,P,R,S,B</a:t>
            </a:r>
            <a:r>
              <a:rPr lang="ru-RU" sz="3800" b="1" dirty="0">
                <a:solidFill>
                  <a:srgbClr val="FF0000"/>
                </a:solidFill>
              </a:rPr>
              <a:t>&gt;.  </a:t>
            </a:r>
            <a:endParaRPr lang="en-US" sz="3800" b="1" dirty="0">
              <a:solidFill>
                <a:srgbClr val="FF0000"/>
              </a:solidFill>
            </a:endParaRPr>
          </a:p>
          <a:p>
            <a:r>
              <a:rPr lang="ru-RU" b="1" dirty="0" smtClean="0"/>
              <a:t>Этот  </a:t>
            </a:r>
            <a:r>
              <a:rPr lang="ru-RU" b="1" dirty="0"/>
              <a:t>объект Z, т.е. гипотезу с ее характеристиками,  мы  и  называем  </a:t>
            </a:r>
            <a:r>
              <a:rPr lang="ru-RU" b="1" dirty="0">
                <a:solidFill>
                  <a:srgbClr val="7030A0"/>
                </a:solidFill>
              </a:rPr>
              <a:t>эмпирической закономерностью.</a:t>
            </a:r>
          </a:p>
          <a:p>
            <a:endParaRPr lang="ru-RU" b="1" dirty="0"/>
          </a:p>
        </p:txBody>
      </p:sp>
      <p:sp>
        <p:nvSpPr>
          <p:cNvPr id="4" name="Номер слайда 3"/>
          <p:cNvSpPr>
            <a:spLocks noGrp="1"/>
          </p:cNvSpPr>
          <p:nvPr>
            <p:ph type="sldNum" sz="quarter" idx="12"/>
          </p:nvPr>
        </p:nvSpPr>
        <p:spPr/>
        <p:txBody>
          <a:bodyPr/>
          <a:lstStyle/>
          <a:p>
            <a:fld id="{272F1C68-21EE-4D2C-863F-F25541F7569C}" type="slidenum">
              <a:rPr lang="ru-RU" smtClean="0"/>
              <a:t>47</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40586391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562074"/>
          </a:xfrm>
        </p:spPr>
        <p:txBody>
          <a:bodyPr>
            <a:normAutofit fontScale="90000"/>
          </a:bodyPr>
          <a:lstStyle/>
          <a:p>
            <a:r>
              <a:rPr lang="ru-RU" b="1" dirty="0" smtClean="0">
                <a:solidFill>
                  <a:srgbClr val="FF0000"/>
                </a:solidFill>
              </a:rPr>
              <a:t>Схема усиления гипотез</a:t>
            </a:r>
            <a:endParaRPr lang="ru-RU" b="1" dirty="0">
              <a:solidFill>
                <a:srgbClr val="FF0000"/>
              </a:solidFill>
            </a:endParaRPr>
          </a:p>
        </p:txBody>
      </p:sp>
      <p:sp>
        <p:nvSpPr>
          <p:cNvPr id="3" name="Объект 2"/>
          <p:cNvSpPr>
            <a:spLocks noGrp="1"/>
          </p:cNvSpPr>
          <p:nvPr>
            <p:ph idx="1"/>
          </p:nvPr>
        </p:nvSpPr>
        <p:spPr>
          <a:xfrm>
            <a:off x="1991544" y="1556793"/>
            <a:ext cx="8229600" cy="2880321"/>
          </a:xfrm>
        </p:spPr>
        <p:txBody>
          <a:bodyPr>
            <a:normAutofit/>
          </a:bodyPr>
          <a:lstStyle/>
          <a:p>
            <a:pPr marL="0" indent="0">
              <a:lnSpc>
                <a:spcPct val="115000"/>
              </a:lnSpc>
              <a:spcAft>
                <a:spcPts val="1000"/>
              </a:spcAft>
              <a:buNone/>
            </a:pPr>
            <a:r>
              <a:rPr lang="ru-RU" sz="4000" dirty="0">
                <a:ea typeface="Calibri"/>
                <a:cs typeface="Times New Roman"/>
              </a:rPr>
              <a:t> </a:t>
            </a:r>
            <a:endParaRPr lang="ru-RU" dirty="0">
              <a:ea typeface="Calibri"/>
              <a:cs typeface="Times New Roman"/>
            </a:endParaRPr>
          </a:p>
          <a:p>
            <a:endParaRPr lang="ru-RU" dirty="0"/>
          </a:p>
        </p:txBody>
      </p:sp>
      <p:sp>
        <p:nvSpPr>
          <p:cNvPr id="4" name="Номер слайда 3"/>
          <p:cNvSpPr>
            <a:spLocks noGrp="1"/>
          </p:cNvSpPr>
          <p:nvPr>
            <p:ph type="sldNum" sz="quarter" idx="12"/>
          </p:nvPr>
        </p:nvSpPr>
        <p:spPr/>
        <p:txBody>
          <a:bodyPr/>
          <a:lstStyle/>
          <a:p>
            <a:fld id="{272F1C68-21EE-4D2C-863F-F25541F7569C}" type="slidenum">
              <a:rPr lang="ru-RU" smtClean="0"/>
              <a:t>48</a:t>
            </a:fld>
            <a:endParaRPr lang="ru-RU"/>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5680" y="404664"/>
            <a:ext cx="6336704"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3692" y="2838947"/>
            <a:ext cx="6228692" cy="3912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29370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chemeClr val="accent1">
                    <a:lumMod val="75000"/>
                  </a:schemeClr>
                </a:solidFill>
              </a:rPr>
              <a:t>Классификация</a:t>
            </a:r>
            <a:r>
              <a:rPr lang="ru-RU" b="1" dirty="0" smtClean="0">
                <a:solidFill>
                  <a:srgbClr val="C00000"/>
                </a:solidFill>
              </a:rPr>
              <a:t> </a:t>
            </a:r>
            <a:r>
              <a:rPr lang="ru-RU" b="1" dirty="0">
                <a:solidFill>
                  <a:schemeClr val="accent1">
                    <a:lumMod val="75000"/>
                  </a:schemeClr>
                </a:solidFill>
              </a:rPr>
              <a:t>задач. </a:t>
            </a:r>
            <a:br>
              <a:rPr lang="ru-RU" b="1" dirty="0">
                <a:solidFill>
                  <a:schemeClr val="accent1">
                    <a:lumMod val="75000"/>
                  </a:schemeClr>
                </a:solidFill>
              </a:rPr>
            </a:br>
            <a:r>
              <a:rPr lang="ru-RU" b="1" dirty="0">
                <a:solidFill>
                  <a:schemeClr val="accent1">
                    <a:lumMod val="75000"/>
                  </a:schemeClr>
                </a:solidFill>
              </a:rPr>
              <a:t>Функция Конкурентного Сходства</a:t>
            </a:r>
          </a:p>
        </p:txBody>
      </p:sp>
      <p:sp>
        <p:nvSpPr>
          <p:cNvPr id="3" name="Подзаголовок 2"/>
          <p:cNvSpPr>
            <a:spLocks noGrp="1"/>
          </p:cNvSpPr>
          <p:nvPr>
            <p:ph idx="1"/>
          </p:nvPr>
        </p:nvSpPr>
        <p:spPr>
          <a:xfrm>
            <a:off x="676656" y="2157731"/>
            <a:ext cx="10753725" cy="3620134"/>
          </a:xfrm>
        </p:spPr>
        <p:txBody>
          <a:bodyPr>
            <a:normAutofit/>
          </a:bodyPr>
          <a:lstStyle/>
          <a:p>
            <a:pPr algn="l"/>
            <a:r>
              <a:rPr lang="ru-RU" b="1" dirty="0" smtClean="0">
                <a:solidFill>
                  <a:schemeClr val="tx1"/>
                </a:solidFill>
              </a:rPr>
              <a:t>Чем </a:t>
            </a:r>
            <a:r>
              <a:rPr lang="ru-RU" b="1" dirty="0">
                <a:solidFill>
                  <a:schemeClr val="tx1"/>
                </a:solidFill>
              </a:rPr>
              <a:t>занимается Анализ данных? </a:t>
            </a:r>
            <a:endParaRPr lang="ru-RU" b="1" dirty="0" smtClean="0">
              <a:solidFill>
                <a:schemeClr val="tx1"/>
              </a:solidFill>
            </a:endParaRPr>
          </a:p>
          <a:p>
            <a:pPr algn="l"/>
            <a:endParaRPr lang="ru-RU" b="1" dirty="0" smtClean="0">
              <a:solidFill>
                <a:schemeClr val="tx1"/>
              </a:solidFill>
            </a:endParaRPr>
          </a:p>
          <a:p>
            <a:pPr algn="l"/>
            <a:r>
              <a:rPr lang="ru-RU" b="1" dirty="0" smtClean="0">
                <a:solidFill>
                  <a:schemeClr val="tx1"/>
                </a:solidFill>
              </a:rPr>
              <a:t>Он </a:t>
            </a:r>
            <a:r>
              <a:rPr lang="ru-RU" b="1" dirty="0">
                <a:solidFill>
                  <a:schemeClr val="tx1"/>
                </a:solidFill>
              </a:rPr>
              <a:t>решает задачи </a:t>
            </a:r>
            <a:r>
              <a:rPr lang="ru-RU" b="1" dirty="0" smtClean="0">
                <a:solidFill>
                  <a:schemeClr val="tx1"/>
                </a:solidFill>
              </a:rPr>
              <a:t>усиления закономерностей (знаний</a:t>
            </a:r>
            <a:r>
              <a:rPr lang="ru-RU" b="1" dirty="0">
                <a:solidFill>
                  <a:schemeClr val="tx1"/>
                </a:solidFill>
              </a:rPr>
              <a:t>)  </a:t>
            </a:r>
            <a:r>
              <a:rPr lang="ru-RU" b="1" dirty="0" smtClean="0">
                <a:solidFill>
                  <a:schemeClr val="tx1"/>
                </a:solidFill>
              </a:rPr>
              <a:t>и их использования для предсказания </a:t>
            </a:r>
            <a:r>
              <a:rPr lang="ru-RU" b="1" dirty="0">
                <a:solidFill>
                  <a:schemeClr val="tx1"/>
                </a:solidFill>
              </a:rPr>
              <a:t>новых данных. </a:t>
            </a:r>
            <a:r>
              <a:rPr lang="ru-RU" b="1" dirty="0" smtClean="0">
                <a:solidFill>
                  <a:schemeClr val="tx1"/>
                </a:solidFill>
              </a:rPr>
              <a:t>Основное внимание уделяется увеличению потенциальной опровержимости </a:t>
            </a:r>
            <a:r>
              <a:rPr lang="en-US" b="1" dirty="0" smtClean="0">
                <a:solidFill>
                  <a:schemeClr val="tx1"/>
                </a:solidFill>
              </a:rPr>
              <a:t>Q </a:t>
            </a:r>
            <a:r>
              <a:rPr lang="ru-RU" b="1" dirty="0" smtClean="0">
                <a:solidFill>
                  <a:schemeClr val="tx1"/>
                </a:solidFill>
              </a:rPr>
              <a:t>гипотез.</a:t>
            </a:r>
          </a:p>
          <a:p>
            <a:pPr algn="l"/>
            <a:endParaRPr lang="ru-RU" b="1" dirty="0" smtClean="0">
              <a:solidFill>
                <a:schemeClr val="tx1"/>
              </a:solidFill>
            </a:endParaRPr>
          </a:p>
          <a:p>
            <a:pPr algn="l"/>
            <a:r>
              <a:rPr lang="ru-RU" b="1" dirty="0" smtClean="0">
                <a:solidFill>
                  <a:schemeClr val="tx1"/>
                </a:solidFill>
              </a:rPr>
              <a:t>Протоколы наблюдений обычно имеют вид таблицы </a:t>
            </a:r>
            <a:r>
              <a:rPr lang="ru-RU" b="1" dirty="0">
                <a:solidFill>
                  <a:schemeClr val="tx1"/>
                </a:solidFill>
              </a:rPr>
              <a:t>типа «объект-свойство», </a:t>
            </a:r>
            <a:r>
              <a:rPr lang="ru-RU" b="1" dirty="0" smtClean="0">
                <a:solidFill>
                  <a:schemeClr val="tx1"/>
                </a:solidFill>
              </a:rPr>
              <a:t>или «объект-свойство-время», в </a:t>
            </a:r>
            <a:r>
              <a:rPr lang="ru-RU" b="1" dirty="0">
                <a:solidFill>
                  <a:schemeClr val="tx1"/>
                </a:solidFill>
              </a:rPr>
              <a:t>которых строки – объекты, </a:t>
            </a:r>
            <a:r>
              <a:rPr lang="ru-RU" b="1" dirty="0" smtClean="0">
                <a:solidFill>
                  <a:schemeClr val="tx1"/>
                </a:solidFill>
              </a:rPr>
              <a:t>столбцы </a:t>
            </a:r>
            <a:r>
              <a:rPr lang="ru-RU" b="1" dirty="0">
                <a:solidFill>
                  <a:schemeClr val="tx1"/>
                </a:solidFill>
              </a:rPr>
              <a:t>– </a:t>
            </a:r>
            <a:r>
              <a:rPr lang="ru-RU" b="1" dirty="0" smtClean="0">
                <a:solidFill>
                  <a:schemeClr val="tx1"/>
                </a:solidFill>
              </a:rPr>
              <a:t>свойства этих </a:t>
            </a:r>
            <a:r>
              <a:rPr lang="ru-RU" b="1" dirty="0">
                <a:solidFill>
                  <a:schemeClr val="tx1"/>
                </a:solidFill>
              </a:rPr>
              <a:t>объектов, </a:t>
            </a:r>
            <a:r>
              <a:rPr lang="ru-RU" b="1" dirty="0" smtClean="0">
                <a:solidFill>
                  <a:schemeClr val="tx1"/>
                </a:solidFill>
              </a:rPr>
              <a:t>а линии – моменты времени. </a:t>
            </a:r>
          </a:p>
          <a:p>
            <a:pPr algn="l"/>
            <a:endParaRPr lang="ru-RU" b="1" dirty="0">
              <a:solidFill>
                <a:schemeClr val="tx1"/>
              </a:solidFill>
            </a:endParaRPr>
          </a:p>
        </p:txBody>
      </p:sp>
      <p:sp>
        <p:nvSpPr>
          <p:cNvPr id="4" name="Номер слайда 3"/>
          <p:cNvSpPr>
            <a:spLocks noGrp="1"/>
          </p:cNvSpPr>
          <p:nvPr>
            <p:ph type="sldNum" sz="quarter" idx="12"/>
          </p:nvPr>
        </p:nvSpPr>
        <p:spPr/>
        <p:txBody>
          <a:bodyPr/>
          <a:lstStyle/>
          <a:p>
            <a:fld id="{97CE2FDB-F904-47A6-B9CD-C9F60A7B24B9}" type="slidenum">
              <a:rPr lang="ru-RU" smtClean="0"/>
              <a:t>49</a:t>
            </a:fld>
            <a:endParaRPr lang="ru-RU"/>
          </a:p>
        </p:txBody>
      </p:sp>
    </p:spTree>
    <p:extLst>
      <p:ext uri="{BB962C8B-B14F-4D97-AF65-F5344CB8AC3E}">
        <p14:creationId xmlns:p14="http://schemas.microsoft.com/office/powerpoint/2010/main" val="1969977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Инженерный взгляд</a:t>
            </a:r>
            <a:endParaRPr lang="ru-RU" dirty="0"/>
          </a:p>
        </p:txBody>
      </p:sp>
      <p:sp>
        <p:nvSpPr>
          <p:cNvPr id="6" name="Прямоугольник 5"/>
          <p:cNvSpPr/>
          <p:nvPr/>
        </p:nvSpPr>
        <p:spPr>
          <a:xfrm>
            <a:off x="239484" y="1713001"/>
            <a:ext cx="4034970" cy="3693319"/>
          </a:xfrm>
          <a:prstGeom prst="rect">
            <a:avLst/>
          </a:prstGeo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ru-RU" dirty="0"/>
              <a:t>хранилища </a:t>
            </a:r>
          </a:p>
          <a:p>
            <a:pPr lvl="1"/>
            <a:r>
              <a:rPr lang="ru-RU" dirty="0"/>
              <a:t>системы хранения данных </a:t>
            </a:r>
          </a:p>
          <a:p>
            <a:pPr lvl="1"/>
            <a:r>
              <a:rPr lang="ru-RU" dirty="0"/>
              <a:t>облака </a:t>
            </a:r>
          </a:p>
          <a:p>
            <a:pPr lvl="1"/>
            <a:r>
              <a:rPr lang="ru-RU" dirty="0"/>
              <a:t>EMC </a:t>
            </a:r>
          </a:p>
          <a:p>
            <a:pPr lvl="2"/>
            <a:r>
              <a:rPr lang="ru-RU" dirty="0"/>
              <a:t>оборот </a:t>
            </a:r>
          </a:p>
          <a:p>
            <a:pPr lvl="1"/>
            <a:r>
              <a:rPr lang="ru-RU" dirty="0" err="1"/>
              <a:t>Oracle</a:t>
            </a:r>
            <a:r>
              <a:rPr lang="ru-RU" dirty="0"/>
              <a:t> </a:t>
            </a:r>
          </a:p>
          <a:p>
            <a:pPr lvl="1"/>
            <a:r>
              <a:rPr lang="ru-RU" dirty="0"/>
              <a:t>IBM </a:t>
            </a:r>
          </a:p>
          <a:p>
            <a:pPr lvl="1"/>
            <a:r>
              <a:rPr lang="ru-RU" dirty="0" err="1"/>
              <a:t>Amazon</a:t>
            </a:r>
            <a:r>
              <a:rPr lang="ru-RU" dirty="0"/>
              <a:t> </a:t>
            </a:r>
          </a:p>
          <a:p>
            <a:pPr lvl="2"/>
            <a:r>
              <a:rPr lang="ru-RU" dirty="0"/>
              <a:t>один админ на 10000 </a:t>
            </a:r>
            <a:r>
              <a:rPr lang="ru-RU" dirty="0" smtClean="0"/>
              <a:t>виртуальных</a:t>
            </a:r>
            <a:endParaRPr lang="ru-RU" dirty="0"/>
          </a:p>
          <a:p>
            <a:pPr lvl="1"/>
            <a:r>
              <a:rPr lang="ru-RU" dirty="0" err="1"/>
              <a:t>Cloudera</a:t>
            </a:r>
            <a:r>
              <a:rPr lang="ru-RU" dirty="0"/>
              <a:t> </a:t>
            </a:r>
          </a:p>
          <a:p>
            <a:pPr lvl="1"/>
            <a:r>
              <a:rPr lang="ru-RU" dirty="0"/>
              <a:t>хранить уже дорого </a:t>
            </a:r>
          </a:p>
          <a:p>
            <a:pPr lvl="2"/>
            <a:r>
              <a:rPr lang="ru-RU" dirty="0"/>
              <a:t>зачем столько собираем? </a:t>
            </a:r>
            <a:endParaRPr lang="ru-RU" dirty="0">
              <a:effectLst/>
            </a:endParaRPr>
          </a:p>
        </p:txBody>
      </p:sp>
      <p:sp>
        <p:nvSpPr>
          <p:cNvPr id="7" name="Прямоугольник 6"/>
          <p:cNvSpPr/>
          <p:nvPr/>
        </p:nvSpPr>
        <p:spPr>
          <a:xfrm>
            <a:off x="3505198" y="1713316"/>
            <a:ext cx="4432367"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ru-RU" dirty="0" err="1"/>
              <a:t>кибербезопасность</a:t>
            </a:r>
            <a:r>
              <a:rPr lang="ru-RU" dirty="0"/>
              <a:t> </a:t>
            </a:r>
          </a:p>
          <a:p>
            <a:pPr lvl="1"/>
            <a:r>
              <a:rPr lang="ru-RU" dirty="0"/>
              <a:t>передача данных, политики, контроль </a:t>
            </a:r>
          </a:p>
          <a:p>
            <a:pPr lvl="1"/>
            <a:r>
              <a:rPr lang="ru-RU" dirty="0"/>
              <a:t>как обрабатывать? </a:t>
            </a:r>
          </a:p>
          <a:p>
            <a:pPr lvl="2"/>
            <a:r>
              <a:rPr lang="ru-RU" dirty="0"/>
              <a:t>контуры данных </a:t>
            </a:r>
          </a:p>
          <a:p>
            <a:pPr lvl="2"/>
            <a:r>
              <a:rPr lang="ru-RU" dirty="0"/>
              <a:t>контроль за копированием </a:t>
            </a:r>
          </a:p>
          <a:p>
            <a:pPr lvl="2"/>
            <a:r>
              <a:rPr lang="ru-RU" dirty="0"/>
              <a:t>права доступа </a:t>
            </a:r>
          </a:p>
          <a:p>
            <a:pPr lvl="2"/>
            <a:r>
              <a:rPr lang="ru-RU" dirty="0"/>
              <a:t>утечки </a:t>
            </a:r>
          </a:p>
          <a:p>
            <a:pPr lvl="1"/>
            <a:r>
              <a:rPr lang="ru-RU" dirty="0"/>
              <a:t>шифрование/дешифрование </a:t>
            </a:r>
            <a:endParaRPr lang="ru-RU" dirty="0">
              <a:effectLst/>
            </a:endParaRPr>
          </a:p>
        </p:txBody>
      </p:sp>
      <p:sp>
        <p:nvSpPr>
          <p:cNvPr id="5" name="Прямоугольник 4"/>
          <p:cNvSpPr/>
          <p:nvPr/>
        </p:nvSpPr>
        <p:spPr>
          <a:xfrm>
            <a:off x="3894200" y="4021640"/>
            <a:ext cx="6329976" cy="258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ru-RU" dirty="0"/>
              <a:t>потоки данных </a:t>
            </a:r>
          </a:p>
          <a:p>
            <a:pPr lvl="1"/>
            <a:r>
              <a:rPr lang="ru-RU" dirty="0"/>
              <a:t>коммуникации </a:t>
            </a:r>
          </a:p>
          <a:p>
            <a:pPr lvl="2"/>
            <a:r>
              <a:rPr lang="ru-RU" dirty="0"/>
              <a:t>человек-человек </a:t>
            </a:r>
          </a:p>
          <a:p>
            <a:pPr lvl="2"/>
            <a:r>
              <a:rPr lang="ru-RU" dirty="0"/>
              <a:t>человек-компьютер-человек </a:t>
            </a:r>
          </a:p>
          <a:p>
            <a:pPr lvl="2"/>
            <a:r>
              <a:rPr lang="ru-RU" dirty="0"/>
              <a:t>человек-компьютер </a:t>
            </a:r>
          </a:p>
          <a:p>
            <a:pPr lvl="2"/>
            <a:r>
              <a:rPr lang="ru-RU" dirty="0" smtClean="0"/>
              <a:t>компьютер-человек</a:t>
            </a:r>
            <a:r>
              <a:rPr lang="en-US" dirty="0" smtClean="0"/>
              <a:t> (</a:t>
            </a:r>
            <a:r>
              <a:rPr lang="ru-RU" dirty="0" err="1" smtClean="0"/>
              <a:t>напоминалки</a:t>
            </a:r>
            <a:r>
              <a:rPr lang="en-US" dirty="0" smtClean="0"/>
              <a:t>, </a:t>
            </a:r>
            <a:r>
              <a:rPr lang="ru-RU" dirty="0" smtClean="0"/>
              <a:t>автодозвон </a:t>
            </a:r>
            <a:r>
              <a:rPr lang="en-US" dirty="0" smtClean="0"/>
              <a:t>)</a:t>
            </a:r>
            <a:endParaRPr lang="ru-RU" dirty="0"/>
          </a:p>
          <a:p>
            <a:pPr lvl="2"/>
            <a:r>
              <a:rPr lang="ru-RU" dirty="0"/>
              <a:t>компьютер-компьютер </a:t>
            </a:r>
          </a:p>
          <a:p>
            <a:pPr lvl="1"/>
            <a:r>
              <a:rPr lang="ru-RU" dirty="0"/>
              <a:t>пропускная способность </a:t>
            </a:r>
          </a:p>
          <a:p>
            <a:pPr lvl="2"/>
            <a:r>
              <a:rPr lang="ru-RU" dirty="0"/>
              <a:t>ограничивающий фактор </a:t>
            </a:r>
            <a:endParaRPr lang="ru-RU" dirty="0">
              <a:effectLst/>
            </a:endParaRPr>
          </a:p>
        </p:txBody>
      </p:sp>
      <p:sp>
        <p:nvSpPr>
          <p:cNvPr id="8" name="Прямоугольник 7"/>
          <p:cNvSpPr/>
          <p:nvPr/>
        </p:nvSpPr>
        <p:spPr>
          <a:xfrm>
            <a:off x="7828444" y="1713001"/>
            <a:ext cx="4267200" cy="36933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ru-RU" dirty="0"/>
              <a:t>жизненный цикл данных </a:t>
            </a:r>
          </a:p>
          <a:p>
            <a:pPr lvl="1"/>
            <a:r>
              <a:rPr lang="ru-RU" dirty="0"/>
              <a:t>создание (в </a:t>
            </a:r>
            <a:r>
              <a:rPr lang="ru-RU" dirty="0" err="1"/>
              <a:t>т.ч</a:t>
            </a:r>
            <a:r>
              <a:rPr lang="ru-RU" dirty="0"/>
              <a:t>. автоматическое) </a:t>
            </a:r>
          </a:p>
          <a:p>
            <a:pPr lvl="1"/>
            <a:r>
              <a:rPr lang="ru-RU" dirty="0"/>
              <a:t>обработка </a:t>
            </a:r>
          </a:p>
          <a:p>
            <a:pPr lvl="1"/>
            <a:r>
              <a:rPr lang="ru-RU" dirty="0"/>
              <a:t>анализ </a:t>
            </a:r>
          </a:p>
          <a:p>
            <a:pPr lvl="2"/>
            <a:r>
              <a:rPr lang="ru-RU" dirty="0"/>
              <a:t>систематизация </a:t>
            </a:r>
          </a:p>
          <a:p>
            <a:pPr lvl="2"/>
            <a:r>
              <a:rPr lang="ru-RU" dirty="0"/>
              <a:t>озарения </a:t>
            </a:r>
          </a:p>
          <a:p>
            <a:pPr lvl="2"/>
            <a:r>
              <a:rPr lang="ru-RU" dirty="0"/>
              <a:t>визуализация </a:t>
            </a:r>
          </a:p>
          <a:p>
            <a:pPr lvl="1"/>
            <a:r>
              <a:rPr lang="ru-RU" dirty="0"/>
              <a:t>отчёты </a:t>
            </a:r>
          </a:p>
          <a:p>
            <a:pPr lvl="1"/>
            <a:r>
              <a:rPr lang="ru-RU" dirty="0"/>
              <a:t>уничтожение </a:t>
            </a:r>
          </a:p>
          <a:p>
            <a:pPr lvl="2"/>
            <a:r>
              <a:rPr lang="ru-RU" dirty="0"/>
              <a:t>захоронения, как ядерные </a:t>
            </a:r>
            <a:r>
              <a:rPr lang="ru-RU" dirty="0" smtClean="0"/>
              <a:t>отходы</a:t>
            </a:r>
            <a:endParaRPr lang="en-US" dirty="0" smtClean="0"/>
          </a:p>
          <a:p>
            <a:pPr lvl="2"/>
            <a:r>
              <a:rPr lang="ru-RU" dirty="0" smtClean="0"/>
              <a:t>хранить </a:t>
            </a:r>
            <a:r>
              <a:rPr lang="ru-RU" dirty="0"/>
              <a:t>дорого </a:t>
            </a:r>
          </a:p>
          <a:p>
            <a:pPr lvl="3"/>
            <a:r>
              <a:rPr lang="ru-RU" dirty="0"/>
              <a:t>а что хранить, что удалять? </a:t>
            </a:r>
            <a:endParaRPr lang="ru-RU" dirty="0">
              <a:effectLst/>
            </a:endParaRPr>
          </a:p>
        </p:txBody>
      </p:sp>
      <p:sp>
        <p:nvSpPr>
          <p:cNvPr id="4" name="Прямоугольник 3"/>
          <p:cNvSpPr/>
          <p:nvPr/>
        </p:nvSpPr>
        <p:spPr>
          <a:xfrm>
            <a:off x="9729815" y="5406320"/>
            <a:ext cx="2365829" cy="12003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noAutofit/>
          </a:bodyPr>
          <a:lstStyle/>
          <a:p>
            <a:r>
              <a:rPr lang="ru-RU" dirty="0"/>
              <a:t>вычисления на узлах, где данные собраны </a:t>
            </a:r>
            <a:endParaRPr lang="ru-RU" dirty="0">
              <a:effectLst/>
            </a:endParaRPr>
          </a:p>
        </p:txBody>
      </p:sp>
      <p:sp>
        <p:nvSpPr>
          <p:cNvPr id="11" name="Прямоугольник 10"/>
          <p:cNvSpPr/>
          <p:nvPr/>
        </p:nvSpPr>
        <p:spPr>
          <a:xfrm>
            <a:off x="239484" y="5406320"/>
            <a:ext cx="3654716"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ru-RU" dirty="0"/>
              <a:t>готовые технологии обработки </a:t>
            </a:r>
          </a:p>
          <a:p>
            <a:pPr lvl="1"/>
            <a:r>
              <a:rPr lang="ru-RU" dirty="0" err="1"/>
              <a:t>Google</a:t>
            </a:r>
            <a:r>
              <a:rPr lang="ru-RU" dirty="0"/>
              <a:t> FS </a:t>
            </a:r>
          </a:p>
          <a:p>
            <a:pPr lvl="1"/>
            <a:r>
              <a:rPr lang="ru-RU" dirty="0" err="1"/>
              <a:t>Hadoop</a:t>
            </a:r>
            <a:r>
              <a:rPr lang="ru-RU" dirty="0"/>
              <a:t> </a:t>
            </a:r>
          </a:p>
          <a:p>
            <a:pPr lvl="1"/>
            <a:r>
              <a:rPr lang="ru-RU" dirty="0" err="1"/>
              <a:t>MapReduce</a:t>
            </a:r>
            <a:r>
              <a:rPr lang="ru-RU" dirty="0"/>
              <a:t> </a:t>
            </a:r>
            <a:endParaRPr lang="ru-RU" dirty="0">
              <a:effectLst/>
            </a:endParaRPr>
          </a:p>
        </p:txBody>
      </p:sp>
      <p:sp>
        <p:nvSpPr>
          <p:cNvPr id="3" name="Нижний колонтитул 2"/>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1F76288-4F85-4F59-B786-02C6DC4B752F}" type="slidenum">
              <a:rPr lang="ru-RU" smtClean="0"/>
              <a:t>5</a:t>
            </a:fld>
            <a:endParaRPr lang="ru-RU"/>
          </a:p>
        </p:txBody>
      </p:sp>
    </p:spTree>
    <p:extLst>
      <p:ext uri="{BB962C8B-B14F-4D97-AF65-F5344CB8AC3E}">
        <p14:creationId xmlns:p14="http://schemas.microsoft.com/office/powerpoint/2010/main" val="612790217"/>
      </p:ext>
    </p:extLst>
  </p:cSld>
  <p:clrMapOvr>
    <a:masterClrMapping/>
  </p:clrMapOvr>
  <mc:AlternateContent xmlns:mc="http://schemas.openxmlformats.org/markup-compatibility/2006" xmlns:p14="http://schemas.microsoft.com/office/powerpoint/2010/main">
    <mc:Choice Requires="p14">
      <p:transition spd="slow" p14:dur="2000" advTm="127802"/>
    </mc:Choice>
    <mc:Fallback xmlns="">
      <p:transition spd="slow" advTm="127802"/>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60648"/>
            <a:ext cx="8229600" cy="1143000"/>
          </a:xfrm>
        </p:spPr>
        <p:txBody>
          <a:bodyPr/>
          <a:lstStyle/>
          <a:p>
            <a:r>
              <a:rPr lang="ru-RU" dirty="0" smtClean="0"/>
              <a:t>  </a:t>
            </a:r>
            <a:endParaRPr lang="ru-RU" dirty="0"/>
          </a:p>
        </p:txBody>
      </p:sp>
      <p:sp>
        <p:nvSpPr>
          <p:cNvPr id="3" name="Объект 2"/>
          <p:cNvSpPr>
            <a:spLocks noGrp="1"/>
          </p:cNvSpPr>
          <p:nvPr>
            <p:ph idx="1"/>
          </p:nvPr>
        </p:nvSpPr>
        <p:spPr>
          <a:xfrm>
            <a:off x="2783632" y="1562201"/>
            <a:ext cx="6984776" cy="4493096"/>
          </a:xfrm>
        </p:spPr>
        <p:txBody>
          <a:bodyPr/>
          <a:lstStyle/>
          <a:p>
            <a:pPr marL="0" indent="0">
              <a:buNone/>
            </a:pPr>
            <a:r>
              <a:rPr lang="ru-RU" dirty="0" smtClean="0">
                <a:latin typeface="Times New Roman"/>
                <a:ea typeface="Times New Roman"/>
              </a:rPr>
              <a:t> </a:t>
            </a:r>
            <a:endParaRPr lang="ru-RU" dirty="0"/>
          </a:p>
          <a:p>
            <a:pPr marL="0" indent="0">
              <a:buNone/>
            </a:pPr>
            <a:r>
              <a:rPr lang="ru-RU" dirty="0" smtClean="0">
                <a:latin typeface="Times New Roman"/>
                <a:ea typeface="Times New Roman"/>
              </a:rPr>
              <a:t> </a:t>
            </a:r>
            <a:endParaRPr lang="ru-RU" dirty="0"/>
          </a:p>
          <a:p>
            <a:pPr marL="0" indent="0">
              <a:buNone/>
            </a:pPr>
            <a:r>
              <a:rPr lang="ru-RU" dirty="0"/>
              <a:t> </a:t>
            </a:r>
          </a:p>
        </p:txBody>
      </p:sp>
      <p:sp>
        <p:nvSpPr>
          <p:cNvPr id="11" name="Номер слайда 10"/>
          <p:cNvSpPr>
            <a:spLocks noGrp="1"/>
          </p:cNvSpPr>
          <p:nvPr>
            <p:ph type="sldNum" sz="quarter" idx="12"/>
          </p:nvPr>
        </p:nvSpPr>
        <p:spPr/>
        <p:txBody>
          <a:bodyPr/>
          <a:lstStyle/>
          <a:p>
            <a:fld id="{97CE2FDB-F904-47A6-B9CD-C9F60A7B24B9}" type="slidenum">
              <a:rPr lang="ru-RU" smtClean="0"/>
              <a:t>50</a:t>
            </a:fld>
            <a:endParaRPr lang="ru-RU"/>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5789" y="3140076"/>
            <a:ext cx="593883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810000" y="3105836"/>
            <a:ext cx="4572000" cy="646331"/>
          </a:xfrm>
          <a:prstGeom prst="rect">
            <a:avLst/>
          </a:prstGeom>
        </p:spPr>
        <p:txBody>
          <a:bodyPr>
            <a:spAutoFit/>
          </a:bodyPr>
          <a:lstStyle/>
          <a:p>
            <a:endParaRPr lang="ru-RU" dirty="0"/>
          </a:p>
          <a:p>
            <a:r>
              <a:rPr lang="ru-RU" dirty="0"/>
              <a:t> </a:t>
            </a:r>
          </a:p>
        </p:txBody>
      </p:sp>
      <p:grpSp>
        <p:nvGrpSpPr>
          <p:cNvPr id="5" name="Group 6"/>
          <p:cNvGrpSpPr>
            <a:grpSpLocks noChangeAspect="1"/>
          </p:cNvGrpSpPr>
          <p:nvPr/>
        </p:nvGrpSpPr>
        <p:grpSpPr bwMode="auto">
          <a:xfrm>
            <a:off x="407368" y="316167"/>
            <a:ext cx="11737304" cy="5760639"/>
            <a:chOff x="-147" y="1074"/>
            <a:chExt cx="4847" cy="2591"/>
          </a:xfrm>
        </p:grpSpPr>
        <p:sp>
          <p:nvSpPr>
            <p:cNvPr id="6" name="AutoShape 5"/>
            <p:cNvSpPr>
              <a:spLocks noChangeAspect="1" noChangeArrowheads="1" noTextEdit="1"/>
            </p:cNvSpPr>
            <p:nvPr/>
          </p:nvSpPr>
          <p:spPr bwMode="auto">
            <a:xfrm>
              <a:off x="-147" y="1074"/>
              <a:ext cx="4751" cy="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 name="Rectangle 7"/>
            <p:cNvSpPr>
              <a:spLocks noChangeArrowheads="1"/>
            </p:cNvSpPr>
            <p:nvPr/>
          </p:nvSpPr>
          <p:spPr bwMode="auto">
            <a:xfrm>
              <a:off x="-147" y="1146"/>
              <a:ext cx="3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ru-RU" altLang="ru-RU" sz="2400">
                  <a:solidFill>
                    <a:srgbClr val="000000"/>
                  </a:solidFill>
                  <a:latin typeface="Times New Roman" pitchFamily="18" charset="0"/>
                </a:rPr>
                <a:t> </a:t>
              </a:r>
              <a:endParaRPr lang="ru-RU" altLang="ru-RU"/>
            </a:p>
          </p:txBody>
        </p:sp>
        <p:sp>
          <p:nvSpPr>
            <p:cNvPr id="8" name="Rectangle 8"/>
            <p:cNvSpPr>
              <a:spLocks noChangeArrowheads="1"/>
            </p:cNvSpPr>
            <p:nvPr/>
          </p:nvSpPr>
          <p:spPr bwMode="auto">
            <a:xfrm>
              <a:off x="-147" y="3269"/>
              <a:ext cx="57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ru-RU" altLang="ru-RU" sz="2400">
                  <a:solidFill>
                    <a:srgbClr val="000000"/>
                  </a:solidFill>
                  <a:latin typeface="Times New Roman" pitchFamily="18" charset="0"/>
                </a:rPr>
                <a:t>                  </a:t>
              </a:r>
              <a:endParaRPr lang="ru-RU" altLang="ru-RU"/>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 y="1477"/>
              <a:ext cx="2851" cy="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a:spLocks noChangeArrowheads="1"/>
            </p:cNvSpPr>
            <p:nvPr/>
          </p:nvSpPr>
          <p:spPr bwMode="auto">
            <a:xfrm>
              <a:off x="3436" y="3284"/>
              <a:ext cx="29"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ru-RU" altLang="ru-RU" sz="2200">
                  <a:solidFill>
                    <a:srgbClr val="000000"/>
                  </a:solidFill>
                  <a:latin typeface="Times New Roman" pitchFamily="18" charset="0"/>
                </a:rPr>
                <a:t> </a:t>
              </a:r>
              <a:endParaRPr lang="ru-RU" altLang="ru-RU"/>
            </a:p>
          </p:txBody>
        </p:sp>
        <p:sp>
          <p:nvSpPr>
            <p:cNvPr id="13" name="AutoShape 5"/>
            <p:cNvSpPr>
              <a:spLocks noChangeAspect="1" noChangeArrowheads="1" noTextEdit="1"/>
            </p:cNvSpPr>
            <p:nvPr/>
          </p:nvSpPr>
          <p:spPr bwMode="auto">
            <a:xfrm>
              <a:off x="-51" y="1170"/>
              <a:ext cx="4751" cy="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0" name="Прямоугольник 9"/>
          <p:cNvSpPr/>
          <p:nvPr/>
        </p:nvSpPr>
        <p:spPr>
          <a:xfrm>
            <a:off x="1833582" y="643652"/>
            <a:ext cx="8821967" cy="757130"/>
          </a:xfrm>
          <a:prstGeom prst="rect">
            <a:avLst/>
          </a:prstGeom>
        </p:spPr>
        <p:txBody>
          <a:bodyPr vert="horz" lIns="91440" tIns="45720" rIns="91440" bIns="45720" rtlCol="0" anchor="ctr">
            <a:normAutofit fontScale="97500"/>
          </a:bodyPr>
          <a:lstStyle/>
          <a:p>
            <a:pPr>
              <a:lnSpc>
                <a:spcPct val="90000"/>
              </a:lnSpc>
              <a:spcBef>
                <a:spcPct val="0"/>
              </a:spcBef>
            </a:pPr>
            <a:r>
              <a:rPr lang="ru-RU" sz="4800" b="1" spc="-120" dirty="0" err="1">
                <a:solidFill>
                  <a:schemeClr val="accent1">
                    <a:lumMod val="75000"/>
                  </a:schemeClr>
                </a:solidFill>
                <a:latin typeface="+mj-lt"/>
                <a:ea typeface="+mj-ea"/>
                <a:cs typeface="+mj-cs"/>
              </a:rPr>
              <a:t>Трехвходовая</a:t>
            </a:r>
            <a:r>
              <a:rPr lang="ru-RU" sz="4800" b="1" spc="-120" dirty="0">
                <a:solidFill>
                  <a:schemeClr val="accent1">
                    <a:lumMod val="75000"/>
                  </a:schemeClr>
                </a:solidFill>
                <a:latin typeface="+mj-lt"/>
                <a:ea typeface="+mj-ea"/>
                <a:cs typeface="+mj-cs"/>
              </a:rPr>
              <a:t> таблица (Куб данных)</a:t>
            </a:r>
          </a:p>
        </p:txBody>
      </p:sp>
    </p:spTree>
    <p:extLst>
      <p:ext uri="{BB962C8B-B14F-4D97-AF65-F5344CB8AC3E}">
        <p14:creationId xmlns:p14="http://schemas.microsoft.com/office/powerpoint/2010/main" val="30146690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b="1" dirty="0" smtClean="0">
                <a:solidFill>
                  <a:schemeClr val="tx1"/>
                </a:solidFill>
              </a:rPr>
              <a:t>Поиск закономерностей состоит в усилении некоторых имеющихся исходных гипотез.</a:t>
            </a:r>
          </a:p>
          <a:p>
            <a:endParaRPr lang="ru-RU" b="1" dirty="0" smtClean="0"/>
          </a:p>
          <a:p>
            <a:r>
              <a:rPr lang="ru-RU" b="1" dirty="0" smtClean="0"/>
              <a:t>Если </a:t>
            </a:r>
            <a:r>
              <a:rPr lang="ru-RU" b="1" dirty="0"/>
              <a:t>исходная гипотеза допускает любые </a:t>
            </a:r>
            <a:r>
              <a:rPr lang="ru-RU" b="1" dirty="0" smtClean="0"/>
              <a:t>зависимости между симптомами и заболеваниями, </a:t>
            </a:r>
            <a:r>
              <a:rPr lang="ru-RU" b="1" dirty="0"/>
              <a:t>то после ее </a:t>
            </a:r>
            <a:r>
              <a:rPr lang="ru-RU" b="1" dirty="0" smtClean="0"/>
              <a:t>усиления на вопрос «Это грипп?»,  тестовый алгоритм Т </a:t>
            </a:r>
            <a:r>
              <a:rPr lang="ru-RU" b="1" dirty="0"/>
              <a:t>усиленной гипотезы будет отвечать </a:t>
            </a:r>
            <a:r>
              <a:rPr lang="ru-RU" b="1" dirty="0" smtClean="0"/>
              <a:t>«Да», только </a:t>
            </a:r>
            <a:r>
              <a:rPr lang="ru-RU" b="1" dirty="0"/>
              <a:t>если симптомы </a:t>
            </a:r>
            <a:r>
              <a:rPr lang="ru-RU" b="1" dirty="0" smtClean="0"/>
              <a:t>соответствуют </a:t>
            </a:r>
            <a:r>
              <a:rPr lang="ru-RU" b="1" dirty="0"/>
              <a:t>типичным симптомам </a:t>
            </a:r>
            <a:r>
              <a:rPr lang="ru-RU" b="1" dirty="0" smtClean="0"/>
              <a:t>гриппа. </a:t>
            </a:r>
          </a:p>
          <a:p>
            <a:endParaRPr lang="ru-RU" b="1" dirty="0" smtClean="0"/>
          </a:p>
          <a:p>
            <a:r>
              <a:rPr lang="ru-RU" b="1" dirty="0" smtClean="0"/>
              <a:t>Рассмотрим содержательный смысл разных задач анализа данных.</a:t>
            </a:r>
          </a:p>
          <a:p>
            <a:endParaRPr lang="ru-RU" b="1" dirty="0"/>
          </a:p>
          <a:p>
            <a:endParaRPr lang="ru-RU" dirty="0"/>
          </a:p>
        </p:txBody>
      </p:sp>
      <p:sp>
        <p:nvSpPr>
          <p:cNvPr id="2" name="Номер слайда 1"/>
          <p:cNvSpPr>
            <a:spLocks noGrp="1"/>
          </p:cNvSpPr>
          <p:nvPr>
            <p:ph type="sldNum" sz="quarter" idx="12"/>
          </p:nvPr>
        </p:nvSpPr>
        <p:spPr/>
        <p:txBody>
          <a:bodyPr/>
          <a:lstStyle/>
          <a:p>
            <a:fld id="{97CE2FDB-F904-47A6-B9CD-C9F60A7B24B9}" type="slidenum">
              <a:rPr lang="ru-RU" smtClean="0"/>
              <a:t>51</a:t>
            </a:fld>
            <a:endParaRPr lang="ru-RU"/>
          </a:p>
        </p:txBody>
      </p:sp>
    </p:spTree>
    <p:extLst>
      <p:ext uri="{BB962C8B-B14F-4D97-AF65-F5344CB8AC3E}">
        <p14:creationId xmlns:p14="http://schemas.microsoft.com/office/powerpoint/2010/main" val="9702660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1544" y="188640"/>
            <a:ext cx="8229600" cy="850106"/>
          </a:xfrm>
        </p:spPr>
        <p:txBody>
          <a:bodyPr vert="horz" lIns="91440" tIns="45720" rIns="91440" bIns="45720" rtlCol="0" anchor="ctr">
            <a:normAutofit fontScale="97500"/>
          </a:bodyPr>
          <a:lstStyle/>
          <a:p>
            <a:r>
              <a:rPr lang="ru-RU" b="1" dirty="0">
                <a:solidFill>
                  <a:schemeClr val="accent1">
                    <a:lumMod val="75000"/>
                  </a:schemeClr>
                </a:solidFill>
              </a:rPr>
              <a:t>1. Задача редактирования </a:t>
            </a:r>
            <a:r>
              <a:rPr lang="en-US" b="1" dirty="0">
                <a:solidFill>
                  <a:schemeClr val="accent1">
                    <a:lumMod val="75000"/>
                  </a:schemeClr>
                </a:solidFill>
              </a:rPr>
              <a:t>(R)</a:t>
            </a:r>
            <a:endParaRPr lang="ru-RU" b="1" dirty="0">
              <a:solidFill>
                <a:schemeClr val="accent1">
                  <a:lumMod val="75000"/>
                </a:schemeClr>
              </a:solidFill>
            </a:endParaRPr>
          </a:p>
        </p:txBody>
      </p:sp>
      <p:sp>
        <p:nvSpPr>
          <p:cNvPr id="3" name="Объект 2"/>
          <p:cNvSpPr>
            <a:spLocks noGrp="1"/>
          </p:cNvSpPr>
          <p:nvPr>
            <p:ph idx="1"/>
          </p:nvPr>
        </p:nvSpPr>
        <p:spPr>
          <a:xfrm>
            <a:off x="1775520" y="2060849"/>
            <a:ext cx="8712968" cy="4525963"/>
          </a:xfrm>
        </p:spPr>
        <p:txBody>
          <a:bodyPr>
            <a:normAutofit fontScale="55000" lnSpcReduction="20000"/>
          </a:bodyPr>
          <a:lstStyle/>
          <a:p>
            <a:pPr lvl="0"/>
            <a:endParaRPr lang="ru-RU" dirty="0" smtClean="0"/>
          </a:p>
          <a:p>
            <a:pPr lvl="0"/>
            <a:r>
              <a:rPr lang="ru-RU" sz="3600" b="1" dirty="0"/>
              <a:t>Предъявляется протокол с данными из </a:t>
            </a:r>
            <a:r>
              <a:rPr lang="en-US" sz="3600" b="1" dirty="0"/>
              <a:t>N </a:t>
            </a:r>
            <a:r>
              <a:rPr lang="ru-RU" sz="3600" b="1" dirty="0"/>
              <a:t>симптомов у </a:t>
            </a:r>
            <a:r>
              <a:rPr lang="en-US" sz="3600" b="1" dirty="0"/>
              <a:t>M </a:t>
            </a:r>
            <a:r>
              <a:rPr lang="ru-RU" sz="3600" b="1" dirty="0"/>
              <a:t>пациентов, разделенных на два класса: больные и  здоровые. Имеется (</a:t>
            </a:r>
            <a:r>
              <a:rPr lang="en-US" sz="3600" b="1" dirty="0"/>
              <a:t>N</a:t>
            </a:r>
            <a:r>
              <a:rPr lang="ru-RU" sz="3600" b="1" dirty="0"/>
              <a:t>+1)-й </a:t>
            </a:r>
            <a:r>
              <a:rPr lang="en-US" sz="3600" b="1" dirty="0"/>
              <a:t> </a:t>
            </a:r>
            <a:r>
              <a:rPr lang="ru-RU" sz="3600" b="1" dirty="0"/>
              <a:t>целевой признак со значением 1 у больных </a:t>
            </a:r>
          </a:p>
          <a:p>
            <a:pPr lvl="0"/>
            <a:r>
              <a:rPr lang="ru-RU" sz="3600" b="1" dirty="0"/>
              <a:t>и 0 у здоровых. </a:t>
            </a:r>
          </a:p>
          <a:p>
            <a:pPr marL="0" indent="0">
              <a:buNone/>
            </a:pPr>
            <a:r>
              <a:rPr lang="ru-RU" sz="3600" b="1" dirty="0"/>
              <a:t>          Нет ли ошибок в диагнозе? Для ответа на этот вопрос  </a:t>
            </a:r>
          </a:p>
          <a:p>
            <a:pPr marL="0" indent="0">
              <a:buNone/>
            </a:pPr>
            <a:r>
              <a:rPr lang="ru-RU" sz="3600" b="1" dirty="0"/>
              <a:t>     используется </a:t>
            </a:r>
            <a:r>
              <a:rPr lang="ru-RU" sz="3600" b="1" dirty="0">
                <a:solidFill>
                  <a:srgbClr val="7030A0"/>
                </a:solidFill>
              </a:rPr>
              <a:t>гипотеза о многомерном подобии</a:t>
            </a:r>
            <a:r>
              <a:rPr lang="ru-RU" sz="3600" b="1" dirty="0"/>
              <a:t>: </a:t>
            </a:r>
          </a:p>
          <a:p>
            <a:pPr marL="0" indent="0">
              <a:buNone/>
            </a:pPr>
            <a:r>
              <a:rPr lang="ru-RU" sz="3600" b="1" dirty="0">
                <a:solidFill>
                  <a:srgbClr val="C00000"/>
                </a:solidFill>
              </a:rPr>
              <a:t>     </a:t>
            </a:r>
            <a:r>
              <a:rPr lang="ru-RU" sz="4500" b="1" dirty="0">
                <a:solidFill>
                  <a:srgbClr val="C00000"/>
                </a:solidFill>
              </a:rPr>
              <a:t>«Похожие по </a:t>
            </a:r>
            <a:r>
              <a:rPr lang="en-US" sz="4500" b="1" dirty="0">
                <a:solidFill>
                  <a:srgbClr val="C00000"/>
                </a:solidFill>
              </a:rPr>
              <a:t>N</a:t>
            </a:r>
            <a:r>
              <a:rPr lang="ru-RU" sz="4500" b="1" dirty="0">
                <a:solidFill>
                  <a:srgbClr val="C00000"/>
                </a:solidFill>
              </a:rPr>
              <a:t> свойствам похожи и по (</a:t>
            </a:r>
            <a:r>
              <a:rPr lang="en-US" sz="4500" b="1" dirty="0">
                <a:solidFill>
                  <a:srgbClr val="C00000"/>
                </a:solidFill>
              </a:rPr>
              <a:t>N</a:t>
            </a:r>
            <a:r>
              <a:rPr lang="ru-RU" sz="4500" b="1" dirty="0">
                <a:solidFill>
                  <a:srgbClr val="C00000"/>
                </a:solidFill>
              </a:rPr>
              <a:t>+1)-му свойству». </a:t>
            </a:r>
          </a:p>
          <a:p>
            <a:r>
              <a:rPr lang="ru-RU" sz="3600" b="1" dirty="0"/>
              <a:t>Остается выбрать метод </a:t>
            </a:r>
            <a:r>
              <a:rPr lang="ru-RU" sz="3600" b="1" i="1" dirty="0"/>
              <a:t>оценки сходства </a:t>
            </a:r>
            <a:r>
              <a:rPr lang="ru-RU" sz="3600" b="1" dirty="0"/>
              <a:t>между объектами и определить, на какой класс больше похож данный пациент. Если пациент из класса 1 больше похож на пациентов класса 0, то диагноз признается ошибочным. </a:t>
            </a:r>
          </a:p>
          <a:p>
            <a:r>
              <a:rPr lang="ru-RU" sz="3600" b="1" dirty="0"/>
              <a:t>Так решаются задачи обнаружения ошибок и умышленных искажений данных </a:t>
            </a:r>
            <a:r>
              <a:rPr lang="en-US" sz="3600" b="1" dirty="0"/>
              <a:t> (Fraud Detection)</a:t>
            </a:r>
            <a:endParaRPr lang="ru-RU" sz="3600" b="1" dirty="0"/>
          </a:p>
        </p:txBody>
      </p:sp>
      <p:sp>
        <p:nvSpPr>
          <p:cNvPr id="4" name="Номер слайда 3"/>
          <p:cNvSpPr>
            <a:spLocks noGrp="1"/>
          </p:cNvSpPr>
          <p:nvPr>
            <p:ph type="sldNum" sz="quarter" idx="12"/>
          </p:nvPr>
        </p:nvSpPr>
        <p:spPr/>
        <p:txBody>
          <a:bodyPr/>
          <a:lstStyle/>
          <a:p>
            <a:fld id="{97CE2FDB-F904-47A6-B9CD-C9F60A7B24B9}" type="slidenum">
              <a:rPr lang="ru-RU" smtClean="0"/>
              <a:t>52</a:t>
            </a:fld>
            <a:endParaRPr lang="ru-RU"/>
          </a:p>
        </p:txBody>
      </p:sp>
      <p:graphicFrame>
        <p:nvGraphicFramePr>
          <p:cNvPr id="5" name="Таблица 4"/>
          <p:cNvGraphicFramePr>
            <a:graphicFrameLocks noGrp="1"/>
          </p:cNvGraphicFramePr>
          <p:nvPr>
            <p:extLst/>
          </p:nvPr>
        </p:nvGraphicFramePr>
        <p:xfrm>
          <a:off x="4952256" y="1133129"/>
          <a:ext cx="2088232" cy="1010513"/>
        </p:xfrm>
        <a:graphic>
          <a:graphicData uri="http://schemas.openxmlformats.org/drawingml/2006/table">
            <a:tbl>
              <a:tblPr firstRow="1" firstCol="1" bandRow="1"/>
              <a:tblGrid>
                <a:gridCol w="361358">
                  <a:extLst>
                    <a:ext uri="{9D8B030D-6E8A-4147-A177-3AD203B41FA5}">
                      <a16:colId xmlns:a16="http://schemas.microsoft.com/office/drawing/2014/main" val="20000"/>
                    </a:ext>
                  </a:extLst>
                </a:gridCol>
                <a:gridCol w="320179">
                  <a:extLst>
                    <a:ext uri="{9D8B030D-6E8A-4147-A177-3AD203B41FA5}">
                      <a16:colId xmlns:a16="http://schemas.microsoft.com/office/drawing/2014/main" val="20001"/>
                    </a:ext>
                  </a:extLst>
                </a:gridCol>
                <a:gridCol w="320179">
                  <a:extLst>
                    <a:ext uri="{9D8B030D-6E8A-4147-A177-3AD203B41FA5}">
                      <a16:colId xmlns:a16="http://schemas.microsoft.com/office/drawing/2014/main" val="20002"/>
                    </a:ext>
                  </a:extLst>
                </a:gridCol>
                <a:gridCol w="248749">
                  <a:extLst>
                    <a:ext uri="{9D8B030D-6E8A-4147-A177-3AD203B41FA5}">
                      <a16:colId xmlns:a16="http://schemas.microsoft.com/office/drawing/2014/main" val="20003"/>
                    </a:ext>
                  </a:extLst>
                </a:gridCol>
                <a:gridCol w="248749">
                  <a:extLst>
                    <a:ext uri="{9D8B030D-6E8A-4147-A177-3AD203B41FA5}">
                      <a16:colId xmlns:a16="http://schemas.microsoft.com/office/drawing/2014/main" val="20004"/>
                    </a:ext>
                  </a:extLst>
                </a:gridCol>
                <a:gridCol w="248749">
                  <a:extLst>
                    <a:ext uri="{9D8B030D-6E8A-4147-A177-3AD203B41FA5}">
                      <a16:colId xmlns:a16="http://schemas.microsoft.com/office/drawing/2014/main" val="20005"/>
                    </a:ext>
                  </a:extLst>
                </a:gridCol>
                <a:gridCol w="340269">
                  <a:extLst>
                    <a:ext uri="{9D8B030D-6E8A-4147-A177-3AD203B41FA5}">
                      <a16:colId xmlns:a16="http://schemas.microsoft.com/office/drawing/2014/main" val="20006"/>
                    </a:ext>
                  </a:extLst>
                </a:gridCol>
              </a:tblGrid>
              <a:tr h="204025">
                <a:tc>
                  <a:txBody>
                    <a:bodyPr/>
                    <a:lstStyle/>
                    <a:p>
                      <a:pPr>
                        <a:lnSpc>
                          <a:spcPct val="115000"/>
                        </a:lnSpc>
                        <a:spcAft>
                          <a:spcPts val="0"/>
                        </a:spcAft>
                      </a:pPr>
                      <a:r>
                        <a:rPr lang="ru-RU" sz="800" b="1" dirty="0">
                          <a:effectLst/>
                          <a:latin typeface="Calibri"/>
                          <a:ea typeface="Calibri"/>
                          <a:cs typeface="Times New Roman"/>
                        </a:rPr>
                        <a:t> </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dirty="0">
                          <a:effectLst/>
                          <a:latin typeface="Calibri"/>
                          <a:ea typeface="Calibri"/>
                          <a:cs typeface="Times New Roman"/>
                        </a:rPr>
                        <a:t>X</a:t>
                      </a:r>
                      <a:r>
                        <a:rPr lang="en-US" sz="800" b="1" baseline="-25000" dirty="0">
                          <a:effectLst/>
                          <a:latin typeface="Calibri"/>
                          <a:ea typeface="Calibri"/>
                          <a:cs typeface="Times New Roman"/>
                        </a:rPr>
                        <a:t>1</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800" b="1" dirty="0">
                          <a:effectLst/>
                          <a:latin typeface="Calibri"/>
                          <a:ea typeface="Calibri"/>
                          <a:cs typeface="Times New Roman"/>
                        </a:rPr>
                        <a:t>X</a:t>
                      </a:r>
                      <a:r>
                        <a:rPr lang="en-US" sz="800" b="1" baseline="-25000" dirty="0">
                          <a:effectLst/>
                          <a:latin typeface="Calibri"/>
                          <a:ea typeface="Calibri"/>
                          <a:cs typeface="Times New Roman"/>
                        </a:rPr>
                        <a:t>2</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ru-RU" sz="800" b="1" dirty="0">
                          <a:effectLst/>
                          <a:latin typeface="Calibri"/>
                          <a:ea typeface="Calibri"/>
                          <a:cs typeface="Times New Roman"/>
                        </a:rPr>
                        <a:t> </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ru-RU" sz="800" b="1" dirty="0">
                          <a:effectLst/>
                          <a:latin typeface="Calibri"/>
                          <a:ea typeface="Calibri"/>
                          <a:cs typeface="Times New Roman"/>
                        </a:rPr>
                        <a:t> </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ru-RU" sz="800" b="1" dirty="0">
                          <a:effectLst/>
                          <a:latin typeface="Calibri"/>
                          <a:ea typeface="Calibri"/>
                          <a:cs typeface="Times New Roman"/>
                        </a:rPr>
                        <a:t> </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800" b="1" dirty="0" err="1">
                          <a:effectLst/>
                          <a:latin typeface="Calibri"/>
                          <a:ea typeface="Calibri"/>
                          <a:cs typeface="Times New Roman"/>
                        </a:rPr>
                        <a:t>x</a:t>
                      </a:r>
                      <a:r>
                        <a:rPr lang="en-US" sz="800" b="1" baseline="-25000" dirty="0" err="1">
                          <a:effectLst/>
                          <a:latin typeface="Calibri"/>
                          <a:ea typeface="Calibri"/>
                          <a:cs typeface="Times New Roman"/>
                        </a:rPr>
                        <a:t>N</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01622">
                <a:tc>
                  <a:txBody>
                    <a:bodyPr/>
                    <a:lstStyle/>
                    <a:p>
                      <a:pPr>
                        <a:lnSpc>
                          <a:spcPct val="115000"/>
                        </a:lnSpc>
                        <a:spcAft>
                          <a:spcPts val="0"/>
                        </a:spcAft>
                      </a:pPr>
                      <a:r>
                        <a:rPr lang="en-US" sz="800" b="1">
                          <a:effectLst/>
                          <a:latin typeface="Calibri"/>
                          <a:ea typeface="Calibri"/>
                          <a:cs typeface="Times New Roman"/>
                        </a:rPr>
                        <a:t>a</a:t>
                      </a:r>
                      <a:r>
                        <a:rPr lang="en-US" sz="800" b="1" baseline="-25000">
                          <a:effectLst/>
                          <a:latin typeface="Calibri"/>
                          <a:ea typeface="Calibri"/>
                          <a:cs typeface="Times New Roman"/>
                        </a:rPr>
                        <a:t>1</a:t>
                      </a:r>
                      <a:endParaRPr lang="ru-RU"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dirty="0">
                          <a:effectLst/>
                          <a:latin typeface="Calibri"/>
                          <a:ea typeface="Calibri"/>
                          <a:cs typeface="Times New Roman"/>
                        </a:rPr>
                        <a:t>*</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a:effectLst/>
                          <a:latin typeface="Calibri"/>
                          <a:ea typeface="Calibri"/>
                          <a:cs typeface="Times New Roman"/>
                        </a:rPr>
                        <a:t>*</a:t>
                      </a:r>
                      <a:endParaRPr lang="ru-RU"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a:effectLst/>
                          <a:latin typeface="Calibri"/>
                          <a:ea typeface="Calibri"/>
                          <a:cs typeface="Times New Roman"/>
                        </a:rPr>
                        <a:t>*</a:t>
                      </a:r>
                      <a:endParaRPr lang="ru-RU"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a:effectLst/>
                          <a:latin typeface="Calibri"/>
                          <a:ea typeface="Calibri"/>
                          <a:cs typeface="Times New Roman"/>
                        </a:rPr>
                        <a:t>*</a:t>
                      </a:r>
                      <a:endParaRPr lang="ru-RU"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a:effectLst/>
                          <a:latin typeface="Calibri"/>
                          <a:ea typeface="Calibri"/>
                          <a:cs typeface="Times New Roman"/>
                        </a:rPr>
                        <a:t>*</a:t>
                      </a:r>
                      <a:endParaRPr lang="ru-RU"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dirty="0">
                          <a:effectLst/>
                          <a:latin typeface="Calibri"/>
                          <a:ea typeface="Calibri"/>
                          <a:cs typeface="Times New Roman"/>
                        </a:rPr>
                        <a:t>0</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1"/>
                  </a:ext>
                </a:extLst>
              </a:tr>
              <a:tr h="201622">
                <a:tc>
                  <a:txBody>
                    <a:bodyPr/>
                    <a:lstStyle/>
                    <a:p>
                      <a:pPr>
                        <a:lnSpc>
                          <a:spcPct val="115000"/>
                        </a:lnSpc>
                        <a:spcAft>
                          <a:spcPts val="0"/>
                        </a:spcAft>
                      </a:pPr>
                      <a:r>
                        <a:rPr lang="ru-RU" sz="800" b="1">
                          <a:effectLst/>
                          <a:latin typeface="Calibri"/>
                          <a:ea typeface="Calibri"/>
                          <a:cs typeface="Times New Roman"/>
                        </a:rPr>
                        <a:t> </a:t>
                      </a:r>
                      <a:endParaRPr lang="ru-RU"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dirty="0">
                          <a:effectLst/>
                          <a:latin typeface="Calibri"/>
                          <a:ea typeface="Calibri"/>
                          <a:cs typeface="Times New Roman"/>
                        </a:rPr>
                        <a:t>*</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a:effectLst/>
                          <a:latin typeface="Calibri"/>
                          <a:ea typeface="Calibri"/>
                          <a:cs typeface="Times New Roman"/>
                        </a:rPr>
                        <a:t>*</a:t>
                      </a:r>
                      <a:endParaRPr lang="ru-RU"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a:effectLst/>
                          <a:latin typeface="Calibri"/>
                          <a:ea typeface="Calibri"/>
                          <a:cs typeface="Times New Roman"/>
                        </a:rPr>
                        <a:t>*</a:t>
                      </a:r>
                      <a:endParaRPr lang="ru-RU"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a:effectLst/>
                          <a:latin typeface="Calibri"/>
                          <a:ea typeface="Calibri"/>
                          <a:cs typeface="Times New Roman"/>
                        </a:rPr>
                        <a:t>*</a:t>
                      </a:r>
                      <a:endParaRPr lang="ru-RU"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a:effectLst/>
                          <a:latin typeface="Calibri"/>
                          <a:ea typeface="Calibri"/>
                          <a:cs typeface="Times New Roman"/>
                        </a:rPr>
                        <a:t>*</a:t>
                      </a:r>
                      <a:endParaRPr lang="ru-RU"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dirty="0">
                          <a:effectLst/>
                          <a:latin typeface="Calibri"/>
                          <a:ea typeface="Calibri"/>
                          <a:cs typeface="Times New Roman"/>
                        </a:rPr>
                        <a:t>0</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201622">
                <a:tc>
                  <a:txBody>
                    <a:bodyPr/>
                    <a:lstStyle/>
                    <a:p>
                      <a:pPr>
                        <a:lnSpc>
                          <a:spcPct val="115000"/>
                        </a:lnSpc>
                        <a:spcAft>
                          <a:spcPts val="0"/>
                        </a:spcAft>
                      </a:pPr>
                      <a:r>
                        <a:rPr lang="ru-RU" sz="800" b="1">
                          <a:effectLst/>
                          <a:latin typeface="Calibri"/>
                          <a:ea typeface="Calibri"/>
                          <a:cs typeface="Times New Roman"/>
                        </a:rPr>
                        <a:t> </a:t>
                      </a:r>
                      <a:endParaRPr lang="ru-RU"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dirty="0">
                          <a:effectLst/>
                          <a:latin typeface="Calibri"/>
                          <a:ea typeface="Calibri"/>
                          <a:cs typeface="Times New Roman"/>
                        </a:rPr>
                        <a:t>*</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dirty="0">
                          <a:effectLst/>
                          <a:latin typeface="Calibri"/>
                          <a:ea typeface="Calibri"/>
                          <a:cs typeface="Times New Roman"/>
                        </a:rPr>
                        <a:t>*</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dirty="0">
                          <a:effectLst/>
                          <a:latin typeface="Calibri"/>
                          <a:ea typeface="Calibri"/>
                          <a:cs typeface="Times New Roman"/>
                        </a:rPr>
                        <a:t>*</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dirty="0">
                          <a:effectLst/>
                          <a:latin typeface="Calibri"/>
                          <a:ea typeface="Calibri"/>
                          <a:cs typeface="Times New Roman"/>
                        </a:rPr>
                        <a:t>*</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a:effectLst/>
                          <a:latin typeface="Calibri"/>
                          <a:ea typeface="Calibri"/>
                          <a:cs typeface="Times New Roman"/>
                        </a:rPr>
                        <a:t>*</a:t>
                      </a:r>
                      <a:endParaRPr lang="ru-RU"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dirty="0">
                          <a:effectLst/>
                          <a:latin typeface="Calibri"/>
                          <a:ea typeface="Calibri"/>
                          <a:cs typeface="Times New Roman"/>
                        </a:rPr>
                        <a:t>1</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3"/>
                  </a:ext>
                </a:extLst>
              </a:tr>
              <a:tr h="201622">
                <a:tc>
                  <a:txBody>
                    <a:bodyPr/>
                    <a:lstStyle/>
                    <a:p>
                      <a:pPr>
                        <a:lnSpc>
                          <a:spcPct val="115000"/>
                        </a:lnSpc>
                        <a:spcAft>
                          <a:spcPts val="0"/>
                        </a:spcAft>
                      </a:pPr>
                      <a:r>
                        <a:rPr lang="en-US" sz="800" b="1" dirty="0" err="1">
                          <a:effectLst/>
                          <a:latin typeface="Calibri"/>
                          <a:ea typeface="Calibri"/>
                          <a:cs typeface="Times New Roman"/>
                        </a:rPr>
                        <a:t>a</a:t>
                      </a:r>
                      <a:r>
                        <a:rPr lang="en-US" sz="800" b="1" baseline="-25000" dirty="0" err="1">
                          <a:effectLst/>
                          <a:latin typeface="Calibri"/>
                          <a:ea typeface="Calibri"/>
                          <a:cs typeface="Times New Roman"/>
                        </a:rPr>
                        <a:t>M</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a:t>
                      </a:r>
                      <a:endParaRPr lang="ru-RU"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a:effectLst/>
                          <a:latin typeface="Calibri"/>
                          <a:ea typeface="Calibri"/>
                          <a:cs typeface="Times New Roman"/>
                        </a:rPr>
                        <a:t>*</a:t>
                      </a:r>
                      <a:endParaRPr lang="ru-RU"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dirty="0">
                          <a:effectLst/>
                          <a:latin typeface="Calibri"/>
                          <a:ea typeface="Calibri"/>
                          <a:cs typeface="Times New Roman"/>
                        </a:rPr>
                        <a:t>*</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dirty="0">
                          <a:effectLst/>
                          <a:latin typeface="Calibri"/>
                          <a:ea typeface="Calibri"/>
                          <a:cs typeface="Times New Roman"/>
                        </a:rPr>
                        <a:t>*</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dirty="0">
                          <a:effectLst/>
                          <a:latin typeface="Calibri"/>
                          <a:ea typeface="Calibri"/>
                          <a:cs typeface="Times New Roman"/>
                        </a:rPr>
                        <a:t>*</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US" sz="800" b="1" dirty="0">
                          <a:effectLst/>
                          <a:latin typeface="Calibri"/>
                          <a:ea typeface="Calibri"/>
                          <a:cs typeface="Times New Roman"/>
                        </a:rPr>
                        <a:t>1</a:t>
                      </a:r>
                      <a:endParaRPr lang="ru-RU"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387380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634082"/>
          </a:xfrm>
        </p:spPr>
        <p:txBody>
          <a:bodyPr vert="horz" lIns="91440" tIns="45720" rIns="91440" bIns="45720" rtlCol="0" anchor="ctr">
            <a:normAutofit fontScale="90000"/>
          </a:bodyPr>
          <a:lstStyle/>
          <a:p>
            <a:r>
              <a:rPr lang="ru-RU" b="1" dirty="0">
                <a:solidFill>
                  <a:schemeClr val="accent1">
                    <a:lumMod val="75000"/>
                  </a:schemeClr>
                </a:solidFill>
              </a:rPr>
              <a:t>2. Задача распознавания</a:t>
            </a:r>
            <a:r>
              <a:rPr lang="en-US" b="1" dirty="0">
                <a:solidFill>
                  <a:schemeClr val="accent1">
                    <a:lumMod val="75000"/>
                  </a:schemeClr>
                </a:solidFill>
              </a:rPr>
              <a:t> (D)</a:t>
            </a:r>
            <a:endParaRPr lang="ru-RU" b="1" dirty="0">
              <a:solidFill>
                <a:schemeClr val="accent1">
                  <a:lumMod val="75000"/>
                </a:schemeClr>
              </a:solidFill>
            </a:endParaRPr>
          </a:p>
        </p:txBody>
      </p:sp>
      <p:sp>
        <p:nvSpPr>
          <p:cNvPr id="3" name="Объект 2"/>
          <p:cNvSpPr>
            <a:spLocks noGrp="1"/>
          </p:cNvSpPr>
          <p:nvPr>
            <p:ph idx="1"/>
          </p:nvPr>
        </p:nvSpPr>
        <p:spPr>
          <a:xfrm>
            <a:off x="1919536" y="2454600"/>
            <a:ext cx="8229600" cy="4425355"/>
          </a:xfrm>
        </p:spPr>
        <p:txBody>
          <a:bodyPr>
            <a:normAutofit fontScale="70000" lnSpcReduction="20000"/>
          </a:bodyPr>
          <a:lstStyle/>
          <a:p>
            <a:r>
              <a:rPr lang="ru-RU" sz="3800" b="1" dirty="0"/>
              <a:t>К таблице добавляется (М+1)-я строка с симптомами нового пациента.  Требуется поставить диагноз, т.е.  определить, что записать в целевой столбец – 0 или 1? </a:t>
            </a:r>
          </a:p>
          <a:p>
            <a:endParaRPr lang="ru-RU" sz="3800" b="1" dirty="0"/>
          </a:p>
          <a:p>
            <a:r>
              <a:rPr lang="ru-RU" sz="3800" b="1" dirty="0"/>
              <a:t>Определяется  связь между описывающими характеристиками и целевой, и эта  связь  переносится на контрольную (М+1) строку. Контрольный пациент относится к тому образу, сходство с которым выше.</a:t>
            </a:r>
          </a:p>
          <a:p>
            <a:r>
              <a:rPr lang="ru-RU" sz="3800" b="1" dirty="0"/>
              <a:t>Эта задача называется по-разному:  распознавание образов, обучение, построение решающей функции, а то и более общим термином – классификация.</a:t>
            </a:r>
          </a:p>
          <a:p>
            <a:endParaRPr lang="ru-RU" b="1" dirty="0"/>
          </a:p>
        </p:txBody>
      </p:sp>
      <p:sp>
        <p:nvSpPr>
          <p:cNvPr id="4" name="Номер слайда 3"/>
          <p:cNvSpPr>
            <a:spLocks noGrp="1"/>
          </p:cNvSpPr>
          <p:nvPr>
            <p:ph type="sldNum" sz="quarter" idx="12"/>
          </p:nvPr>
        </p:nvSpPr>
        <p:spPr/>
        <p:txBody>
          <a:bodyPr/>
          <a:lstStyle/>
          <a:p>
            <a:fld id="{97CE2FDB-F904-47A6-B9CD-C9F60A7B24B9}" type="slidenum">
              <a:rPr lang="ru-RU" smtClean="0"/>
              <a:t>53</a:t>
            </a:fld>
            <a:endParaRPr lang="ru-RU"/>
          </a:p>
        </p:txBody>
      </p:sp>
      <p:graphicFrame>
        <p:nvGraphicFramePr>
          <p:cNvPr id="5" name="Таблица 4"/>
          <p:cNvGraphicFramePr>
            <a:graphicFrameLocks noGrp="1"/>
          </p:cNvGraphicFramePr>
          <p:nvPr>
            <p:extLst/>
          </p:nvPr>
        </p:nvGraphicFramePr>
        <p:xfrm>
          <a:off x="5087888" y="1124744"/>
          <a:ext cx="1872208" cy="1069086"/>
        </p:xfrm>
        <a:graphic>
          <a:graphicData uri="http://schemas.openxmlformats.org/drawingml/2006/table">
            <a:tbl>
              <a:tblPr firstRow="1" firstCol="1" bandRow="1"/>
              <a:tblGrid>
                <a:gridCol w="388912">
                  <a:extLst>
                    <a:ext uri="{9D8B030D-6E8A-4147-A177-3AD203B41FA5}">
                      <a16:colId xmlns:a16="http://schemas.microsoft.com/office/drawing/2014/main" val="20000"/>
                    </a:ext>
                  </a:extLst>
                </a:gridCol>
                <a:gridCol w="269690">
                  <a:extLst>
                    <a:ext uri="{9D8B030D-6E8A-4147-A177-3AD203B41FA5}">
                      <a16:colId xmlns:a16="http://schemas.microsoft.com/office/drawing/2014/main" val="20001"/>
                    </a:ext>
                  </a:extLst>
                </a:gridCol>
                <a:gridCol w="269690">
                  <a:extLst>
                    <a:ext uri="{9D8B030D-6E8A-4147-A177-3AD203B41FA5}">
                      <a16:colId xmlns:a16="http://schemas.microsoft.com/office/drawing/2014/main" val="20002"/>
                    </a:ext>
                  </a:extLst>
                </a:gridCol>
                <a:gridCol w="224468">
                  <a:extLst>
                    <a:ext uri="{9D8B030D-6E8A-4147-A177-3AD203B41FA5}">
                      <a16:colId xmlns:a16="http://schemas.microsoft.com/office/drawing/2014/main" val="20003"/>
                    </a:ext>
                  </a:extLst>
                </a:gridCol>
                <a:gridCol w="224468">
                  <a:extLst>
                    <a:ext uri="{9D8B030D-6E8A-4147-A177-3AD203B41FA5}">
                      <a16:colId xmlns:a16="http://schemas.microsoft.com/office/drawing/2014/main" val="20004"/>
                    </a:ext>
                  </a:extLst>
                </a:gridCol>
                <a:gridCol w="224468">
                  <a:extLst>
                    <a:ext uri="{9D8B030D-6E8A-4147-A177-3AD203B41FA5}">
                      <a16:colId xmlns:a16="http://schemas.microsoft.com/office/drawing/2014/main" val="20005"/>
                    </a:ext>
                  </a:extLst>
                </a:gridCol>
                <a:gridCol w="270512">
                  <a:extLst>
                    <a:ext uri="{9D8B030D-6E8A-4147-A177-3AD203B41FA5}">
                      <a16:colId xmlns:a16="http://schemas.microsoft.com/office/drawing/2014/main" val="20006"/>
                    </a:ext>
                  </a:extLst>
                </a:gridCol>
              </a:tblGrid>
              <a:tr h="127000">
                <a:tc>
                  <a:txBody>
                    <a:bodyPr/>
                    <a:lstStyle/>
                    <a:p>
                      <a:pPr>
                        <a:lnSpc>
                          <a:spcPct val="115000"/>
                        </a:lnSpc>
                        <a:spcAft>
                          <a:spcPts val="0"/>
                        </a:spcAft>
                      </a:pPr>
                      <a:r>
                        <a:rPr lang="ru-RU" sz="800" b="1" dirty="0">
                          <a:effectLst/>
                          <a:latin typeface="Calibri"/>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dirty="0">
                          <a:effectLst/>
                          <a:latin typeface="Calibri"/>
                          <a:ea typeface="Calibri"/>
                          <a:cs typeface="Times New Roman"/>
                        </a:rPr>
                        <a:t>X</a:t>
                      </a:r>
                      <a:r>
                        <a:rPr lang="en-US" sz="1100" b="1" baseline="-25000" dirty="0">
                          <a:effectLst/>
                          <a:latin typeface="Calibri"/>
                          <a:ea typeface="Calibri"/>
                          <a:cs typeface="Times New Roman"/>
                        </a:rPr>
                        <a:t>1</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dirty="0">
                          <a:effectLst/>
                          <a:latin typeface="Calibri"/>
                          <a:ea typeface="Calibri"/>
                          <a:cs typeface="Times New Roman"/>
                        </a:rPr>
                        <a:t>X</a:t>
                      </a:r>
                      <a:r>
                        <a:rPr lang="en-US" sz="1100" b="1" baseline="-25000" dirty="0">
                          <a:effectLst/>
                          <a:latin typeface="Calibri"/>
                          <a:ea typeface="Calibri"/>
                          <a:cs typeface="Times New Roman"/>
                        </a:rPr>
                        <a:t>2</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b="1" dirty="0">
                          <a:effectLst/>
                          <a:latin typeface="Calibri"/>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b="1" dirty="0">
                          <a:effectLst/>
                          <a:latin typeface="Calibri"/>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b="1" dirty="0">
                          <a:effectLst/>
                          <a:latin typeface="Calibri"/>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dirty="0" err="1">
                          <a:effectLst/>
                          <a:latin typeface="Calibri"/>
                          <a:ea typeface="Calibri"/>
                          <a:cs typeface="Times New Roman"/>
                        </a:rPr>
                        <a:t>x</a:t>
                      </a:r>
                      <a:r>
                        <a:rPr lang="en-US" sz="1100" b="1" baseline="-25000" dirty="0" err="1">
                          <a:effectLst/>
                          <a:latin typeface="Calibri"/>
                          <a:ea typeface="Calibri"/>
                          <a:cs typeface="Times New Roman"/>
                        </a:rPr>
                        <a:t>N</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0180">
                <a:tc>
                  <a:txBody>
                    <a:bodyPr/>
                    <a:lstStyle/>
                    <a:p>
                      <a:pPr>
                        <a:lnSpc>
                          <a:spcPct val="115000"/>
                        </a:lnSpc>
                        <a:spcAft>
                          <a:spcPts val="0"/>
                        </a:spcAft>
                      </a:pPr>
                      <a:r>
                        <a:rPr lang="en-US" sz="1100" b="1">
                          <a:effectLst/>
                          <a:latin typeface="Calibri"/>
                          <a:ea typeface="Calibri"/>
                          <a:cs typeface="Times New Roman"/>
                        </a:rPr>
                        <a:t>a</a:t>
                      </a:r>
                      <a:r>
                        <a:rPr lang="en-US" sz="800" b="1" baseline="-25000">
                          <a:effectLst/>
                          <a:latin typeface="Calibri"/>
                          <a:ea typeface="Calibri"/>
                          <a:cs typeface="Times New Roman"/>
                        </a:rPr>
                        <a:t>1</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0</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1"/>
                  </a:ext>
                </a:extLst>
              </a:tr>
              <a:tr h="127000">
                <a:tc>
                  <a:txBody>
                    <a:bodyPr/>
                    <a:lstStyle/>
                    <a:p>
                      <a:pPr>
                        <a:lnSpc>
                          <a:spcPct val="115000"/>
                        </a:lnSpc>
                        <a:spcAft>
                          <a:spcPts val="0"/>
                        </a:spcAft>
                      </a:pPr>
                      <a:r>
                        <a:rPr lang="ru-RU" sz="800" b="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0</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2"/>
                  </a:ext>
                </a:extLst>
              </a:tr>
              <a:tr h="123190">
                <a:tc>
                  <a:txBody>
                    <a:bodyPr/>
                    <a:lstStyle/>
                    <a:p>
                      <a:pPr>
                        <a:lnSpc>
                          <a:spcPct val="115000"/>
                        </a:lnSpc>
                        <a:spcAft>
                          <a:spcPts val="0"/>
                        </a:spcAft>
                      </a:pPr>
                      <a:r>
                        <a:rPr lang="ru-RU" sz="800" b="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dirty="0">
                          <a:effectLst/>
                          <a:latin typeface="Calibri"/>
                          <a:ea typeface="Calibri"/>
                          <a:cs typeface="Times New Roman"/>
                        </a:rPr>
                        <a:t>*</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1</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3"/>
                  </a:ext>
                </a:extLst>
              </a:tr>
              <a:tr h="170180">
                <a:tc>
                  <a:txBody>
                    <a:bodyPr/>
                    <a:lstStyle/>
                    <a:p>
                      <a:pPr>
                        <a:lnSpc>
                          <a:spcPct val="115000"/>
                        </a:lnSpc>
                        <a:spcAft>
                          <a:spcPts val="0"/>
                        </a:spcAft>
                      </a:pPr>
                      <a:r>
                        <a:rPr lang="en-US" sz="1100" b="1">
                          <a:effectLst/>
                          <a:latin typeface="Calibri"/>
                          <a:ea typeface="Calibri"/>
                          <a:cs typeface="Times New Roman"/>
                        </a:rPr>
                        <a:t>a</a:t>
                      </a:r>
                      <a:r>
                        <a:rPr lang="en-US" sz="800" b="1" baseline="-25000">
                          <a:effectLst/>
                          <a:latin typeface="Calibri"/>
                          <a:ea typeface="Calibri"/>
                          <a:cs typeface="Times New Roman"/>
                        </a:rPr>
                        <a:t>M</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1</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4"/>
                  </a:ext>
                </a:extLst>
              </a:tr>
              <a:tr h="194310">
                <a:tc>
                  <a:txBody>
                    <a:bodyPr/>
                    <a:lstStyle/>
                    <a:p>
                      <a:pPr>
                        <a:lnSpc>
                          <a:spcPct val="115000"/>
                        </a:lnSpc>
                        <a:spcAft>
                          <a:spcPts val="0"/>
                        </a:spcAft>
                      </a:pPr>
                      <a:r>
                        <a:rPr lang="en-US" sz="1100" b="1">
                          <a:effectLst/>
                          <a:latin typeface="Calibri"/>
                          <a:ea typeface="Calibri"/>
                          <a:cs typeface="Times New Roman"/>
                        </a:rPr>
                        <a:t>a</a:t>
                      </a:r>
                      <a:r>
                        <a:rPr lang="en-US" sz="800" b="1" baseline="-25000">
                          <a:effectLst/>
                          <a:latin typeface="Calibri"/>
                          <a:ea typeface="Calibri"/>
                          <a:cs typeface="Times New Roman"/>
                        </a:rPr>
                        <a:t>M+1</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1200" b="1" dirty="0">
                          <a:effectLst/>
                          <a:latin typeface="Calibri"/>
                          <a:ea typeface="Calibri"/>
                          <a:cs typeface="Times New Roman"/>
                        </a:rPr>
                        <a:t>?</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5"/>
                  </a:ext>
                </a:extLst>
              </a:tr>
            </a:tbl>
          </a:graphicData>
        </a:graphic>
      </p:graphicFrame>
      <p:cxnSp>
        <p:nvCxnSpPr>
          <p:cNvPr id="6" name="Прямая со стрелкой 5"/>
          <p:cNvCxnSpPr/>
          <p:nvPr/>
        </p:nvCxnSpPr>
        <p:spPr>
          <a:xfrm>
            <a:off x="5879976" y="1700808"/>
            <a:ext cx="936104" cy="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206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5927" y="332657"/>
            <a:ext cx="8079581" cy="841235"/>
          </a:xfrm>
        </p:spPr>
        <p:txBody>
          <a:bodyPr vert="horz" lIns="91440" tIns="45720" rIns="91440" bIns="45720" rtlCol="0" anchor="ctr">
            <a:normAutofit fontScale="97500"/>
          </a:bodyPr>
          <a:lstStyle/>
          <a:p>
            <a:r>
              <a:rPr lang="ru-RU" b="1" dirty="0">
                <a:solidFill>
                  <a:schemeClr val="accent1">
                    <a:lumMod val="75000"/>
                  </a:schemeClr>
                </a:solidFill>
              </a:rPr>
              <a:t>3. Задача кластеризации</a:t>
            </a:r>
            <a:r>
              <a:rPr lang="en-US" b="1" dirty="0">
                <a:solidFill>
                  <a:schemeClr val="accent1">
                    <a:lumMod val="75000"/>
                  </a:schemeClr>
                </a:solidFill>
              </a:rPr>
              <a:t> (S)</a:t>
            </a:r>
            <a:endParaRPr lang="ru-RU" b="1" dirty="0">
              <a:solidFill>
                <a:schemeClr val="accent1">
                  <a:lumMod val="75000"/>
                </a:schemeClr>
              </a:solidFill>
            </a:endParaRPr>
          </a:p>
        </p:txBody>
      </p:sp>
      <p:sp>
        <p:nvSpPr>
          <p:cNvPr id="4" name="Номер слайда 3"/>
          <p:cNvSpPr>
            <a:spLocks noGrp="1"/>
          </p:cNvSpPr>
          <p:nvPr>
            <p:ph type="sldNum" sz="quarter" idx="12"/>
          </p:nvPr>
        </p:nvSpPr>
        <p:spPr/>
        <p:txBody>
          <a:bodyPr/>
          <a:lstStyle/>
          <a:p>
            <a:fld id="{97CE2FDB-F904-47A6-B9CD-C9F60A7B24B9}" type="slidenum">
              <a:rPr lang="ru-RU" smtClean="0"/>
              <a:t>54</a:t>
            </a:fld>
            <a:endParaRPr lang="ru-RU"/>
          </a:p>
        </p:txBody>
      </p:sp>
      <p:graphicFrame>
        <p:nvGraphicFramePr>
          <p:cNvPr id="9" name="Таблица 8"/>
          <p:cNvGraphicFramePr>
            <a:graphicFrameLocks noGrp="1"/>
          </p:cNvGraphicFramePr>
          <p:nvPr>
            <p:extLst/>
          </p:nvPr>
        </p:nvGraphicFramePr>
        <p:xfrm>
          <a:off x="5159896" y="1196752"/>
          <a:ext cx="1656184" cy="1046214"/>
        </p:xfrm>
        <a:graphic>
          <a:graphicData uri="http://schemas.openxmlformats.org/drawingml/2006/table">
            <a:tbl>
              <a:tblPr firstRow="1" firstCol="1" bandRow="1"/>
              <a:tblGrid>
                <a:gridCol w="315464">
                  <a:extLst>
                    <a:ext uri="{9D8B030D-6E8A-4147-A177-3AD203B41FA5}">
                      <a16:colId xmlns:a16="http://schemas.microsoft.com/office/drawing/2014/main" val="20000"/>
                    </a:ext>
                  </a:extLst>
                </a:gridCol>
                <a:gridCol w="241613">
                  <a:extLst>
                    <a:ext uri="{9D8B030D-6E8A-4147-A177-3AD203B41FA5}">
                      <a16:colId xmlns:a16="http://schemas.microsoft.com/office/drawing/2014/main" val="20001"/>
                    </a:ext>
                  </a:extLst>
                </a:gridCol>
                <a:gridCol w="228116">
                  <a:extLst>
                    <a:ext uri="{9D8B030D-6E8A-4147-A177-3AD203B41FA5}">
                      <a16:colId xmlns:a16="http://schemas.microsoft.com/office/drawing/2014/main" val="20002"/>
                    </a:ext>
                  </a:extLst>
                </a:gridCol>
                <a:gridCol w="189865">
                  <a:extLst>
                    <a:ext uri="{9D8B030D-6E8A-4147-A177-3AD203B41FA5}">
                      <a16:colId xmlns:a16="http://schemas.microsoft.com/office/drawing/2014/main" val="20003"/>
                    </a:ext>
                  </a:extLst>
                </a:gridCol>
                <a:gridCol w="189865">
                  <a:extLst>
                    <a:ext uri="{9D8B030D-6E8A-4147-A177-3AD203B41FA5}">
                      <a16:colId xmlns:a16="http://schemas.microsoft.com/office/drawing/2014/main" val="20004"/>
                    </a:ext>
                  </a:extLst>
                </a:gridCol>
                <a:gridCol w="189865">
                  <a:extLst>
                    <a:ext uri="{9D8B030D-6E8A-4147-A177-3AD203B41FA5}">
                      <a16:colId xmlns:a16="http://schemas.microsoft.com/office/drawing/2014/main" val="20005"/>
                    </a:ext>
                  </a:extLst>
                </a:gridCol>
                <a:gridCol w="301396">
                  <a:extLst>
                    <a:ext uri="{9D8B030D-6E8A-4147-A177-3AD203B41FA5}">
                      <a16:colId xmlns:a16="http://schemas.microsoft.com/office/drawing/2014/main" val="20006"/>
                    </a:ext>
                  </a:extLst>
                </a:gridCol>
              </a:tblGrid>
              <a:tr h="216024">
                <a:tc>
                  <a:txBody>
                    <a:bodyPr/>
                    <a:lstStyle/>
                    <a:p>
                      <a:pPr>
                        <a:lnSpc>
                          <a:spcPct val="115000"/>
                        </a:lnSpc>
                        <a:spcAft>
                          <a:spcPts val="0"/>
                        </a:spcAft>
                      </a:pPr>
                      <a:r>
                        <a:rPr lang="ru-RU" sz="800" b="1" dirty="0">
                          <a:effectLst/>
                          <a:latin typeface="Calibri"/>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X</a:t>
                      </a:r>
                      <a:r>
                        <a:rPr lang="en-US" sz="800" b="1" baseline="-25000">
                          <a:effectLst/>
                          <a:latin typeface="Calibri"/>
                          <a:ea typeface="Calibri"/>
                          <a:cs typeface="Times New Roman"/>
                        </a:rPr>
                        <a:t>1</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X</a:t>
                      </a:r>
                      <a:r>
                        <a:rPr lang="en-US" sz="800" b="1" baseline="-25000">
                          <a:effectLst/>
                          <a:latin typeface="Calibri"/>
                          <a:ea typeface="Calibri"/>
                          <a:cs typeface="Times New Roman"/>
                        </a:rPr>
                        <a:t>2</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800" b="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800" b="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800" b="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x</a:t>
                      </a:r>
                      <a:r>
                        <a:rPr lang="en-US" sz="800" b="1" baseline="-25000">
                          <a:effectLst/>
                          <a:latin typeface="Calibri"/>
                          <a:ea typeface="Calibri"/>
                          <a:cs typeface="Times New Roman"/>
                        </a:rPr>
                        <a:t>N</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6024">
                <a:tc>
                  <a:txBody>
                    <a:bodyPr/>
                    <a:lstStyle/>
                    <a:p>
                      <a:pPr>
                        <a:lnSpc>
                          <a:spcPct val="115000"/>
                        </a:lnSpc>
                        <a:spcAft>
                          <a:spcPts val="0"/>
                        </a:spcAft>
                      </a:pPr>
                      <a:r>
                        <a:rPr lang="en-US" sz="1100" b="1">
                          <a:effectLst/>
                          <a:latin typeface="Calibri"/>
                          <a:ea typeface="Calibri"/>
                          <a:cs typeface="Times New Roman"/>
                        </a:rPr>
                        <a:t>a</a:t>
                      </a:r>
                      <a:r>
                        <a:rPr lang="en-US" sz="800" b="1" baseline="-25000">
                          <a:effectLst/>
                          <a:latin typeface="Calibri"/>
                          <a:ea typeface="Calibri"/>
                          <a:cs typeface="Times New Roman"/>
                        </a:rPr>
                        <a:t>1</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1"/>
                  </a:ext>
                </a:extLst>
              </a:tr>
              <a:tr h="216024">
                <a:tc>
                  <a:txBody>
                    <a:bodyPr/>
                    <a:lstStyle/>
                    <a:p>
                      <a:pPr>
                        <a:lnSpc>
                          <a:spcPct val="115000"/>
                        </a:lnSpc>
                        <a:spcAft>
                          <a:spcPts val="0"/>
                        </a:spcAft>
                      </a:pPr>
                      <a:r>
                        <a:rPr lang="ru-RU" sz="800" b="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2"/>
                  </a:ext>
                </a:extLst>
              </a:tr>
              <a:tr h="149350">
                <a:tc>
                  <a:txBody>
                    <a:bodyPr/>
                    <a:lstStyle/>
                    <a:p>
                      <a:pPr>
                        <a:lnSpc>
                          <a:spcPct val="115000"/>
                        </a:lnSpc>
                        <a:spcAft>
                          <a:spcPts val="0"/>
                        </a:spcAft>
                      </a:pPr>
                      <a:r>
                        <a:rPr lang="ru-RU" sz="800" b="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3"/>
                  </a:ext>
                </a:extLst>
              </a:tr>
              <a:tr h="205356">
                <a:tc>
                  <a:txBody>
                    <a:bodyPr/>
                    <a:lstStyle/>
                    <a:p>
                      <a:pPr>
                        <a:lnSpc>
                          <a:spcPct val="115000"/>
                        </a:lnSpc>
                        <a:spcAft>
                          <a:spcPts val="0"/>
                        </a:spcAft>
                      </a:pPr>
                      <a:r>
                        <a:rPr lang="en-US" sz="1100" b="1">
                          <a:effectLst/>
                          <a:latin typeface="Calibri"/>
                          <a:ea typeface="Calibri"/>
                          <a:cs typeface="Times New Roman"/>
                        </a:rPr>
                        <a:t>a</a:t>
                      </a:r>
                      <a:r>
                        <a:rPr lang="en-US" sz="800" b="1" baseline="-25000">
                          <a:effectLst/>
                          <a:latin typeface="Calibri"/>
                          <a:ea typeface="Calibri"/>
                          <a:cs typeface="Times New Roman"/>
                        </a:rPr>
                        <a:t>M</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4"/>
                  </a:ext>
                </a:extLst>
              </a:tr>
            </a:tbl>
          </a:graphicData>
        </a:graphic>
      </p:graphicFrame>
      <p:sp>
        <p:nvSpPr>
          <p:cNvPr id="3" name="Прямоугольник 2"/>
          <p:cNvSpPr/>
          <p:nvPr/>
        </p:nvSpPr>
        <p:spPr>
          <a:xfrm>
            <a:off x="1935926" y="2132857"/>
            <a:ext cx="8352928" cy="4764381"/>
          </a:xfrm>
          <a:prstGeom prst="rect">
            <a:avLst/>
          </a:prstGeom>
        </p:spPr>
        <p:txBody>
          <a:bodyPr wrap="square">
            <a:spAutoFit/>
          </a:bodyPr>
          <a:lstStyle/>
          <a:p>
            <a:pPr>
              <a:lnSpc>
                <a:spcPct val="115000"/>
              </a:lnSpc>
            </a:pPr>
            <a:r>
              <a:rPr lang="ru-RU" sz="2000" b="1" dirty="0">
                <a:ea typeface="Calibri"/>
                <a:cs typeface="Times New Roman"/>
              </a:rPr>
              <a:t>    </a:t>
            </a:r>
            <a:r>
              <a:rPr lang="ru-RU" sz="2400" b="1" dirty="0">
                <a:ea typeface="Calibri"/>
                <a:cs typeface="Times New Roman"/>
              </a:rPr>
              <a:t>На анализ поступают данные о здоровых и больных пациентах, но целевой столбец не задан, и нужно разделить пациентов на две группы – больных и здоровых, т.е., сформировать классы и заполнить целевой столбец. </a:t>
            </a:r>
          </a:p>
          <a:p>
            <a:pPr>
              <a:lnSpc>
                <a:spcPct val="115000"/>
              </a:lnSpc>
            </a:pPr>
            <a:r>
              <a:rPr lang="ru-RU" sz="2400" b="1" dirty="0">
                <a:ea typeface="Calibri"/>
                <a:cs typeface="Times New Roman"/>
              </a:rPr>
              <a:t>    Используется вариант </a:t>
            </a:r>
            <a:r>
              <a:rPr lang="ru-RU" sz="2400" b="1" dirty="0">
                <a:solidFill>
                  <a:srgbClr val="7030A0"/>
                </a:solidFill>
                <a:ea typeface="Calibri"/>
                <a:cs typeface="Times New Roman"/>
              </a:rPr>
              <a:t>гипотезы компактности </a:t>
            </a:r>
            <a:r>
              <a:rPr lang="ru-RU" sz="2400" b="1" dirty="0">
                <a:ea typeface="Calibri"/>
                <a:cs typeface="Times New Roman"/>
              </a:rPr>
              <a:t>: объекты каждого класса отображаются в пространстве свойств в свои «компактные» группы точек.  Надо уметь оценивать компактность групп и формировать группы (кластеры) с максимальным значением компактности. </a:t>
            </a:r>
          </a:p>
          <a:p>
            <a:pPr>
              <a:lnSpc>
                <a:spcPct val="115000"/>
              </a:lnSpc>
            </a:pPr>
            <a:r>
              <a:rPr lang="ru-RU" sz="2400" b="1" dirty="0">
                <a:ea typeface="Calibri"/>
                <a:cs typeface="Times New Roman"/>
              </a:rPr>
              <a:t>   Эта задача имеет много названий: таксономия, кластерный анализ, автоматическая классификация, самообучение, ….</a:t>
            </a:r>
            <a:endParaRPr lang="ru-RU" sz="2000" b="1" dirty="0">
              <a:ea typeface="Calibri"/>
              <a:cs typeface="Times New Roman"/>
            </a:endParaRPr>
          </a:p>
        </p:txBody>
      </p:sp>
    </p:spTree>
    <p:extLst>
      <p:ext uri="{BB962C8B-B14F-4D97-AF65-F5344CB8AC3E}">
        <p14:creationId xmlns:p14="http://schemas.microsoft.com/office/powerpoint/2010/main" val="4382644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4900" y="476672"/>
            <a:ext cx="8229600" cy="810344"/>
          </a:xfrm>
        </p:spPr>
        <p:txBody>
          <a:bodyPr vert="horz" lIns="91440" tIns="45720" rIns="91440" bIns="45720" rtlCol="0" anchor="ctr">
            <a:normAutofit fontScale="90000"/>
          </a:bodyPr>
          <a:lstStyle/>
          <a:p>
            <a:r>
              <a:rPr lang="ru-RU" b="1" dirty="0">
                <a:solidFill>
                  <a:schemeClr val="accent1">
                    <a:lumMod val="75000"/>
                  </a:schemeClr>
                </a:solidFill>
              </a:rPr>
              <a:t>4. Промежуточный случай</a:t>
            </a:r>
            <a:r>
              <a:rPr lang="en-US" b="1" dirty="0">
                <a:solidFill>
                  <a:schemeClr val="accent1">
                    <a:lumMod val="75000"/>
                  </a:schemeClr>
                </a:solidFill>
              </a:rPr>
              <a:t> (D”)</a:t>
            </a:r>
            <a:r>
              <a:rPr lang="ru-RU" b="1" dirty="0">
                <a:solidFill>
                  <a:schemeClr val="accent1">
                    <a:lumMod val="75000"/>
                  </a:schemeClr>
                </a:solidFill>
              </a:rPr>
              <a:t> </a:t>
            </a:r>
          </a:p>
        </p:txBody>
      </p:sp>
      <p:sp>
        <p:nvSpPr>
          <p:cNvPr id="3" name="Номер слайда 2"/>
          <p:cNvSpPr>
            <a:spLocks noGrp="1"/>
          </p:cNvSpPr>
          <p:nvPr>
            <p:ph type="sldNum" sz="quarter" idx="12"/>
          </p:nvPr>
        </p:nvSpPr>
        <p:spPr/>
        <p:txBody>
          <a:bodyPr/>
          <a:lstStyle/>
          <a:p>
            <a:fld id="{97CE2FDB-F904-47A6-B9CD-C9F60A7B24B9}" type="slidenum">
              <a:rPr lang="ru-RU" smtClean="0"/>
              <a:t>55</a:t>
            </a:fld>
            <a:endParaRPr lang="ru-RU"/>
          </a:p>
        </p:txBody>
      </p:sp>
      <p:graphicFrame>
        <p:nvGraphicFramePr>
          <p:cNvPr id="9" name="Таблица 8"/>
          <p:cNvGraphicFramePr>
            <a:graphicFrameLocks noGrp="1"/>
          </p:cNvGraphicFramePr>
          <p:nvPr>
            <p:extLst/>
          </p:nvPr>
        </p:nvGraphicFramePr>
        <p:xfrm>
          <a:off x="5159896" y="1218232"/>
          <a:ext cx="1656184" cy="968872"/>
        </p:xfrm>
        <a:graphic>
          <a:graphicData uri="http://schemas.openxmlformats.org/drawingml/2006/table">
            <a:tbl>
              <a:tblPr firstRow="1" firstCol="1" bandRow="1"/>
              <a:tblGrid>
                <a:gridCol w="315464">
                  <a:extLst>
                    <a:ext uri="{9D8B030D-6E8A-4147-A177-3AD203B41FA5}">
                      <a16:colId xmlns:a16="http://schemas.microsoft.com/office/drawing/2014/main" val="20000"/>
                    </a:ext>
                  </a:extLst>
                </a:gridCol>
                <a:gridCol w="241613">
                  <a:extLst>
                    <a:ext uri="{9D8B030D-6E8A-4147-A177-3AD203B41FA5}">
                      <a16:colId xmlns:a16="http://schemas.microsoft.com/office/drawing/2014/main" val="20001"/>
                    </a:ext>
                  </a:extLst>
                </a:gridCol>
                <a:gridCol w="235011">
                  <a:extLst>
                    <a:ext uri="{9D8B030D-6E8A-4147-A177-3AD203B41FA5}">
                      <a16:colId xmlns:a16="http://schemas.microsoft.com/office/drawing/2014/main" val="20002"/>
                    </a:ext>
                  </a:extLst>
                </a:gridCol>
                <a:gridCol w="182970">
                  <a:extLst>
                    <a:ext uri="{9D8B030D-6E8A-4147-A177-3AD203B41FA5}">
                      <a16:colId xmlns:a16="http://schemas.microsoft.com/office/drawing/2014/main" val="20003"/>
                    </a:ext>
                  </a:extLst>
                </a:gridCol>
                <a:gridCol w="189865">
                  <a:extLst>
                    <a:ext uri="{9D8B030D-6E8A-4147-A177-3AD203B41FA5}">
                      <a16:colId xmlns:a16="http://schemas.microsoft.com/office/drawing/2014/main" val="20004"/>
                    </a:ext>
                  </a:extLst>
                </a:gridCol>
                <a:gridCol w="189865">
                  <a:extLst>
                    <a:ext uri="{9D8B030D-6E8A-4147-A177-3AD203B41FA5}">
                      <a16:colId xmlns:a16="http://schemas.microsoft.com/office/drawing/2014/main" val="20005"/>
                    </a:ext>
                  </a:extLst>
                </a:gridCol>
                <a:gridCol w="301396">
                  <a:extLst>
                    <a:ext uri="{9D8B030D-6E8A-4147-A177-3AD203B41FA5}">
                      <a16:colId xmlns:a16="http://schemas.microsoft.com/office/drawing/2014/main" val="20006"/>
                    </a:ext>
                  </a:extLst>
                </a:gridCol>
              </a:tblGrid>
              <a:tr h="216024">
                <a:tc>
                  <a:txBody>
                    <a:bodyPr/>
                    <a:lstStyle/>
                    <a:p>
                      <a:pPr>
                        <a:lnSpc>
                          <a:spcPct val="115000"/>
                        </a:lnSpc>
                        <a:spcAft>
                          <a:spcPts val="0"/>
                        </a:spcAft>
                      </a:pPr>
                      <a:r>
                        <a:rPr lang="ru-RU" sz="800" b="1" dirty="0">
                          <a:effectLst/>
                          <a:latin typeface="Calibri"/>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X</a:t>
                      </a:r>
                      <a:r>
                        <a:rPr lang="en-US" sz="800" b="1" baseline="-25000">
                          <a:effectLst/>
                          <a:latin typeface="Calibri"/>
                          <a:ea typeface="Calibri"/>
                          <a:cs typeface="Times New Roman"/>
                        </a:rPr>
                        <a:t>1</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dirty="0">
                          <a:effectLst/>
                          <a:latin typeface="Calibri"/>
                          <a:ea typeface="Calibri"/>
                          <a:cs typeface="Times New Roman"/>
                        </a:rPr>
                        <a:t>X</a:t>
                      </a:r>
                      <a:r>
                        <a:rPr lang="en-US" sz="800" b="1" baseline="-25000" dirty="0">
                          <a:effectLst/>
                          <a:latin typeface="Calibri"/>
                          <a:ea typeface="Calibri"/>
                          <a:cs typeface="Times New Roman"/>
                        </a:rPr>
                        <a:t>2</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800" b="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800" b="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800" b="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x</a:t>
                      </a:r>
                      <a:r>
                        <a:rPr lang="en-US" sz="800" b="1" baseline="-25000">
                          <a:effectLst/>
                          <a:latin typeface="Calibri"/>
                          <a:ea typeface="Calibri"/>
                          <a:cs typeface="Times New Roman"/>
                        </a:rPr>
                        <a:t>N</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5356">
                <a:tc>
                  <a:txBody>
                    <a:bodyPr/>
                    <a:lstStyle/>
                    <a:p>
                      <a:pPr>
                        <a:lnSpc>
                          <a:spcPct val="115000"/>
                        </a:lnSpc>
                        <a:spcAft>
                          <a:spcPts val="0"/>
                        </a:spcAft>
                      </a:pPr>
                      <a:r>
                        <a:rPr lang="en-US" sz="1100" b="1">
                          <a:effectLst/>
                          <a:latin typeface="Calibri"/>
                          <a:ea typeface="Calibri"/>
                          <a:cs typeface="Times New Roman"/>
                        </a:rPr>
                        <a:t>a</a:t>
                      </a:r>
                      <a:r>
                        <a:rPr lang="en-US" sz="800" b="1" baseline="-25000">
                          <a:effectLst/>
                          <a:latin typeface="Calibri"/>
                          <a:ea typeface="Calibri"/>
                          <a:cs typeface="Times New Roman"/>
                        </a:rPr>
                        <a:t>1</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1"/>
                  </a:ext>
                </a:extLst>
              </a:tr>
              <a:tr h="149350">
                <a:tc>
                  <a:txBody>
                    <a:bodyPr/>
                    <a:lstStyle/>
                    <a:p>
                      <a:pPr>
                        <a:lnSpc>
                          <a:spcPct val="115000"/>
                        </a:lnSpc>
                        <a:spcAft>
                          <a:spcPts val="0"/>
                        </a:spcAft>
                      </a:pPr>
                      <a:r>
                        <a:rPr lang="ru-RU" sz="800" b="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0</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2"/>
                  </a:ext>
                </a:extLst>
              </a:tr>
              <a:tr h="149350">
                <a:tc>
                  <a:txBody>
                    <a:bodyPr/>
                    <a:lstStyle/>
                    <a:p>
                      <a:pPr>
                        <a:lnSpc>
                          <a:spcPct val="115000"/>
                        </a:lnSpc>
                        <a:spcAft>
                          <a:spcPts val="0"/>
                        </a:spcAft>
                      </a:pPr>
                      <a:r>
                        <a:rPr lang="ru-RU" sz="800" b="1">
                          <a:effectLst/>
                          <a:latin typeface="Calibri"/>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3"/>
                  </a:ext>
                </a:extLst>
              </a:tr>
              <a:tr h="205356">
                <a:tc>
                  <a:txBody>
                    <a:bodyPr/>
                    <a:lstStyle/>
                    <a:p>
                      <a:pPr>
                        <a:lnSpc>
                          <a:spcPct val="115000"/>
                        </a:lnSpc>
                        <a:spcAft>
                          <a:spcPts val="0"/>
                        </a:spcAft>
                      </a:pPr>
                      <a:r>
                        <a:rPr lang="en-US" sz="1100" b="1">
                          <a:effectLst/>
                          <a:latin typeface="Calibri"/>
                          <a:ea typeface="Calibri"/>
                          <a:cs typeface="Times New Roman"/>
                        </a:rPr>
                        <a:t>a</a:t>
                      </a:r>
                      <a:r>
                        <a:rPr lang="en-US" sz="800" b="1" baseline="-25000">
                          <a:effectLst/>
                          <a:latin typeface="Calibri"/>
                          <a:ea typeface="Calibri"/>
                          <a:cs typeface="Times New Roman"/>
                        </a:rPr>
                        <a:t>M</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a:effectLst/>
                          <a:latin typeface="Calibri"/>
                          <a:ea typeface="Calibri"/>
                          <a:cs typeface="Times New Roman"/>
                        </a:rPr>
                        <a:t>*</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US" sz="800" b="1" dirty="0">
                          <a:effectLst/>
                          <a:latin typeface="Calibri"/>
                          <a:ea typeface="Calibri"/>
                          <a:cs typeface="Times New Roman"/>
                        </a:rPr>
                        <a:t>1</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4"/>
                  </a:ext>
                </a:extLst>
              </a:tr>
            </a:tbl>
          </a:graphicData>
        </a:graphic>
      </p:graphicFrame>
      <p:sp>
        <p:nvSpPr>
          <p:cNvPr id="11" name="Прямоугольник 10"/>
          <p:cNvSpPr/>
          <p:nvPr/>
        </p:nvSpPr>
        <p:spPr>
          <a:xfrm>
            <a:off x="1991544" y="2204864"/>
            <a:ext cx="8496944" cy="4043158"/>
          </a:xfrm>
          <a:prstGeom prst="rect">
            <a:avLst/>
          </a:prstGeom>
        </p:spPr>
        <p:txBody>
          <a:bodyPr wrap="square">
            <a:spAutoFit/>
          </a:bodyPr>
          <a:lstStyle/>
          <a:p>
            <a:pPr>
              <a:lnSpc>
                <a:spcPct val="115000"/>
              </a:lnSpc>
              <a:spcAft>
                <a:spcPts val="1000"/>
              </a:spcAft>
            </a:pPr>
            <a:r>
              <a:rPr lang="ru-RU" sz="2000" b="1" dirty="0">
                <a:ea typeface="Calibri"/>
                <a:cs typeface="Times New Roman"/>
              </a:rPr>
              <a:t>    </a:t>
            </a:r>
            <a:r>
              <a:rPr lang="ru-RU" sz="2400" b="1" dirty="0">
                <a:ea typeface="Calibri"/>
                <a:cs typeface="Times New Roman"/>
              </a:rPr>
              <a:t>Целевой столбец заполнен частично.  Для его заполнения  используется комбинация приемов: по верифицированным строкам строится решающее правило, которое корректируется по критерию компактности. </a:t>
            </a:r>
          </a:p>
          <a:p>
            <a:pPr>
              <a:lnSpc>
                <a:spcPct val="115000"/>
              </a:lnSpc>
              <a:spcAft>
                <a:spcPts val="1000"/>
              </a:spcAft>
            </a:pPr>
            <a:r>
              <a:rPr lang="ru-RU" sz="2400" b="1" dirty="0">
                <a:ea typeface="Calibri"/>
                <a:cs typeface="Times New Roman"/>
              </a:rPr>
              <a:t>    В дальнейшем мы увидим, что задачи </a:t>
            </a:r>
            <a:r>
              <a:rPr lang="en-US" sz="2400" b="1" dirty="0">
                <a:ea typeface="Calibri"/>
                <a:cs typeface="Times New Roman"/>
              </a:rPr>
              <a:t>D, </a:t>
            </a:r>
            <a:r>
              <a:rPr lang="ru-RU" sz="2400" b="1" dirty="0">
                <a:ea typeface="Calibri"/>
                <a:cs typeface="Times New Roman"/>
              </a:rPr>
              <a:t>этих четырех типов являются вариантами задачи универсальной классификации с  разной </a:t>
            </a:r>
            <a:r>
              <a:rPr lang="ru-RU" sz="2400" b="1" dirty="0" err="1">
                <a:ea typeface="Calibri"/>
                <a:cs typeface="Times New Roman"/>
              </a:rPr>
              <a:t>заполненностью</a:t>
            </a:r>
            <a:r>
              <a:rPr lang="ru-RU" sz="2400" b="1" dirty="0">
                <a:ea typeface="Calibri"/>
                <a:cs typeface="Times New Roman"/>
              </a:rPr>
              <a:t> целевого столбца: от полностью заполненного </a:t>
            </a:r>
            <a:r>
              <a:rPr lang="en-US" sz="2400" b="1" dirty="0">
                <a:ea typeface="Calibri"/>
                <a:cs typeface="Times New Roman"/>
              </a:rPr>
              <a:t>(R) </a:t>
            </a:r>
            <a:r>
              <a:rPr lang="ru-RU" sz="2400" b="1" dirty="0">
                <a:ea typeface="Calibri"/>
                <a:cs typeface="Times New Roman"/>
              </a:rPr>
              <a:t>до полностью не заполненного  (</a:t>
            </a:r>
            <a:r>
              <a:rPr lang="en-US" sz="2400" b="1" dirty="0">
                <a:ea typeface="Calibri"/>
                <a:cs typeface="Times New Roman"/>
              </a:rPr>
              <a:t>S)</a:t>
            </a:r>
            <a:r>
              <a:rPr lang="ru-RU" sz="2400" b="1" dirty="0">
                <a:ea typeface="Calibri"/>
                <a:cs typeface="Times New Roman"/>
              </a:rPr>
              <a:t> через варианты с частичной </a:t>
            </a:r>
            <a:r>
              <a:rPr lang="ru-RU" sz="2400" b="1" dirty="0" err="1">
                <a:ea typeface="Calibri"/>
                <a:cs typeface="Times New Roman"/>
              </a:rPr>
              <a:t>заполненностью</a:t>
            </a:r>
            <a:r>
              <a:rPr lang="ru-RU" sz="2400" b="1" dirty="0">
                <a:ea typeface="Calibri"/>
                <a:cs typeface="Times New Roman"/>
              </a:rPr>
              <a:t> (</a:t>
            </a:r>
            <a:r>
              <a:rPr lang="en-US" sz="2400" b="1" dirty="0">
                <a:ea typeface="Calibri"/>
                <a:cs typeface="Times New Roman"/>
              </a:rPr>
              <a:t>D,D”)</a:t>
            </a:r>
            <a:r>
              <a:rPr lang="ru-RU" sz="2400" b="1" dirty="0">
                <a:ea typeface="Calibri"/>
                <a:cs typeface="Times New Roman"/>
              </a:rPr>
              <a:t>.</a:t>
            </a:r>
          </a:p>
        </p:txBody>
      </p:sp>
    </p:spTree>
    <p:extLst>
      <p:ext uri="{BB962C8B-B14F-4D97-AF65-F5344CB8AC3E}">
        <p14:creationId xmlns:p14="http://schemas.microsoft.com/office/powerpoint/2010/main" val="25666501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rmAutofit fontScale="97500"/>
          </a:bodyPr>
          <a:lstStyle/>
          <a:p>
            <a:r>
              <a:rPr lang="ru-RU" b="1" dirty="0">
                <a:solidFill>
                  <a:schemeClr val="accent1">
                    <a:lumMod val="75000"/>
                  </a:schemeClr>
                </a:solidFill>
              </a:rPr>
              <a:t>5. Выбор признаков</a:t>
            </a:r>
            <a:r>
              <a:rPr lang="en-US" b="1" dirty="0">
                <a:solidFill>
                  <a:schemeClr val="accent1">
                    <a:lumMod val="75000"/>
                  </a:schemeClr>
                </a:solidFill>
              </a:rPr>
              <a:t> (X)</a:t>
            </a:r>
            <a:endParaRPr lang="ru-RU" b="1" dirty="0">
              <a:solidFill>
                <a:schemeClr val="accent1">
                  <a:lumMod val="75000"/>
                </a:schemeClr>
              </a:solidFill>
            </a:endParaRPr>
          </a:p>
        </p:txBody>
      </p:sp>
      <p:sp>
        <p:nvSpPr>
          <p:cNvPr id="3" name="Объект 2"/>
          <p:cNvSpPr>
            <a:spLocks noGrp="1"/>
          </p:cNvSpPr>
          <p:nvPr>
            <p:ph idx="1"/>
          </p:nvPr>
        </p:nvSpPr>
        <p:spPr/>
        <p:txBody>
          <a:bodyPr>
            <a:normAutofit/>
          </a:bodyPr>
          <a:lstStyle/>
          <a:p>
            <a:r>
              <a:rPr lang="ru-RU" b="1" dirty="0" smtClean="0"/>
              <a:t>Задано исходное множество из </a:t>
            </a:r>
            <a:r>
              <a:rPr lang="en-US" b="1" dirty="0" smtClean="0"/>
              <a:t>N</a:t>
            </a:r>
            <a:r>
              <a:rPr lang="ru-RU" b="1" dirty="0" smtClean="0"/>
              <a:t> признаков. Среди них есть информативные и неинформативные. Требуется выбрать подмножество из </a:t>
            </a:r>
            <a:r>
              <a:rPr lang="en-US" b="1" dirty="0" smtClean="0"/>
              <a:t>n&lt;N </a:t>
            </a:r>
            <a:r>
              <a:rPr lang="ru-RU" b="1" dirty="0" smtClean="0"/>
              <a:t>наиболее информативных признаков. Это сокращает объем памяти, машинное время и ошибки.</a:t>
            </a:r>
          </a:p>
          <a:p>
            <a:r>
              <a:rPr lang="ru-RU" b="1" dirty="0" smtClean="0"/>
              <a:t>Требуется выбрать генератор вариантов признаковых подсистем  и критерий для оценки информативности этих вариантов.</a:t>
            </a:r>
            <a:endParaRPr lang="ru-RU" b="1" dirty="0"/>
          </a:p>
        </p:txBody>
      </p:sp>
      <p:sp>
        <p:nvSpPr>
          <p:cNvPr id="4" name="Номер слайда 3"/>
          <p:cNvSpPr>
            <a:spLocks noGrp="1"/>
          </p:cNvSpPr>
          <p:nvPr>
            <p:ph type="sldNum" sz="quarter" idx="12"/>
          </p:nvPr>
        </p:nvSpPr>
        <p:spPr/>
        <p:txBody>
          <a:bodyPr/>
          <a:lstStyle/>
          <a:p>
            <a:fld id="{97CE2FDB-F904-47A6-B9CD-C9F60A7B24B9}" type="slidenum">
              <a:rPr lang="ru-RU" smtClean="0"/>
              <a:t>56</a:t>
            </a:fld>
            <a:endParaRPr lang="ru-RU"/>
          </a:p>
        </p:txBody>
      </p:sp>
    </p:spTree>
    <p:extLst>
      <p:ext uri="{BB962C8B-B14F-4D97-AF65-F5344CB8AC3E}">
        <p14:creationId xmlns:p14="http://schemas.microsoft.com/office/powerpoint/2010/main" val="37535736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rmAutofit fontScale="97500"/>
          </a:bodyPr>
          <a:lstStyle/>
          <a:p>
            <a:r>
              <a:rPr lang="ru-RU" b="1" dirty="0">
                <a:solidFill>
                  <a:schemeClr val="accent1">
                    <a:lumMod val="75000"/>
                  </a:schemeClr>
                </a:solidFill>
              </a:rPr>
              <a:t>6. Заполнение пробелов и прогнозирование</a:t>
            </a:r>
            <a:r>
              <a:rPr lang="en-US" b="1" dirty="0">
                <a:solidFill>
                  <a:schemeClr val="accent1">
                    <a:lumMod val="75000"/>
                  </a:schemeClr>
                </a:solidFill>
              </a:rPr>
              <a:t> (Z)</a:t>
            </a:r>
            <a:endParaRPr lang="ru-RU" b="1" dirty="0">
              <a:solidFill>
                <a:schemeClr val="accent1">
                  <a:lumMod val="75000"/>
                </a:schemeClr>
              </a:solidFill>
            </a:endParaRPr>
          </a:p>
        </p:txBody>
      </p:sp>
      <p:sp>
        <p:nvSpPr>
          <p:cNvPr id="3" name="Объект 2"/>
          <p:cNvSpPr>
            <a:spLocks noGrp="1"/>
          </p:cNvSpPr>
          <p:nvPr>
            <p:ph idx="1"/>
          </p:nvPr>
        </p:nvSpPr>
        <p:spPr/>
        <p:txBody>
          <a:bodyPr>
            <a:normAutofit/>
          </a:bodyPr>
          <a:lstStyle/>
          <a:p>
            <a:r>
              <a:rPr lang="ru-RU" b="1" dirty="0" smtClean="0"/>
              <a:t>Незаполненные элементы таблицы могут встречаться не только в целевом номинальном признаке.</a:t>
            </a:r>
          </a:p>
          <a:p>
            <a:r>
              <a:rPr lang="ru-RU" b="1" dirty="0" smtClean="0"/>
              <a:t> Для их заполнения используется </a:t>
            </a:r>
            <a:r>
              <a:rPr lang="ru-RU" b="1" dirty="0"/>
              <a:t>гипотеза о многомерном </a:t>
            </a:r>
            <a:r>
              <a:rPr lang="ru-RU" b="1" dirty="0" smtClean="0"/>
              <a:t>подобии и избыточность в виде парного сходства между строками, между столбцами и между моментами времени. </a:t>
            </a:r>
          </a:p>
          <a:p>
            <a:r>
              <a:rPr lang="ru-RU" b="1" dirty="0" smtClean="0"/>
              <a:t>Прогнозирование – заполнение пробела в данных будущего момента времени. </a:t>
            </a:r>
            <a:endParaRPr lang="ru-RU" b="1" dirty="0"/>
          </a:p>
        </p:txBody>
      </p:sp>
      <p:sp>
        <p:nvSpPr>
          <p:cNvPr id="4" name="Номер слайда 3"/>
          <p:cNvSpPr>
            <a:spLocks noGrp="1"/>
          </p:cNvSpPr>
          <p:nvPr>
            <p:ph type="sldNum" sz="quarter" idx="12"/>
          </p:nvPr>
        </p:nvSpPr>
        <p:spPr/>
        <p:txBody>
          <a:bodyPr/>
          <a:lstStyle/>
          <a:p>
            <a:fld id="{97CE2FDB-F904-47A6-B9CD-C9F60A7B24B9}" type="slidenum">
              <a:rPr lang="ru-RU" smtClean="0"/>
              <a:t>57</a:t>
            </a:fld>
            <a:endParaRPr lang="ru-RU"/>
          </a:p>
        </p:txBody>
      </p:sp>
    </p:spTree>
    <p:extLst>
      <p:ext uri="{BB962C8B-B14F-4D97-AF65-F5344CB8AC3E}">
        <p14:creationId xmlns:p14="http://schemas.microsoft.com/office/powerpoint/2010/main" val="30437487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rmAutofit fontScale="97500"/>
          </a:bodyPr>
          <a:lstStyle/>
          <a:p>
            <a:r>
              <a:rPr lang="ru-RU" b="1" dirty="0">
                <a:solidFill>
                  <a:schemeClr val="accent1">
                    <a:lumMod val="75000"/>
                  </a:schemeClr>
                </a:solidFill>
              </a:rPr>
              <a:t>7. Задачи комбинированного типа</a:t>
            </a:r>
          </a:p>
        </p:txBody>
      </p:sp>
      <p:sp>
        <p:nvSpPr>
          <p:cNvPr id="3" name="Объект 2"/>
          <p:cNvSpPr>
            <a:spLocks noGrp="1"/>
          </p:cNvSpPr>
          <p:nvPr>
            <p:ph idx="1"/>
          </p:nvPr>
        </p:nvSpPr>
        <p:spPr/>
        <p:txBody>
          <a:bodyPr/>
          <a:lstStyle/>
          <a:p>
            <a:r>
              <a:rPr lang="ru-RU" b="1" dirty="0" smtClean="0"/>
              <a:t>Одновременное решение двух задач</a:t>
            </a:r>
            <a:r>
              <a:rPr lang="en-US" b="1" dirty="0" smtClean="0"/>
              <a:t> </a:t>
            </a:r>
            <a:r>
              <a:rPr lang="ru-RU" b="1" dirty="0" smtClean="0"/>
              <a:t>базового типа:</a:t>
            </a:r>
          </a:p>
          <a:p>
            <a:r>
              <a:rPr lang="en-US" b="1" dirty="0" smtClean="0"/>
              <a:t>DX, SX, DS, ZX</a:t>
            </a:r>
            <a:endParaRPr lang="ru-RU" b="1" dirty="0" smtClean="0"/>
          </a:p>
          <a:p>
            <a:r>
              <a:rPr lang="ru-RU" b="1" dirty="0" smtClean="0"/>
              <a:t>Одновременное решение трех базовых задач – задача </a:t>
            </a:r>
            <a:r>
              <a:rPr lang="en-US" b="1" dirty="0" smtClean="0"/>
              <a:t>Data Mining</a:t>
            </a:r>
          </a:p>
          <a:p>
            <a:r>
              <a:rPr lang="en-US" b="1" dirty="0" smtClean="0"/>
              <a:t>SDX</a:t>
            </a:r>
          </a:p>
          <a:p>
            <a:endParaRPr lang="en-US" dirty="0" smtClean="0"/>
          </a:p>
          <a:p>
            <a:endParaRPr lang="ru-RU" dirty="0"/>
          </a:p>
        </p:txBody>
      </p:sp>
      <p:sp>
        <p:nvSpPr>
          <p:cNvPr id="4" name="Номер слайда 3"/>
          <p:cNvSpPr>
            <a:spLocks noGrp="1"/>
          </p:cNvSpPr>
          <p:nvPr>
            <p:ph type="sldNum" sz="quarter" idx="12"/>
          </p:nvPr>
        </p:nvSpPr>
        <p:spPr/>
        <p:txBody>
          <a:bodyPr/>
          <a:lstStyle/>
          <a:p>
            <a:fld id="{97CE2FDB-F904-47A6-B9CD-C9F60A7B24B9}" type="slidenum">
              <a:rPr lang="ru-RU" smtClean="0"/>
              <a:t>58</a:t>
            </a:fld>
            <a:endParaRPr lang="ru-RU"/>
          </a:p>
        </p:txBody>
      </p:sp>
    </p:spTree>
    <p:extLst>
      <p:ext uri="{BB962C8B-B14F-4D97-AF65-F5344CB8AC3E}">
        <p14:creationId xmlns:p14="http://schemas.microsoft.com/office/powerpoint/2010/main" val="24331538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0035"/>
          <a:stretch/>
        </p:blipFill>
        <p:spPr bwMode="auto">
          <a:xfrm>
            <a:off x="1544538" y="1556792"/>
            <a:ext cx="858930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p:txBody>
          <a:bodyPr/>
          <a:lstStyle/>
          <a:p>
            <a:fld id="{97CE2FDB-F904-47A6-B9CD-C9F60A7B24B9}" type="slidenum">
              <a:rPr lang="ru-RU" smtClean="0"/>
              <a:t>59</a:t>
            </a:fld>
            <a:endParaRPr lang="ru-RU"/>
          </a:p>
        </p:txBody>
      </p:sp>
      <p:sp>
        <p:nvSpPr>
          <p:cNvPr id="4" name="TextBox 3"/>
          <p:cNvSpPr txBox="1"/>
          <p:nvPr/>
        </p:nvSpPr>
        <p:spPr>
          <a:xfrm>
            <a:off x="3719737" y="683404"/>
            <a:ext cx="5577505" cy="757130"/>
          </a:xfrm>
          <a:prstGeom prst="rect">
            <a:avLst/>
          </a:prstGeom>
        </p:spPr>
        <p:txBody>
          <a:bodyPr vert="horz" lIns="91440" tIns="45720" rIns="91440" bIns="45720" rtlCol="0" anchor="ctr">
            <a:normAutofit fontScale="97500"/>
          </a:bodyPr>
          <a:lstStyle>
            <a:defPPr>
              <a:defRPr lang="ru-RU"/>
            </a:defPPr>
            <a:lvl1pPr>
              <a:lnSpc>
                <a:spcPct val="90000"/>
              </a:lnSpc>
              <a:spcBef>
                <a:spcPct val="0"/>
              </a:spcBef>
              <a:defRPr sz="4800" b="1" spc="-120">
                <a:solidFill>
                  <a:schemeClr val="accent1">
                    <a:lumMod val="75000"/>
                  </a:schemeClr>
                </a:solidFill>
                <a:latin typeface="+mj-lt"/>
                <a:ea typeface="+mj-ea"/>
                <a:cs typeface="+mj-cs"/>
              </a:defRPr>
            </a:lvl1pPr>
          </a:lstStyle>
          <a:p>
            <a:r>
              <a:rPr lang="ru-RU" dirty="0"/>
              <a:t>Онтология  </a:t>
            </a:r>
            <a:r>
              <a:rPr lang="en-US" dirty="0" err="1"/>
              <a:t>FRiS</a:t>
            </a:r>
            <a:r>
              <a:rPr lang="en-US" dirty="0"/>
              <a:t>-</a:t>
            </a:r>
            <a:r>
              <a:rPr lang="ru-RU" dirty="0"/>
              <a:t>задач</a:t>
            </a:r>
          </a:p>
        </p:txBody>
      </p:sp>
      <p:cxnSp>
        <p:nvCxnSpPr>
          <p:cNvPr id="3" name="Прямая соединительная линия 2"/>
          <p:cNvCxnSpPr/>
          <p:nvPr/>
        </p:nvCxnSpPr>
        <p:spPr>
          <a:xfrm>
            <a:off x="10133840" y="1772816"/>
            <a:ext cx="0" cy="4176464"/>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99732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6</a:t>
            </a:fld>
            <a:endParaRPr lang="ru-RU"/>
          </a:p>
        </p:txBody>
      </p:sp>
      <p:pic>
        <p:nvPicPr>
          <p:cNvPr id="1026" name="Picture 2" descr="File:Hilbert InfoGrow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518" y="528085"/>
            <a:ext cx="7620000" cy="571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522954"/>
      </p:ext>
    </p:extLst>
  </p:cSld>
  <p:clrMapOvr>
    <a:masterClrMapping/>
  </p:clrMapOvr>
  <mc:AlternateContent xmlns:mc="http://schemas.openxmlformats.org/markup-compatibility/2006" xmlns:p14="http://schemas.microsoft.com/office/powerpoint/2010/main">
    <mc:Choice Requires="p14">
      <p:transition spd="slow" p14:dur="2000" advTm="77132"/>
    </mc:Choice>
    <mc:Fallback xmlns="">
      <p:transition spd="slow" advTm="77132"/>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6920" y="499534"/>
            <a:ext cx="8079581" cy="769227"/>
          </a:xfrm>
        </p:spPr>
        <p:txBody>
          <a:bodyPr vert="horz" lIns="91440" tIns="45720" rIns="91440" bIns="45720" rtlCol="0" anchor="ctr">
            <a:normAutofit fontScale="90000"/>
          </a:bodyPr>
          <a:lstStyle/>
          <a:p>
            <a:r>
              <a:rPr lang="ru-RU" b="1" dirty="0">
                <a:solidFill>
                  <a:schemeClr val="accent1">
                    <a:lumMod val="75000"/>
                  </a:schemeClr>
                </a:solidFill>
              </a:rPr>
              <a:t>Онтология </a:t>
            </a:r>
            <a:r>
              <a:rPr lang="en-US" b="1" dirty="0">
                <a:solidFill>
                  <a:schemeClr val="accent1">
                    <a:lumMod val="75000"/>
                  </a:schemeClr>
                </a:solidFill>
              </a:rPr>
              <a:t>Data Mining</a:t>
            </a:r>
            <a:endParaRPr lang="ru-RU" b="1" dirty="0">
              <a:solidFill>
                <a:schemeClr val="accent1">
                  <a:lumMod val="75000"/>
                </a:schemeClr>
              </a:solidFill>
            </a:endParaRPr>
          </a:p>
        </p:txBody>
      </p:sp>
      <p:sp>
        <p:nvSpPr>
          <p:cNvPr id="3" name="Объект 2"/>
          <p:cNvSpPr>
            <a:spLocks noGrp="1"/>
          </p:cNvSpPr>
          <p:nvPr>
            <p:ph idx="1"/>
          </p:nvPr>
        </p:nvSpPr>
        <p:spPr>
          <a:xfrm>
            <a:off x="2999656" y="1639342"/>
            <a:ext cx="8229600" cy="4525963"/>
          </a:xfrm>
        </p:spPr>
        <p:txBody>
          <a:bodyPr/>
          <a:lstStyle/>
          <a:p>
            <a:r>
              <a:rPr lang="ru-RU" dirty="0" smtClean="0"/>
              <a:t>Онтология ДМ</a:t>
            </a:r>
            <a:endParaRPr lang="ru-RU" dirty="0"/>
          </a:p>
        </p:txBody>
      </p:sp>
      <p:sp>
        <p:nvSpPr>
          <p:cNvPr id="4" name="Номер слайда 3"/>
          <p:cNvSpPr>
            <a:spLocks noGrp="1"/>
          </p:cNvSpPr>
          <p:nvPr>
            <p:ph type="sldNum" sz="quarter" idx="12"/>
          </p:nvPr>
        </p:nvSpPr>
        <p:spPr/>
        <p:txBody>
          <a:bodyPr/>
          <a:lstStyle/>
          <a:p>
            <a:fld id="{97CE2FDB-F904-47A6-B9CD-C9F60A7B24B9}" type="slidenum">
              <a:rPr lang="ru-RU" smtClean="0"/>
              <a:t>60</a:t>
            </a:fld>
            <a:endParaRPr lang="ru-RU"/>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48" t="12466" r="6087" b="4398"/>
          <a:stretch/>
        </p:blipFill>
        <p:spPr bwMode="auto">
          <a:xfrm>
            <a:off x="1775520" y="1268760"/>
            <a:ext cx="855787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6823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rmAutofit fontScale="97500"/>
          </a:bodyPr>
          <a:lstStyle/>
          <a:p>
            <a:r>
              <a:rPr lang="ru-RU" b="1" dirty="0">
                <a:solidFill>
                  <a:schemeClr val="accent1">
                    <a:lumMod val="75000"/>
                  </a:schemeClr>
                </a:solidFill>
              </a:rPr>
              <a:t>Методы анализа данных</a:t>
            </a:r>
          </a:p>
        </p:txBody>
      </p:sp>
      <p:sp>
        <p:nvSpPr>
          <p:cNvPr id="3" name="Объект 2"/>
          <p:cNvSpPr>
            <a:spLocks noGrp="1"/>
          </p:cNvSpPr>
          <p:nvPr>
            <p:ph idx="1"/>
          </p:nvPr>
        </p:nvSpPr>
        <p:spPr/>
        <p:txBody>
          <a:bodyPr>
            <a:normAutofit/>
          </a:bodyPr>
          <a:lstStyle/>
          <a:p>
            <a:r>
              <a:rPr lang="ru-RU" b="1" dirty="0" smtClean="0"/>
              <a:t>Алгебраический подход – Журавлев Ю.И., Рудаков К.В.</a:t>
            </a:r>
          </a:p>
          <a:p>
            <a:r>
              <a:rPr lang="ru-RU" b="1" dirty="0" smtClean="0"/>
              <a:t>Статистический подход – Айвазян С.А., </a:t>
            </a:r>
          </a:p>
          <a:p>
            <a:r>
              <a:rPr lang="ru-RU" b="1" dirty="0" err="1" smtClean="0"/>
              <a:t>Вапник</a:t>
            </a:r>
            <a:r>
              <a:rPr lang="ru-RU" b="1" dirty="0" smtClean="0"/>
              <a:t> В.Н., </a:t>
            </a:r>
            <a:r>
              <a:rPr lang="ru-RU" b="1" dirty="0" err="1" smtClean="0"/>
              <a:t>Червоненкис</a:t>
            </a:r>
            <a:r>
              <a:rPr lang="ru-RU" b="1" dirty="0" smtClean="0"/>
              <a:t> А.К., Воронцов К</a:t>
            </a:r>
            <a:r>
              <a:rPr lang="ru-RU" b="1" dirty="0"/>
              <a:t>. В.</a:t>
            </a:r>
            <a:endParaRPr lang="ru-RU" b="1" dirty="0" smtClean="0"/>
          </a:p>
          <a:p>
            <a:r>
              <a:rPr lang="ru-RU" b="1" dirty="0" smtClean="0"/>
              <a:t>Эвристический подход - </a:t>
            </a:r>
            <a:r>
              <a:rPr lang="ru-RU" b="1" dirty="0"/>
              <a:t>Ивахненко А.Г</a:t>
            </a:r>
            <a:r>
              <a:rPr lang="ru-RU" b="1" dirty="0" smtClean="0"/>
              <a:t>., Загоруйко Н.Г., Лбов Г.С., Миркин Б.Г., Воронин Ю.А.,   </a:t>
            </a:r>
            <a:r>
              <a:rPr lang="ru-RU" b="1" dirty="0" err="1" smtClean="0"/>
              <a:t>Дорофеюк</a:t>
            </a:r>
            <a:r>
              <a:rPr lang="ru-RU" b="1" dirty="0" smtClean="0"/>
              <a:t> А.А. </a:t>
            </a:r>
          </a:p>
        </p:txBody>
      </p:sp>
      <p:sp>
        <p:nvSpPr>
          <p:cNvPr id="4" name="Номер слайда 3"/>
          <p:cNvSpPr>
            <a:spLocks noGrp="1"/>
          </p:cNvSpPr>
          <p:nvPr>
            <p:ph type="sldNum" sz="quarter" idx="12"/>
          </p:nvPr>
        </p:nvSpPr>
        <p:spPr/>
        <p:txBody>
          <a:bodyPr/>
          <a:lstStyle/>
          <a:p>
            <a:fld id="{97CE2FDB-F904-47A6-B9CD-C9F60A7B24B9}" type="slidenum">
              <a:rPr lang="ru-RU" smtClean="0"/>
              <a:t>61</a:t>
            </a:fld>
            <a:endParaRPr lang="ru-RU"/>
          </a:p>
        </p:txBody>
      </p:sp>
    </p:spTree>
    <p:extLst>
      <p:ext uri="{BB962C8B-B14F-4D97-AF65-F5344CB8AC3E}">
        <p14:creationId xmlns:p14="http://schemas.microsoft.com/office/powerpoint/2010/main" val="3027468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t="18666"/>
          <a:stretch/>
        </p:blipFill>
        <p:spPr bwMode="auto">
          <a:xfrm>
            <a:off x="2135560" y="2132856"/>
            <a:ext cx="7992888"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919537" y="332657"/>
            <a:ext cx="8079581" cy="1201275"/>
          </a:xfrm>
        </p:spPr>
        <p:txBody>
          <a:bodyPr vert="horz" lIns="91440" tIns="45720" rIns="91440" bIns="45720" rtlCol="0" anchor="ctr">
            <a:normAutofit fontScale="97500"/>
          </a:bodyPr>
          <a:lstStyle/>
          <a:p>
            <a:r>
              <a:rPr lang="ru-RU" b="1" dirty="0">
                <a:solidFill>
                  <a:schemeClr val="accent1">
                    <a:lumMod val="75000"/>
                  </a:schemeClr>
                </a:solidFill>
              </a:rPr>
              <a:t>Меры сходства</a:t>
            </a:r>
          </a:p>
        </p:txBody>
      </p:sp>
      <p:sp>
        <p:nvSpPr>
          <p:cNvPr id="3" name="Номер слайда 2"/>
          <p:cNvSpPr>
            <a:spLocks noGrp="1"/>
          </p:cNvSpPr>
          <p:nvPr>
            <p:ph type="sldNum" sz="quarter" idx="12"/>
          </p:nvPr>
        </p:nvSpPr>
        <p:spPr/>
        <p:txBody>
          <a:bodyPr/>
          <a:lstStyle/>
          <a:p>
            <a:fld id="{97CE2FDB-F904-47A6-B9CD-C9F60A7B24B9}" type="slidenum">
              <a:rPr lang="ru-RU" smtClean="0"/>
              <a:t>62</a:t>
            </a:fld>
            <a:endParaRPr lang="ru-RU"/>
          </a:p>
        </p:txBody>
      </p:sp>
    </p:spTree>
    <p:extLst>
      <p:ext uri="{BB962C8B-B14F-4D97-AF65-F5344CB8AC3E}">
        <p14:creationId xmlns:p14="http://schemas.microsoft.com/office/powerpoint/2010/main" val="19764257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rmAutofit fontScale="97500"/>
          </a:bodyPr>
          <a:lstStyle/>
          <a:p>
            <a:r>
              <a:rPr lang="ru-RU" b="1" dirty="0">
                <a:solidFill>
                  <a:schemeClr val="accent1">
                    <a:lumMod val="75000"/>
                  </a:schemeClr>
                </a:solidFill>
              </a:rPr>
              <a:t>Конкурентное сходство</a:t>
            </a:r>
          </a:p>
        </p:txBody>
      </p:sp>
      <p:sp>
        <p:nvSpPr>
          <p:cNvPr id="3" name="Объект 2"/>
          <p:cNvSpPr>
            <a:spLocks noGrp="1"/>
          </p:cNvSpPr>
          <p:nvPr>
            <p:ph idx="1"/>
          </p:nvPr>
        </p:nvSpPr>
        <p:spPr/>
        <p:txBody>
          <a:bodyPr/>
          <a:lstStyle/>
          <a:p>
            <a:r>
              <a:rPr lang="ru-RU" b="1" dirty="0" smtClean="0"/>
              <a:t>Сходство – мера относительная. </a:t>
            </a:r>
            <a:endParaRPr lang="ru-RU" b="1" dirty="0"/>
          </a:p>
        </p:txBody>
      </p:sp>
      <p:sp>
        <p:nvSpPr>
          <p:cNvPr id="10" name="Номер слайда 9"/>
          <p:cNvSpPr>
            <a:spLocks noGrp="1"/>
          </p:cNvSpPr>
          <p:nvPr>
            <p:ph type="sldNum" sz="quarter" idx="12"/>
          </p:nvPr>
        </p:nvSpPr>
        <p:spPr/>
        <p:txBody>
          <a:bodyPr/>
          <a:lstStyle/>
          <a:p>
            <a:fld id="{97CE2FDB-F904-47A6-B9CD-C9F60A7B24B9}" type="slidenum">
              <a:rPr lang="ru-RU" smtClean="0"/>
              <a:t>63</a:t>
            </a:fld>
            <a:endParaRPr lang="ru-RU"/>
          </a:p>
        </p:txBody>
      </p:sp>
      <p:sp>
        <p:nvSpPr>
          <p:cNvPr id="4" name="Овал 3"/>
          <p:cNvSpPr/>
          <p:nvPr/>
        </p:nvSpPr>
        <p:spPr>
          <a:xfrm>
            <a:off x="3077249" y="285293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а</a:t>
            </a:r>
          </a:p>
        </p:txBody>
      </p:sp>
      <p:sp>
        <p:nvSpPr>
          <p:cNvPr id="5" name="Овал 4"/>
          <p:cNvSpPr/>
          <p:nvPr/>
        </p:nvSpPr>
        <p:spPr>
          <a:xfrm>
            <a:off x="3077249" y="3483379"/>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а</a:t>
            </a:r>
          </a:p>
        </p:txBody>
      </p:sp>
      <p:sp>
        <p:nvSpPr>
          <p:cNvPr id="6" name="Овал 5"/>
          <p:cNvSpPr/>
          <p:nvPr/>
        </p:nvSpPr>
        <p:spPr>
          <a:xfrm>
            <a:off x="3096721" y="407632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а</a:t>
            </a:r>
          </a:p>
        </p:txBody>
      </p:sp>
      <p:sp>
        <p:nvSpPr>
          <p:cNvPr id="7" name="Овал 6"/>
          <p:cNvSpPr/>
          <p:nvPr/>
        </p:nvSpPr>
        <p:spPr>
          <a:xfrm>
            <a:off x="4020882" y="285293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endParaRPr lang="ru-RU" dirty="0">
              <a:solidFill>
                <a:schemeClr val="tx1"/>
              </a:solidFill>
            </a:endParaRPr>
          </a:p>
        </p:txBody>
      </p:sp>
      <p:sp>
        <p:nvSpPr>
          <p:cNvPr id="8" name="Овал 7"/>
          <p:cNvSpPr/>
          <p:nvPr/>
        </p:nvSpPr>
        <p:spPr>
          <a:xfrm>
            <a:off x="4028922" y="3483379"/>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endParaRPr lang="ru-RU" dirty="0">
              <a:solidFill>
                <a:schemeClr val="tx1"/>
              </a:solidFill>
            </a:endParaRPr>
          </a:p>
        </p:txBody>
      </p:sp>
      <p:sp>
        <p:nvSpPr>
          <p:cNvPr id="9" name="Овал 8"/>
          <p:cNvSpPr/>
          <p:nvPr/>
        </p:nvSpPr>
        <p:spPr>
          <a:xfrm>
            <a:off x="4655840" y="3483379"/>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endParaRPr lang="ru-RU" dirty="0">
              <a:solidFill>
                <a:schemeClr val="tx1"/>
              </a:solidFill>
            </a:endParaRPr>
          </a:p>
        </p:txBody>
      </p:sp>
      <p:sp>
        <p:nvSpPr>
          <p:cNvPr id="11" name="Овал 10"/>
          <p:cNvSpPr/>
          <p:nvPr/>
        </p:nvSpPr>
        <p:spPr>
          <a:xfrm>
            <a:off x="4064623" y="407632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endParaRPr lang="ru-RU" dirty="0">
              <a:solidFill>
                <a:schemeClr val="tx1"/>
              </a:solidFill>
            </a:endParaRPr>
          </a:p>
        </p:txBody>
      </p:sp>
      <p:sp>
        <p:nvSpPr>
          <p:cNvPr id="12" name="Овал 11"/>
          <p:cNvSpPr/>
          <p:nvPr/>
        </p:nvSpPr>
        <p:spPr>
          <a:xfrm>
            <a:off x="8927749" y="407632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endParaRPr lang="ru-RU" dirty="0">
              <a:solidFill>
                <a:schemeClr val="tx1"/>
              </a:solidFill>
            </a:endParaRPr>
          </a:p>
        </p:txBody>
      </p:sp>
      <p:cxnSp>
        <p:nvCxnSpPr>
          <p:cNvPr id="14" name="Прямая соединительная линия 13"/>
          <p:cNvCxnSpPr>
            <a:stCxn id="6" idx="4"/>
            <a:endCxn id="12" idx="4"/>
          </p:cNvCxnSpPr>
          <p:nvPr/>
        </p:nvCxnSpPr>
        <p:spPr>
          <a:xfrm>
            <a:off x="3325321" y="4533528"/>
            <a:ext cx="583102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a:stCxn id="5" idx="4"/>
          </p:cNvCxnSpPr>
          <p:nvPr/>
        </p:nvCxnSpPr>
        <p:spPr>
          <a:xfrm>
            <a:off x="3305850" y="3940580"/>
            <a:ext cx="1591667" cy="1752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3267504" y="3333274"/>
            <a:ext cx="98197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639046" y="4533528"/>
            <a:ext cx="381836" cy="369332"/>
          </a:xfrm>
          <a:prstGeom prst="rect">
            <a:avLst/>
          </a:prstGeom>
          <a:noFill/>
        </p:spPr>
        <p:txBody>
          <a:bodyPr wrap="none" rtlCol="0">
            <a:spAutoFit/>
          </a:bodyPr>
          <a:lstStyle/>
          <a:p>
            <a:r>
              <a:rPr lang="en-US" dirty="0"/>
              <a:t>r1</a:t>
            </a:r>
            <a:endParaRPr lang="ru-RU" dirty="0"/>
          </a:p>
        </p:txBody>
      </p:sp>
      <p:sp>
        <p:nvSpPr>
          <p:cNvPr id="29" name="TextBox 28"/>
          <p:cNvSpPr txBox="1"/>
          <p:nvPr/>
        </p:nvSpPr>
        <p:spPr>
          <a:xfrm>
            <a:off x="6600056" y="4533528"/>
            <a:ext cx="381836" cy="369332"/>
          </a:xfrm>
          <a:prstGeom prst="rect">
            <a:avLst/>
          </a:prstGeom>
          <a:noFill/>
        </p:spPr>
        <p:txBody>
          <a:bodyPr wrap="none" rtlCol="0">
            <a:spAutoFit/>
          </a:bodyPr>
          <a:lstStyle/>
          <a:p>
            <a:r>
              <a:rPr lang="en-US" dirty="0"/>
              <a:t>r2</a:t>
            </a:r>
            <a:endParaRPr lang="ru-RU" dirty="0"/>
          </a:p>
        </p:txBody>
      </p:sp>
      <p:sp>
        <p:nvSpPr>
          <p:cNvPr id="31" name="TextBox 30"/>
          <p:cNvSpPr txBox="1"/>
          <p:nvPr/>
        </p:nvSpPr>
        <p:spPr>
          <a:xfrm>
            <a:off x="3818105" y="5454102"/>
            <a:ext cx="4362337" cy="584775"/>
          </a:xfrm>
          <a:prstGeom prst="rect">
            <a:avLst/>
          </a:prstGeom>
          <a:noFill/>
        </p:spPr>
        <p:txBody>
          <a:bodyPr wrap="square" rtlCol="0">
            <a:spAutoFit/>
          </a:bodyPr>
          <a:lstStyle/>
          <a:p>
            <a:r>
              <a:rPr lang="ru-RU" sz="3200" b="1" dirty="0">
                <a:solidFill>
                  <a:srgbClr val="C00000"/>
                </a:solidFill>
              </a:rPr>
              <a:t>По сравнению с чем?</a:t>
            </a:r>
          </a:p>
        </p:txBody>
      </p:sp>
    </p:spTree>
    <p:extLst>
      <p:ext uri="{BB962C8B-B14F-4D97-AF65-F5344CB8AC3E}">
        <p14:creationId xmlns:p14="http://schemas.microsoft.com/office/powerpoint/2010/main" val="28387194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6920" y="499533"/>
            <a:ext cx="8079581" cy="1339008"/>
          </a:xfrm>
        </p:spPr>
        <p:txBody>
          <a:bodyPr vert="horz" lIns="91440" tIns="45720" rIns="91440" bIns="45720" rtlCol="0" anchor="ctr">
            <a:normAutofit fontScale="97500"/>
          </a:bodyPr>
          <a:lstStyle/>
          <a:p>
            <a:r>
              <a:rPr lang="en-US" b="1" dirty="0" err="1">
                <a:solidFill>
                  <a:schemeClr val="accent1">
                    <a:lumMod val="75000"/>
                  </a:schemeClr>
                </a:solidFill>
              </a:rPr>
              <a:t>FRiS</a:t>
            </a:r>
            <a:r>
              <a:rPr lang="en-US" b="1" dirty="0">
                <a:solidFill>
                  <a:schemeClr val="accent1">
                    <a:lumMod val="75000"/>
                  </a:schemeClr>
                </a:solidFill>
              </a:rPr>
              <a:t>-</a:t>
            </a:r>
            <a:r>
              <a:rPr lang="ru-RU" b="1" dirty="0">
                <a:solidFill>
                  <a:schemeClr val="accent1">
                    <a:lumMod val="75000"/>
                  </a:schemeClr>
                </a:solidFill>
              </a:rPr>
              <a:t>функция</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84772" y="2036059"/>
            <a:ext cx="481626" cy="481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Номер слайда 2"/>
          <p:cNvSpPr>
            <a:spLocks noGrp="1"/>
          </p:cNvSpPr>
          <p:nvPr>
            <p:ph type="sldNum" sz="quarter" idx="12"/>
          </p:nvPr>
        </p:nvSpPr>
        <p:spPr/>
        <p:txBody>
          <a:bodyPr/>
          <a:lstStyle/>
          <a:p>
            <a:fld id="{97CE2FDB-F904-47A6-B9CD-C9F60A7B24B9}" type="slidenum">
              <a:rPr lang="ru-RU" smtClean="0"/>
              <a:t>64</a:t>
            </a:fld>
            <a:endParaRPr lang="ru-RU"/>
          </a:p>
        </p:txBody>
      </p:sp>
      <p:sp>
        <p:nvSpPr>
          <p:cNvPr id="4" name="Овал 3"/>
          <p:cNvSpPr/>
          <p:nvPr/>
        </p:nvSpPr>
        <p:spPr>
          <a:xfrm>
            <a:off x="3316220" y="2067131"/>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8389" y="2787212"/>
            <a:ext cx="481013"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3810000" y="4077073"/>
            <a:ext cx="4950296" cy="1877437"/>
          </a:xfrm>
          <a:prstGeom prst="rect">
            <a:avLst/>
          </a:prstGeom>
        </p:spPr>
        <p:txBody>
          <a:bodyPr wrap="square">
            <a:spAutoFit/>
          </a:bodyPr>
          <a:lstStyle/>
          <a:p>
            <a:pPr algn="ctr"/>
            <a:r>
              <a:rPr lang="en-US" sz="3200" b="1" dirty="0"/>
              <a:t>F(</a:t>
            </a:r>
            <a:r>
              <a:rPr lang="en-US" sz="3200" b="1" dirty="0" err="1"/>
              <a:t>a,b|c</a:t>
            </a:r>
            <a:r>
              <a:rPr lang="en-US" sz="3200" b="1" dirty="0"/>
              <a:t>)=(r2-r1)/(r2+r1)</a:t>
            </a:r>
            <a:endParaRPr lang="ru-RU" sz="3200" b="1" dirty="0"/>
          </a:p>
          <a:p>
            <a:pPr algn="ctr"/>
            <a:r>
              <a:rPr lang="en-US" sz="2800" b="1" dirty="0"/>
              <a:t>  </a:t>
            </a:r>
            <a:endParaRPr lang="ru-RU" sz="2800" b="1" dirty="0"/>
          </a:p>
          <a:p>
            <a:pPr algn="ctr"/>
            <a:r>
              <a:rPr lang="en-US" sz="2800" b="1" dirty="0"/>
              <a:t>Function of Rival Similarity </a:t>
            </a:r>
            <a:endParaRPr lang="ru-RU" sz="2800" b="1" dirty="0"/>
          </a:p>
          <a:p>
            <a:pPr algn="ctr"/>
            <a:r>
              <a:rPr lang="en-US" sz="2800" b="1" dirty="0"/>
              <a:t>(</a:t>
            </a:r>
            <a:r>
              <a:rPr lang="en-US" sz="2800" b="1" dirty="0" err="1"/>
              <a:t>FRiS</a:t>
            </a:r>
            <a:r>
              <a:rPr lang="en-US" sz="2800" b="1" dirty="0"/>
              <a:t>-</a:t>
            </a:r>
            <a:r>
              <a:rPr lang="ru-RU" sz="2800" b="1" dirty="0"/>
              <a:t>функция)</a:t>
            </a:r>
          </a:p>
        </p:txBody>
      </p:sp>
      <p:cxnSp>
        <p:nvCxnSpPr>
          <p:cNvPr id="8" name="Прямая со стрелкой 7"/>
          <p:cNvCxnSpPr>
            <a:stCxn id="4099" idx="1"/>
          </p:cNvCxnSpPr>
          <p:nvPr/>
        </p:nvCxnSpPr>
        <p:spPr>
          <a:xfrm flipH="1" flipV="1">
            <a:off x="3773420" y="2427172"/>
            <a:ext cx="1054968" cy="60054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a:stCxn id="4099" idx="3"/>
            <a:endCxn id="4098" idx="1"/>
          </p:cNvCxnSpPr>
          <p:nvPr/>
        </p:nvCxnSpPr>
        <p:spPr>
          <a:xfrm flipV="1">
            <a:off x="5309402" y="2276872"/>
            <a:ext cx="2975371" cy="75084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07654" y="2658386"/>
            <a:ext cx="381836" cy="369332"/>
          </a:xfrm>
          <a:prstGeom prst="rect">
            <a:avLst/>
          </a:prstGeom>
          <a:noFill/>
        </p:spPr>
        <p:txBody>
          <a:bodyPr wrap="none" rtlCol="0">
            <a:spAutoFit/>
          </a:bodyPr>
          <a:lstStyle/>
          <a:p>
            <a:r>
              <a:rPr lang="en-US" b="1" dirty="0"/>
              <a:t>r1</a:t>
            </a:r>
            <a:endParaRPr lang="ru-RU" b="1" dirty="0"/>
          </a:p>
        </p:txBody>
      </p:sp>
      <p:sp>
        <p:nvSpPr>
          <p:cNvPr id="15" name="TextBox 14"/>
          <p:cNvSpPr txBox="1"/>
          <p:nvPr/>
        </p:nvSpPr>
        <p:spPr>
          <a:xfrm>
            <a:off x="6700596" y="2635954"/>
            <a:ext cx="381836" cy="369332"/>
          </a:xfrm>
          <a:prstGeom prst="rect">
            <a:avLst/>
          </a:prstGeom>
          <a:noFill/>
        </p:spPr>
        <p:txBody>
          <a:bodyPr wrap="none" rtlCol="0">
            <a:spAutoFit/>
          </a:bodyPr>
          <a:lstStyle/>
          <a:p>
            <a:r>
              <a:rPr lang="en-US" b="1" dirty="0"/>
              <a:t>r2</a:t>
            </a:r>
            <a:endParaRPr lang="ru-RU" b="1" dirty="0"/>
          </a:p>
        </p:txBody>
      </p:sp>
    </p:spTree>
    <p:extLst>
      <p:ext uri="{BB962C8B-B14F-4D97-AF65-F5344CB8AC3E}">
        <p14:creationId xmlns:p14="http://schemas.microsoft.com/office/powerpoint/2010/main" val="6671774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rmAutofit fontScale="97500"/>
          </a:bodyPr>
          <a:lstStyle/>
          <a:p>
            <a:r>
              <a:rPr lang="ru-RU" b="1" dirty="0">
                <a:solidFill>
                  <a:schemeClr val="accent1">
                    <a:lumMod val="75000"/>
                  </a:schemeClr>
                </a:solidFill>
              </a:rPr>
              <a:t>Относительные меры сходства</a:t>
            </a:r>
          </a:p>
        </p:txBody>
      </p:sp>
      <p:sp>
        <p:nvSpPr>
          <p:cNvPr id="3" name="Объект 2"/>
          <p:cNvSpPr>
            <a:spLocks noGrp="1"/>
          </p:cNvSpPr>
          <p:nvPr>
            <p:ph idx="1"/>
          </p:nvPr>
        </p:nvSpPr>
        <p:spPr/>
        <p:txBody>
          <a:bodyPr/>
          <a:lstStyle/>
          <a:p>
            <a:r>
              <a:rPr lang="ru-RU" b="1" dirty="0" smtClean="0"/>
              <a:t>Байес</a:t>
            </a:r>
            <a:r>
              <a:rPr lang="en-US" b="1" dirty="0" smtClean="0"/>
              <a:t> –</a:t>
            </a:r>
            <a:r>
              <a:rPr lang="ru-RU" b="1" dirty="0" smtClean="0"/>
              <a:t> </a:t>
            </a:r>
            <a:r>
              <a:rPr lang="en-US" b="1" dirty="0" smtClean="0"/>
              <a:t>z </a:t>
            </a:r>
            <a:r>
              <a:rPr lang="ru-RU" b="1" dirty="0" smtClean="0"/>
              <a:t>из </a:t>
            </a:r>
            <a:r>
              <a:rPr lang="en-US" b="1" dirty="0" smtClean="0"/>
              <a:t>A</a:t>
            </a:r>
            <a:r>
              <a:rPr lang="ru-RU" b="1" dirty="0" smtClean="0"/>
              <a:t>, если</a:t>
            </a:r>
            <a:r>
              <a:rPr lang="en-US" b="1" dirty="0" smtClean="0"/>
              <a:t> Pa(z)&gt;</a:t>
            </a:r>
            <a:r>
              <a:rPr lang="en-US" b="1" dirty="0" err="1" smtClean="0"/>
              <a:t>Pb</a:t>
            </a:r>
            <a:r>
              <a:rPr lang="en-US" b="1" dirty="0" smtClean="0"/>
              <a:t>(z)</a:t>
            </a:r>
          </a:p>
          <a:p>
            <a:endParaRPr lang="ru-RU" b="1" dirty="0" smtClean="0"/>
          </a:p>
          <a:p>
            <a:r>
              <a:rPr lang="en-US" b="1" dirty="0" err="1" smtClean="0"/>
              <a:t>kNN</a:t>
            </a:r>
            <a:r>
              <a:rPr lang="en-US" b="1" dirty="0" smtClean="0"/>
              <a:t> – z </a:t>
            </a:r>
            <a:r>
              <a:rPr lang="ru-RU" b="1" dirty="0" smtClean="0"/>
              <a:t>из </a:t>
            </a:r>
            <a:r>
              <a:rPr lang="en-US" b="1" dirty="0" smtClean="0"/>
              <a:t>A</a:t>
            </a:r>
            <a:r>
              <a:rPr lang="ru-RU" b="1" dirty="0" smtClean="0"/>
              <a:t>, если </a:t>
            </a:r>
            <a:r>
              <a:rPr lang="en-US" b="1" dirty="0" smtClean="0"/>
              <a:t>r(z,a1-ak)&lt;r(z,b1-bk)</a:t>
            </a:r>
          </a:p>
          <a:p>
            <a:endParaRPr lang="ru-RU" b="1" dirty="0" smtClean="0"/>
          </a:p>
          <a:p>
            <a:r>
              <a:rPr lang="en-US" b="1" dirty="0" smtClean="0"/>
              <a:t>Relief : F=(r2-r1)/d</a:t>
            </a:r>
          </a:p>
          <a:p>
            <a:endParaRPr lang="ru-RU" b="1" dirty="0" smtClean="0"/>
          </a:p>
          <a:p>
            <a:r>
              <a:rPr lang="ru-RU" b="1" dirty="0" smtClean="0"/>
              <a:t>Ширина профиля </a:t>
            </a:r>
            <a:r>
              <a:rPr lang="en-US" b="1" dirty="0" smtClean="0"/>
              <a:t>F=(r2-r1)/</a:t>
            </a:r>
            <a:r>
              <a:rPr lang="en-US" b="1" dirty="0" err="1" smtClean="0"/>
              <a:t>rmax</a:t>
            </a:r>
            <a:endParaRPr lang="en-US" b="1" dirty="0" smtClean="0"/>
          </a:p>
          <a:p>
            <a:endParaRPr lang="ru-RU" b="1" dirty="0"/>
          </a:p>
        </p:txBody>
      </p:sp>
      <p:sp>
        <p:nvSpPr>
          <p:cNvPr id="4" name="Номер слайда 3"/>
          <p:cNvSpPr>
            <a:spLocks noGrp="1"/>
          </p:cNvSpPr>
          <p:nvPr>
            <p:ph type="sldNum" sz="quarter" idx="12"/>
          </p:nvPr>
        </p:nvSpPr>
        <p:spPr/>
        <p:txBody>
          <a:bodyPr/>
          <a:lstStyle/>
          <a:p>
            <a:fld id="{97CE2FDB-F904-47A6-B9CD-C9F60A7B24B9}" type="slidenum">
              <a:rPr lang="ru-RU" smtClean="0"/>
              <a:t>65</a:t>
            </a:fld>
            <a:endParaRPr lang="ru-RU"/>
          </a:p>
        </p:txBody>
      </p:sp>
    </p:spTree>
    <p:extLst>
      <p:ext uri="{BB962C8B-B14F-4D97-AF65-F5344CB8AC3E}">
        <p14:creationId xmlns:p14="http://schemas.microsoft.com/office/powerpoint/2010/main" val="38081288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rmAutofit fontScale="97500"/>
          </a:bodyPr>
          <a:lstStyle/>
          <a:p>
            <a:r>
              <a:rPr lang="ru-RU" b="1" dirty="0">
                <a:solidFill>
                  <a:schemeClr val="accent1">
                    <a:lumMod val="75000"/>
                  </a:schemeClr>
                </a:solidFill>
              </a:rPr>
              <a:t>Использование </a:t>
            </a:r>
            <a:r>
              <a:rPr lang="en-US" b="1" dirty="0" err="1">
                <a:solidFill>
                  <a:schemeClr val="accent1">
                    <a:lumMod val="75000"/>
                  </a:schemeClr>
                </a:solidFill>
              </a:rPr>
              <a:t>FRiS</a:t>
            </a:r>
            <a:r>
              <a:rPr lang="ru-RU" b="1" dirty="0">
                <a:solidFill>
                  <a:schemeClr val="accent1">
                    <a:lumMod val="75000"/>
                  </a:schemeClr>
                </a:solidFill>
              </a:rPr>
              <a:t>-функции</a:t>
            </a:r>
          </a:p>
        </p:txBody>
      </p:sp>
      <p:sp>
        <p:nvSpPr>
          <p:cNvPr id="3" name="Объект 2"/>
          <p:cNvSpPr>
            <a:spLocks noGrp="1"/>
          </p:cNvSpPr>
          <p:nvPr>
            <p:ph idx="1"/>
          </p:nvPr>
        </p:nvSpPr>
        <p:spPr/>
        <p:txBody>
          <a:bodyPr>
            <a:normAutofit/>
          </a:bodyPr>
          <a:lstStyle/>
          <a:p>
            <a:pPr marL="0" indent="0">
              <a:buNone/>
            </a:pPr>
            <a:r>
              <a:rPr lang="ru-RU" b="1" dirty="0" smtClean="0"/>
              <a:t>Разработаны новые алгоритмы</a:t>
            </a:r>
            <a:r>
              <a:rPr lang="en-US" b="1" dirty="0" smtClean="0"/>
              <a:t> </a:t>
            </a:r>
            <a:r>
              <a:rPr lang="ru-RU" b="1" smtClean="0"/>
              <a:t>анализа данных, </a:t>
            </a:r>
            <a:r>
              <a:rPr lang="ru-RU" b="1" dirty="0" smtClean="0"/>
              <a:t>основанные на использовании </a:t>
            </a:r>
            <a:r>
              <a:rPr lang="en-US" b="1" dirty="0" err="1" smtClean="0"/>
              <a:t>FRiS</a:t>
            </a:r>
            <a:r>
              <a:rPr lang="en-US" b="1" dirty="0" smtClean="0"/>
              <a:t>-</a:t>
            </a:r>
            <a:r>
              <a:rPr lang="ru-RU" b="1" dirty="0" smtClean="0"/>
              <a:t>функций. </a:t>
            </a:r>
          </a:p>
          <a:p>
            <a:pPr marL="0" indent="0">
              <a:buNone/>
            </a:pPr>
            <a:endParaRPr lang="ru-RU" b="1" dirty="0" smtClean="0"/>
          </a:p>
          <a:p>
            <a:pPr marL="0" indent="0">
              <a:buNone/>
            </a:pPr>
            <a:r>
              <a:rPr lang="ru-RU" b="1" dirty="0" smtClean="0"/>
              <a:t>Их применение показало, что  переход от абсолютной меры сходства к относительной существенно улучшает алгоритмы анализа данных.</a:t>
            </a:r>
          </a:p>
          <a:p>
            <a:pPr marL="0" indent="0">
              <a:buNone/>
            </a:pPr>
            <a:r>
              <a:rPr lang="ru-RU" b="1" dirty="0" smtClean="0"/>
              <a:t>Переходим к рассмотрению этих алгоритмов</a:t>
            </a:r>
            <a:endParaRPr lang="ru-RU" b="1" dirty="0"/>
          </a:p>
        </p:txBody>
      </p:sp>
      <p:sp>
        <p:nvSpPr>
          <p:cNvPr id="4" name="Номер слайда 3"/>
          <p:cNvSpPr>
            <a:spLocks noGrp="1"/>
          </p:cNvSpPr>
          <p:nvPr>
            <p:ph type="sldNum" sz="quarter" idx="12"/>
          </p:nvPr>
        </p:nvSpPr>
        <p:spPr/>
        <p:txBody>
          <a:bodyPr/>
          <a:lstStyle/>
          <a:p>
            <a:fld id="{97CE2FDB-F904-47A6-B9CD-C9F60A7B24B9}" type="slidenum">
              <a:rPr lang="ru-RU" smtClean="0"/>
              <a:t>66</a:t>
            </a:fld>
            <a:endParaRPr lang="ru-RU"/>
          </a:p>
        </p:txBody>
      </p:sp>
    </p:spTree>
    <p:extLst>
      <p:ext uri="{BB962C8B-B14F-4D97-AF65-F5344CB8AC3E}">
        <p14:creationId xmlns:p14="http://schemas.microsoft.com/office/powerpoint/2010/main" val="601645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57226" y="499533"/>
            <a:ext cx="10772775" cy="983193"/>
          </a:xfrm>
        </p:spPr>
        <p:txBody>
          <a:bodyPr vert="horz" lIns="91440" tIns="45720" rIns="91440" bIns="45720" rtlCol="0" anchor="ctr">
            <a:normAutofit/>
          </a:bodyPr>
          <a:lstStyle/>
          <a:p>
            <a:r>
              <a:rPr lang="ru-RU" altLang="ru-RU"/>
              <a:t>Функция конкурентного сходства </a:t>
            </a:r>
          </a:p>
        </p:txBody>
      </p:sp>
      <p:sp>
        <p:nvSpPr>
          <p:cNvPr id="4099" name="Rectangle 3"/>
          <p:cNvSpPr>
            <a:spLocks noChangeArrowheads="1"/>
          </p:cNvSpPr>
          <p:nvPr/>
        </p:nvSpPr>
        <p:spPr bwMode="auto">
          <a:xfrm>
            <a:off x="8782051" y="1844677"/>
            <a:ext cx="192616"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00" name="Rectangle 4"/>
          <p:cNvSpPr>
            <a:spLocks noChangeArrowheads="1"/>
          </p:cNvSpPr>
          <p:nvPr/>
        </p:nvSpPr>
        <p:spPr bwMode="auto">
          <a:xfrm>
            <a:off x="11184467" y="3573464"/>
            <a:ext cx="188384"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01" name="Rectangle 5"/>
          <p:cNvSpPr>
            <a:spLocks noChangeArrowheads="1"/>
          </p:cNvSpPr>
          <p:nvPr/>
        </p:nvSpPr>
        <p:spPr bwMode="auto">
          <a:xfrm>
            <a:off x="10128251" y="1844677"/>
            <a:ext cx="192616"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02" name="Rectangle 6"/>
          <p:cNvSpPr>
            <a:spLocks noChangeArrowheads="1"/>
          </p:cNvSpPr>
          <p:nvPr/>
        </p:nvSpPr>
        <p:spPr bwMode="auto">
          <a:xfrm>
            <a:off x="10416117" y="4005265"/>
            <a:ext cx="192616"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03" name="Rectangle 7"/>
          <p:cNvSpPr>
            <a:spLocks noChangeArrowheads="1"/>
          </p:cNvSpPr>
          <p:nvPr/>
        </p:nvSpPr>
        <p:spPr bwMode="auto">
          <a:xfrm>
            <a:off x="8206317" y="2636840"/>
            <a:ext cx="192616"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04" name="Rectangle 8"/>
          <p:cNvSpPr>
            <a:spLocks noChangeArrowheads="1"/>
          </p:cNvSpPr>
          <p:nvPr/>
        </p:nvSpPr>
        <p:spPr bwMode="auto">
          <a:xfrm>
            <a:off x="9647767" y="3213101"/>
            <a:ext cx="190500"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05" name="Rectangle 9"/>
          <p:cNvSpPr>
            <a:spLocks noChangeArrowheads="1"/>
          </p:cNvSpPr>
          <p:nvPr/>
        </p:nvSpPr>
        <p:spPr bwMode="auto">
          <a:xfrm>
            <a:off x="6862235" y="2132015"/>
            <a:ext cx="190500"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06" name="Rectangle 10"/>
          <p:cNvSpPr>
            <a:spLocks noChangeArrowheads="1"/>
          </p:cNvSpPr>
          <p:nvPr/>
        </p:nvSpPr>
        <p:spPr bwMode="auto">
          <a:xfrm>
            <a:off x="9169400" y="4868865"/>
            <a:ext cx="188384"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07" name="Rectangle 11"/>
          <p:cNvSpPr>
            <a:spLocks noChangeArrowheads="1"/>
          </p:cNvSpPr>
          <p:nvPr/>
        </p:nvSpPr>
        <p:spPr bwMode="auto">
          <a:xfrm>
            <a:off x="8974667" y="2924177"/>
            <a:ext cx="190500"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08" name="Rectangle 12"/>
          <p:cNvSpPr>
            <a:spLocks noChangeArrowheads="1"/>
          </p:cNvSpPr>
          <p:nvPr/>
        </p:nvSpPr>
        <p:spPr bwMode="auto">
          <a:xfrm>
            <a:off x="9359902" y="2565401"/>
            <a:ext cx="190500"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09" name="Rectangle 13"/>
          <p:cNvSpPr>
            <a:spLocks noChangeArrowheads="1"/>
          </p:cNvSpPr>
          <p:nvPr/>
        </p:nvSpPr>
        <p:spPr bwMode="auto">
          <a:xfrm>
            <a:off x="10511367" y="2852740"/>
            <a:ext cx="190500"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10" name="Rectangle 14"/>
          <p:cNvSpPr>
            <a:spLocks noChangeArrowheads="1"/>
          </p:cNvSpPr>
          <p:nvPr/>
        </p:nvSpPr>
        <p:spPr bwMode="auto">
          <a:xfrm>
            <a:off x="9169400" y="3429001"/>
            <a:ext cx="188384"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11" name="Rectangle 15"/>
          <p:cNvSpPr>
            <a:spLocks noChangeArrowheads="1"/>
          </p:cNvSpPr>
          <p:nvPr/>
        </p:nvSpPr>
        <p:spPr bwMode="auto">
          <a:xfrm>
            <a:off x="10608733" y="2347915"/>
            <a:ext cx="188384"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12" name="Rectangle 16"/>
          <p:cNvSpPr>
            <a:spLocks noChangeArrowheads="1"/>
          </p:cNvSpPr>
          <p:nvPr/>
        </p:nvSpPr>
        <p:spPr bwMode="auto">
          <a:xfrm>
            <a:off x="6862235" y="3213101"/>
            <a:ext cx="190500"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13" name="Rectangle 17"/>
          <p:cNvSpPr>
            <a:spLocks noChangeArrowheads="1"/>
          </p:cNvSpPr>
          <p:nvPr/>
        </p:nvSpPr>
        <p:spPr bwMode="auto">
          <a:xfrm>
            <a:off x="7630584" y="4508501"/>
            <a:ext cx="192616"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14" name="Rectangle 18"/>
          <p:cNvSpPr>
            <a:spLocks noChangeArrowheads="1"/>
          </p:cNvSpPr>
          <p:nvPr/>
        </p:nvSpPr>
        <p:spPr bwMode="auto">
          <a:xfrm>
            <a:off x="8305800" y="3500440"/>
            <a:ext cx="188384"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15" name="Rectangle 19"/>
          <p:cNvSpPr>
            <a:spLocks noChangeArrowheads="1"/>
          </p:cNvSpPr>
          <p:nvPr/>
        </p:nvSpPr>
        <p:spPr bwMode="auto">
          <a:xfrm>
            <a:off x="8974667" y="4076701"/>
            <a:ext cx="190500"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16" name="Oval 20"/>
          <p:cNvSpPr>
            <a:spLocks noChangeArrowheads="1"/>
          </p:cNvSpPr>
          <p:nvPr/>
        </p:nvSpPr>
        <p:spPr bwMode="auto">
          <a:xfrm>
            <a:off x="1871135" y="6092827"/>
            <a:ext cx="190500" cy="142875"/>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17" name="Oval 21"/>
          <p:cNvSpPr>
            <a:spLocks noChangeArrowheads="1"/>
          </p:cNvSpPr>
          <p:nvPr/>
        </p:nvSpPr>
        <p:spPr bwMode="auto">
          <a:xfrm>
            <a:off x="2061635" y="5084765"/>
            <a:ext cx="190500" cy="142875"/>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18" name="Oval 22"/>
          <p:cNvSpPr>
            <a:spLocks noChangeArrowheads="1"/>
          </p:cNvSpPr>
          <p:nvPr/>
        </p:nvSpPr>
        <p:spPr bwMode="auto">
          <a:xfrm>
            <a:off x="3793067" y="4797427"/>
            <a:ext cx="188384" cy="142875"/>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19" name="Oval 23"/>
          <p:cNvSpPr>
            <a:spLocks noChangeArrowheads="1"/>
          </p:cNvSpPr>
          <p:nvPr/>
        </p:nvSpPr>
        <p:spPr bwMode="auto">
          <a:xfrm>
            <a:off x="4368800" y="5084765"/>
            <a:ext cx="188384" cy="142875"/>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altLang="ru-RU">
              <a:solidFill>
                <a:srgbClr val="FF0000"/>
              </a:solidFill>
            </a:endParaRPr>
          </a:p>
        </p:txBody>
      </p:sp>
      <p:sp>
        <p:nvSpPr>
          <p:cNvPr id="4120" name="Oval 24"/>
          <p:cNvSpPr>
            <a:spLocks noChangeArrowheads="1"/>
          </p:cNvSpPr>
          <p:nvPr/>
        </p:nvSpPr>
        <p:spPr bwMode="auto">
          <a:xfrm>
            <a:off x="4080933" y="5516565"/>
            <a:ext cx="188384" cy="142875"/>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21" name="Oval 25"/>
          <p:cNvSpPr>
            <a:spLocks noChangeArrowheads="1"/>
          </p:cNvSpPr>
          <p:nvPr/>
        </p:nvSpPr>
        <p:spPr bwMode="auto">
          <a:xfrm>
            <a:off x="3217333" y="6453189"/>
            <a:ext cx="188384" cy="142875"/>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22" name="Oval 26"/>
          <p:cNvSpPr>
            <a:spLocks noChangeArrowheads="1"/>
          </p:cNvSpPr>
          <p:nvPr/>
        </p:nvSpPr>
        <p:spPr bwMode="auto">
          <a:xfrm>
            <a:off x="4461935" y="6524627"/>
            <a:ext cx="190500" cy="142875"/>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23" name="Oval 27"/>
          <p:cNvSpPr>
            <a:spLocks noChangeArrowheads="1"/>
          </p:cNvSpPr>
          <p:nvPr/>
        </p:nvSpPr>
        <p:spPr bwMode="auto">
          <a:xfrm>
            <a:off x="3310467" y="5445127"/>
            <a:ext cx="190500" cy="142875"/>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24" name="Oval 28"/>
          <p:cNvSpPr>
            <a:spLocks noChangeArrowheads="1"/>
          </p:cNvSpPr>
          <p:nvPr/>
        </p:nvSpPr>
        <p:spPr bwMode="auto">
          <a:xfrm>
            <a:off x="5520267" y="5876927"/>
            <a:ext cx="188384" cy="142875"/>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25" name="Oval 29"/>
          <p:cNvSpPr>
            <a:spLocks noChangeArrowheads="1"/>
          </p:cNvSpPr>
          <p:nvPr/>
        </p:nvSpPr>
        <p:spPr bwMode="auto">
          <a:xfrm>
            <a:off x="3983567" y="5373689"/>
            <a:ext cx="190500" cy="142875"/>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6654" name="Line 30"/>
          <p:cNvSpPr>
            <a:spLocks noChangeShapeType="1"/>
          </p:cNvSpPr>
          <p:nvPr/>
        </p:nvSpPr>
        <p:spPr bwMode="auto">
          <a:xfrm flipV="1">
            <a:off x="5422900" y="3357565"/>
            <a:ext cx="1439333" cy="936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55" name="Line 31"/>
          <p:cNvSpPr>
            <a:spLocks noChangeShapeType="1"/>
          </p:cNvSpPr>
          <p:nvPr/>
        </p:nvSpPr>
        <p:spPr bwMode="auto">
          <a:xfrm flipH="1">
            <a:off x="4461935" y="4365628"/>
            <a:ext cx="673100"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56" name="Text Box 32"/>
          <p:cNvSpPr txBox="1">
            <a:spLocks noChangeArrowheads="1"/>
          </p:cNvSpPr>
          <p:nvPr/>
        </p:nvSpPr>
        <p:spPr bwMode="auto">
          <a:xfrm>
            <a:off x="4461933" y="4005263"/>
            <a:ext cx="389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a:t>r1</a:t>
            </a:r>
            <a:endParaRPr lang="ru-RU" altLang="ru-RU"/>
          </a:p>
        </p:txBody>
      </p:sp>
      <p:sp>
        <p:nvSpPr>
          <p:cNvPr id="26657" name="Text Box 33"/>
          <p:cNvSpPr txBox="1">
            <a:spLocks noChangeArrowheads="1"/>
          </p:cNvSpPr>
          <p:nvPr/>
        </p:nvSpPr>
        <p:spPr bwMode="auto">
          <a:xfrm>
            <a:off x="5903384" y="3716337"/>
            <a:ext cx="389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a:t>r2</a:t>
            </a:r>
            <a:endParaRPr lang="ru-RU" altLang="ru-RU"/>
          </a:p>
        </p:txBody>
      </p:sp>
      <p:sp>
        <p:nvSpPr>
          <p:cNvPr id="26658" name="AutoShape 34"/>
          <p:cNvSpPr>
            <a:spLocks noChangeArrowheads="1"/>
          </p:cNvSpPr>
          <p:nvPr/>
        </p:nvSpPr>
        <p:spPr bwMode="auto">
          <a:xfrm>
            <a:off x="5135036" y="4148141"/>
            <a:ext cx="385233" cy="287337"/>
          </a:xfrm>
          <a:custGeom>
            <a:avLst/>
            <a:gdLst>
              <a:gd name="T0" fmla="*/ 144463 w 21600"/>
              <a:gd name="T1" fmla="*/ 0 h 21600"/>
              <a:gd name="T2" fmla="*/ 42309 w 21600"/>
              <a:gd name="T3" fmla="*/ 42076 h 21600"/>
              <a:gd name="T4" fmla="*/ 0 w 21600"/>
              <a:gd name="T5" fmla="*/ 143669 h 21600"/>
              <a:gd name="T6" fmla="*/ 42309 w 21600"/>
              <a:gd name="T7" fmla="*/ 245261 h 21600"/>
              <a:gd name="T8" fmla="*/ 144463 w 21600"/>
              <a:gd name="T9" fmla="*/ 287337 h 21600"/>
              <a:gd name="T10" fmla="*/ 246616 w 21600"/>
              <a:gd name="T11" fmla="*/ 245261 h 21600"/>
              <a:gd name="T12" fmla="*/ 288925 w 21600"/>
              <a:gd name="T13" fmla="*/ 143669 h 21600"/>
              <a:gd name="T14" fmla="*/ 246616 w 21600"/>
              <a:gd name="T15" fmla="*/ 4207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F0123"/>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131" name="Oval 35"/>
          <p:cNvSpPr>
            <a:spLocks noChangeArrowheads="1"/>
          </p:cNvSpPr>
          <p:nvPr/>
        </p:nvSpPr>
        <p:spPr bwMode="auto">
          <a:xfrm>
            <a:off x="4271435" y="4365627"/>
            <a:ext cx="190500" cy="142875"/>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32" name="Oval 36"/>
          <p:cNvSpPr>
            <a:spLocks noChangeArrowheads="1"/>
          </p:cNvSpPr>
          <p:nvPr/>
        </p:nvSpPr>
        <p:spPr bwMode="auto">
          <a:xfrm>
            <a:off x="2159002" y="4076701"/>
            <a:ext cx="190500" cy="142875"/>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33" name="Oval 37"/>
          <p:cNvSpPr>
            <a:spLocks noChangeArrowheads="1"/>
          </p:cNvSpPr>
          <p:nvPr/>
        </p:nvSpPr>
        <p:spPr bwMode="auto">
          <a:xfrm>
            <a:off x="3405717" y="5084765"/>
            <a:ext cx="192616" cy="142875"/>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34" name="Oval 38"/>
          <p:cNvSpPr>
            <a:spLocks noChangeArrowheads="1"/>
          </p:cNvSpPr>
          <p:nvPr/>
        </p:nvSpPr>
        <p:spPr bwMode="auto">
          <a:xfrm>
            <a:off x="5710767" y="5156201"/>
            <a:ext cx="190500" cy="142875"/>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35" name="Oval 39"/>
          <p:cNvSpPr>
            <a:spLocks noChangeArrowheads="1"/>
          </p:cNvSpPr>
          <p:nvPr/>
        </p:nvSpPr>
        <p:spPr bwMode="auto">
          <a:xfrm>
            <a:off x="3693584" y="3860801"/>
            <a:ext cx="192616" cy="142875"/>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36" name="Freeform 40"/>
          <p:cNvSpPr>
            <a:spLocks/>
          </p:cNvSpPr>
          <p:nvPr/>
        </p:nvSpPr>
        <p:spPr bwMode="auto">
          <a:xfrm>
            <a:off x="4779436" y="2884489"/>
            <a:ext cx="182033" cy="423863"/>
          </a:xfrm>
          <a:custGeom>
            <a:avLst/>
            <a:gdLst>
              <a:gd name="T0" fmla="*/ 0 w 85"/>
              <a:gd name="T1" fmla="*/ 0 h 267"/>
              <a:gd name="T2" fmla="*/ 44973 w 85"/>
              <a:gd name="T3" fmla="*/ 134937 h 267"/>
              <a:gd name="T4" fmla="*/ 67459 w 85"/>
              <a:gd name="T5" fmla="*/ 223837 h 267"/>
              <a:gd name="T6" fmla="*/ 125282 w 85"/>
              <a:gd name="T7" fmla="*/ 334962 h 267"/>
              <a:gd name="T8" fmla="*/ 136525 w 85"/>
              <a:gd name="T9" fmla="*/ 423862 h 2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67">
                <a:moveTo>
                  <a:pt x="0" y="0"/>
                </a:moveTo>
                <a:cubicBezTo>
                  <a:pt x="8" y="31"/>
                  <a:pt x="21" y="53"/>
                  <a:pt x="28" y="85"/>
                </a:cubicBezTo>
                <a:cubicBezTo>
                  <a:pt x="32" y="104"/>
                  <a:pt x="30" y="126"/>
                  <a:pt x="42" y="141"/>
                </a:cubicBezTo>
                <a:cubicBezTo>
                  <a:pt x="61" y="166"/>
                  <a:pt x="68" y="182"/>
                  <a:pt x="78" y="211"/>
                </a:cubicBezTo>
                <a:cubicBezTo>
                  <a:pt x="85" y="262"/>
                  <a:pt x="85" y="244"/>
                  <a:pt x="85" y="267"/>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65" name="Line 41"/>
          <p:cNvSpPr>
            <a:spLocks noChangeShapeType="1"/>
          </p:cNvSpPr>
          <p:nvPr/>
        </p:nvSpPr>
        <p:spPr bwMode="auto">
          <a:xfrm>
            <a:off x="5037667" y="2781301"/>
            <a:ext cx="289984" cy="6477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66" name="Line 42"/>
          <p:cNvSpPr>
            <a:spLocks noChangeShapeType="1"/>
          </p:cNvSpPr>
          <p:nvPr/>
        </p:nvSpPr>
        <p:spPr bwMode="auto">
          <a:xfrm>
            <a:off x="5327651" y="3429002"/>
            <a:ext cx="1246716" cy="13684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67" name="Line 43"/>
          <p:cNvSpPr>
            <a:spLocks noChangeShapeType="1"/>
          </p:cNvSpPr>
          <p:nvPr/>
        </p:nvSpPr>
        <p:spPr bwMode="auto">
          <a:xfrm>
            <a:off x="6574369" y="4797425"/>
            <a:ext cx="867833" cy="144145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68" name="Text Box 44"/>
          <p:cNvSpPr txBox="1">
            <a:spLocks noChangeArrowheads="1"/>
          </p:cNvSpPr>
          <p:nvPr/>
        </p:nvSpPr>
        <p:spPr bwMode="auto">
          <a:xfrm>
            <a:off x="7632701" y="5988051"/>
            <a:ext cx="63350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buClr>
                <a:schemeClr val="bg2"/>
              </a:buClr>
              <a:buSzPct val="75000"/>
              <a:buFont typeface="Wingdings" pitchFamily="2" charset="2"/>
              <a:buNone/>
            </a:pPr>
            <a:r>
              <a:rPr lang="en-US" altLang="ru-RU" sz="2000" b="1"/>
              <a:t>F=0</a:t>
            </a:r>
            <a:endParaRPr lang="ru-RU" altLang="ru-RU" sz="2000" b="1"/>
          </a:p>
        </p:txBody>
      </p:sp>
      <p:sp>
        <p:nvSpPr>
          <p:cNvPr id="26669" name="Text Box 45"/>
          <p:cNvSpPr txBox="1">
            <a:spLocks noChangeArrowheads="1"/>
          </p:cNvSpPr>
          <p:nvPr/>
        </p:nvSpPr>
        <p:spPr bwMode="auto">
          <a:xfrm>
            <a:off x="1200153" y="2252665"/>
            <a:ext cx="210346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2000" b="1"/>
              <a:t>F=(r2-r1)/(r2+r1)</a:t>
            </a:r>
            <a:endParaRPr lang="ru-RU" altLang="ru-RU" sz="2000" b="1"/>
          </a:p>
          <a:p>
            <a:pPr eaLnBrk="1" hangingPunct="1"/>
            <a:endParaRPr lang="en-US" altLang="ru-RU" sz="2000" b="1"/>
          </a:p>
          <a:p>
            <a:pPr eaLnBrk="1" hangingPunct="1"/>
            <a:r>
              <a:rPr lang="ru-RU" altLang="ru-RU" sz="2000" b="1"/>
              <a:t>      </a:t>
            </a:r>
            <a:r>
              <a:rPr lang="en-US" altLang="ru-RU" sz="2000" b="1"/>
              <a:t>F</a:t>
            </a:r>
            <a:r>
              <a:rPr lang="en-US" altLang="ru-RU" sz="2000" b="1">
                <a:sym typeface="Symbol" pitchFamily="18" charset="2"/>
              </a:rPr>
              <a:t>[</a:t>
            </a:r>
            <a:r>
              <a:rPr lang="en-US" altLang="ru-RU" sz="2000" b="1"/>
              <a:t>-1, 1]</a:t>
            </a:r>
            <a:endParaRPr lang="ru-RU" altLang="ru-RU" sz="2000" b="1"/>
          </a:p>
        </p:txBody>
      </p:sp>
      <p:sp>
        <p:nvSpPr>
          <p:cNvPr id="2" name="Номер слайда 1"/>
          <p:cNvSpPr>
            <a:spLocks noGrp="1"/>
          </p:cNvSpPr>
          <p:nvPr>
            <p:ph type="sldNum" sz="quarter" idx="12"/>
          </p:nvPr>
        </p:nvSpPr>
        <p:spPr/>
        <p:txBody>
          <a:bodyPr/>
          <a:lstStyle/>
          <a:p>
            <a:fld id="{F1F76288-4F85-4F59-B786-02C6DC4B752F}" type="slidenum">
              <a:rPr lang="ru-RU" smtClean="0"/>
              <a:t>67</a:t>
            </a:fld>
            <a:endParaRPr lang="ru-RU"/>
          </a:p>
        </p:txBody>
      </p:sp>
    </p:spTree>
    <p:extLst>
      <p:ext uri="{BB962C8B-B14F-4D97-AF65-F5344CB8AC3E}">
        <p14:creationId xmlns:p14="http://schemas.microsoft.com/office/powerpoint/2010/main" val="2457648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5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6669"/>
                                        </p:tgtEl>
                                        <p:attrNameLst>
                                          <p:attrName>style.visibility</p:attrName>
                                        </p:attrNameLst>
                                      </p:cBhvr>
                                      <p:to>
                                        <p:strVal val="visible"/>
                                      </p:to>
                                    </p:set>
                                    <p:animEffect transition="in" filter="blinds(horizontal)">
                                      <p:cBhvr>
                                        <p:cTn id="21" dur="500"/>
                                        <p:tgtEl>
                                          <p:spTgt spid="2666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6666"/>
                                        </p:tgtEl>
                                        <p:attrNameLst>
                                          <p:attrName>style.visibility</p:attrName>
                                        </p:attrNameLst>
                                      </p:cBhvr>
                                      <p:to>
                                        <p:strVal val="visible"/>
                                      </p:to>
                                    </p:set>
                                    <p:animEffect transition="in" filter="checkerboard(across)">
                                      <p:cBhvr>
                                        <p:cTn id="26" dur="500"/>
                                        <p:tgtEl>
                                          <p:spTgt spid="26666"/>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26665"/>
                                        </p:tgtEl>
                                        <p:attrNameLst>
                                          <p:attrName>style.visibility</p:attrName>
                                        </p:attrNameLst>
                                      </p:cBhvr>
                                      <p:to>
                                        <p:strVal val="visible"/>
                                      </p:to>
                                    </p:set>
                                    <p:animEffect transition="in" filter="checkerboard(across)">
                                      <p:cBhvr>
                                        <p:cTn id="29" dur="500"/>
                                        <p:tgtEl>
                                          <p:spTgt spid="26665"/>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26667"/>
                                        </p:tgtEl>
                                        <p:attrNameLst>
                                          <p:attrName>style.visibility</p:attrName>
                                        </p:attrNameLst>
                                      </p:cBhvr>
                                      <p:to>
                                        <p:strVal val="visible"/>
                                      </p:to>
                                    </p:set>
                                    <p:animEffect transition="in" filter="checkerboard(across)">
                                      <p:cBhvr>
                                        <p:cTn id="32" dur="500"/>
                                        <p:tgtEl>
                                          <p:spTgt spid="26667"/>
                                        </p:tgtEl>
                                      </p:cBhvr>
                                    </p:animEffect>
                                  </p:childTnLst>
                                </p:cTn>
                              </p:par>
                              <p:par>
                                <p:cTn id="33" presetID="2" presetClass="entr" presetSubtype="4" fill="hold" grpId="0" nodeType="withEffect">
                                  <p:stCondLst>
                                    <p:cond delay="0"/>
                                  </p:stCondLst>
                                  <p:childTnLst>
                                    <p:set>
                                      <p:cBhvr>
                                        <p:cTn id="34" dur="1" fill="hold">
                                          <p:stCondLst>
                                            <p:cond delay="0"/>
                                          </p:stCondLst>
                                        </p:cTn>
                                        <p:tgtEl>
                                          <p:spTgt spid="26668"/>
                                        </p:tgtEl>
                                        <p:attrNameLst>
                                          <p:attrName>style.visibility</p:attrName>
                                        </p:attrNameLst>
                                      </p:cBhvr>
                                      <p:to>
                                        <p:strVal val="visible"/>
                                      </p:to>
                                    </p:set>
                                    <p:anim calcmode="lin" valueType="num">
                                      <p:cBhvr additive="base">
                                        <p:cTn id="35" dur="500" fill="hold"/>
                                        <p:tgtEl>
                                          <p:spTgt spid="26668"/>
                                        </p:tgtEl>
                                        <p:attrNameLst>
                                          <p:attrName>ppt_x</p:attrName>
                                        </p:attrNameLst>
                                      </p:cBhvr>
                                      <p:tavLst>
                                        <p:tav tm="0">
                                          <p:val>
                                            <p:strVal val="#ppt_x"/>
                                          </p:val>
                                        </p:tav>
                                        <p:tav tm="100000">
                                          <p:val>
                                            <p:strVal val="#ppt_x"/>
                                          </p:val>
                                        </p:tav>
                                      </p:tavLst>
                                    </p:anim>
                                    <p:anim calcmode="lin" valueType="num">
                                      <p:cBhvr additive="base">
                                        <p:cTn id="36" dur="500" fill="hold"/>
                                        <p:tgtEl>
                                          <p:spTgt spid="266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54" grpId="0" animBg="1"/>
      <p:bldP spid="26655" grpId="0" animBg="1"/>
      <p:bldP spid="26656" grpId="0"/>
      <p:bldP spid="26657" grpId="0"/>
      <p:bldP spid="26658" grpId="0" animBg="1"/>
      <p:bldP spid="26665" grpId="0" animBg="1"/>
      <p:bldP spid="26666" grpId="0" animBg="1"/>
      <p:bldP spid="26667" grpId="0" animBg="1"/>
      <p:bldP spid="26668" grpId="0"/>
      <p:bldP spid="2666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vert="horz" lIns="91440" tIns="45720" rIns="91440" bIns="45720" rtlCol="0" anchor="ctr">
            <a:noAutofit/>
          </a:bodyPr>
          <a:lstStyle/>
          <a:p>
            <a:r>
              <a:rPr lang="ru-RU" altLang="ru-RU" sz="4000" dirty="0"/>
              <a:t>Функция конкурентного сходства – единый базис для решения различных задач </a:t>
            </a:r>
            <a:r>
              <a:rPr lang="en-US" altLang="ru-RU" sz="4000" dirty="0"/>
              <a:t>Data Mining</a:t>
            </a:r>
            <a:endParaRPr lang="ru-RU" altLang="ru-RU" sz="4000" dirty="0"/>
          </a:p>
        </p:txBody>
      </p:sp>
      <p:graphicFrame>
        <p:nvGraphicFramePr>
          <p:cNvPr id="3" name="Объект 2"/>
          <p:cNvGraphicFramePr>
            <a:graphicFrameLocks noGrp="1"/>
          </p:cNvGraphicFramePr>
          <p:nvPr>
            <p:ph idx="1"/>
            <p:extLst/>
          </p:nvPr>
        </p:nvGraphicFramePr>
        <p:xfrm>
          <a:off x="676275" y="2403249"/>
          <a:ext cx="10753726" cy="3108912"/>
        </p:xfrm>
        <a:graphic>
          <a:graphicData uri="http://schemas.openxmlformats.org/drawingml/2006/table">
            <a:tbl>
              <a:tblPr bandRow="1">
                <a:tableStyleId>{5C22544A-7EE6-4342-B048-85BDC9FD1C3A}</a:tableStyleId>
              </a:tblPr>
              <a:tblGrid>
                <a:gridCol w="5376863">
                  <a:extLst>
                    <a:ext uri="{9D8B030D-6E8A-4147-A177-3AD203B41FA5}">
                      <a16:colId xmlns:a16="http://schemas.microsoft.com/office/drawing/2014/main" val="20000"/>
                    </a:ext>
                  </a:extLst>
                </a:gridCol>
                <a:gridCol w="5376863">
                  <a:extLst>
                    <a:ext uri="{9D8B030D-6E8A-4147-A177-3AD203B41FA5}">
                      <a16:colId xmlns:a16="http://schemas.microsoft.com/office/drawing/2014/main" val="20001"/>
                    </a:ext>
                  </a:extLst>
                </a:gridCol>
              </a:tblGrid>
              <a:tr h="457192">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u="none" strike="noStrike" cap="none" normalizeH="0" baseline="0" dirty="0" smtClean="0">
                          <a:ln>
                            <a:noFill/>
                          </a:ln>
                          <a:effectLst/>
                        </a:rPr>
                        <a:t>Таксономия</a:t>
                      </a:r>
                      <a:endParaRPr kumimoji="0" lang="ru-RU" altLang="ru-RU" sz="2400" b="0" i="0" u="none" strike="noStrike" cap="none" normalizeH="0" baseline="0" dirty="0" smtClean="0">
                        <a:ln>
                          <a:noFill/>
                        </a:ln>
                        <a:noFill/>
                        <a:effectLst/>
                        <a:latin typeface="Arial" charset="0"/>
                      </a:endParaRPr>
                    </a:p>
                  </a:txBody>
                  <a:tcPr marL="117581" marR="117581" marT="45716" marB="45716" horzOverflow="overflow"/>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900" u="none" strike="noStrike" cap="none" normalizeH="0" baseline="0" smtClean="0">
                          <a:ln>
                            <a:noFill/>
                          </a:ln>
                          <a:effectLst/>
                        </a:rPr>
                        <a:t>FRiS-Tdx</a:t>
                      </a:r>
                      <a:endParaRPr kumimoji="0" lang="ru-RU" altLang="ru-RU" sz="1900" b="0" i="0" u="none" strike="noStrike" cap="none" normalizeH="0" baseline="0" smtClean="0">
                        <a:ln>
                          <a:noFill/>
                        </a:ln>
                        <a:noFill/>
                        <a:effectLst/>
                        <a:latin typeface="Arial" charset="0"/>
                      </a:endParaRPr>
                    </a:p>
                  </a:txBody>
                  <a:tcPr marL="117581" marR="117581" marT="45716" marB="45716" horzOverflow="overflow"/>
                </a:tc>
                <a:extLst>
                  <a:ext uri="{0D108BD9-81ED-4DB2-BD59-A6C34878D82A}">
                    <a16:rowId xmlns:a16="http://schemas.microsoft.com/office/drawing/2014/main" val="10000"/>
                  </a:ext>
                </a:extLst>
              </a:tr>
              <a:tr h="457192">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u="none" strike="noStrike" cap="none" normalizeH="0" baseline="0" dirty="0" smtClean="0">
                          <a:ln>
                            <a:noFill/>
                          </a:ln>
                          <a:effectLst/>
                        </a:rPr>
                        <a:t>Построение решающего правила</a:t>
                      </a:r>
                      <a:endParaRPr kumimoji="0" lang="ru-RU" altLang="ru-RU" sz="2400" b="0" i="0" u="none" strike="noStrike" cap="none" normalizeH="0" baseline="0" dirty="0" smtClean="0">
                        <a:ln>
                          <a:noFill/>
                        </a:ln>
                        <a:noFill/>
                        <a:effectLst/>
                        <a:latin typeface="Arial" charset="0"/>
                      </a:endParaRPr>
                    </a:p>
                  </a:txBody>
                  <a:tcPr marL="117581" marR="117581" marT="45716" marB="45716" horzOverflow="overflow"/>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900" u="none" strike="noStrike" cap="none" normalizeH="0" baseline="0" dirty="0" err="1" smtClean="0">
                          <a:ln>
                            <a:noFill/>
                          </a:ln>
                          <a:effectLst/>
                        </a:rPr>
                        <a:t>FRiS-Stolp</a:t>
                      </a:r>
                      <a:endParaRPr kumimoji="0" lang="en-US" altLang="ru-RU" sz="1900" b="0" i="0" u="none" strike="noStrike" cap="none" normalizeH="0" baseline="0" dirty="0" smtClean="0">
                        <a:ln>
                          <a:noFill/>
                        </a:ln>
                        <a:noFill/>
                        <a:effectLst/>
                        <a:latin typeface="Arial" charset="0"/>
                      </a:endParaRPr>
                    </a:p>
                  </a:txBody>
                  <a:tcPr marL="117581" marR="117581" marT="45716" marB="45716" horzOverflow="overflow"/>
                </a:tc>
                <a:extLst>
                  <a:ext uri="{0D108BD9-81ED-4DB2-BD59-A6C34878D82A}">
                    <a16:rowId xmlns:a16="http://schemas.microsoft.com/office/drawing/2014/main" val="10001"/>
                  </a:ext>
                </a:extLst>
              </a:tr>
              <a:tr h="822952">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u="none" strike="noStrike" cap="none" normalizeH="0" baseline="0" dirty="0" smtClean="0">
                          <a:ln>
                            <a:noFill/>
                          </a:ln>
                          <a:effectLst/>
                        </a:rPr>
                        <a:t>Выбор информативной системы признаков</a:t>
                      </a:r>
                      <a:endParaRPr kumimoji="0" lang="ru-RU" altLang="ru-RU" sz="2400" b="0" i="0" u="none" strike="noStrike" cap="none" normalizeH="0" baseline="0" dirty="0" smtClean="0">
                        <a:ln>
                          <a:noFill/>
                        </a:ln>
                        <a:noFill/>
                        <a:effectLst/>
                        <a:latin typeface="Arial" charset="0"/>
                      </a:endParaRPr>
                    </a:p>
                  </a:txBody>
                  <a:tcPr marL="117581" marR="117581" marT="45716" marB="45716" horzOverflow="overflow"/>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900" u="none" strike="noStrike" cap="none" normalizeH="0" baseline="0" dirty="0" err="1" smtClean="0">
                          <a:ln>
                            <a:noFill/>
                          </a:ln>
                          <a:effectLst/>
                        </a:rPr>
                        <a:t>FRiS-GRdD</a:t>
                      </a:r>
                      <a:endParaRPr kumimoji="0" lang="ru-RU" altLang="ru-RU" sz="1900" b="0" i="0" u="none" strike="noStrike" cap="none" normalizeH="0" baseline="0" dirty="0" smtClean="0">
                        <a:ln>
                          <a:noFill/>
                        </a:ln>
                        <a:noFill/>
                        <a:effectLst/>
                        <a:latin typeface="Arial" charset="0"/>
                      </a:endParaRPr>
                    </a:p>
                  </a:txBody>
                  <a:tcPr marL="117581" marR="117581" marT="45716" marB="45716" horzOverflow="overflow"/>
                </a:tc>
                <a:extLst>
                  <a:ext uri="{0D108BD9-81ED-4DB2-BD59-A6C34878D82A}">
                    <a16:rowId xmlns:a16="http://schemas.microsoft.com/office/drawing/2014/main" val="10002"/>
                  </a:ext>
                </a:extLst>
              </a:tr>
              <a:tr h="457192">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u="none" strike="noStrike" cap="none" normalizeH="0" baseline="0" smtClean="0">
                          <a:ln>
                            <a:noFill/>
                          </a:ln>
                          <a:effectLst/>
                        </a:rPr>
                        <a:t>Обобщенная классификация</a:t>
                      </a:r>
                      <a:endParaRPr kumimoji="0" lang="ru-RU" altLang="ru-RU" sz="2400" b="0" i="0" u="none" strike="noStrike" cap="none" normalizeH="0" baseline="0" smtClean="0">
                        <a:ln>
                          <a:noFill/>
                        </a:ln>
                        <a:noFill/>
                        <a:effectLst/>
                        <a:latin typeface="Arial" charset="0"/>
                      </a:endParaRPr>
                    </a:p>
                  </a:txBody>
                  <a:tcPr marL="117581" marR="117581" marT="45716" marB="45716" horzOverflow="overflow"/>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900" u="none" strike="noStrike" cap="none" normalizeH="0" baseline="0" dirty="0" err="1" smtClean="0">
                          <a:ln>
                            <a:noFill/>
                          </a:ln>
                          <a:effectLst/>
                        </a:rPr>
                        <a:t>FRiS</a:t>
                      </a:r>
                      <a:r>
                        <a:rPr kumimoji="0" lang="en-US" altLang="ru-RU" sz="1900" u="none" strike="noStrike" cap="none" normalizeH="0" baseline="0" dirty="0" smtClean="0">
                          <a:ln>
                            <a:noFill/>
                          </a:ln>
                          <a:effectLst/>
                        </a:rPr>
                        <a:t>-TDR</a:t>
                      </a:r>
                      <a:endParaRPr kumimoji="0" lang="ru-RU" altLang="ru-RU" sz="1900" b="0" i="0" u="none" strike="noStrike" cap="none" normalizeH="0" baseline="0" dirty="0" smtClean="0">
                        <a:ln>
                          <a:noFill/>
                        </a:ln>
                        <a:noFill/>
                        <a:effectLst/>
                        <a:latin typeface="Arial" charset="0"/>
                      </a:endParaRPr>
                    </a:p>
                  </a:txBody>
                  <a:tcPr marL="117581" marR="117581" marT="45716" marB="45716" horzOverflow="overflow"/>
                </a:tc>
                <a:extLst>
                  <a:ext uri="{0D108BD9-81ED-4DB2-BD59-A6C34878D82A}">
                    <a16:rowId xmlns:a16="http://schemas.microsoft.com/office/drawing/2014/main" val="10003"/>
                  </a:ext>
                </a:extLst>
              </a:tr>
              <a:tr h="457192">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u="none" strike="noStrike" cap="none" normalizeH="0" baseline="0" smtClean="0">
                          <a:ln>
                            <a:noFill/>
                          </a:ln>
                          <a:effectLst/>
                        </a:rPr>
                        <a:t>Прогнозирование</a:t>
                      </a:r>
                      <a:endParaRPr kumimoji="0" lang="ru-RU" altLang="ru-RU" sz="2400" b="0" i="0" u="none" strike="noStrike" cap="none" normalizeH="0" baseline="0" smtClean="0">
                        <a:ln>
                          <a:noFill/>
                        </a:ln>
                        <a:noFill/>
                        <a:effectLst/>
                        <a:latin typeface="Arial" charset="0"/>
                      </a:endParaRPr>
                    </a:p>
                  </a:txBody>
                  <a:tcPr marL="117581" marR="117581" marT="45716" marB="45716" horzOverflow="overflow"/>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900" u="none" strike="noStrike" cap="none" normalizeH="0" baseline="0" dirty="0" err="1" smtClean="0">
                          <a:ln>
                            <a:noFill/>
                          </a:ln>
                          <a:effectLst/>
                        </a:rPr>
                        <a:t>FRiS</a:t>
                      </a:r>
                      <a:r>
                        <a:rPr kumimoji="0" lang="en-US" altLang="ru-RU" sz="1900" u="none" strike="noStrike" cap="none" normalizeH="0" baseline="0" dirty="0" smtClean="0">
                          <a:ln>
                            <a:noFill/>
                          </a:ln>
                          <a:effectLst/>
                        </a:rPr>
                        <a:t>-Pro</a:t>
                      </a:r>
                      <a:endParaRPr kumimoji="0" lang="ru-RU" altLang="ru-RU" sz="1900" b="0" i="0" u="none" strike="noStrike" cap="none" normalizeH="0" baseline="0" dirty="0" smtClean="0">
                        <a:ln>
                          <a:noFill/>
                        </a:ln>
                        <a:noFill/>
                        <a:effectLst/>
                        <a:latin typeface="Arial" charset="0"/>
                      </a:endParaRPr>
                    </a:p>
                  </a:txBody>
                  <a:tcPr marL="117581" marR="117581" marT="45716" marB="45716" horzOverflow="overflow"/>
                </a:tc>
                <a:extLst>
                  <a:ext uri="{0D108BD9-81ED-4DB2-BD59-A6C34878D82A}">
                    <a16:rowId xmlns:a16="http://schemas.microsoft.com/office/drawing/2014/main" val="10004"/>
                  </a:ext>
                </a:extLst>
              </a:tr>
              <a:tr h="457192">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u="none" strike="noStrike" cap="none" normalizeH="0" baseline="0" smtClean="0">
                          <a:ln>
                            <a:noFill/>
                          </a:ln>
                          <a:effectLst/>
                        </a:rPr>
                        <a:t>Комбинированные задачи</a:t>
                      </a:r>
                      <a:endParaRPr kumimoji="0" lang="ru-RU" altLang="ru-RU" sz="2400" b="0" i="0" u="none" strike="noStrike" cap="none" normalizeH="0" baseline="0" smtClean="0">
                        <a:ln>
                          <a:noFill/>
                        </a:ln>
                        <a:noFill/>
                        <a:effectLst/>
                        <a:latin typeface="Arial" charset="0"/>
                      </a:endParaRPr>
                    </a:p>
                  </a:txBody>
                  <a:tcPr marL="117581" marR="117581" marT="45716" marB="45716" horzOverflow="overflow"/>
                </a:tc>
                <a:tc>
                  <a:txBody>
                    <a:bodyPr/>
                    <a:lstStyle>
                      <a:lvl1pPr>
                        <a:spcBef>
                          <a:spcPct val="20000"/>
                        </a:spcBef>
                        <a:buClr>
                          <a:schemeClr val="tx2"/>
                        </a:buClr>
                        <a:buSzPct val="115000"/>
                        <a:buFont typeface="Wingdings" pitchFamily="2" charset="2"/>
                        <a:defRPr sz="2800">
                          <a:solidFill>
                            <a:schemeClr val="tx1"/>
                          </a:solidFill>
                          <a:effectLst>
                            <a:outerShdw blurRad="38100" dist="38100" dir="2700000" algn="tl">
                              <a:srgbClr val="C0C0C0"/>
                            </a:outerShdw>
                          </a:effectLst>
                          <a:latin typeface="Arial" charset="0"/>
                        </a:defRPr>
                      </a:lvl1pPr>
                      <a:lvl2pPr>
                        <a:spcBef>
                          <a:spcPct val="20000"/>
                        </a:spcBef>
                        <a:buFont typeface="Wingdings" pitchFamily="2" charset="2"/>
                        <a:defRPr sz="2400">
                          <a:solidFill>
                            <a:schemeClr val="tx1"/>
                          </a:solidFill>
                          <a:effectLst>
                            <a:outerShdw blurRad="38100" dist="38100" dir="2700000" algn="tl">
                              <a:srgbClr val="C0C0C0"/>
                            </a:outerShdw>
                          </a:effectLst>
                          <a:latin typeface="Arial" charset="0"/>
                        </a:defRPr>
                      </a:lvl2pPr>
                      <a:lvl3pPr>
                        <a:spcBef>
                          <a:spcPct val="20000"/>
                        </a:spcBef>
                        <a:buClr>
                          <a:schemeClr val="tx2"/>
                        </a:buClr>
                        <a:buSzPct val="115000"/>
                        <a:buFont typeface="Wingdings" pitchFamily="2" charset="2"/>
                        <a:defRPr sz="2000">
                          <a:solidFill>
                            <a:schemeClr val="tx1"/>
                          </a:solidFill>
                          <a:effectLst>
                            <a:outerShdw blurRad="38100" dist="38100" dir="2700000" algn="tl">
                              <a:srgbClr val="C0C0C0"/>
                            </a:outerShdw>
                          </a:effectLst>
                          <a:latin typeface="Arial" charset="0"/>
                        </a:defRPr>
                      </a:lvl3pPr>
                      <a:lvl4pPr>
                        <a:spcBef>
                          <a:spcPct val="20000"/>
                        </a:spcBef>
                        <a:buFont typeface="Wingdings" pitchFamily="2" charset="2"/>
                        <a:defRPr>
                          <a:solidFill>
                            <a:schemeClr val="tx1"/>
                          </a:solidFill>
                          <a:effectLst>
                            <a:outerShdw blurRad="38100" dist="38100" dir="2700000" algn="tl">
                              <a:srgbClr val="C0C0C0"/>
                            </a:outerShdw>
                          </a:effectLst>
                          <a:latin typeface="Arial" charset="0"/>
                        </a:defRPr>
                      </a:lvl4pPr>
                      <a:lvl5pPr>
                        <a:spcBef>
                          <a:spcPct val="20000"/>
                        </a:spcBef>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5pPr>
                      <a:lvl6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6pPr>
                      <a:lvl7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7pPr>
                      <a:lvl8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8pPr>
                      <a:lvl9pPr fontAlgn="base">
                        <a:spcBef>
                          <a:spcPct val="20000"/>
                        </a:spcBef>
                        <a:spcAft>
                          <a:spcPct val="0"/>
                        </a:spcAft>
                        <a:buClr>
                          <a:schemeClr val="tx2"/>
                        </a:buClr>
                        <a:buSzPct val="115000"/>
                        <a:buFont typeface="Wingdings" pitchFamily="2" charset="2"/>
                        <a:defRPr>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900" u="none" strike="noStrike" cap="none" normalizeH="0" baseline="0" dirty="0" err="1" smtClean="0">
                          <a:ln>
                            <a:noFill/>
                          </a:ln>
                          <a:effectLst/>
                        </a:rPr>
                        <a:t>FRiS</a:t>
                      </a:r>
                      <a:r>
                        <a:rPr kumimoji="0" lang="en-US" altLang="ru-RU" sz="1900" u="none" strike="noStrike" cap="none" normalizeH="0" baseline="0" dirty="0" smtClean="0">
                          <a:ln>
                            <a:noFill/>
                          </a:ln>
                          <a:effectLst/>
                        </a:rPr>
                        <a:t>-SDX</a:t>
                      </a:r>
                      <a:endParaRPr kumimoji="0" lang="ru-RU" altLang="ru-RU" sz="1900" b="0" i="0" u="none" strike="noStrike" cap="none" normalizeH="0" baseline="0" dirty="0" smtClean="0">
                        <a:ln>
                          <a:noFill/>
                        </a:ln>
                        <a:noFill/>
                        <a:effectLst/>
                        <a:latin typeface="Arial" charset="0"/>
                      </a:endParaRPr>
                    </a:p>
                  </a:txBody>
                  <a:tcPr marL="117581" marR="117581" marT="45716" marB="45716" horzOverflow="overflow"/>
                </a:tc>
                <a:extLst>
                  <a:ext uri="{0D108BD9-81ED-4DB2-BD59-A6C34878D82A}">
                    <a16:rowId xmlns:a16="http://schemas.microsoft.com/office/drawing/2014/main" val="10005"/>
                  </a:ext>
                </a:extLst>
              </a:tr>
            </a:tbl>
          </a:graphicData>
        </a:graphic>
      </p:graphicFrame>
      <p:sp>
        <p:nvSpPr>
          <p:cNvPr id="2" name="Номер слайда 1"/>
          <p:cNvSpPr>
            <a:spLocks noGrp="1"/>
          </p:cNvSpPr>
          <p:nvPr>
            <p:ph type="sldNum" sz="quarter" idx="12"/>
          </p:nvPr>
        </p:nvSpPr>
        <p:spPr/>
        <p:txBody>
          <a:bodyPr/>
          <a:lstStyle/>
          <a:p>
            <a:fld id="{F1F76288-4F85-4F59-B786-02C6DC4B752F}" type="slidenum">
              <a:rPr lang="ru-RU" smtClean="0"/>
              <a:t>68</a:t>
            </a:fld>
            <a:endParaRPr lang="ru-RU"/>
          </a:p>
        </p:txBody>
      </p:sp>
    </p:spTree>
    <p:extLst>
      <p:ext uri="{BB962C8B-B14F-4D97-AF65-F5344CB8AC3E}">
        <p14:creationId xmlns:p14="http://schemas.microsoft.com/office/powerpoint/2010/main" val="7064923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ru-RU" altLang="ru-RU" sz="3600" dirty="0"/>
              <a:t>Существующие подходы к решению задачи распознавания</a:t>
            </a:r>
          </a:p>
        </p:txBody>
      </p:sp>
      <p:sp>
        <p:nvSpPr>
          <p:cNvPr id="40963" name="Rectangle 3"/>
          <p:cNvSpPr>
            <a:spLocks noGrp="1" noChangeArrowheads="1"/>
          </p:cNvSpPr>
          <p:nvPr>
            <p:ph idx="1"/>
          </p:nvPr>
        </p:nvSpPr>
        <p:spPr>
          <a:xfrm>
            <a:off x="676658" y="2011681"/>
            <a:ext cx="4200143" cy="3760471"/>
          </a:xfrm>
        </p:spPr>
        <p:txBody>
          <a:bodyPr numCol="1">
            <a:normAutofit/>
          </a:bodyPr>
          <a:lstStyle/>
          <a:p>
            <a:pPr eaLnBrk="1" hangingPunct="1">
              <a:lnSpc>
                <a:spcPct val="80000"/>
              </a:lnSpc>
              <a:defRPr/>
            </a:pPr>
            <a:r>
              <a:rPr lang="ru-RU" altLang="ru-RU" dirty="0" smtClean="0"/>
              <a:t>Статистические </a:t>
            </a:r>
          </a:p>
          <a:p>
            <a:pPr lvl="1" eaLnBrk="1" hangingPunct="1">
              <a:lnSpc>
                <a:spcPct val="80000"/>
              </a:lnSpc>
              <a:defRPr/>
            </a:pPr>
            <a:r>
              <a:rPr lang="ru-RU" altLang="ru-RU" dirty="0" smtClean="0"/>
              <a:t>параметрические</a:t>
            </a:r>
          </a:p>
          <a:p>
            <a:pPr lvl="2" eaLnBrk="1" hangingPunct="1">
              <a:lnSpc>
                <a:spcPct val="80000"/>
              </a:lnSpc>
              <a:defRPr/>
            </a:pPr>
            <a:r>
              <a:rPr lang="ru-RU" altLang="ru-RU" sz="2400" u="sng" dirty="0">
                <a:solidFill>
                  <a:schemeClr val="hlink"/>
                </a:solidFill>
              </a:rPr>
              <a:t>оценка параметров распределений;</a:t>
            </a:r>
          </a:p>
          <a:p>
            <a:pPr lvl="1" eaLnBrk="1" hangingPunct="1">
              <a:lnSpc>
                <a:spcPct val="80000"/>
              </a:lnSpc>
              <a:defRPr/>
            </a:pPr>
            <a:r>
              <a:rPr lang="ru-RU" altLang="ru-RU" dirty="0" smtClean="0"/>
              <a:t>непараметрические</a:t>
            </a:r>
          </a:p>
          <a:p>
            <a:pPr lvl="2" eaLnBrk="1" hangingPunct="1">
              <a:lnSpc>
                <a:spcPct val="80000"/>
              </a:lnSpc>
              <a:defRPr/>
            </a:pPr>
            <a:r>
              <a:rPr lang="ru-RU" altLang="ru-RU" sz="2400" dirty="0">
                <a:hlinkClick r:id="rId2" tooltip="Метод парзеновского окна"/>
              </a:rPr>
              <a:t>метод </a:t>
            </a:r>
            <a:r>
              <a:rPr lang="ru-RU" altLang="ru-RU" sz="2400" dirty="0" err="1">
                <a:hlinkClick r:id="rId2" tooltip="Метод парзеновского окна"/>
              </a:rPr>
              <a:t>парзеновского</a:t>
            </a:r>
            <a:r>
              <a:rPr lang="ru-RU" altLang="ru-RU" sz="2400" dirty="0">
                <a:hlinkClick r:id="rId2" tooltip="Метод парзеновского окна"/>
              </a:rPr>
              <a:t> окна</a:t>
            </a:r>
            <a:r>
              <a:rPr lang="ru-RU" altLang="ru-RU" sz="2400" dirty="0"/>
              <a:t>; </a:t>
            </a:r>
          </a:p>
          <a:p>
            <a:pPr eaLnBrk="1" hangingPunct="1">
              <a:lnSpc>
                <a:spcPct val="80000"/>
              </a:lnSpc>
              <a:defRPr/>
            </a:pPr>
            <a:endParaRPr lang="ru-RU" altLang="ru-RU" u="sng" dirty="0" smtClean="0">
              <a:solidFill>
                <a:schemeClr val="hlink"/>
              </a:solidFill>
            </a:endParaRPr>
          </a:p>
          <a:p>
            <a:pPr eaLnBrk="1" hangingPunct="1">
              <a:lnSpc>
                <a:spcPct val="80000"/>
              </a:lnSpc>
              <a:defRPr/>
            </a:pPr>
            <a:endParaRPr lang="ru-RU" altLang="ru-RU" dirty="0" smtClean="0"/>
          </a:p>
        </p:txBody>
      </p:sp>
      <p:sp>
        <p:nvSpPr>
          <p:cNvPr id="2" name="Прямоугольник 1"/>
          <p:cNvSpPr/>
          <p:nvPr/>
        </p:nvSpPr>
        <p:spPr>
          <a:xfrm>
            <a:off x="4876800" y="1952155"/>
            <a:ext cx="4343400" cy="4524315"/>
          </a:xfrm>
          <a:prstGeom prst="rect">
            <a:avLst/>
          </a:prstGeom>
        </p:spPr>
        <p:txBody>
          <a:bodyPr wrap="square">
            <a:spAutoFit/>
          </a:bodyPr>
          <a:lstStyle/>
          <a:p>
            <a:pPr>
              <a:lnSpc>
                <a:spcPct val="80000"/>
              </a:lnSpc>
              <a:defRPr/>
            </a:pPr>
            <a:r>
              <a:rPr lang="ru-RU" altLang="ru-RU" sz="2400" dirty="0"/>
              <a:t>Эвристические</a:t>
            </a:r>
          </a:p>
          <a:p>
            <a:pPr lvl="1">
              <a:lnSpc>
                <a:spcPct val="80000"/>
              </a:lnSpc>
              <a:defRPr/>
            </a:pPr>
            <a:r>
              <a:rPr lang="ru-RU" altLang="ru-RU" sz="2400" dirty="0"/>
              <a:t>сходство</a:t>
            </a:r>
          </a:p>
          <a:p>
            <a:pPr lvl="2">
              <a:lnSpc>
                <a:spcPct val="80000"/>
              </a:lnSpc>
              <a:defRPr/>
            </a:pPr>
            <a:r>
              <a:rPr lang="ru-RU" altLang="ru-RU" sz="2400" dirty="0">
                <a:hlinkClick r:id="rId3" tooltip="Метод ближайших соседей"/>
              </a:rPr>
              <a:t>метод ближайших соседей</a:t>
            </a:r>
            <a:r>
              <a:rPr lang="ru-RU" altLang="ru-RU" sz="2400" dirty="0"/>
              <a:t>; </a:t>
            </a:r>
          </a:p>
          <a:p>
            <a:pPr lvl="2">
              <a:lnSpc>
                <a:spcPct val="80000"/>
              </a:lnSpc>
              <a:defRPr/>
            </a:pPr>
            <a:r>
              <a:rPr lang="ru-RU" altLang="ru-RU" sz="2400" dirty="0">
                <a:hlinkClick r:id="rId4" tooltip="Метод потенциальных функций"/>
              </a:rPr>
              <a:t>метод потенциальных функций</a:t>
            </a:r>
            <a:r>
              <a:rPr lang="ru-RU" altLang="ru-RU" sz="2400" dirty="0"/>
              <a:t>; </a:t>
            </a:r>
          </a:p>
          <a:p>
            <a:pPr lvl="2">
              <a:lnSpc>
                <a:spcPct val="80000"/>
              </a:lnSpc>
              <a:defRPr/>
            </a:pPr>
            <a:r>
              <a:rPr lang="ru-RU" altLang="ru-RU" sz="2400" dirty="0">
                <a:hlinkClick r:id="rId5" tooltip="СТОЛП"/>
              </a:rPr>
              <a:t>отбор эталонных объектов</a:t>
            </a:r>
            <a:r>
              <a:rPr lang="ru-RU" altLang="ru-RU" sz="2400" dirty="0"/>
              <a:t>. </a:t>
            </a:r>
          </a:p>
          <a:p>
            <a:pPr lvl="1">
              <a:lnSpc>
                <a:spcPct val="80000"/>
              </a:lnSpc>
              <a:defRPr/>
            </a:pPr>
            <a:r>
              <a:rPr lang="ru-RU" altLang="ru-RU" sz="2400" dirty="0"/>
              <a:t>разделимость</a:t>
            </a:r>
          </a:p>
          <a:p>
            <a:pPr lvl="2">
              <a:lnSpc>
                <a:spcPct val="80000"/>
              </a:lnSpc>
              <a:defRPr/>
            </a:pPr>
            <a:r>
              <a:rPr lang="ru-RU" altLang="ru-RU" sz="2400" dirty="0">
                <a:hlinkClick r:id="rId6" tooltip="Линейный дискриминант Фишера"/>
              </a:rPr>
              <a:t>линейный дискриминант Фишера</a:t>
            </a:r>
            <a:r>
              <a:rPr lang="ru-RU" altLang="ru-RU" sz="2400" dirty="0"/>
              <a:t>; </a:t>
            </a:r>
          </a:p>
          <a:p>
            <a:pPr lvl="2">
              <a:lnSpc>
                <a:spcPct val="80000"/>
              </a:lnSpc>
              <a:defRPr/>
            </a:pPr>
            <a:r>
              <a:rPr lang="ru-RU" altLang="ru-RU" sz="2400" dirty="0">
                <a:hlinkClick r:id="rId7" tooltip="Машина опорных векторов"/>
              </a:rPr>
              <a:t>метод опорных векторов</a:t>
            </a:r>
            <a:r>
              <a:rPr lang="ru-RU" altLang="ru-RU" sz="2400" dirty="0"/>
              <a:t> </a:t>
            </a:r>
          </a:p>
          <a:p>
            <a:pPr lvl="1">
              <a:lnSpc>
                <a:spcPct val="80000"/>
              </a:lnSpc>
              <a:defRPr/>
            </a:pPr>
            <a:r>
              <a:rPr lang="ru-RU" altLang="ru-RU" sz="2400" dirty="0"/>
              <a:t>логические закономерности</a:t>
            </a:r>
          </a:p>
          <a:p>
            <a:pPr lvl="2">
              <a:lnSpc>
                <a:spcPct val="80000"/>
              </a:lnSpc>
              <a:defRPr/>
            </a:pPr>
            <a:r>
              <a:rPr lang="ru-RU" altLang="ru-RU" sz="2400" u="sng" dirty="0">
                <a:solidFill>
                  <a:schemeClr val="hlink"/>
                </a:solidFill>
              </a:rPr>
              <a:t>деревья решений;</a:t>
            </a:r>
          </a:p>
          <a:p>
            <a:pPr lvl="2">
              <a:lnSpc>
                <a:spcPct val="80000"/>
              </a:lnSpc>
              <a:defRPr/>
            </a:pPr>
            <a:r>
              <a:rPr lang="ru-RU" altLang="ru-RU" sz="2400" u="sng" dirty="0">
                <a:solidFill>
                  <a:schemeClr val="hlink"/>
                </a:solidFill>
              </a:rPr>
              <a:t>ассоциативные правила;</a:t>
            </a:r>
            <a:endParaRPr lang="ru-RU" sz="2400" dirty="0"/>
          </a:p>
        </p:txBody>
      </p:sp>
      <p:sp>
        <p:nvSpPr>
          <p:cNvPr id="3" name="Прямоугольник 2"/>
          <p:cNvSpPr/>
          <p:nvPr/>
        </p:nvSpPr>
        <p:spPr>
          <a:xfrm>
            <a:off x="8993116" y="2016703"/>
            <a:ext cx="2323072" cy="387798"/>
          </a:xfrm>
          <a:prstGeom prst="rect">
            <a:avLst/>
          </a:prstGeom>
        </p:spPr>
        <p:txBody>
          <a:bodyPr wrap="none">
            <a:spAutoFit/>
          </a:bodyPr>
          <a:lstStyle/>
          <a:p>
            <a:pPr>
              <a:lnSpc>
                <a:spcPct val="80000"/>
              </a:lnSpc>
              <a:defRPr/>
            </a:pPr>
            <a:r>
              <a:rPr lang="ru-RU" altLang="ru-RU" sz="2400" dirty="0"/>
              <a:t>Нейронные сети</a:t>
            </a:r>
          </a:p>
        </p:txBody>
      </p:sp>
      <p:sp>
        <p:nvSpPr>
          <p:cNvPr id="4" name="Номер слайда 3"/>
          <p:cNvSpPr>
            <a:spLocks noGrp="1"/>
          </p:cNvSpPr>
          <p:nvPr>
            <p:ph type="sldNum" sz="quarter" idx="12"/>
          </p:nvPr>
        </p:nvSpPr>
        <p:spPr/>
        <p:txBody>
          <a:bodyPr/>
          <a:lstStyle/>
          <a:p>
            <a:fld id="{F1F76288-4F85-4F59-B786-02C6DC4B752F}" type="slidenum">
              <a:rPr lang="ru-RU" smtClean="0"/>
              <a:t>69</a:t>
            </a:fld>
            <a:endParaRPr lang="ru-RU"/>
          </a:p>
        </p:txBody>
      </p:sp>
    </p:spTree>
    <p:extLst>
      <p:ext uri="{BB962C8B-B14F-4D97-AF65-F5344CB8AC3E}">
        <p14:creationId xmlns:p14="http://schemas.microsoft.com/office/powerpoint/2010/main" val="3731349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Предпосылки формирования тренда</a:t>
            </a:r>
            <a:endParaRPr lang="ru-RU" dirty="0"/>
          </a:p>
        </p:txBody>
      </p:sp>
      <p:pic>
        <p:nvPicPr>
          <p:cNvPr id="6" name="Объект 5" descr="http://kit-e.ru/articles/sensor/2006_7_18.php&#10;Сысоева С. Взгляд на современный рынок автомобильных датчиков. Основные тенденции и важнейшие рыночные фигуры, 2006 - №7. Компоненты и технологии."/>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01818" y="1998663"/>
            <a:ext cx="3212989" cy="3767137"/>
          </a:xfrm>
          <a:prstGeom prst="rect">
            <a:avLst/>
          </a:prstGeom>
          <a:ln>
            <a:noFill/>
          </a:ln>
          <a:effectLst>
            <a:outerShdw blurRad="292100" dist="139700" dir="2700000" algn="tl" rotWithShape="0">
              <a:srgbClr val="333333">
                <a:alpha val="65000"/>
              </a:srgbClr>
            </a:outerShdw>
          </a:effectLst>
        </p:spPr>
      </p:pic>
      <p:sp>
        <p:nvSpPr>
          <p:cNvPr id="7" name="Объект 6"/>
          <p:cNvSpPr>
            <a:spLocks noGrp="1"/>
          </p:cNvSpPr>
          <p:nvPr>
            <p:ph sz="half" idx="2"/>
          </p:nvPr>
        </p:nvSpPr>
        <p:spPr/>
        <p:txBody>
          <a:bodyPr/>
          <a:lstStyle/>
          <a:p>
            <a:r>
              <a:rPr lang="ru-RU" dirty="0" smtClean="0"/>
              <a:t>Распространение сенсоров</a:t>
            </a:r>
          </a:p>
          <a:p>
            <a:r>
              <a:rPr lang="ru-RU" dirty="0" smtClean="0"/>
              <a:t>Увеличение пропускной способности сетей</a:t>
            </a:r>
          </a:p>
          <a:p>
            <a:r>
              <a:rPr lang="ru-RU" dirty="0" smtClean="0"/>
              <a:t>Развитие беспроводных сетей</a:t>
            </a:r>
          </a:p>
          <a:p>
            <a:r>
              <a:rPr lang="ru-RU" dirty="0" smtClean="0"/>
              <a:t>Развитие технологий хранения данных (удешевление)</a:t>
            </a:r>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7</a:t>
            </a:fld>
            <a:endParaRPr lang="ru-RU"/>
          </a:p>
        </p:txBody>
      </p:sp>
      <p:pic>
        <p:nvPicPr>
          <p:cNvPr id="1026" name="Picture 2" descr="http://nbmag.ru/media/wysiwyg/blackberr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167" y="2502941"/>
            <a:ext cx="2451301" cy="13788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44878"/>
      </p:ext>
    </p:extLst>
  </p:cSld>
  <p:clrMapOvr>
    <a:masterClrMapping/>
  </p:clrMapOvr>
  <mc:AlternateContent xmlns:mc="http://schemas.openxmlformats.org/markup-compatibility/2006" xmlns:p14="http://schemas.microsoft.com/office/powerpoint/2010/main">
    <mc:Choice Requires="p14">
      <p:transition spd="slow" p14:dur="2000" advTm="43003"/>
    </mc:Choice>
    <mc:Fallback xmlns="">
      <p:transition spd="slow" advTm="43003"/>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ru-RU" altLang="ru-RU" dirty="0" smtClean="0"/>
              <a:t>Алгоритм </a:t>
            </a:r>
            <a:r>
              <a:rPr lang="en-US" altLang="ru-RU" dirty="0" err="1" smtClean="0"/>
              <a:t>FRiS-Stolp</a:t>
            </a:r>
            <a:endParaRPr lang="ru-RU" altLang="ru-RU" dirty="0" smtClean="0"/>
          </a:p>
        </p:txBody>
      </p:sp>
      <p:sp>
        <p:nvSpPr>
          <p:cNvPr id="43011" name="Rectangle 3"/>
          <p:cNvSpPr>
            <a:spLocks noGrp="1" noChangeArrowheads="1"/>
          </p:cNvSpPr>
          <p:nvPr>
            <p:ph idx="1"/>
          </p:nvPr>
        </p:nvSpPr>
        <p:spPr/>
        <p:txBody>
          <a:bodyPr/>
          <a:lstStyle/>
          <a:p>
            <a:pPr eaLnBrk="1" hangingPunct="1">
              <a:lnSpc>
                <a:spcPct val="90000"/>
              </a:lnSpc>
              <a:defRPr/>
            </a:pPr>
            <a:r>
              <a:rPr lang="ru-RU" altLang="ru-RU" smtClean="0"/>
              <a:t>Строится набор эталонных объектов (столпов), сохраняющий свойства всей выборки</a:t>
            </a:r>
          </a:p>
          <a:p>
            <a:pPr lvl="1" eaLnBrk="1" hangingPunct="1">
              <a:lnSpc>
                <a:spcPct val="90000"/>
              </a:lnSpc>
              <a:defRPr/>
            </a:pPr>
            <a:r>
              <a:rPr lang="ru-RU" altLang="ru-RU" smtClean="0"/>
              <a:t>Небольшое количество столпов</a:t>
            </a:r>
          </a:p>
          <a:p>
            <a:pPr lvl="1" eaLnBrk="1" hangingPunct="1">
              <a:lnSpc>
                <a:spcPct val="90000"/>
              </a:lnSpc>
              <a:defRPr/>
            </a:pPr>
            <a:r>
              <a:rPr lang="ru-RU" altLang="ru-RU" smtClean="0"/>
              <a:t>Наиболее представительные объекты</a:t>
            </a:r>
          </a:p>
          <a:p>
            <a:pPr eaLnBrk="1" hangingPunct="1">
              <a:lnSpc>
                <a:spcPct val="90000"/>
              </a:lnSpc>
              <a:defRPr/>
            </a:pPr>
            <a:r>
              <a:rPr lang="ru-RU" altLang="ru-RU" smtClean="0"/>
              <a:t> Полученный набор может использоваться: </a:t>
            </a:r>
          </a:p>
          <a:p>
            <a:pPr lvl="1" eaLnBrk="1" hangingPunct="1">
              <a:lnSpc>
                <a:spcPct val="90000"/>
              </a:lnSpc>
              <a:defRPr/>
            </a:pPr>
            <a:r>
              <a:rPr lang="ru-RU" altLang="ru-RU" smtClean="0"/>
              <a:t>для оценки компактности выборки</a:t>
            </a:r>
          </a:p>
          <a:p>
            <a:pPr lvl="1" eaLnBrk="1" hangingPunct="1">
              <a:lnSpc>
                <a:spcPct val="90000"/>
              </a:lnSpc>
              <a:defRPr/>
            </a:pPr>
            <a:r>
              <a:rPr lang="ru-RU" altLang="ru-RU" smtClean="0"/>
              <a:t>для распознавания неклассифицированных объектов</a:t>
            </a:r>
          </a:p>
        </p:txBody>
      </p:sp>
      <p:sp>
        <p:nvSpPr>
          <p:cNvPr id="2" name="Номер слайда 1"/>
          <p:cNvSpPr>
            <a:spLocks noGrp="1"/>
          </p:cNvSpPr>
          <p:nvPr>
            <p:ph type="sldNum" sz="quarter" idx="12"/>
          </p:nvPr>
        </p:nvSpPr>
        <p:spPr/>
        <p:txBody>
          <a:bodyPr/>
          <a:lstStyle/>
          <a:p>
            <a:fld id="{F1F76288-4F85-4F59-B786-02C6DC4B752F}" type="slidenum">
              <a:rPr lang="ru-RU" smtClean="0"/>
              <a:t>70</a:t>
            </a:fld>
            <a:endParaRPr lang="ru-RU"/>
          </a:p>
        </p:txBody>
      </p:sp>
    </p:spTree>
    <p:extLst>
      <p:ext uri="{BB962C8B-B14F-4D97-AF65-F5344CB8AC3E}">
        <p14:creationId xmlns:p14="http://schemas.microsoft.com/office/powerpoint/2010/main" val="19578659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ru-RU" altLang="ru-RU" smtClean="0"/>
              <a:t>Алгоритм </a:t>
            </a:r>
            <a:r>
              <a:rPr lang="en-US" altLang="ru-RU" smtClean="0"/>
              <a:t>FRiS-Stolp</a:t>
            </a:r>
            <a:endParaRPr lang="ru-RU" altLang="ru-RU" smtClean="0"/>
          </a:p>
        </p:txBody>
      </p:sp>
      <p:sp>
        <p:nvSpPr>
          <p:cNvPr id="4099" name="Rectangle 3"/>
          <p:cNvSpPr>
            <a:spLocks noGrp="1" noChangeArrowheads="1"/>
          </p:cNvSpPr>
          <p:nvPr>
            <p:ph idx="1"/>
          </p:nvPr>
        </p:nvSpPr>
        <p:spPr/>
        <p:txBody>
          <a:bodyPr/>
          <a:lstStyle/>
          <a:p>
            <a:pPr eaLnBrk="1" hangingPunct="1">
              <a:lnSpc>
                <a:spcPct val="80000"/>
              </a:lnSpc>
              <a:defRPr/>
            </a:pPr>
            <a:r>
              <a:rPr lang="ru-RU" altLang="ru-RU" smtClean="0"/>
              <a:t>Ищется базовое множество столпов, состоящее из наилучшего кандидата на роль столпа образа </a:t>
            </a:r>
            <a:r>
              <a:rPr lang="ru-RU" altLang="ru-RU" b="1" i="1" smtClean="0"/>
              <a:t>А</a:t>
            </a:r>
            <a:r>
              <a:rPr lang="ru-RU" altLang="ru-RU" smtClean="0"/>
              <a:t> и наилучшего кандидата на роль столпа образа </a:t>
            </a:r>
            <a:r>
              <a:rPr lang="ru-RU" altLang="ru-RU" b="1" i="1" smtClean="0"/>
              <a:t>В</a:t>
            </a:r>
            <a:r>
              <a:rPr lang="ru-RU" altLang="ru-RU" smtClean="0"/>
              <a:t>. </a:t>
            </a:r>
          </a:p>
          <a:p>
            <a:pPr lvl="2" eaLnBrk="1" hangingPunct="1">
              <a:lnSpc>
                <a:spcPct val="80000"/>
              </a:lnSpc>
              <a:defRPr/>
            </a:pPr>
            <a:r>
              <a:rPr lang="ru-RU" altLang="ru-RU"/>
              <a:t>Считается, что рассматриваемый образ описывается единственным столпом, а в качестве столпа конкурирующего образа берется ближайший объект из  этого образа.</a:t>
            </a:r>
            <a:endParaRPr lang="en-US" altLang="ru-RU"/>
          </a:p>
          <a:p>
            <a:pPr eaLnBrk="1" hangingPunct="1">
              <a:lnSpc>
                <a:spcPct val="80000"/>
              </a:lnSpc>
              <a:defRPr/>
            </a:pPr>
            <a:r>
              <a:rPr lang="ru-RU" altLang="ru-RU" smtClean="0"/>
              <a:t>Происходит наращивание базовой системы столпов до достижения одного из условий остановки</a:t>
            </a:r>
          </a:p>
          <a:p>
            <a:pPr lvl="2" eaLnBrk="1" hangingPunct="1">
              <a:lnSpc>
                <a:spcPct val="80000"/>
              </a:lnSpc>
              <a:defRPr/>
            </a:pPr>
            <a:r>
              <a:rPr lang="ru-RU" altLang="ru-RU"/>
              <a:t>заданный уровень точности распознавания обучающей выборки</a:t>
            </a:r>
          </a:p>
          <a:p>
            <a:pPr lvl="2" eaLnBrk="1" hangingPunct="1">
              <a:lnSpc>
                <a:spcPct val="80000"/>
              </a:lnSpc>
              <a:defRPr/>
            </a:pPr>
            <a:r>
              <a:rPr lang="ru-RU" altLang="ru-RU"/>
              <a:t>максимально допустимое количество столпов в системе </a:t>
            </a:r>
          </a:p>
          <a:p>
            <a:pPr lvl="2" eaLnBrk="1" hangingPunct="1">
              <a:lnSpc>
                <a:spcPct val="80000"/>
              </a:lnSpc>
              <a:defRPr/>
            </a:pPr>
            <a:endParaRPr lang="ru-RU" altLang="ru-RU"/>
          </a:p>
        </p:txBody>
      </p:sp>
      <p:sp>
        <p:nvSpPr>
          <p:cNvPr id="2" name="Номер слайда 1"/>
          <p:cNvSpPr>
            <a:spLocks noGrp="1"/>
          </p:cNvSpPr>
          <p:nvPr>
            <p:ph type="sldNum" sz="quarter" idx="12"/>
          </p:nvPr>
        </p:nvSpPr>
        <p:spPr/>
        <p:txBody>
          <a:bodyPr/>
          <a:lstStyle/>
          <a:p>
            <a:fld id="{F1F76288-4F85-4F59-B786-02C6DC4B752F}" type="slidenum">
              <a:rPr lang="ru-RU" smtClean="0"/>
              <a:t>71</a:t>
            </a:fld>
            <a:endParaRPr lang="ru-RU"/>
          </a:p>
        </p:txBody>
      </p:sp>
    </p:spTree>
    <p:extLst>
      <p:ext uri="{BB962C8B-B14F-4D97-AF65-F5344CB8AC3E}">
        <p14:creationId xmlns:p14="http://schemas.microsoft.com/office/powerpoint/2010/main" val="108561804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57226" y="499534"/>
            <a:ext cx="10772775" cy="1157817"/>
          </a:xfrm>
        </p:spPr>
        <p:txBody>
          <a:bodyPr/>
          <a:lstStyle/>
          <a:p>
            <a:pPr eaLnBrk="1" hangingPunct="1">
              <a:defRPr/>
            </a:pPr>
            <a:r>
              <a:rPr lang="ru-RU" altLang="ru-RU" sz="4000" dirty="0"/>
              <a:t>Оценка качества объекта на роль столпа</a:t>
            </a:r>
          </a:p>
        </p:txBody>
      </p:sp>
      <p:sp>
        <p:nvSpPr>
          <p:cNvPr id="9219" name="Oval 3"/>
          <p:cNvSpPr>
            <a:spLocks noChangeArrowheads="1"/>
          </p:cNvSpPr>
          <p:nvPr/>
        </p:nvSpPr>
        <p:spPr bwMode="auto">
          <a:xfrm>
            <a:off x="5710769" y="2276476"/>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20" name="Oval 4"/>
          <p:cNvSpPr>
            <a:spLocks noChangeArrowheads="1"/>
          </p:cNvSpPr>
          <p:nvPr/>
        </p:nvSpPr>
        <p:spPr bwMode="auto">
          <a:xfrm>
            <a:off x="5232402" y="3068640"/>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21" name="Oval 5"/>
          <p:cNvSpPr>
            <a:spLocks noChangeArrowheads="1"/>
          </p:cNvSpPr>
          <p:nvPr/>
        </p:nvSpPr>
        <p:spPr bwMode="auto">
          <a:xfrm>
            <a:off x="6576486" y="2636840"/>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22" name="Oval 6"/>
          <p:cNvSpPr>
            <a:spLocks noChangeArrowheads="1"/>
          </p:cNvSpPr>
          <p:nvPr/>
        </p:nvSpPr>
        <p:spPr bwMode="auto">
          <a:xfrm>
            <a:off x="6191253" y="2997202"/>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23" name="Oval 7"/>
          <p:cNvSpPr>
            <a:spLocks noChangeArrowheads="1"/>
          </p:cNvSpPr>
          <p:nvPr/>
        </p:nvSpPr>
        <p:spPr bwMode="auto">
          <a:xfrm>
            <a:off x="6862236" y="3032127"/>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24" name="Oval 8"/>
          <p:cNvSpPr>
            <a:spLocks noChangeArrowheads="1"/>
          </p:cNvSpPr>
          <p:nvPr/>
        </p:nvSpPr>
        <p:spPr bwMode="auto">
          <a:xfrm>
            <a:off x="6479120" y="3789364"/>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25" name="Oval 9"/>
          <p:cNvSpPr>
            <a:spLocks noChangeArrowheads="1"/>
          </p:cNvSpPr>
          <p:nvPr/>
        </p:nvSpPr>
        <p:spPr bwMode="auto">
          <a:xfrm>
            <a:off x="5422902" y="3789364"/>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26" name="Oval 10"/>
          <p:cNvSpPr>
            <a:spLocks noChangeArrowheads="1"/>
          </p:cNvSpPr>
          <p:nvPr/>
        </p:nvSpPr>
        <p:spPr bwMode="auto">
          <a:xfrm>
            <a:off x="6096002" y="3644900"/>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27" name="Oval 11"/>
          <p:cNvSpPr>
            <a:spLocks noChangeArrowheads="1"/>
          </p:cNvSpPr>
          <p:nvPr/>
        </p:nvSpPr>
        <p:spPr bwMode="auto">
          <a:xfrm>
            <a:off x="7440086" y="4005264"/>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28" name="Oval 12"/>
          <p:cNvSpPr>
            <a:spLocks noChangeArrowheads="1"/>
          </p:cNvSpPr>
          <p:nvPr/>
        </p:nvSpPr>
        <p:spPr bwMode="auto">
          <a:xfrm>
            <a:off x="7632702" y="2924176"/>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29" name="Oval 13"/>
          <p:cNvSpPr>
            <a:spLocks noChangeArrowheads="1"/>
          </p:cNvSpPr>
          <p:nvPr/>
        </p:nvSpPr>
        <p:spPr bwMode="auto">
          <a:xfrm>
            <a:off x="10320869" y="4508502"/>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30" name="Oval 14"/>
          <p:cNvSpPr>
            <a:spLocks noChangeArrowheads="1"/>
          </p:cNvSpPr>
          <p:nvPr/>
        </p:nvSpPr>
        <p:spPr bwMode="auto">
          <a:xfrm>
            <a:off x="10896602" y="3500439"/>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31" name="Oval 15"/>
          <p:cNvSpPr>
            <a:spLocks noChangeArrowheads="1"/>
          </p:cNvSpPr>
          <p:nvPr/>
        </p:nvSpPr>
        <p:spPr bwMode="auto">
          <a:xfrm>
            <a:off x="9072036" y="5373690"/>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32" name="Oval 16"/>
          <p:cNvSpPr>
            <a:spLocks noChangeArrowheads="1"/>
          </p:cNvSpPr>
          <p:nvPr/>
        </p:nvSpPr>
        <p:spPr bwMode="auto">
          <a:xfrm>
            <a:off x="10033002" y="4940302"/>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33" name="Oval 17"/>
          <p:cNvSpPr>
            <a:spLocks noChangeArrowheads="1"/>
          </p:cNvSpPr>
          <p:nvPr/>
        </p:nvSpPr>
        <p:spPr bwMode="auto">
          <a:xfrm>
            <a:off x="10223502" y="4076702"/>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34" name="Oval 18"/>
          <p:cNvSpPr>
            <a:spLocks noChangeArrowheads="1"/>
          </p:cNvSpPr>
          <p:nvPr/>
        </p:nvSpPr>
        <p:spPr bwMode="auto">
          <a:xfrm>
            <a:off x="9167286" y="4724402"/>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35" name="Oval 19"/>
          <p:cNvSpPr>
            <a:spLocks noChangeArrowheads="1"/>
          </p:cNvSpPr>
          <p:nvPr/>
        </p:nvSpPr>
        <p:spPr bwMode="auto">
          <a:xfrm>
            <a:off x="10416120" y="5373690"/>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36" name="Oval 20"/>
          <p:cNvSpPr>
            <a:spLocks noChangeArrowheads="1"/>
          </p:cNvSpPr>
          <p:nvPr/>
        </p:nvSpPr>
        <p:spPr bwMode="auto">
          <a:xfrm>
            <a:off x="7823202" y="5661027"/>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37" name="Oval 21"/>
          <p:cNvSpPr>
            <a:spLocks noChangeArrowheads="1"/>
          </p:cNvSpPr>
          <p:nvPr/>
        </p:nvSpPr>
        <p:spPr bwMode="auto">
          <a:xfrm>
            <a:off x="10128253" y="1916115"/>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38" name="Oval 22"/>
          <p:cNvSpPr>
            <a:spLocks noChangeArrowheads="1"/>
          </p:cNvSpPr>
          <p:nvPr/>
        </p:nvSpPr>
        <p:spPr bwMode="auto">
          <a:xfrm>
            <a:off x="11377086" y="2636840"/>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39" name="Oval 23"/>
          <p:cNvSpPr>
            <a:spLocks noChangeArrowheads="1"/>
          </p:cNvSpPr>
          <p:nvPr/>
        </p:nvSpPr>
        <p:spPr bwMode="auto">
          <a:xfrm>
            <a:off x="10320869" y="2492376"/>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40" name="Oval 27"/>
          <p:cNvSpPr>
            <a:spLocks noChangeArrowheads="1"/>
          </p:cNvSpPr>
          <p:nvPr/>
        </p:nvSpPr>
        <p:spPr bwMode="auto">
          <a:xfrm>
            <a:off x="10991853" y="1844676"/>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41" name="Oval 28"/>
          <p:cNvSpPr>
            <a:spLocks noChangeArrowheads="1"/>
          </p:cNvSpPr>
          <p:nvPr/>
        </p:nvSpPr>
        <p:spPr bwMode="auto">
          <a:xfrm>
            <a:off x="10320869" y="2995615"/>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42" name="Oval 29"/>
          <p:cNvSpPr>
            <a:spLocks noChangeArrowheads="1"/>
          </p:cNvSpPr>
          <p:nvPr/>
        </p:nvSpPr>
        <p:spPr bwMode="auto">
          <a:xfrm>
            <a:off x="9169402" y="2132015"/>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37918" name="Oval 30"/>
          <p:cNvSpPr>
            <a:spLocks noChangeArrowheads="1"/>
          </p:cNvSpPr>
          <p:nvPr/>
        </p:nvSpPr>
        <p:spPr bwMode="auto">
          <a:xfrm>
            <a:off x="5327652" y="3716341"/>
            <a:ext cx="575733" cy="504825"/>
          </a:xfrm>
          <a:prstGeom prst="ellipse">
            <a:avLst/>
          </a:prstGeom>
          <a:noFill/>
          <a:ln w="25400">
            <a:solidFill>
              <a:srgbClr val="00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37919" name="Line 31"/>
          <p:cNvSpPr>
            <a:spLocks noChangeShapeType="1"/>
          </p:cNvSpPr>
          <p:nvPr/>
        </p:nvSpPr>
        <p:spPr bwMode="auto">
          <a:xfrm flipH="1">
            <a:off x="5808133" y="3787777"/>
            <a:ext cx="287867"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7920" name="Line 32"/>
          <p:cNvSpPr>
            <a:spLocks noChangeShapeType="1"/>
          </p:cNvSpPr>
          <p:nvPr/>
        </p:nvSpPr>
        <p:spPr bwMode="auto">
          <a:xfrm>
            <a:off x="6383867" y="3932240"/>
            <a:ext cx="1536700" cy="17287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7921" name="Line 33"/>
          <p:cNvSpPr>
            <a:spLocks noChangeShapeType="1"/>
          </p:cNvSpPr>
          <p:nvPr/>
        </p:nvSpPr>
        <p:spPr bwMode="auto">
          <a:xfrm flipH="1" flipV="1">
            <a:off x="5808133" y="4005263"/>
            <a:ext cx="3361267"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7922" name="Line 34"/>
          <p:cNvSpPr>
            <a:spLocks noChangeShapeType="1"/>
          </p:cNvSpPr>
          <p:nvPr/>
        </p:nvSpPr>
        <p:spPr bwMode="auto">
          <a:xfrm flipH="1">
            <a:off x="9264653" y="5013327"/>
            <a:ext cx="95249"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7923" name="Text Box 35"/>
          <p:cNvSpPr txBox="1">
            <a:spLocks noChangeArrowheads="1"/>
          </p:cNvSpPr>
          <p:nvPr/>
        </p:nvSpPr>
        <p:spPr bwMode="auto">
          <a:xfrm>
            <a:off x="5712884" y="3355976"/>
            <a:ext cx="575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a:t>r1</a:t>
            </a:r>
            <a:endParaRPr lang="ru-RU" altLang="ru-RU"/>
          </a:p>
        </p:txBody>
      </p:sp>
      <p:sp>
        <p:nvSpPr>
          <p:cNvPr id="37924" name="Text Box 36"/>
          <p:cNvSpPr txBox="1">
            <a:spLocks noChangeArrowheads="1"/>
          </p:cNvSpPr>
          <p:nvPr/>
        </p:nvSpPr>
        <p:spPr bwMode="auto">
          <a:xfrm>
            <a:off x="6479119" y="4795837"/>
            <a:ext cx="575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a:t>r2</a:t>
            </a:r>
            <a:endParaRPr lang="ru-RU" altLang="ru-RU"/>
          </a:p>
        </p:txBody>
      </p:sp>
      <p:sp>
        <p:nvSpPr>
          <p:cNvPr id="37925" name="Text Box 37"/>
          <p:cNvSpPr txBox="1">
            <a:spLocks noChangeArrowheads="1"/>
          </p:cNvSpPr>
          <p:nvPr/>
        </p:nvSpPr>
        <p:spPr bwMode="auto">
          <a:xfrm>
            <a:off x="8688919" y="4940301"/>
            <a:ext cx="575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a:t>r1</a:t>
            </a:r>
            <a:endParaRPr lang="ru-RU" altLang="ru-RU"/>
          </a:p>
        </p:txBody>
      </p:sp>
      <p:sp>
        <p:nvSpPr>
          <p:cNvPr id="37926" name="Text Box 38"/>
          <p:cNvSpPr txBox="1">
            <a:spLocks noChangeArrowheads="1"/>
          </p:cNvSpPr>
          <p:nvPr/>
        </p:nvSpPr>
        <p:spPr bwMode="auto">
          <a:xfrm>
            <a:off x="7440084" y="4579937"/>
            <a:ext cx="575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a:t>r2</a:t>
            </a:r>
            <a:endParaRPr lang="ru-RU" altLang="ru-RU"/>
          </a:p>
        </p:txBody>
      </p:sp>
      <p:sp>
        <p:nvSpPr>
          <p:cNvPr id="9252" name="Text Box 39"/>
          <p:cNvSpPr txBox="1">
            <a:spLocks noChangeArrowheads="1"/>
          </p:cNvSpPr>
          <p:nvPr/>
        </p:nvSpPr>
        <p:spPr bwMode="auto">
          <a:xfrm>
            <a:off x="4847167" y="3932237"/>
            <a:ext cx="4804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a:t>a</a:t>
            </a:r>
            <a:r>
              <a:rPr lang="en-US" altLang="ru-RU" baseline="-25000"/>
              <a:t>i</a:t>
            </a:r>
            <a:endParaRPr lang="ru-RU" altLang="ru-RU" baseline="-25000"/>
          </a:p>
        </p:txBody>
      </p:sp>
      <p:sp>
        <p:nvSpPr>
          <p:cNvPr id="9253" name="Text Box 40"/>
          <p:cNvSpPr txBox="1">
            <a:spLocks noChangeArrowheads="1"/>
          </p:cNvSpPr>
          <p:nvPr/>
        </p:nvSpPr>
        <p:spPr bwMode="auto">
          <a:xfrm>
            <a:off x="6288617" y="3355976"/>
            <a:ext cx="4804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a:t>a</a:t>
            </a:r>
            <a:r>
              <a:rPr lang="en-US" altLang="ru-RU" baseline="-25000"/>
              <a:t>j</a:t>
            </a:r>
            <a:endParaRPr lang="ru-RU" altLang="ru-RU" baseline="-25000"/>
          </a:p>
        </p:txBody>
      </p:sp>
      <p:sp>
        <p:nvSpPr>
          <p:cNvPr id="9254" name="Text Box 41"/>
          <p:cNvSpPr txBox="1">
            <a:spLocks noChangeArrowheads="1"/>
          </p:cNvSpPr>
          <p:nvPr/>
        </p:nvSpPr>
        <p:spPr bwMode="auto">
          <a:xfrm>
            <a:off x="7344835" y="5732463"/>
            <a:ext cx="673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a:t>b</a:t>
            </a:r>
            <a:r>
              <a:rPr lang="en-US" altLang="ru-RU" baseline="-25000"/>
              <a:t>j1</a:t>
            </a:r>
            <a:endParaRPr lang="ru-RU" altLang="ru-RU" baseline="-25000"/>
          </a:p>
        </p:txBody>
      </p:sp>
      <p:sp>
        <p:nvSpPr>
          <p:cNvPr id="9255" name="Text Box 42"/>
          <p:cNvSpPr txBox="1">
            <a:spLocks noChangeArrowheads="1"/>
          </p:cNvSpPr>
          <p:nvPr/>
        </p:nvSpPr>
        <p:spPr bwMode="auto">
          <a:xfrm>
            <a:off x="9169400" y="4364037"/>
            <a:ext cx="6709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a:t>b</a:t>
            </a:r>
            <a:r>
              <a:rPr lang="en-US" altLang="ru-RU" baseline="-25000"/>
              <a:t>k</a:t>
            </a:r>
            <a:endParaRPr lang="ru-RU" altLang="ru-RU" baseline="-25000"/>
          </a:p>
        </p:txBody>
      </p:sp>
      <p:sp>
        <p:nvSpPr>
          <p:cNvPr id="9256" name="Text Box 43"/>
          <p:cNvSpPr txBox="1">
            <a:spLocks noChangeArrowheads="1"/>
          </p:cNvSpPr>
          <p:nvPr/>
        </p:nvSpPr>
        <p:spPr bwMode="auto">
          <a:xfrm>
            <a:off x="9359902" y="5372101"/>
            <a:ext cx="673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a:t>b</a:t>
            </a:r>
            <a:r>
              <a:rPr lang="en-US" altLang="ru-RU" baseline="-25000"/>
              <a:t>k2</a:t>
            </a:r>
            <a:endParaRPr lang="ru-RU" altLang="ru-RU" baseline="-25000"/>
          </a:p>
        </p:txBody>
      </p:sp>
      <p:sp>
        <p:nvSpPr>
          <p:cNvPr id="9257" name="Text Box 44"/>
          <p:cNvSpPr txBox="1">
            <a:spLocks noChangeArrowheads="1"/>
          </p:cNvSpPr>
          <p:nvPr/>
        </p:nvSpPr>
        <p:spPr bwMode="auto">
          <a:xfrm>
            <a:off x="334433" y="1613695"/>
            <a:ext cx="4224867"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sz="1600" dirty="0"/>
              <a:t>A={a</a:t>
            </a:r>
            <a:r>
              <a:rPr lang="en-US" altLang="ru-RU" sz="1600" baseline="-25000" dirty="0"/>
              <a:t>1</a:t>
            </a:r>
            <a:r>
              <a:rPr lang="en-US" altLang="ru-RU" sz="1600" dirty="0"/>
              <a:t>,..a</a:t>
            </a:r>
            <a:r>
              <a:rPr lang="en-US" altLang="ru-RU" sz="1600" baseline="-25000" dirty="0"/>
              <a:t>m1</a:t>
            </a:r>
            <a:r>
              <a:rPr lang="en-US" altLang="ru-RU" sz="1600" dirty="0"/>
              <a:t>} – </a:t>
            </a:r>
            <a:r>
              <a:rPr lang="ru-RU" altLang="ru-RU" sz="1600" dirty="0"/>
              <a:t>все объекты первого образа</a:t>
            </a:r>
          </a:p>
          <a:p>
            <a:pPr eaLnBrk="1" hangingPunct="1">
              <a:spcBef>
                <a:spcPct val="50000"/>
              </a:spcBef>
            </a:pPr>
            <a:r>
              <a:rPr lang="ru-RU" altLang="ru-RU" sz="1600" dirty="0"/>
              <a:t>В=</a:t>
            </a:r>
            <a:r>
              <a:rPr lang="en-US" altLang="ru-RU" sz="1600" dirty="0"/>
              <a:t>{b</a:t>
            </a:r>
            <a:r>
              <a:rPr lang="en-US" altLang="ru-RU" sz="1600" baseline="-25000" dirty="0"/>
              <a:t>1</a:t>
            </a:r>
            <a:r>
              <a:rPr lang="en-US" altLang="ru-RU" sz="1600" dirty="0"/>
              <a:t>,..b</a:t>
            </a:r>
            <a:r>
              <a:rPr lang="en-US" altLang="ru-RU" sz="1600" baseline="-25000" dirty="0"/>
              <a:t>m2</a:t>
            </a:r>
            <a:r>
              <a:rPr lang="en-US" altLang="ru-RU" sz="1600" dirty="0"/>
              <a:t>} – </a:t>
            </a:r>
            <a:r>
              <a:rPr lang="ru-RU" altLang="ru-RU" sz="1600" dirty="0"/>
              <a:t>все объекты второго образа</a:t>
            </a:r>
          </a:p>
          <a:p>
            <a:pPr eaLnBrk="1" hangingPunct="1">
              <a:spcBef>
                <a:spcPct val="50000"/>
              </a:spcBef>
            </a:pPr>
            <a:r>
              <a:rPr lang="en-US" altLang="ru-RU" sz="1600" dirty="0"/>
              <a:t>b</a:t>
            </a:r>
            <a:r>
              <a:rPr lang="en-US" altLang="ru-RU" sz="1600" baseline="-25000" dirty="0"/>
              <a:t>j1</a:t>
            </a:r>
            <a:r>
              <a:rPr lang="en-US" altLang="ru-RU" sz="1600" dirty="0"/>
              <a:t> – </a:t>
            </a:r>
            <a:r>
              <a:rPr lang="ru-RU" altLang="ru-RU" sz="1600" dirty="0"/>
              <a:t>ближайший к </a:t>
            </a:r>
            <a:r>
              <a:rPr lang="en-US" altLang="ru-RU" sz="1600" dirty="0" err="1"/>
              <a:t>a</a:t>
            </a:r>
            <a:r>
              <a:rPr lang="en-US" altLang="ru-RU" sz="1600" baseline="-25000" dirty="0" err="1"/>
              <a:t>j</a:t>
            </a:r>
            <a:r>
              <a:rPr lang="ru-RU" altLang="ru-RU" sz="1600" dirty="0"/>
              <a:t> объект второго образа</a:t>
            </a:r>
          </a:p>
          <a:p>
            <a:pPr eaLnBrk="1" hangingPunct="1">
              <a:spcBef>
                <a:spcPct val="50000"/>
              </a:spcBef>
            </a:pPr>
            <a:r>
              <a:rPr lang="en-US" altLang="ru-RU" sz="1600" dirty="0"/>
              <a:t>b</a:t>
            </a:r>
            <a:r>
              <a:rPr lang="en-US" altLang="ru-RU" sz="1600" baseline="-25000" dirty="0"/>
              <a:t>k2</a:t>
            </a:r>
            <a:r>
              <a:rPr lang="en-US" altLang="ru-RU" sz="1600" dirty="0"/>
              <a:t> – </a:t>
            </a:r>
            <a:r>
              <a:rPr lang="ru-RU" altLang="ru-RU" sz="1600" dirty="0"/>
              <a:t>ближайший к </a:t>
            </a:r>
            <a:r>
              <a:rPr lang="en-US" altLang="ru-RU" sz="1600" dirty="0" err="1"/>
              <a:t>b</a:t>
            </a:r>
            <a:r>
              <a:rPr lang="en-US" altLang="ru-RU" sz="1600" baseline="-25000" dirty="0" err="1"/>
              <a:t>k</a:t>
            </a:r>
            <a:r>
              <a:rPr lang="ru-RU" altLang="ru-RU" sz="1600" dirty="0"/>
              <a:t> объект второго образа</a:t>
            </a:r>
          </a:p>
          <a:p>
            <a:pPr eaLnBrk="1" hangingPunct="1">
              <a:spcBef>
                <a:spcPct val="50000"/>
              </a:spcBef>
            </a:pPr>
            <a:r>
              <a:rPr lang="en-US" altLang="ru-RU" sz="1600" dirty="0"/>
              <a:t>F(</a:t>
            </a:r>
            <a:r>
              <a:rPr lang="en-US" altLang="ru-RU" sz="1600" dirty="0" err="1"/>
              <a:t>a,b|c</a:t>
            </a:r>
            <a:r>
              <a:rPr lang="en-US" altLang="ru-RU" sz="1600" dirty="0"/>
              <a:t>) – </a:t>
            </a:r>
            <a:r>
              <a:rPr lang="ru-RU" altLang="ru-RU" sz="1600" dirty="0"/>
              <a:t>сходство объекта а с объектом </a:t>
            </a:r>
            <a:r>
              <a:rPr lang="en-US" altLang="ru-RU" sz="1600" dirty="0"/>
              <a:t>b</a:t>
            </a:r>
            <a:r>
              <a:rPr lang="ru-RU" altLang="ru-RU" sz="1600" dirty="0"/>
              <a:t> в конкуренции с объектом с.</a:t>
            </a:r>
          </a:p>
          <a:p>
            <a:pPr eaLnBrk="1" hangingPunct="1">
              <a:spcBef>
                <a:spcPct val="50000"/>
              </a:spcBef>
            </a:pPr>
            <a:r>
              <a:rPr lang="ru-RU" altLang="ru-RU" sz="1600" dirty="0"/>
              <a:t>Оценивается качество </a:t>
            </a:r>
            <a:r>
              <a:rPr lang="en-US" altLang="ru-RU" sz="1600" dirty="0" err="1"/>
              <a:t>a</a:t>
            </a:r>
            <a:r>
              <a:rPr lang="en-US" altLang="ru-RU" sz="1600" baseline="-25000" dirty="0" err="1"/>
              <a:t>i</a:t>
            </a:r>
            <a:r>
              <a:rPr lang="en-US" altLang="ru-RU" sz="1600" dirty="0"/>
              <a:t> </a:t>
            </a:r>
            <a:r>
              <a:rPr lang="ru-RU" altLang="ru-RU" sz="1600" dirty="0"/>
              <a:t>в роли столпа 1-го образа- первая сумма – защищающая способность, вторая – </a:t>
            </a:r>
            <a:r>
              <a:rPr lang="ru-RU" altLang="ru-RU" sz="1600" dirty="0" err="1"/>
              <a:t>толернатность</a:t>
            </a:r>
            <a:r>
              <a:rPr lang="ru-RU" altLang="ru-RU" sz="1600" dirty="0"/>
              <a:t>:</a:t>
            </a:r>
          </a:p>
          <a:p>
            <a:pPr eaLnBrk="1" hangingPunct="1">
              <a:spcBef>
                <a:spcPct val="50000"/>
              </a:spcBef>
            </a:pPr>
            <a:endParaRPr lang="ru-RU" altLang="ru-RU" baseline="-25000" dirty="0"/>
          </a:p>
        </p:txBody>
      </p:sp>
      <p:sp>
        <p:nvSpPr>
          <p:cNvPr id="9258" name="Rectangle 46"/>
          <p:cNvSpPr>
            <a:spLocks noChangeArrowheads="1"/>
          </p:cNvSpPr>
          <p:nvPr/>
        </p:nvSpPr>
        <p:spPr bwMode="auto">
          <a:xfrm>
            <a:off x="2"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9259" name="Object 45"/>
          <p:cNvGraphicFramePr>
            <a:graphicFrameLocks noChangeAspect="1"/>
          </p:cNvGraphicFramePr>
          <p:nvPr/>
        </p:nvGraphicFramePr>
        <p:xfrm>
          <a:off x="334435" y="5805489"/>
          <a:ext cx="5228167" cy="701675"/>
        </p:xfrm>
        <a:graphic>
          <a:graphicData uri="http://schemas.openxmlformats.org/presentationml/2006/ole">
            <mc:AlternateContent xmlns:mc="http://schemas.openxmlformats.org/markup-compatibility/2006">
              <mc:Choice xmlns:v="urn:schemas-microsoft-com:vml" Requires="v">
                <p:oleObj spid="_x0000_s1027" name="Формула" r:id="rId3" imgW="2552700" imgH="457200" progId="Equation.3">
                  <p:embed/>
                </p:oleObj>
              </mc:Choice>
              <mc:Fallback>
                <p:oleObj name="Формула" r:id="rId3" imgW="2552700" imgH="457200" progId="Equation.3">
                  <p:embed/>
                  <p:pic>
                    <p:nvPicPr>
                      <p:cNvPr id="9259" name="Object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435" y="5805489"/>
                        <a:ext cx="522816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Номер слайда 1"/>
          <p:cNvSpPr>
            <a:spLocks noGrp="1"/>
          </p:cNvSpPr>
          <p:nvPr>
            <p:ph type="sldNum" sz="quarter" idx="12"/>
          </p:nvPr>
        </p:nvSpPr>
        <p:spPr/>
        <p:txBody>
          <a:bodyPr/>
          <a:lstStyle/>
          <a:p>
            <a:fld id="{F1F76288-4F85-4F59-B786-02C6DC4B752F}" type="slidenum">
              <a:rPr lang="ru-RU" smtClean="0"/>
              <a:t>72</a:t>
            </a:fld>
            <a:endParaRPr lang="ru-RU"/>
          </a:p>
        </p:txBody>
      </p:sp>
    </p:spTree>
    <p:extLst>
      <p:ext uri="{BB962C8B-B14F-4D97-AF65-F5344CB8AC3E}">
        <p14:creationId xmlns:p14="http://schemas.microsoft.com/office/powerpoint/2010/main" val="31094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918"/>
                                        </p:tgtEl>
                                        <p:attrNameLst>
                                          <p:attrName>style.visibility</p:attrName>
                                        </p:attrNameLst>
                                      </p:cBhvr>
                                      <p:to>
                                        <p:strVal val="visible"/>
                                      </p:to>
                                    </p:set>
                                    <p:animEffect transition="in" filter="wipe(down)">
                                      <p:cBhvr>
                                        <p:cTn id="7" dur="500"/>
                                        <p:tgtEl>
                                          <p:spTgt spid="379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7923"/>
                                        </p:tgtEl>
                                        <p:attrNameLst>
                                          <p:attrName>style.visibility</p:attrName>
                                        </p:attrNameLst>
                                      </p:cBhvr>
                                      <p:to>
                                        <p:strVal val="visible"/>
                                      </p:to>
                                    </p:set>
                                    <p:animEffect transition="in" filter="wipe(down)">
                                      <p:cBhvr>
                                        <p:cTn id="12" dur="500"/>
                                        <p:tgtEl>
                                          <p:spTgt spid="3792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7919"/>
                                        </p:tgtEl>
                                        <p:attrNameLst>
                                          <p:attrName>style.visibility</p:attrName>
                                        </p:attrNameLst>
                                      </p:cBhvr>
                                      <p:to>
                                        <p:strVal val="visible"/>
                                      </p:to>
                                    </p:set>
                                    <p:animEffect transition="in" filter="wipe(down)">
                                      <p:cBhvr>
                                        <p:cTn id="15" dur="500"/>
                                        <p:tgtEl>
                                          <p:spTgt spid="379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7920"/>
                                        </p:tgtEl>
                                        <p:attrNameLst>
                                          <p:attrName>style.visibility</p:attrName>
                                        </p:attrNameLst>
                                      </p:cBhvr>
                                      <p:to>
                                        <p:strVal val="visible"/>
                                      </p:to>
                                    </p:set>
                                    <p:animEffect transition="in" filter="wipe(down)">
                                      <p:cBhvr>
                                        <p:cTn id="20" dur="500"/>
                                        <p:tgtEl>
                                          <p:spTgt spid="3792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7924"/>
                                        </p:tgtEl>
                                        <p:attrNameLst>
                                          <p:attrName>style.visibility</p:attrName>
                                        </p:attrNameLst>
                                      </p:cBhvr>
                                      <p:to>
                                        <p:strVal val="visible"/>
                                      </p:to>
                                    </p:set>
                                    <p:animEffect transition="in" filter="wipe(down)">
                                      <p:cBhvr>
                                        <p:cTn id="23" dur="500"/>
                                        <p:tgtEl>
                                          <p:spTgt spid="3792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37923"/>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37919"/>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37924"/>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37920"/>
                                        </p:tgtEl>
                                        <p:attrNameLst>
                                          <p:attrName>style.visibility</p:attrName>
                                        </p:attrNameLst>
                                      </p:cBhvr>
                                      <p:to>
                                        <p:strVal val="hidden"/>
                                      </p:to>
                                    </p:set>
                                  </p:childTnLst>
                                </p:cTn>
                              </p:par>
                            </p:childTnLst>
                          </p:cTn>
                        </p:par>
                        <p:par>
                          <p:cTn id="34" fill="hold" nodeType="afterGroup">
                            <p:stCondLst>
                              <p:cond delay="0"/>
                            </p:stCondLst>
                            <p:childTnLst>
                              <p:par>
                                <p:cTn id="35" presetID="22" presetClass="entr" presetSubtype="4" fill="hold" grpId="0" nodeType="afterEffect">
                                  <p:stCondLst>
                                    <p:cond delay="0"/>
                                  </p:stCondLst>
                                  <p:childTnLst>
                                    <p:set>
                                      <p:cBhvr>
                                        <p:cTn id="36" dur="1" fill="hold">
                                          <p:stCondLst>
                                            <p:cond delay="0"/>
                                          </p:stCondLst>
                                        </p:cTn>
                                        <p:tgtEl>
                                          <p:spTgt spid="37925"/>
                                        </p:tgtEl>
                                        <p:attrNameLst>
                                          <p:attrName>style.visibility</p:attrName>
                                        </p:attrNameLst>
                                      </p:cBhvr>
                                      <p:to>
                                        <p:strVal val="visible"/>
                                      </p:to>
                                    </p:set>
                                    <p:animEffect transition="in" filter="wipe(down)">
                                      <p:cBhvr>
                                        <p:cTn id="37" dur="500"/>
                                        <p:tgtEl>
                                          <p:spTgt spid="3792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7922"/>
                                        </p:tgtEl>
                                        <p:attrNameLst>
                                          <p:attrName>style.visibility</p:attrName>
                                        </p:attrNameLst>
                                      </p:cBhvr>
                                      <p:to>
                                        <p:strVal val="visible"/>
                                      </p:to>
                                    </p:set>
                                    <p:animEffect transition="in" filter="wipe(down)">
                                      <p:cBhvr>
                                        <p:cTn id="40" dur="500"/>
                                        <p:tgtEl>
                                          <p:spTgt spid="3792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7926"/>
                                        </p:tgtEl>
                                        <p:attrNameLst>
                                          <p:attrName>style.visibility</p:attrName>
                                        </p:attrNameLst>
                                      </p:cBhvr>
                                      <p:to>
                                        <p:strVal val="visible"/>
                                      </p:to>
                                    </p:set>
                                    <p:animEffect transition="in" filter="wipe(down)">
                                      <p:cBhvr>
                                        <p:cTn id="45" dur="500"/>
                                        <p:tgtEl>
                                          <p:spTgt spid="3792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7921"/>
                                        </p:tgtEl>
                                        <p:attrNameLst>
                                          <p:attrName>style.visibility</p:attrName>
                                        </p:attrNameLst>
                                      </p:cBhvr>
                                      <p:to>
                                        <p:strVal val="visible"/>
                                      </p:to>
                                    </p:set>
                                    <p:animEffect transition="in" filter="wipe(down)">
                                      <p:cBhvr>
                                        <p:cTn id="48" dur="500"/>
                                        <p:tgtEl>
                                          <p:spTgt spid="3792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3792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37921"/>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792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37922"/>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379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8" grpId="0" animBg="1"/>
      <p:bldP spid="37918" grpId="1" animBg="1"/>
      <p:bldP spid="37919" grpId="0" animBg="1"/>
      <p:bldP spid="37919" grpId="1" animBg="1"/>
      <p:bldP spid="37920" grpId="0" animBg="1"/>
      <p:bldP spid="37920" grpId="1" animBg="1"/>
      <p:bldP spid="37921" grpId="0" animBg="1"/>
      <p:bldP spid="37921" grpId="1" animBg="1"/>
      <p:bldP spid="37922" grpId="0" animBg="1"/>
      <p:bldP spid="37922" grpId="1" animBg="1"/>
      <p:bldP spid="37923" grpId="0"/>
      <p:bldP spid="37923" grpId="1"/>
      <p:bldP spid="37924" grpId="0"/>
      <p:bldP spid="37924" grpId="1"/>
      <p:bldP spid="37925" grpId="0"/>
      <p:bldP spid="37925" grpId="1"/>
      <p:bldP spid="37926" grpId="0"/>
      <p:bldP spid="37926" grpId="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ru-RU" altLang="ru-RU" smtClean="0"/>
              <a:t>Алгоритм </a:t>
            </a:r>
            <a:r>
              <a:rPr lang="en-US" altLang="ru-RU" smtClean="0"/>
              <a:t>FRiS-Stolp</a:t>
            </a:r>
            <a:endParaRPr lang="ru-RU" altLang="ru-RU" smtClean="0"/>
          </a:p>
        </p:txBody>
      </p:sp>
      <p:sp>
        <p:nvSpPr>
          <p:cNvPr id="10243" name="Oval 3"/>
          <p:cNvSpPr>
            <a:spLocks noChangeArrowheads="1"/>
          </p:cNvSpPr>
          <p:nvPr/>
        </p:nvSpPr>
        <p:spPr bwMode="auto">
          <a:xfrm>
            <a:off x="3310469" y="2205040"/>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44" name="Oval 4"/>
          <p:cNvSpPr>
            <a:spLocks noChangeArrowheads="1"/>
          </p:cNvSpPr>
          <p:nvPr/>
        </p:nvSpPr>
        <p:spPr bwMode="auto">
          <a:xfrm>
            <a:off x="2832102" y="2997202"/>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45" name="Oval 5"/>
          <p:cNvSpPr>
            <a:spLocks noChangeArrowheads="1"/>
          </p:cNvSpPr>
          <p:nvPr/>
        </p:nvSpPr>
        <p:spPr bwMode="auto">
          <a:xfrm>
            <a:off x="4176186" y="2565402"/>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46" name="Oval 6"/>
          <p:cNvSpPr>
            <a:spLocks noChangeArrowheads="1"/>
          </p:cNvSpPr>
          <p:nvPr/>
        </p:nvSpPr>
        <p:spPr bwMode="auto">
          <a:xfrm>
            <a:off x="3790953" y="2925764"/>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47" name="Oval 7"/>
          <p:cNvSpPr>
            <a:spLocks noChangeArrowheads="1"/>
          </p:cNvSpPr>
          <p:nvPr/>
        </p:nvSpPr>
        <p:spPr bwMode="auto">
          <a:xfrm>
            <a:off x="4461936" y="2960690"/>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48" name="Oval 8"/>
          <p:cNvSpPr>
            <a:spLocks noChangeArrowheads="1"/>
          </p:cNvSpPr>
          <p:nvPr/>
        </p:nvSpPr>
        <p:spPr bwMode="auto">
          <a:xfrm>
            <a:off x="4078820" y="3717927"/>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49" name="Oval 9"/>
          <p:cNvSpPr>
            <a:spLocks noChangeArrowheads="1"/>
          </p:cNvSpPr>
          <p:nvPr/>
        </p:nvSpPr>
        <p:spPr bwMode="auto">
          <a:xfrm>
            <a:off x="3022602" y="3717927"/>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50" name="Oval 10"/>
          <p:cNvSpPr>
            <a:spLocks noChangeArrowheads="1"/>
          </p:cNvSpPr>
          <p:nvPr/>
        </p:nvSpPr>
        <p:spPr bwMode="auto">
          <a:xfrm>
            <a:off x="3695702" y="3573464"/>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51" name="Oval 11"/>
          <p:cNvSpPr>
            <a:spLocks noChangeArrowheads="1"/>
          </p:cNvSpPr>
          <p:nvPr/>
        </p:nvSpPr>
        <p:spPr bwMode="auto">
          <a:xfrm>
            <a:off x="5039786" y="3933826"/>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52" name="Oval 12"/>
          <p:cNvSpPr>
            <a:spLocks noChangeArrowheads="1"/>
          </p:cNvSpPr>
          <p:nvPr/>
        </p:nvSpPr>
        <p:spPr bwMode="auto">
          <a:xfrm>
            <a:off x="5232402" y="2852740"/>
            <a:ext cx="385233"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53" name="Oval 13"/>
          <p:cNvSpPr>
            <a:spLocks noChangeArrowheads="1"/>
          </p:cNvSpPr>
          <p:nvPr/>
        </p:nvSpPr>
        <p:spPr bwMode="auto">
          <a:xfrm>
            <a:off x="7920569" y="4437064"/>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54" name="Oval 14"/>
          <p:cNvSpPr>
            <a:spLocks noChangeArrowheads="1"/>
          </p:cNvSpPr>
          <p:nvPr/>
        </p:nvSpPr>
        <p:spPr bwMode="auto">
          <a:xfrm>
            <a:off x="8496302" y="3429002"/>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55" name="Oval 15"/>
          <p:cNvSpPr>
            <a:spLocks noChangeArrowheads="1"/>
          </p:cNvSpPr>
          <p:nvPr/>
        </p:nvSpPr>
        <p:spPr bwMode="auto">
          <a:xfrm>
            <a:off x="6671736" y="5302252"/>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56" name="Oval 16"/>
          <p:cNvSpPr>
            <a:spLocks noChangeArrowheads="1"/>
          </p:cNvSpPr>
          <p:nvPr/>
        </p:nvSpPr>
        <p:spPr bwMode="auto">
          <a:xfrm>
            <a:off x="7632702" y="4868864"/>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57" name="Oval 17"/>
          <p:cNvSpPr>
            <a:spLocks noChangeArrowheads="1"/>
          </p:cNvSpPr>
          <p:nvPr/>
        </p:nvSpPr>
        <p:spPr bwMode="auto">
          <a:xfrm>
            <a:off x="7823202" y="4005264"/>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58" name="Oval 18"/>
          <p:cNvSpPr>
            <a:spLocks noChangeArrowheads="1"/>
          </p:cNvSpPr>
          <p:nvPr/>
        </p:nvSpPr>
        <p:spPr bwMode="auto">
          <a:xfrm>
            <a:off x="6766986" y="4652964"/>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59" name="Oval 19"/>
          <p:cNvSpPr>
            <a:spLocks noChangeArrowheads="1"/>
          </p:cNvSpPr>
          <p:nvPr/>
        </p:nvSpPr>
        <p:spPr bwMode="auto">
          <a:xfrm>
            <a:off x="8015820" y="5302252"/>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60" name="Oval 20"/>
          <p:cNvSpPr>
            <a:spLocks noChangeArrowheads="1"/>
          </p:cNvSpPr>
          <p:nvPr/>
        </p:nvSpPr>
        <p:spPr bwMode="auto">
          <a:xfrm>
            <a:off x="5422902" y="5589590"/>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61" name="Oval 21"/>
          <p:cNvSpPr>
            <a:spLocks noChangeArrowheads="1"/>
          </p:cNvSpPr>
          <p:nvPr/>
        </p:nvSpPr>
        <p:spPr bwMode="auto">
          <a:xfrm>
            <a:off x="7727953" y="1844676"/>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62" name="Oval 22"/>
          <p:cNvSpPr>
            <a:spLocks noChangeArrowheads="1"/>
          </p:cNvSpPr>
          <p:nvPr/>
        </p:nvSpPr>
        <p:spPr bwMode="auto">
          <a:xfrm>
            <a:off x="8976786" y="2565402"/>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63" name="Oval 23"/>
          <p:cNvSpPr>
            <a:spLocks noChangeArrowheads="1"/>
          </p:cNvSpPr>
          <p:nvPr/>
        </p:nvSpPr>
        <p:spPr bwMode="auto">
          <a:xfrm>
            <a:off x="7920569" y="2420940"/>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40" name="Oval 24"/>
          <p:cNvSpPr>
            <a:spLocks noChangeArrowheads="1"/>
          </p:cNvSpPr>
          <p:nvPr/>
        </p:nvSpPr>
        <p:spPr bwMode="auto">
          <a:xfrm>
            <a:off x="4368800" y="2852741"/>
            <a:ext cx="575733" cy="504825"/>
          </a:xfrm>
          <a:prstGeom prst="ellipse">
            <a:avLst/>
          </a:prstGeom>
          <a:noFill/>
          <a:ln w="381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41" name="Oval 25"/>
          <p:cNvSpPr>
            <a:spLocks noChangeArrowheads="1"/>
          </p:cNvSpPr>
          <p:nvPr/>
        </p:nvSpPr>
        <p:spPr bwMode="auto">
          <a:xfrm>
            <a:off x="7535335" y="4797428"/>
            <a:ext cx="575733" cy="504825"/>
          </a:xfrm>
          <a:prstGeom prst="ellipse">
            <a:avLst/>
          </a:prstGeom>
          <a:noFill/>
          <a:ln w="381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42" name="Oval 26"/>
          <p:cNvSpPr>
            <a:spLocks noChangeArrowheads="1"/>
          </p:cNvSpPr>
          <p:nvPr/>
        </p:nvSpPr>
        <p:spPr bwMode="auto">
          <a:xfrm>
            <a:off x="7823200" y="2276477"/>
            <a:ext cx="575733" cy="504825"/>
          </a:xfrm>
          <a:prstGeom prst="ellipse">
            <a:avLst/>
          </a:prstGeom>
          <a:noFill/>
          <a:ln w="381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67" name="Oval 27"/>
          <p:cNvSpPr>
            <a:spLocks noChangeArrowheads="1"/>
          </p:cNvSpPr>
          <p:nvPr/>
        </p:nvSpPr>
        <p:spPr bwMode="auto">
          <a:xfrm>
            <a:off x="8591553" y="1773239"/>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68" name="Oval 28"/>
          <p:cNvSpPr>
            <a:spLocks noChangeArrowheads="1"/>
          </p:cNvSpPr>
          <p:nvPr/>
        </p:nvSpPr>
        <p:spPr bwMode="auto">
          <a:xfrm>
            <a:off x="7920569" y="2924176"/>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269" name="Oval 29"/>
          <p:cNvSpPr>
            <a:spLocks noChangeArrowheads="1"/>
          </p:cNvSpPr>
          <p:nvPr/>
        </p:nvSpPr>
        <p:spPr bwMode="auto">
          <a:xfrm>
            <a:off x="6769102" y="2060576"/>
            <a:ext cx="385233" cy="2889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46" name="Oval 30"/>
          <p:cNvSpPr>
            <a:spLocks noChangeArrowheads="1"/>
          </p:cNvSpPr>
          <p:nvPr/>
        </p:nvSpPr>
        <p:spPr bwMode="auto">
          <a:xfrm>
            <a:off x="2927352" y="3644902"/>
            <a:ext cx="575733" cy="504825"/>
          </a:xfrm>
          <a:prstGeom prst="ellipse">
            <a:avLst/>
          </a:prstGeom>
          <a:noFill/>
          <a:ln w="25400">
            <a:solidFill>
              <a:srgbClr val="00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247" name="Line 31"/>
          <p:cNvSpPr>
            <a:spLocks noChangeShapeType="1"/>
          </p:cNvSpPr>
          <p:nvPr/>
        </p:nvSpPr>
        <p:spPr bwMode="auto">
          <a:xfrm flipH="1">
            <a:off x="3407833" y="3716341"/>
            <a:ext cx="287867"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248" name="Line 32"/>
          <p:cNvSpPr>
            <a:spLocks noChangeShapeType="1"/>
          </p:cNvSpPr>
          <p:nvPr/>
        </p:nvSpPr>
        <p:spPr bwMode="auto">
          <a:xfrm>
            <a:off x="3983567" y="3860801"/>
            <a:ext cx="1536700" cy="17287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249" name="Line 33"/>
          <p:cNvSpPr>
            <a:spLocks noChangeShapeType="1"/>
          </p:cNvSpPr>
          <p:nvPr/>
        </p:nvSpPr>
        <p:spPr bwMode="auto">
          <a:xfrm flipH="1" flipV="1">
            <a:off x="3407833" y="3933825"/>
            <a:ext cx="3361267"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250" name="Line 34"/>
          <p:cNvSpPr>
            <a:spLocks noChangeShapeType="1"/>
          </p:cNvSpPr>
          <p:nvPr/>
        </p:nvSpPr>
        <p:spPr bwMode="auto">
          <a:xfrm flipH="1">
            <a:off x="6864353" y="4941890"/>
            <a:ext cx="95249"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251" name="Text Box 35"/>
          <p:cNvSpPr txBox="1">
            <a:spLocks noChangeArrowheads="1"/>
          </p:cNvSpPr>
          <p:nvPr/>
        </p:nvSpPr>
        <p:spPr bwMode="auto">
          <a:xfrm>
            <a:off x="3312584" y="3284537"/>
            <a:ext cx="575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a:t>r1</a:t>
            </a:r>
            <a:endParaRPr lang="ru-RU" altLang="ru-RU"/>
          </a:p>
        </p:txBody>
      </p:sp>
      <p:sp>
        <p:nvSpPr>
          <p:cNvPr id="9252" name="Text Box 36"/>
          <p:cNvSpPr txBox="1">
            <a:spLocks noChangeArrowheads="1"/>
          </p:cNvSpPr>
          <p:nvPr/>
        </p:nvSpPr>
        <p:spPr bwMode="auto">
          <a:xfrm>
            <a:off x="4078819" y="4724401"/>
            <a:ext cx="575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a:t>r2</a:t>
            </a:r>
            <a:endParaRPr lang="ru-RU" altLang="ru-RU"/>
          </a:p>
        </p:txBody>
      </p:sp>
      <p:sp>
        <p:nvSpPr>
          <p:cNvPr id="9253" name="Text Box 37"/>
          <p:cNvSpPr txBox="1">
            <a:spLocks noChangeArrowheads="1"/>
          </p:cNvSpPr>
          <p:nvPr/>
        </p:nvSpPr>
        <p:spPr bwMode="auto">
          <a:xfrm>
            <a:off x="6288619" y="4868863"/>
            <a:ext cx="575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a:t>r1</a:t>
            </a:r>
            <a:endParaRPr lang="ru-RU" altLang="ru-RU"/>
          </a:p>
        </p:txBody>
      </p:sp>
      <p:sp>
        <p:nvSpPr>
          <p:cNvPr id="9254" name="Text Box 38"/>
          <p:cNvSpPr txBox="1">
            <a:spLocks noChangeArrowheads="1"/>
          </p:cNvSpPr>
          <p:nvPr/>
        </p:nvSpPr>
        <p:spPr bwMode="auto">
          <a:xfrm>
            <a:off x="5039784" y="4508501"/>
            <a:ext cx="575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a:t>r2</a:t>
            </a:r>
            <a:endParaRPr lang="ru-RU" altLang="ru-RU"/>
          </a:p>
        </p:txBody>
      </p:sp>
      <p:sp>
        <p:nvSpPr>
          <p:cNvPr id="2" name="Номер слайда 1"/>
          <p:cNvSpPr>
            <a:spLocks noGrp="1"/>
          </p:cNvSpPr>
          <p:nvPr>
            <p:ph type="sldNum" sz="quarter" idx="12"/>
          </p:nvPr>
        </p:nvSpPr>
        <p:spPr/>
        <p:txBody>
          <a:bodyPr/>
          <a:lstStyle/>
          <a:p>
            <a:fld id="{F1F76288-4F85-4F59-B786-02C6DC4B752F}" type="slidenum">
              <a:rPr lang="ru-RU" smtClean="0"/>
              <a:t>73</a:t>
            </a:fld>
            <a:endParaRPr lang="ru-RU"/>
          </a:p>
        </p:txBody>
      </p:sp>
    </p:spTree>
    <p:extLst>
      <p:ext uri="{BB962C8B-B14F-4D97-AF65-F5344CB8AC3E}">
        <p14:creationId xmlns:p14="http://schemas.microsoft.com/office/powerpoint/2010/main" val="64113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46"/>
                                        </p:tgtEl>
                                        <p:attrNameLst>
                                          <p:attrName>style.visibility</p:attrName>
                                        </p:attrNameLst>
                                      </p:cBhvr>
                                      <p:to>
                                        <p:strVal val="visible"/>
                                      </p:to>
                                    </p:set>
                                    <p:animEffect transition="in" filter="wipe(down)">
                                      <p:cBhvr>
                                        <p:cTn id="7" dur="500"/>
                                        <p:tgtEl>
                                          <p:spTgt spid="92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251"/>
                                        </p:tgtEl>
                                        <p:attrNameLst>
                                          <p:attrName>style.visibility</p:attrName>
                                        </p:attrNameLst>
                                      </p:cBhvr>
                                      <p:to>
                                        <p:strVal val="visible"/>
                                      </p:to>
                                    </p:set>
                                    <p:animEffect transition="in" filter="wipe(down)">
                                      <p:cBhvr>
                                        <p:cTn id="12" dur="500"/>
                                        <p:tgtEl>
                                          <p:spTgt spid="925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247"/>
                                        </p:tgtEl>
                                        <p:attrNameLst>
                                          <p:attrName>style.visibility</p:attrName>
                                        </p:attrNameLst>
                                      </p:cBhvr>
                                      <p:to>
                                        <p:strVal val="visible"/>
                                      </p:to>
                                    </p:set>
                                    <p:animEffect transition="in" filter="wipe(down)">
                                      <p:cBhvr>
                                        <p:cTn id="15" dur="500"/>
                                        <p:tgtEl>
                                          <p:spTgt spid="924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248"/>
                                        </p:tgtEl>
                                        <p:attrNameLst>
                                          <p:attrName>style.visibility</p:attrName>
                                        </p:attrNameLst>
                                      </p:cBhvr>
                                      <p:to>
                                        <p:strVal val="visible"/>
                                      </p:to>
                                    </p:set>
                                    <p:animEffect transition="in" filter="wipe(down)">
                                      <p:cBhvr>
                                        <p:cTn id="20" dur="500"/>
                                        <p:tgtEl>
                                          <p:spTgt spid="924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252"/>
                                        </p:tgtEl>
                                        <p:attrNameLst>
                                          <p:attrName>style.visibility</p:attrName>
                                        </p:attrNameLst>
                                      </p:cBhvr>
                                      <p:to>
                                        <p:strVal val="visible"/>
                                      </p:to>
                                    </p:set>
                                    <p:animEffect transition="in" filter="wipe(down)">
                                      <p:cBhvr>
                                        <p:cTn id="23" dur="500"/>
                                        <p:tgtEl>
                                          <p:spTgt spid="925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9251"/>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9247"/>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9252"/>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9248"/>
                                        </p:tgtEl>
                                        <p:attrNameLst>
                                          <p:attrName>style.visibility</p:attrName>
                                        </p:attrNameLst>
                                      </p:cBhvr>
                                      <p:to>
                                        <p:strVal val="hidden"/>
                                      </p:to>
                                    </p:set>
                                  </p:childTnLst>
                                </p:cTn>
                              </p:par>
                            </p:childTnLst>
                          </p:cTn>
                        </p:par>
                        <p:par>
                          <p:cTn id="34" fill="hold" nodeType="afterGroup">
                            <p:stCondLst>
                              <p:cond delay="0"/>
                            </p:stCondLst>
                            <p:childTnLst>
                              <p:par>
                                <p:cTn id="35" presetID="22" presetClass="entr" presetSubtype="4" fill="hold" grpId="0" nodeType="afterEffect">
                                  <p:stCondLst>
                                    <p:cond delay="0"/>
                                  </p:stCondLst>
                                  <p:childTnLst>
                                    <p:set>
                                      <p:cBhvr>
                                        <p:cTn id="36" dur="1" fill="hold">
                                          <p:stCondLst>
                                            <p:cond delay="0"/>
                                          </p:stCondLst>
                                        </p:cTn>
                                        <p:tgtEl>
                                          <p:spTgt spid="9253"/>
                                        </p:tgtEl>
                                        <p:attrNameLst>
                                          <p:attrName>style.visibility</p:attrName>
                                        </p:attrNameLst>
                                      </p:cBhvr>
                                      <p:to>
                                        <p:strVal val="visible"/>
                                      </p:to>
                                    </p:set>
                                    <p:animEffect transition="in" filter="wipe(down)">
                                      <p:cBhvr>
                                        <p:cTn id="37" dur="500"/>
                                        <p:tgtEl>
                                          <p:spTgt spid="925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9250"/>
                                        </p:tgtEl>
                                        <p:attrNameLst>
                                          <p:attrName>style.visibility</p:attrName>
                                        </p:attrNameLst>
                                      </p:cBhvr>
                                      <p:to>
                                        <p:strVal val="visible"/>
                                      </p:to>
                                    </p:set>
                                    <p:animEffect transition="in" filter="wipe(down)">
                                      <p:cBhvr>
                                        <p:cTn id="40" dur="500"/>
                                        <p:tgtEl>
                                          <p:spTgt spid="925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9254"/>
                                        </p:tgtEl>
                                        <p:attrNameLst>
                                          <p:attrName>style.visibility</p:attrName>
                                        </p:attrNameLst>
                                      </p:cBhvr>
                                      <p:to>
                                        <p:strVal val="visible"/>
                                      </p:to>
                                    </p:set>
                                    <p:animEffect transition="in" filter="wipe(down)">
                                      <p:cBhvr>
                                        <p:cTn id="45" dur="500"/>
                                        <p:tgtEl>
                                          <p:spTgt spid="925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9249"/>
                                        </p:tgtEl>
                                        <p:attrNameLst>
                                          <p:attrName>style.visibility</p:attrName>
                                        </p:attrNameLst>
                                      </p:cBhvr>
                                      <p:to>
                                        <p:strVal val="visible"/>
                                      </p:to>
                                    </p:set>
                                    <p:animEffect transition="in" filter="wipe(down)">
                                      <p:cBhvr>
                                        <p:cTn id="48" dur="500"/>
                                        <p:tgtEl>
                                          <p:spTgt spid="924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9254"/>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9249"/>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9253"/>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9250"/>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9246"/>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9240"/>
                                        </p:tgtEl>
                                        <p:attrNameLst>
                                          <p:attrName>style.visibility</p:attrName>
                                        </p:attrNameLst>
                                      </p:cBhvr>
                                      <p:to>
                                        <p:strVal val="visible"/>
                                      </p:to>
                                    </p:set>
                                    <p:animEffect transition="in" filter="wipe(down)">
                                      <p:cBhvr>
                                        <p:cTn id="67" dur="500"/>
                                        <p:tgtEl>
                                          <p:spTgt spid="924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9241"/>
                                        </p:tgtEl>
                                        <p:attrNameLst>
                                          <p:attrName>style.visibility</p:attrName>
                                        </p:attrNameLst>
                                      </p:cBhvr>
                                      <p:to>
                                        <p:strVal val="visible"/>
                                      </p:to>
                                    </p:set>
                                    <p:animEffect transition="in" filter="wipe(down)">
                                      <p:cBhvr>
                                        <p:cTn id="72" dur="500"/>
                                        <p:tgtEl>
                                          <p:spTgt spid="924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9242"/>
                                        </p:tgtEl>
                                        <p:attrNameLst>
                                          <p:attrName>style.visibility</p:attrName>
                                        </p:attrNameLst>
                                      </p:cBhvr>
                                      <p:to>
                                        <p:strVal val="visible"/>
                                      </p:to>
                                    </p:set>
                                    <p:animEffect transition="in" filter="wipe(down)">
                                      <p:cBhvr>
                                        <p:cTn id="77" dur="500"/>
                                        <p:tgtEl>
                                          <p:spTgt spid="9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0" grpId="0" animBg="1"/>
      <p:bldP spid="9241" grpId="0" animBg="1"/>
      <p:bldP spid="9242" grpId="0" animBg="1"/>
      <p:bldP spid="9246" grpId="0" animBg="1"/>
      <p:bldP spid="9246" grpId="1" animBg="1"/>
      <p:bldP spid="9247" grpId="0" animBg="1"/>
      <p:bldP spid="9247" grpId="1" animBg="1"/>
      <p:bldP spid="9248" grpId="0" animBg="1"/>
      <p:bldP spid="9248" grpId="1" animBg="1"/>
      <p:bldP spid="9249" grpId="0" animBg="1"/>
      <p:bldP spid="9249" grpId="1" animBg="1"/>
      <p:bldP spid="9250" grpId="0" animBg="1"/>
      <p:bldP spid="9250" grpId="1" animBg="1"/>
      <p:bldP spid="9251" grpId="0"/>
      <p:bldP spid="9251" grpId="1"/>
      <p:bldP spid="9252" grpId="0"/>
      <p:bldP spid="9252" grpId="1"/>
      <p:bldP spid="9253" grpId="0"/>
      <p:bldP spid="9253" grpId="1"/>
      <p:bldP spid="9254" grpId="0"/>
      <p:bldP spid="9254" grpId="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ru-RU" altLang="ru-RU" sz="4000"/>
              <a:t>Классификация методов таксономии</a:t>
            </a:r>
          </a:p>
        </p:txBody>
      </p:sp>
      <p:sp>
        <p:nvSpPr>
          <p:cNvPr id="39939" name="Rectangle 3"/>
          <p:cNvSpPr>
            <a:spLocks noGrp="1" noChangeArrowheads="1"/>
          </p:cNvSpPr>
          <p:nvPr>
            <p:ph type="body" idx="1"/>
          </p:nvPr>
        </p:nvSpPr>
        <p:spPr>
          <a:xfrm>
            <a:off x="486157" y="1924254"/>
            <a:ext cx="4657344" cy="3817620"/>
          </a:xfrm>
        </p:spPr>
        <p:txBody>
          <a:bodyPr>
            <a:normAutofit/>
          </a:bodyPr>
          <a:lstStyle/>
          <a:p>
            <a:pPr eaLnBrk="1" hangingPunct="1">
              <a:lnSpc>
                <a:spcPct val="80000"/>
              </a:lnSpc>
              <a:defRPr/>
            </a:pPr>
            <a:r>
              <a:rPr lang="ru-RU" altLang="ru-RU" dirty="0" smtClean="0"/>
              <a:t>По типу разделения</a:t>
            </a:r>
          </a:p>
          <a:p>
            <a:pPr lvl="1" eaLnBrk="1" hangingPunct="1">
              <a:lnSpc>
                <a:spcPct val="80000"/>
              </a:lnSpc>
              <a:defRPr/>
            </a:pPr>
            <a:r>
              <a:rPr lang="ru-RU" altLang="ru-RU" dirty="0" smtClean="0"/>
              <a:t>Иерархические</a:t>
            </a:r>
          </a:p>
          <a:p>
            <a:pPr lvl="2" eaLnBrk="1" hangingPunct="1">
              <a:lnSpc>
                <a:spcPct val="80000"/>
              </a:lnSpc>
              <a:defRPr/>
            </a:pPr>
            <a:r>
              <a:rPr lang="ru-RU" altLang="ru-RU" sz="2400" dirty="0"/>
              <a:t>Иерархическая таксономия</a:t>
            </a:r>
          </a:p>
          <a:p>
            <a:pPr lvl="1" eaLnBrk="1" hangingPunct="1">
              <a:lnSpc>
                <a:spcPct val="80000"/>
              </a:lnSpc>
              <a:defRPr/>
            </a:pPr>
            <a:r>
              <a:rPr lang="ru-RU" altLang="ru-RU" dirty="0" smtClean="0"/>
              <a:t>Разделительные</a:t>
            </a:r>
          </a:p>
          <a:p>
            <a:pPr lvl="2" eaLnBrk="1" hangingPunct="1">
              <a:lnSpc>
                <a:spcPct val="80000"/>
              </a:lnSpc>
              <a:defRPr/>
            </a:pPr>
            <a:r>
              <a:rPr lang="en-US" altLang="ru-RU" sz="2400" dirty="0"/>
              <a:t>k-Means</a:t>
            </a:r>
          </a:p>
          <a:p>
            <a:pPr lvl="2" eaLnBrk="1" hangingPunct="1">
              <a:lnSpc>
                <a:spcPct val="80000"/>
              </a:lnSpc>
              <a:defRPr/>
            </a:pPr>
            <a:r>
              <a:rPr lang="en-US" altLang="ru-RU" sz="2400" dirty="0" err="1"/>
              <a:t>Forel</a:t>
            </a:r>
            <a:endParaRPr lang="ru-RU" altLang="ru-RU" sz="2400" dirty="0"/>
          </a:p>
          <a:p>
            <a:pPr lvl="2" eaLnBrk="1" hangingPunct="1">
              <a:lnSpc>
                <a:spcPct val="80000"/>
              </a:lnSpc>
              <a:defRPr/>
            </a:pPr>
            <a:r>
              <a:rPr lang="ru-RU" altLang="ru-RU" sz="2400" dirty="0"/>
              <a:t>Логические алгоритмы таксономии</a:t>
            </a:r>
          </a:p>
        </p:txBody>
      </p:sp>
      <p:sp>
        <p:nvSpPr>
          <p:cNvPr id="2" name="Прямоугольник 1"/>
          <p:cNvSpPr/>
          <p:nvPr/>
        </p:nvSpPr>
        <p:spPr>
          <a:xfrm>
            <a:off x="4892471" y="1924254"/>
            <a:ext cx="5505451" cy="2876172"/>
          </a:xfrm>
          <a:prstGeom prst="rect">
            <a:avLst/>
          </a:prstGeom>
        </p:spPr>
        <p:txBody>
          <a:bodyPr vert="horz" lIns="91440" tIns="45720" rIns="91440" bIns="45720" rtlCol="0">
            <a:normAutofit/>
          </a:bodyPr>
          <a:lstStyle/>
          <a:p>
            <a:pPr marL="177796" indent="-177796">
              <a:lnSpc>
                <a:spcPct val="80000"/>
              </a:lnSpc>
              <a:spcBef>
                <a:spcPts val="1300"/>
              </a:spcBef>
              <a:buFont typeface="Calibri Light" panose="020F0302020204030204" pitchFamily="34" charset="0"/>
              <a:buChar char="·"/>
            </a:pPr>
            <a:r>
              <a:rPr lang="ru-RU" altLang="ru-RU" sz="2400" dirty="0">
                <a:solidFill>
                  <a:schemeClr val="tx1">
                    <a:lumMod val="85000"/>
                    <a:lumOff val="15000"/>
                  </a:schemeClr>
                </a:solidFill>
              </a:rPr>
              <a:t>По базовой гипотезе</a:t>
            </a:r>
          </a:p>
          <a:p>
            <a:pPr marL="533387" lvl="1" indent="-346066">
              <a:lnSpc>
                <a:spcPct val="80000"/>
              </a:lnSpc>
              <a:spcBef>
                <a:spcPts val="600"/>
              </a:spcBef>
              <a:buFont typeface="Calibri Light" panose="020F0302020204030204" pitchFamily="34" charset="0"/>
              <a:buChar char="·"/>
            </a:pPr>
            <a:r>
              <a:rPr lang="ru-RU" altLang="ru-RU" sz="2400" dirty="0">
                <a:solidFill>
                  <a:schemeClr val="tx1">
                    <a:lumMod val="85000"/>
                    <a:lumOff val="15000"/>
                  </a:schemeClr>
                </a:solidFill>
              </a:rPr>
              <a:t>Вероятностные</a:t>
            </a:r>
          </a:p>
          <a:p>
            <a:pPr marL="723882" lvl="2" indent="-368291">
              <a:lnSpc>
                <a:spcPct val="80000"/>
              </a:lnSpc>
              <a:spcBef>
                <a:spcPts val="600"/>
              </a:spcBef>
              <a:buFont typeface="Calibri Light" panose="020F0302020204030204" pitchFamily="34" charset="0"/>
              <a:buChar char="·"/>
            </a:pPr>
            <a:r>
              <a:rPr lang="ru-RU" altLang="ru-RU" sz="2400" i="1" dirty="0">
                <a:solidFill>
                  <a:schemeClr val="tx1">
                    <a:lumMod val="85000"/>
                    <a:lumOff val="15000"/>
                  </a:schemeClr>
                </a:solidFill>
              </a:rPr>
              <a:t>ищутся параметры смеси распределений</a:t>
            </a:r>
          </a:p>
          <a:p>
            <a:pPr marL="822305" lvl="3" indent="-200020">
              <a:lnSpc>
                <a:spcPct val="85000"/>
              </a:lnSpc>
              <a:spcBef>
                <a:spcPts val="600"/>
              </a:spcBef>
              <a:buFont typeface="Calibri Light" panose="020F0302020204030204" pitchFamily="34" charset="0"/>
              <a:buChar char="·"/>
            </a:pPr>
            <a:r>
              <a:rPr lang="en-US" altLang="ru-RU" dirty="0">
                <a:solidFill>
                  <a:schemeClr val="tx1">
                    <a:lumMod val="85000"/>
                    <a:lumOff val="15000"/>
                  </a:schemeClr>
                </a:solidFill>
              </a:rPr>
              <a:t>EM-</a:t>
            </a:r>
            <a:r>
              <a:rPr lang="ru-RU" altLang="ru-RU" dirty="0">
                <a:solidFill>
                  <a:schemeClr val="tx1">
                    <a:lumMod val="85000"/>
                    <a:lumOff val="15000"/>
                  </a:schemeClr>
                </a:solidFill>
              </a:rPr>
              <a:t>алгоритм</a:t>
            </a:r>
          </a:p>
          <a:p>
            <a:pPr marL="533387" lvl="1" indent="-346066">
              <a:lnSpc>
                <a:spcPct val="80000"/>
              </a:lnSpc>
              <a:spcBef>
                <a:spcPts val="600"/>
              </a:spcBef>
              <a:buFont typeface="Calibri Light" panose="020F0302020204030204" pitchFamily="34" charset="0"/>
              <a:buChar char="·"/>
            </a:pPr>
            <a:r>
              <a:rPr lang="ru-RU" altLang="ru-RU" sz="2400" dirty="0">
                <a:solidFill>
                  <a:schemeClr val="tx1">
                    <a:lumMod val="85000"/>
                    <a:lumOff val="15000"/>
                  </a:schemeClr>
                </a:solidFill>
              </a:rPr>
              <a:t>Геометрические</a:t>
            </a:r>
          </a:p>
          <a:p>
            <a:pPr marL="723882" lvl="2" indent="-368291">
              <a:lnSpc>
                <a:spcPct val="80000"/>
              </a:lnSpc>
              <a:spcBef>
                <a:spcPts val="600"/>
              </a:spcBef>
              <a:buFont typeface="Calibri Light" panose="020F0302020204030204" pitchFamily="34" charset="0"/>
              <a:buChar char="·"/>
            </a:pPr>
            <a:r>
              <a:rPr lang="ru-RU" altLang="ru-RU" sz="2400" i="1" dirty="0">
                <a:solidFill>
                  <a:schemeClr val="tx1">
                    <a:lumMod val="85000"/>
                    <a:lumOff val="15000"/>
                  </a:schemeClr>
                </a:solidFill>
              </a:rPr>
              <a:t>ищутся связные группы объектов </a:t>
            </a:r>
          </a:p>
          <a:p>
            <a:pPr marL="822305" lvl="3" indent="-200020">
              <a:lnSpc>
                <a:spcPct val="85000"/>
              </a:lnSpc>
              <a:spcBef>
                <a:spcPts val="600"/>
              </a:spcBef>
              <a:buFont typeface="Calibri Light" panose="020F0302020204030204" pitchFamily="34" charset="0"/>
              <a:buChar char="·"/>
            </a:pPr>
            <a:r>
              <a:rPr lang="en-US" altLang="ru-RU" dirty="0">
                <a:solidFill>
                  <a:schemeClr val="tx1">
                    <a:lumMod val="85000"/>
                    <a:lumOff val="15000"/>
                  </a:schemeClr>
                </a:solidFill>
              </a:rPr>
              <a:t>KRAB</a:t>
            </a:r>
            <a:endParaRPr lang="ru-RU" altLang="ru-RU" dirty="0">
              <a:solidFill>
                <a:schemeClr val="tx1">
                  <a:lumMod val="85000"/>
                  <a:lumOff val="15000"/>
                </a:schemeClr>
              </a:solidFill>
            </a:endParaRPr>
          </a:p>
        </p:txBody>
      </p:sp>
      <p:sp>
        <p:nvSpPr>
          <p:cNvPr id="3" name="Прямоугольник 2"/>
          <p:cNvSpPr/>
          <p:nvPr/>
        </p:nvSpPr>
        <p:spPr>
          <a:xfrm>
            <a:off x="9676211" y="1924254"/>
            <a:ext cx="2156360" cy="395173"/>
          </a:xfrm>
          <a:prstGeom prst="rect">
            <a:avLst/>
          </a:prstGeom>
        </p:spPr>
        <p:txBody>
          <a:bodyPr vert="horz" lIns="91440" tIns="45720" rIns="91440" bIns="45720" rtlCol="0">
            <a:normAutofit/>
          </a:bodyPr>
          <a:lstStyle/>
          <a:p>
            <a:pPr marL="177796" indent="-177796">
              <a:lnSpc>
                <a:spcPct val="80000"/>
              </a:lnSpc>
              <a:spcBef>
                <a:spcPts val="1300"/>
              </a:spcBef>
              <a:buFont typeface="Calibri Light" panose="020F0302020204030204" pitchFamily="34" charset="0"/>
              <a:buChar char="·"/>
            </a:pPr>
            <a:r>
              <a:rPr lang="ru-RU" altLang="ru-RU" sz="2400" dirty="0">
                <a:solidFill>
                  <a:schemeClr val="tx1">
                    <a:lumMod val="85000"/>
                    <a:lumOff val="15000"/>
                  </a:schemeClr>
                </a:solidFill>
              </a:rPr>
              <a:t>По </a:t>
            </a:r>
            <a:r>
              <a:rPr lang="ru-RU" altLang="ru-RU" sz="2400" dirty="0" err="1">
                <a:solidFill>
                  <a:schemeClr val="tx1">
                    <a:lumMod val="85000"/>
                    <a:lumOff val="15000"/>
                  </a:schemeClr>
                </a:solidFill>
              </a:rPr>
              <a:t>суперцели</a:t>
            </a:r>
            <a:endParaRPr lang="ru-RU" altLang="ru-RU" sz="2400" dirty="0">
              <a:solidFill>
                <a:schemeClr val="tx1">
                  <a:lumMod val="85000"/>
                  <a:lumOff val="15000"/>
                </a:schemeClr>
              </a:solidFill>
            </a:endParaRPr>
          </a:p>
        </p:txBody>
      </p:sp>
      <p:sp>
        <p:nvSpPr>
          <p:cNvPr id="4" name="Номер слайда 3"/>
          <p:cNvSpPr>
            <a:spLocks noGrp="1"/>
          </p:cNvSpPr>
          <p:nvPr>
            <p:ph type="sldNum" sz="quarter" idx="12"/>
          </p:nvPr>
        </p:nvSpPr>
        <p:spPr/>
        <p:txBody>
          <a:bodyPr/>
          <a:lstStyle/>
          <a:p>
            <a:fld id="{F1F76288-4F85-4F59-B786-02C6DC4B752F}" type="slidenum">
              <a:rPr lang="ru-RU" smtClean="0"/>
              <a:t>74</a:t>
            </a:fld>
            <a:endParaRPr lang="ru-RU"/>
          </a:p>
        </p:txBody>
      </p:sp>
    </p:spTree>
    <p:extLst>
      <p:ext uri="{BB962C8B-B14F-4D97-AF65-F5344CB8AC3E}">
        <p14:creationId xmlns:p14="http://schemas.microsoft.com/office/powerpoint/2010/main" val="8921539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ru-RU" altLang="ru-RU" dirty="0" smtClean="0"/>
              <a:t>Алгоритм </a:t>
            </a:r>
            <a:r>
              <a:rPr lang="en-US" altLang="ru-RU" dirty="0" err="1" smtClean="0"/>
              <a:t>FRiS</a:t>
            </a:r>
            <a:r>
              <a:rPr lang="en-US" altLang="ru-RU" dirty="0" smtClean="0"/>
              <a:t>-Tax</a:t>
            </a:r>
            <a:endParaRPr lang="ru-RU" altLang="ru-RU" dirty="0" smtClean="0"/>
          </a:p>
        </p:txBody>
      </p:sp>
      <p:sp>
        <p:nvSpPr>
          <p:cNvPr id="44035" name="Rectangle 3"/>
          <p:cNvSpPr>
            <a:spLocks noGrp="1" noChangeArrowheads="1"/>
          </p:cNvSpPr>
          <p:nvPr>
            <p:ph idx="1"/>
          </p:nvPr>
        </p:nvSpPr>
        <p:spPr/>
        <p:txBody>
          <a:bodyPr/>
          <a:lstStyle/>
          <a:p>
            <a:pPr eaLnBrk="1" hangingPunct="1">
              <a:defRPr/>
            </a:pPr>
            <a:r>
              <a:rPr lang="ru-RU" altLang="ru-RU" sz="2800"/>
              <a:t>Строится набор эталонных объектов (столпов), сохраняющий свойства всей выборки</a:t>
            </a:r>
          </a:p>
          <a:p>
            <a:pPr lvl="1" eaLnBrk="1" hangingPunct="1">
              <a:defRPr/>
            </a:pPr>
            <a:r>
              <a:rPr lang="ru-RU" altLang="ru-RU"/>
              <a:t>Небольшое количество столпов</a:t>
            </a:r>
          </a:p>
          <a:p>
            <a:pPr lvl="1" eaLnBrk="1" hangingPunct="1">
              <a:defRPr/>
            </a:pPr>
            <a:r>
              <a:rPr lang="ru-RU" altLang="ru-RU"/>
              <a:t>Наиболее представительные объекты</a:t>
            </a:r>
          </a:p>
          <a:p>
            <a:pPr eaLnBrk="1" hangingPunct="1">
              <a:defRPr/>
            </a:pPr>
            <a:r>
              <a:rPr lang="ru-RU" altLang="ru-RU" sz="2800"/>
              <a:t> Полученный набор может использоваться: </a:t>
            </a:r>
          </a:p>
          <a:p>
            <a:pPr lvl="1" eaLnBrk="1" hangingPunct="1">
              <a:defRPr/>
            </a:pPr>
            <a:r>
              <a:rPr lang="ru-RU" altLang="ru-RU"/>
              <a:t>для разбиения выборки на кластеры (классы)</a:t>
            </a:r>
            <a:endParaRPr lang="en-US" altLang="ru-RU"/>
          </a:p>
          <a:p>
            <a:pPr lvl="1" eaLnBrk="1" hangingPunct="1">
              <a:defRPr/>
            </a:pPr>
            <a:r>
              <a:rPr lang="ru-RU" altLang="ru-RU"/>
              <a:t>для оценки компактности выборки</a:t>
            </a:r>
          </a:p>
          <a:p>
            <a:pPr lvl="1" eaLnBrk="1" hangingPunct="1">
              <a:defRPr/>
            </a:pPr>
            <a:r>
              <a:rPr lang="ru-RU" altLang="ru-RU"/>
              <a:t>для отнесения к построенным кластерам(классам) новых объектов</a:t>
            </a:r>
          </a:p>
        </p:txBody>
      </p:sp>
      <p:sp>
        <p:nvSpPr>
          <p:cNvPr id="2" name="Номер слайда 1"/>
          <p:cNvSpPr>
            <a:spLocks noGrp="1"/>
          </p:cNvSpPr>
          <p:nvPr>
            <p:ph type="sldNum" sz="quarter" idx="12"/>
          </p:nvPr>
        </p:nvSpPr>
        <p:spPr/>
        <p:txBody>
          <a:bodyPr/>
          <a:lstStyle/>
          <a:p>
            <a:fld id="{F1F76288-4F85-4F59-B786-02C6DC4B752F}" type="slidenum">
              <a:rPr lang="ru-RU" smtClean="0"/>
              <a:t>75</a:t>
            </a:fld>
            <a:endParaRPr lang="ru-RU"/>
          </a:p>
        </p:txBody>
      </p:sp>
    </p:spTree>
    <p:extLst>
      <p:ext uri="{BB962C8B-B14F-4D97-AF65-F5344CB8AC3E}">
        <p14:creationId xmlns:p14="http://schemas.microsoft.com/office/powerpoint/2010/main" val="4273639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27051" y="188913"/>
            <a:ext cx="10972800" cy="1371600"/>
          </a:xfrm>
        </p:spPr>
        <p:txBody>
          <a:bodyPr vert="horz" lIns="91440" tIns="45720" rIns="91440" bIns="45720" rtlCol="0" anchor="ctr">
            <a:normAutofit/>
          </a:bodyPr>
          <a:lstStyle/>
          <a:p>
            <a:r>
              <a:rPr lang="ru-RU" altLang="ru-RU" dirty="0"/>
              <a:t>Алгоритм </a:t>
            </a:r>
            <a:r>
              <a:rPr lang="en-US" altLang="ru-RU" dirty="0" err="1"/>
              <a:t>FRiS</a:t>
            </a:r>
            <a:r>
              <a:rPr lang="en-US" altLang="ru-RU" dirty="0"/>
              <a:t>-Tax</a:t>
            </a:r>
            <a:endParaRPr lang="ru-RU" altLang="ru-RU" dirty="0"/>
          </a:p>
        </p:txBody>
      </p:sp>
      <p:sp>
        <p:nvSpPr>
          <p:cNvPr id="5123" name="Rectangle 3"/>
          <p:cNvSpPr>
            <a:spLocks noGrp="1" noChangeArrowheads="1"/>
          </p:cNvSpPr>
          <p:nvPr>
            <p:ph type="body" idx="1"/>
          </p:nvPr>
        </p:nvSpPr>
        <p:spPr>
          <a:xfrm>
            <a:off x="0" y="1196977"/>
            <a:ext cx="10972800" cy="5102225"/>
          </a:xfrm>
        </p:spPr>
        <p:txBody>
          <a:bodyPr/>
          <a:lstStyle/>
          <a:p>
            <a:pPr eaLnBrk="1" hangingPunct="1">
              <a:lnSpc>
                <a:spcPct val="90000"/>
              </a:lnSpc>
              <a:defRPr/>
            </a:pPr>
            <a:r>
              <a:rPr lang="ru-RU" altLang="ru-RU" sz="2800" dirty="0"/>
              <a:t>Редуцированная </a:t>
            </a:r>
            <a:r>
              <a:rPr lang="en-US" altLang="ru-RU" sz="2800" dirty="0" err="1"/>
              <a:t>FRiS</a:t>
            </a:r>
            <a:r>
              <a:rPr lang="en-US" altLang="ru-RU" sz="2800" dirty="0"/>
              <a:t>-</a:t>
            </a:r>
            <a:r>
              <a:rPr lang="ru-RU" altLang="ru-RU" sz="2800" dirty="0"/>
              <a:t>функция</a:t>
            </a:r>
          </a:p>
          <a:p>
            <a:pPr lvl="1" eaLnBrk="1" hangingPunct="1">
              <a:lnSpc>
                <a:spcPct val="90000"/>
              </a:lnSpc>
              <a:defRPr/>
            </a:pPr>
            <a:r>
              <a:rPr lang="ru-RU" altLang="ru-RU" b="1" dirty="0"/>
              <a:t>Виртуальный конкурент</a:t>
            </a:r>
            <a:r>
              <a:rPr lang="en-US" altLang="ru-RU" b="1" dirty="0"/>
              <a:t> </a:t>
            </a:r>
            <a:r>
              <a:rPr lang="ru-RU" altLang="ru-RU" b="1" dirty="0"/>
              <a:t>на расстоянии </a:t>
            </a:r>
            <a:r>
              <a:rPr lang="en-US" altLang="ru-RU" b="1" dirty="0"/>
              <a:t>r*</a:t>
            </a:r>
          </a:p>
          <a:p>
            <a:pPr lvl="1" eaLnBrk="1" hangingPunct="1">
              <a:lnSpc>
                <a:spcPct val="90000"/>
              </a:lnSpc>
              <a:defRPr/>
            </a:pPr>
            <a:r>
              <a:rPr lang="en-US" altLang="ru-RU" b="1" dirty="0"/>
              <a:t>F*=(r*-r1)/(r*+r1)</a:t>
            </a:r>
            <a:endParaRPr lang="ru-RU" altLang="ru-RU" dirty="0"/>
          </a:p>
          <a:p>
            <a:pPr eaLnBrk="1" hangingPunct="1">
              <a:lnSpc>
                <a:spcPct val="90000"/>
              </a:lnSpc>
              <a:defRPr/>
            </a:pPr>
            <a:r>
              <a:rPr lang="ru-RU" altLang="ru-RU" sz="2800" dirty="0"/>
              <a:t>Работа алгоритма состоит из двух этапов:</a:t>
            </a:r>
          </a:p>
          <a:p>
            <a:pPr lvl="1" eaLnBrk="1" hangingPunct="1">
              <a:lnSpc>
                <a:spcPct val="90000"/>
              </a:lnSpc>
              <a:defRPr/>
            </a:pPr>
            <a:r>
              <a:rPr lang="ru-RU" altLang="ru-RU" dirty="0"/>
              <a:t> </a:t>
            </a:r>
            <a:r>
              <a:rPr lang="en-US" altLang="ru-RU" dirty="0" err="1"/>
              <a:t>FRiS</a:t>
            </a:r>
            <a:r>
              <a:rPr lang="en-US" altLang="ru-RU" dirty="0"/>
              <a:t>-Cluster</a:t>
            </a:r>
          </a:p>
          <a:p>
            <a:pPr lvl="2" eaLnBrk="1" hangingPunct="1">
              <a:lnSpc>
                <a:spcPct val="90000"/>
              </a:lnSpc>
              <a:defRPr/>
            </a:pPr>
            <a:r>
              <a:rPr lang="ru-RU" altLang="ru-RU" dirty="0"/>
              <a:t>Оценивается качество объекта в роли столпа. </a:t>
            </a:r>
          </a:p>
          <a:p>
            <a:pPr lvl="2" eaLnBrk="1" hangingPunct="1">
              <a:lnSpc>
                <a:spcPct val="90000"/>
              </a:lnSpc>
              <a:defRPr/>
            </a:pPr>
            <a:r>
              <a:rPr lang="ru-RU" altLang="ru-RU" dirty="0"/>
              <a:t>Высоким значением обладают объекты, расположенные в локальных сгустках объектов.</a:t>
            </a:r>
            <a:endParaRPr lang="en-US" altLang="ru-RU" dirty="0"/>
          </a:p>
          <a:p>
            <a:pPr lvl="2" eaLnBrk="1" hangingPunct="1">
              <a:lnSpc>
                <a:spcPct val="90000"/>
              </a:lnSpc>
              <a:defRPr/>
            </a:pPr>
            <a:r>
              <a:rPr lang="ru-RU" altLang="ru-RU" dirty="0"/>
              <a:t>Отыскиваются </a:t>
            </a:r>
            <a:r>
              <a:rPr lang="ru-RU" altLang="ru-RU" b="1" dirty="0"/>
              <a:t>центры локальных сгустков</a:t>
            </a:r>
            <a:r>
              <a:rPr lang="ru-RU" altLang="ru-RU" dirty="0"/>
              <a:t> объектов (столпы). </a:t>
            </a:r>
          </a:p>
          <a:p>
            <a:pPr lvl="2" eaLnBrk="1" hangingPunct="1">
              <a:lnSpc>
                <a:spcPct val="90000"/>
              </a:lnSpc>
              <a:defRPr/>
            </a:pPr>
            <a:r>
              <a:rPr lang="ru-RU" altLang="ru-RU" dirty="0"/>
              <a:t>Выборка распределяется между столпами. </a:t>
            </a:r>
            <a:r>
              <a:rPr lang="ru-RU" altLang="ru-RU" b="1" dirty="0"/>
              <a:t>Строится кластеризация. </a:t>
            </a:r>
            <a:endParaRPr lang="en-US" altLang="ru-RU" dirty="0"/>
          </a:p>
          <a:p>
            <a:pPr lvl="1" eaLnBrk="1" hangingPunct="1">
              <a:lnSpc>
                <a:spcPct val="90000"/>
              </a:lnSpc>
              <a:defRPr/>
            </a:pPr>
            <a:r>
              <a:rPr lang="en-US" altLang="ru-RU" dirty="0"/>
              <a:t> </a:t>
            </a:r>
            <a:r>
              <a:rPr lang="en-US" altLang="ru-RU" dirty="0" err="1"/>
              <a:t>FRiS</a:t>
            </a:r>
            <a:r>
              <a:rPr lang="en-US" altLang="ru-RU" dirty="0"/>
              <a:t>-Class</a:t>
            </a:r>
          </a:p>
          <a:p>
            <a:pPr lvl="2" eaLnBrk="1" hangingPunct="1">
              <a:lnSpc>
                <a:spcPct val="90000"/>
              </a:lnSpc>
              <a:defRPr/>
            </a:pPr>
            <a:r>
              <a:rPr lang="ru-RU" altLang="ru-RU" dirty="0"/>
              <a:t>Линейно разделимые кластеры объединяются в таксоны сложной формы.</a:t>
            </a:r>
          </a:p>
          <a:p>
            <a:pPr eaLnBrk="1" hangingPunct="1">
              <a:lnSpc>
                <a:spcPct val="90000"/>
              </a:lnSpc>
              <a:defRPr/>
            </a:pPr>
            <a:endParaRPr lang="ru-RU" altLang="ru-RU" sz="2800" dirty="0"/>
          </a:p>
        </p:txBody>
      </p:sp>
      <p:sp>
        <p:nvSpPr>
          <p:cNvPr id="13316" name="Rectangle 5"/>
          <p:cNvSpPr>
            <a:spLocks noChangeArrowheads="1"/>
          </p:cNvSpPr>
          <p:nvPr/>
        </p:nvSpPr>
        <p:spPr bwMode="auto">
          <a:xfrm>
            <a:off x="2"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3317" name="Rectangle 7"/>
          <p:cNvSpPr>
            <a:spLocks noChangeArrowheads="1"/>
          </p:cNvSpPr>
          <p:nvPr/>
        </p:nvSpPr>
        <p:spPr bwMode="auto">
          <a:xfrm>
            <a:off x="2"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13318" name="Object 6"/>
          <p:cNvGraphicFramePr>
            <a:graphicFrameLocks noChangeAspect="1"/>
          </p:cNvGraphicFramePr>
          <p:nvPr>
            <p:extLst/>
          </p:nvPr>
        </p:nvGraphicFramePr>
        <p:xfrm>
          <a:off x="8418286" y="2986747"/>
          <a:ext cx="3293233" cy="780393"/>
        </p:xfrm>
        <a:graphic>
          <a:graphicData uri="http://schemas.openxmlformats.org/presentationml/2006/ole">
            <mc:AlternateContent xmlns:mc="http://schemas.openxmlformats.org/markup-compatibility/2006">
              <mc:Choice xmlns:v="urn:schemas-microsoft-com:vml" Requires="v">
                <p:oleObj spid="_x0000_s2051" name="Формула" r:id="rId3" imgW="1447800" imgH="457200" progId="Equation.3">
                  <p:embed/>
                </p:oleObj>
              </mc:Choice>
              <mc:Fallback>
                <p:oleObj name="Формула" r:id="rId3" imgW="1447800" imgH="457200" progId="Equation.3">
                  <p:embed/>
                  <p:pic>
                    <p:nvPicPr>
                      <p:cNvPr id="1331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8286" y="2986747"/>
                        <a:ext cx="3293233" cy="780393"/>
                      </a:xfrm>
                      <a:prstGeom prst="rect">
                        <a:avLst/>
                      </a:prstGeom>
                      <a:noFill/>
                      <a:ln>
                        <a:noFill/>
                      </a:ln>
                      <a:extLst/>
                    </p:spPr>
                  </p:pic>
                </p:oleObj>
              </mc:Fallback>
            </mc:AlternateContent>
          </a:graphicData>
        </a:graphic>
      </p:graphicFrame>
      <p:sp>
        <p:nvSpPr>
          <p:cNvPr id="2" name="Номер слайда 1"/>
          <p:cNvSpPr>
            <a:spLocks noGrp="1"/>
          </p:cNvSpPr>
          <p:nvPr>
            <p:ph type="sldNum" sz="quarter" idx="12"/>
          </p:nvPr>
        </p:nvSpPr>
        <p:spPr/>
        <p:txBody>
          <a:bodyPr/>
          <a:lstStyle/>
          <a:p>
            <a:fld id="{F1F76288-4F85-4F59-B786-02C6DC4B752F}" type="slidenum">
              <a:rPr lang="ru-RU" smtClean="0"/>
              <a:t>76</a:t>
            </a:fld>
            <a:endParaRPr lang="ru-RU"/>
          </a:p>
        </p:txBody>
      </p:sp>
    </p:spTree>
    <p:extLst>
      <p:ext uri="{BB962C8B-B14F-4D97-AF65-F5344CB8AC3E}">
        <p14:creationId xmlns:p14="http://schemas.microsoft.com/office/powerpoint/2010/main" val="20052574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7052" y="404814"/>
            <a:ext cx="11108267"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Oval 3"/>
          <p:cNvSpPr>
            <a:spLocks noChangeArrowheads="1"/>
          </p:cNvSpPr>
          <p:nvPr/>
        </p:nvSpPr>
        <p:spPr bwMode="auto">
          <a:xfrm>
            <a:off x="4855633" y="3616326"/>
            <a:ext cx="287867" cy="215900"/>
          </a:xfrm>
          <a:prstGeom prst="ellipse">
            <a:avLst/>
          </a:prstGeom>
          <a:solidFill>
            <a:schemeClr val="accent1">
              <a:alpha val="0"/>
            </a:schemeClr>
          </a:solidFill>
          <a:ln w="28575">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48" name="Oval 4"/>
          <p:cNvSpPr>
            <a:spLocks noChangeArrowheads="1"/>
          </p:cNvSpPr>
          <p:nvPr/>
        </p:nvSpPr>
        <p:spPr bwMode="auto">
          <a:xfrm>
            <a:off x="10033001" y="2420939"/>
            <a:ext cx="287867" cy="215900"/>
          </a:xfrm>
          <a:prstGeom prst="ellipse">
            <a:avLst/>
          </a:prstGeom>
          <a:solidFill>
            <a:schemeClr val="accent1">
              <a:alpha val="0"/>
            </a:schemeClr>
          </a:solidFill>
          <a:ln w="28575">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49" name="Oval 5"/>
          <p:cNvSpPr>
            <a:spLocks noChangeArrowheads="1"/>
          </p:cNvSpPr>
          <p:nvPr/>
        </p:nvSpPr>
        <p:spPr bwMode="auto">
          <a:xfrm>
            <a:off x="4284133" y="5534026"/>
            <a:ext cx="287867" cy="215900"/>
          </a:xfrm>
          <a:prstGeom prst="ellipse">
            <a:avLst/>
          </a:prstGeom>
          <a:solidFill>
            <a:schemeClr val="accent1">
              <a:alpha val="0"/>
            </a:schemeClr>
          </a:solidFill>
          <a:ln w="28575">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50" name="Oval 6"/>
          <p:cNvSpPr>
            <a:spLocks noChangeArrowheads="1"/>
          </p:cNvSpPr>
          <p:nvPr/>
        </p:nvSpPr>
        <p:spPr bwMode="auto">
          <a:xfrm>
            <a:off x="2302933" y="4440239"/>
            <a:ext cx="287867" cy="215900"/>
          </a:xfrm>
          <a:prstGeom prst="ellipse">
            <a:avLst/>
          </a:prstGeom>
          <a:solidFill>
            <a:schemeClr val="accent1">
              <a:alpha val="0"/>
            </a:schemeClr>
          </a:solidFill>
          <a:ln w="28575">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51" name="Oval 7"/>
          <p:cNvSpPr>
            <a:spLocks noChangeArrowheads="1"/>
          </p:cNvSpPr>
          <p:nvPr/>
        </p:nvSpPr>
        <p:spPr bwMode="auto">
          <a:xfrm>
            <a:off x="2440517" y="4329114"/>
            <a:ext cx="287867" cy="215900"/>
          </a:xfrm>
          <a:prstGeom prst="ellipse">
            <a:avLst/>
          </a:prstGeom>
          <a:solidFill>
            <a:schemeClr val="accent1">
              <a:alpha val="0"/>
            </a:schemeClr>
          </a:solidFill>
          <a:ln w="28575">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52" name="Oval 8"/>
          <p:cNvSpPr>
            <a:spLocks noChangeArrowheads="1"/>
          </p:cNvSpPr>
          <p:nvPr/>
        </p:nvSpPr>
        <p:spPr bwMode="auto">
          <a:xfrm>
            <a:off x="4102101" y="3216275"/>
            <a:ext cx="287867" cy="215900"/>
          </a:xfrm>
          <a:prstGeom prst="ellipse">
            <a:avLst/>
          </a:prstGeom>
          <a:solidFill>
            <a:schemeClr val="accent1">
              <a:alpha val="0"/>
            </a:schemeClr>
          </a:solidFill>
          <a:ln w="28575">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53" name="Oval 9"/>
          <p:cNvSpPr>
            <a:spLocks noChangeArrowheads="1"/>
          </p:cNvSpPr>
          <p:nvPr/>
        </p:nvSpPr>
        <p:spPr bwMode="auto">
          <a:xfrm>
            <a:off x="8961968" y="2312989"/>
            <a:ext cx="287867" cy="215900"/>
          </a:xfrm>
          <a:prstGeom prst="ellipse">
            <a:avLst/>
          </a:prstGeom>
          <a:solidFill>
            <a:schemeClr val="accent1">
              <a:alpha val="0"/>
            </a:schemeClr>
          </a:solidFill>
          <a:ln w="28575">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54" name="Oval 10"/>
          <p:cNvSpPr>
            <a:spLocks noChangeArrowheads="1"/>
          </p:cNvSpPr>
          <p:nvPr/>
        </p:nvSpPr>
        <p:spPr bwMode="auto">
          <a:xfrm>
            <a:off x="6491817" y="4270375"/>
            <a:ext cx="287867" cy="215900"/>
          </a:xfrm>
          <a:prstGeom prst="ellipse">
            <a:avLst/>
          </a:prstGeom>
          <a:solidFill>
            <a:schemeClr val="accent1">
              <a:alpha val="0"/>
            </a:schemeClr>
          </a:solidFill>
          <a:ln w="28575">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55" name="Oval 11"/>
          <p:cNvSpPr>
            <a:spLocks noChangeArrowheads="1"/>
          </p:cNvSpPr>
          <p:nvPr/>
        </p:nvSpPr>
        <p:spPr bwMode="auto">
          <a:xfrm>
            <a:off x="5867401" y="3141663"/>
            <a:ext cx="287867" cy="215900"/>
          </a:xfrm>
          <a:prstGeom prst="ellipse">
            <a:avLst/>
          </a:prstGeom>
          <a:solidFill>
            <a:schemeClr val="accent1">
              <a:alpha val="0"/>
            </a:schemeClr>
          </a:solidFill>
          <a:ln w="28575">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56" name="Oval 12"/>
          <p:cNvSpPr>
            <a:spLocks noChangeArrowheads="1"/>
          </p:cNvSpPr>
          <p:nvPr/>
        </p:nvSpPr>
        <p:spPr bwMode="auto">
          <a:xfrm>
            <a:off x="4368801" y="1528763"/>
            <a:ext cx="287867" cy="215900"/>
          </a:xfrm>
          <a:prstGeom prst="ellipse">
            <a:avLst/>
          </a:prstGeom>
          <a:solidFill>
            <a:schemeClr val="accent1">
              <a:alpha val="0"/>
            </a:schemeClr>
          </a:solidFill>
          <a:ln w="28575">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57" name="Oval 13"/>
          <p:cNvSpPr>
            <a:spLocks noChangeArrowheads="1"/>
          </p:cNvSpPr>
          <p:nvPr/>
        </p:nvSpPr>
        <p:spPr bwMode="auto">
          <a:xfrm>
            <a:off x="4792133" y="5375275"/>
            <a:ext cx="287867" cy="215900"/>
          </a:xfrm>
          <a:prstGeom prst="ellipse">
            <a:avLst/>
          </a:prstGeom>
          <a:solidFill>
            <a:schemeClr val="accent1">
              <a:alpha val="0"/>
            </a:schemeClr>
          </a:solidFill>
          <a:ln w="28575">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58" name="Oval 14"/>
          <p:cNvSpPr>
            <a:spLocks noChangeArrowheads="1"/>
          </p:cNvSpPr>
          <p:nvPr/>
        </p:nvSpPr>
        <p:spPr bwMode="auto">
          <a:xfrm>
            <a:off x="4931833" y="4068763"/>
            <a:ext cx="287867" cy="215900"/>
          </a:xfrm>
          <a:prstGeom prst="ellipse">
            <a:avLst/>
          </a:prstGeom>
          <a:solidFill>
            <a:schemeClr val="accent1">
              <a:alpha val="0"/>
            </a:schemeClr>
          </a:solidFill>
          <a:ln w="28575">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cxnSp>
        <p:nvCxnSpPr>
          <p:cNvPr id="6159" name="AutoShape 15"/>
          <p:cNvCxnSpPr>
            <a:cxnSpLocks noChangeShapeType="1"/>
          </p:cNvCxnSpPr>
          <p:nvPr/>
        </p:nvCxnSpPr>
        <p:spPr bwMode="auto">
          <a:xfrm flipH="1">
            <a:off x="4271435" y="1844676"/>
            <a:ext cx="190500" cy="1152525"/>
          </a:xfrm>
          <a:prstGeom prst="straightConnector1">
            <a:avLst/>
          </a:prstGeom>
          <a:noFill/>
          <a:ln w="25400">
            <a:solidFill>
              <a:srgbClr val="FF0000"/>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0" name="AutoShape 16"/>
          <p:cNvCxnSpPr>
            <a:cxnSpLocks noChangeShapeType="1"/>
          </p:cNvCxnSpPr>
          <p:nvPr/>
        </p:nvCxnSpPr>
        <p:spPr bwMode="auto">
          <a:xfrm>
            <a:off x="4246035" y="3471863"/>
            <a:ext cx="673100" cy="576263"/>
          </a:xfrm>
          <a:prstGeom prst="straightConnector1">
            <a:avLst/>
          </a:prstGeom>
          <a:noFill/>
          <a:ln w="25400">
            <a:solidFill>
              <a:srgbClr val="FF0000"/>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1" name="AutoShape 17"/>
          <p:cNvCxnSpPr>
            <a:cxnSpLocks noChangeShapeType="1"/>
          </p:cNvCxnSpPr>
          <p:nvPr/>
        </p:nvCxnSpPr>
        <p:spPr bwMode="auto">
          <a:xfrm flipV="1">
            <a:off x="5039786" y="4437065"/>
            <a:ext cx="1585383" cy="1012825"/>
          </a:xfrm>
          <a:prstGeom prst="straightConnector1">
            <a:avLst/>
          </a:prstGeom>
          <a:noFill/>
          <a:ln w="25400">
            <a:solidFill>
              <a:srgbClr val="FF0000"/>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2" name="AutoShape 18"/>
          <p:cNvCxnSpPr>
            <a:cxnSpLocks noChangeShapeType="1"/>
          </p:cNvCxnSpPr>
          <p:nvPr/>
        </p:nvCxnSpPr>
        <p:spPr bwMode="auto">
          <a:xfrm>
            <a:off x="6191251" y="3429002"/>
            <a:ext cx="383116" cy="796925"/>
          </a:xfrm>
          <a:prstGeom prst="straightConnector1">
            <a:avLst/>
          </a:prstGeom>
          <a:noFill/>
          <a:ln w="25400">
            <a:solidFill>
              <a:srgbClr val="FF0000"/>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63" name="Freeform 19"/>
          <p:cNvSpPr>
            <a:spLocks/>
          </p:cNvSpPr>
          <p:nvPr/>
        </p:nvSpPr>
        <p:spPr bwMode="auto">
          <a:xfrm>
            <a:off x="4847167" y="1412877"/>
            <a:ext cx="721784" cy="936625"/>
          </a:xfrm>
          <a:custGeom>
            <a:avLst/>
            <a:gdLst>
              <a:gd name="T0" fmla="*/ 0 w 386"/>
              <a:gd name="T1" fmla="*/ 936625 h 567"/>
              <a:gd name="T2" fmla="*/ 253840 w 386"/>
              <a:gd name="T3" fmla="*/ 786302 h 567"/>
              <a:gd name="T4" fmla="*/ 444570 w 386"/>
              <a:gd name="T5" fmla="*/ 487309 h 567"/>
              <a:gd name="T6" fmla="*/ 509082 w 386"/>
              <a:gd name="T7" fmla="*/ 112329 h 5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6" h="567">
                <a:moveTo>
                  <a:pt x="0" y="567"/>
                </a:moveTo>
                <a:cubicBezTo>
                  <a:pt x="64" y="544"/>
                  <a:pt x="128" y="521"/>
                  <a:pt x="181" y="476"/>
                </a:cubicBezTo>
                <a:cubicBezTo>
                  <a:pt x="234" y="431"/>
                  <a:pt x="287" y="363"/>
                  <a:pt x="317" y="295"/>
                </a:cubicBezTo>
                <a:cubicBezTo>
                  <a:pt x="347" y="227"/>
                  <a:pt x="386" y="0"/>
                  <a:pt x="363" y="68"/>
                </a:cubicBezTo>
              </a:path>
            </a:pathLst>
          </a:custGeom>
          <a:noFill/>
          <a:ln w="9525" cap="flat">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64" name="Freeform 20"/>
          <p:cNvSpPr>
            <a:spLocks/>
          </p:cNvSpPr>
          <p:nvPr/>
        </p:nvSpPr>
        <p:spPr bwMode="auto">
          <a:xfrm>
            <a:off x="5135036" y="2239965"/>
            <a:ext cx="1056217" cy="396875"/>
          </a:xfrm>
          <a:custGeom>
            <a:avLst/>
            <a:gdLst>
              <a:gd name="T0" fmla="*/ 0 w 544"/>
              <a:gd name="T1" fmla="*/ 396875 h 386"/>
              <a:gd name="T2" fmla="*/ 198041 w 544"/>
              <a:gd name="T3" fmla="*/ 163480 h 386"/>
              <a:gd name="T4" fmla="*/ 528594 w 544"/>
              <a:gd name="T5" fmla="*/ 23648 h 386"/>
              <a:gd name="T6" fmla="*/ 792163 w 544"/>
              <a:gd name="T7" fmla="*/ 23648 h 3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4" h="386">
                <a:moveTo>
                  <a:pt x="0" y="386"/>
                </a:moveTo>
                <a:cubicBezTo>
                  <a:pt x="38" y="302"/>
                  <a:pt x="76" y="219"/>
                  <a:pt x="136" y="159"/>
                </a:cubicBezTo>
                <a:cubicBezTo>
                  <a:pt x="196" y="99"/>
                  <a:pt x="295" y="46"/>
                  <a:pt x="363" y="23"/>
                </a:cubicBezTo>
                <a:cubicBezTo>
                  <a:pt x="431" y="0"/>
                  <a:pt x="506" y="0"/>
                  <a:pt x="544" y="23"/>
                </a:cubicBezTo>
              </a:path>
            </a:pathLst>
          </a:custGeom>
          <a:noFill/>
          <a:ln w="9525" cap="flat">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65" name="Freeform 21"/>
          <p:cNvSpPr>
            <a:spLocks/>
          </p:cNvSpPr>
          <p:nvPr/>
        </p:nvSpPr>
        <p:spPr bwMode="auto">
          <a:xfrm>
            <a:off x="3695702" y="1989137"/>
            <a:ext cx="1344084" cy="334963"/>
          </a:xfrm>
          <a:custGeom>
            <a:avLst/>
            <a:gdLst>
              <a:gd name="T0" fmla="*/ 0 w 635"/>
              <a:gd name="T1" fmla="*/ 0 h 211"/>
              <a:gd name="T2" fmla="*/ 431800 w 635"/>
              <a:gd name="T3" fmla="*/ 287337 h 211"/>
              <a:gd name="T4" fmla="*/ 863600 w 635"/>
              <a:gd name="T5" fmla="*/ 287337 h 211"/>
              <a:gd name="T6" fmla="*/ 1008063 w 635"/>
              <a:gd name="T7" fmla="*/ 21590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 h="211">
                <a:moveTo>
                  <a:pt x="0" y="0"/>
                </a:moveTo>
                <a:cubicBezTo>
                  <a:pt x="90" y="75"/>
                  <a:pt x="181" y="151"/>
                  <a:pt x="272" y="181"/>
                </a:cubicBezTo>
                <a:cubicBezTo>
                  <a:pt x="363" y="211"/>
                  <a:pt x="484" y="189"/>
                  <a:pt x="544" y="181"/>
                </a:cubicBezTo>
                <a:cubicBezTo>
                  <a:pt x="604" y="173"/>
                  <a:pt x="619" y="154"/>
                  <a:pt x="635" y="136"/>
                </a:cubicBezTo>
              </a:path>
            </a:pathLst>
          </a:custGeom>
          <a:noFill/>
          <a:ln w="9525" cap="flat">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66" name="Freeform 22"/>
          <p:cNvSpPr>
            <a:spLocks/>
          </p:cNvSpPr>
          <p:nvPr/>
        </p:nvSpPr>
        <p:spPr bwMode="auto">
          <a:xfrm>
            <a:off x="3407835" y="2600325"/>
            <a:ext cx="1536700" cy="323851"/>
          </a:xfrm>
          <a:custGeom>
            <a:avLst/>
            <a:gdLst>
              <a:gd name="T0" fmla="*/ 0 w 726"/>
              <a:gd name="T1" fmla="*/ 107950 h 204"/>
              <a:gd name="T2" fmla="*/ 576263 w 726"/>
              <a:gd name="T3" fmla="*/ 36513 h 204"/>
              <a:gd name="T4" fmla="*/ 1152525 w 726"/>
              <a:gd name="T5" fmla="*/ 323850 h 204"/>
              <a:gd name="T6" fmla="*/ 0 60000 65536"/>
              <a:gd name="T7" fmla="*/ 0 60000 65536"/>
              <a:gd name="T8" fmla="*/ 0 60000 65536"/>
            </a:gdLst>
            <a:ahLst/>
            <a:cxnLst>
              <a:cxn ang="T6">
                <a:pos x="T0" y="T1"/>
              </a:cxn>
              <a:cxn ang="T7">
                <a:pos x="T2" y="T3"/>
              </a:cxn>
              <a:cxn ang="T8">
                <a:pos x="T4" y="T5"/>
              </a:cxn>
            </a:cxnLst>
            <a:rect l="0" t="0" r="r" b="b"/>
            <a:pathLst>
              <a:path w="726" h="204">
                <a:moveTo>
                  <a:pt x="0" y="68"/>
                </a:moveTo>
                <a:cubicBezTo>
                  <a:pt x="121" y="34"/>
                  <a:pt x="242" y="0"/>
                  <a:pt x="363" y="23"/>
                </a:cubicBezTo>
                <a:cubicBezTo>
                  <a:pt x="484" y="46"/>
                  <a:pt x="673" y="166"/>
                  <a:pt x="726" y="204"/>
                </a:cubicBezTo>
              </a:path>
            </a:pathLst>
          </a:custGeom>
          <a:noFill/>
          <a:ln w="9525" cap="flat">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 name="Номер слайда 1"/>
          <p:cNvSpPr>
            <a:spLocks noGrp="1"/>
          </p:cNvSpPr>
          <p:nvPr>
            <p:ph type="sldNum" sz="quarter" idx="12"/>
          </p:nvPr>
        </p:nvSpPr>
        <p:spPr/>
        <p:txBody>
          <a:bodyPr/>
          <a:lstStyle/>
          <a:p>
            <a:fld id="{F1F76288-4F85-4F59-B786-02C6DC4B752F}" type="slidenum">
              <a:rPr lang="ru-RU" smtClean="0"/>
              <a:t>77</a:t>
            </a:fld>
            <a:endParaRPr lang="ru-RU"/>
          </a:p>
        </p:txBody>
      </p:sp>
    </p:spTree>
    <p:extLst>
      <p:ext uri="{BB962C8B-B14F-4D97-AF65-F5344CB8AC3E}">
        <p14:creationId xmlns:p14="http://schemas.microsoft.com/office/powerpoint/2010/main" val="4484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grpId="1" nodeType="clickEffect">
                                  <p:stCondLst>
                                    <p:cond delay="0"/>
                                  </p:stCondLst>
                                  <p:childTnLst>
                                    <p:animMotion origin="layout" path="M 5.55556E-7 4.44444E-6 L -0.03611 -0.07454 " pathEditMode="relative" rAng="0" ptsTypes="AA">
                                      <p:cBhvr>
                                        <p:cTn id="14" dur="1000" fill="hold"/>
                                        <p:tgtEl>
                                          <p:spTgt spid="6147"/>
                                        </p:tgtEl>
                                        <p:attrNameLst>
                                          <p:attrName>ppt_x</p:attrName>
                                          <p:attrName>ppt_y</p:attrName>
                                        </p:attrNameLst>
                                      </p:cBhvr>
                                      <p:rCtr x="-1806" y="-3727"/>
                                    </p:animMotion>
                                  </p:childTnLst>
                                </p:cTn>
                              </p:par>
                              <p:par>
                                <p:cTn id="15" presetID="0" presetClass="path" presetSubtype="0" accel="50000" decel="50000" fill="hold" grpId="1" nodeType="withEffect">
                                  <p:stCondLst>
                                    <p:cond delay="0"/>
                                  </p:stCondLst>
                                  <p:childTnLst>
                                    <p:animMotion origin="layout" path="M -2.22222E-6 0 L -0.06701 -0.02616 " pathEditMode="relative" rAng="0" ptsTypes="AA">
                                      <p:cBhvr>
                                        <p:cTn id="16" dur="1000" fill="hold"/>
                                        <p:tgtEl>
                                          <p:spTgt spid="6148"/>
                                        </p:tgtEl>
                                        <p:attrNameLst>
                                          <p:attrName>ppt_x</p:attrName>
                                          <p:attrName>ppt_y</p:attrName>
                                        </p:attrNameLst>
                                      </p:cBhvr>
                                      <p:rCtr x="-3351" y="-1319"/>
                                    </p:animMotion>
                                  </p:childTnLst>
                                </p:cTn>
                              </p:par>
                              <p:par>
                                <p:cTn id="17" presetID="1" presetClass="entr" presetSubtype="0" fill="hold" grpId="0" nodeType="withEffect">
                                  <p:stCondLst>
                                    <p:cond delay="0"/>
                                  </p:stCondLst>
                                  <p:childTnLst>
                                    <p:set>
                                      <p:cBhvr>
                                        <p:cTn id="18" dur="1" fill="hold">
                                          <p:stCondLst>
                                            <p:cond delay="0"/>
                                          </p:stCondLst>
                                        </p:cTn>
                                        <p:tgtEl>
                                          <p:spTgt spid="614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grpId="2" nodeType="clickEffect">
                                  <p:stCondLst>
                                    <p:cond delay="0"/>
                                  </p:stCondLst>
                                  <p:childTnLst>
                                    <p:animMotion origin="layout" path="M -0.03611 -0.07454 L -0.04392 -0.23195 " pathEditMode="relative" rAng="0" ptsTypes="AA">
                                      <p:cBhvr>
                                        <p:cTn id="22" dur="1000" fill="hold"/>
                                        <p:tgtEl>
                                          <p:spTgt spid="6147"/>
                                        </p:tgtEl>
                                        <p:attrNameLst>
                                          <p:attrName>ppt_x</p:attrName>
                                          <p:attrName>ppt_y</p:attrName>
                                        </p:attrNameLst>
                                      </p:cBhvr>
                                      <p:rCtr x="-399" y="-7870"/>
                                    </p:animMotion>
                                  </p:childTnLst>
                                </p:cTn>
                              </p:par>
                              <p:par>
                                <p:cTn id="23" presetID="0" presetClass="path" presetSubtype="0" accel="50000" decel="50000" fill="hold" grpId="1" nodeType="withEffect">
                                  <p:stCondLst>
                                    <p:cond delay="0"/>
                                  </p:stCondLst>
                                  <p:childTnLst>
                                    <p:animMotion origin="layout" path="M 1.11111E-6 -7.77778E-6 L 0.14948 -0.12593 " pathEditMode="relative" ptsTypes="AA">
                                      <p:cBhvr>
                                        <p:cTn id="24" dur="1000" fill="hold"/>
                                        <p:tgtEl>
                                          <p:spTgt spid="6149"/>
                                        </p:tgtEl>
                                        <p:attrNameLst>
                                          <p:attrName>ppt_x</p:attrName>
                                          <p:attrName>ppt_y</p:attrName>
                                        </p:attrNameLst>
                                      </p:cBhvr>
                                    </p:animMotion>
                                  </p:childTnLst>
                                </p:cTn>
                              </p:par>
                              <p:par>
                                <p:cTn id="25" presetID="1" presetClass="entr" presetSubtype="0" fill="hold" grpId="0" nodeType="withEffect">
                                  <p:stCondLst>
                                    <p:cond delay="0"/>
                                  </p:stCondLst>
                                  <p:childTnLst>
                                    <p:set>
                                      <p:cBhvr>
                                        <p:cTn id="26" dur="1" fill="hold">
                                          <p:stCondLst>
                                            <p:cond delay="0"/>
                                          </p:stCondLst>
                                        </p:cTn>
                                        <p:tgtEl>
                                          <p:spTgt spid="615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6150"/>
                                        </p:tgtEl>
                                        <p:attrNameLst>
                                          <p:attrName>style.visibility</p:attrName>
                                        </p:attrNameLst>
                                      </p:cBhvr>
                                      <p:to>
                                        <p:strVal val="hidden"/>
                                      </p:to>
                                    </p:set>
                                  </p:childTnLst>
                                </p:cTn>
                              </p:par>
                              <p:par>
                                <p:cTn id="31" presetID="1" presetClass="exit" presetSubtype="0" fill="hold" grpId="3" nodeType="withEffect">
                                  <p:stCondLst>
                                    <p:cond delay="0"/>
                                  </p:stCondLst>
                                  <p:childTnLst>
                                    <p:set>
                                      <p:cBhvr>
                                        <p:cTn id="32" dur="1" fill="hold">
                                          <p:stCondLst>
                                            <p:cond delay="0"/>
                                          </p:stCondLst>
                                        </p:cTn>
                                        <p:tgtEl>
                                          <p:spTgt spid="6147"/>
                                        </p:tgtEl>
                                        <p:attrNameLst>
                                          <p:attrName>style.visibility</p:attrName>
                                        </p:attrNameLst>
                                      </p:cBhvr>
                                      <p:to>
                                        <p:strVal val="hidden"/>
                                      </p:to>
                                    </p:set>
                                  </p:childTnLst>
                                </p:cTn>
                              </p:par>
                              <p:par>
                                <p:cTn id="33" presetID="1" presetClass="exit" presetSubtype="0" fill="hold" grpId="2" nodeType="withEffect">
                                  <p:stCondLst>
                                    <p:cond delay="0"/>
                                  </p:stCondLst>
                                  <p:childTnLst>
                                    <p:set>
                                      <p:cBhvr>
                                        <p:cTn id="34" dur="1" fill="hold">
                                          <p:stCondLst>
                                            <p:cond delay="0"/>
                                          </p:stCondLst>
                                        </p:cTn>
                                        <p:tgtEl>
                                          <p:spTgt spid="6149"/>
                                        </p:tgtEl>
                                        <p:attrNameLst>
                                          <p:attrName>style.visibility</p:attrName>
                                        </p:attrNameLst>
                                      </p:cBhvr>
                                      <p:to>
                                        <p:strVal val="hidden"/>
                                      </p:to>
                                    </p:set>
                                  </p:childTnLst>
                                </p:cTn>
                              </p:par>
                              <p:par>
                                <p:cTn id="35" presetID="1" presetClass="exit" presetSubtype="0" fill="hold" grpId="2" nodeType="withEffect">
                                  <p:stCondLst>
                                    <p:cond delay="0"/>
                                  </p:stCondLst>
                                  <p:childTnLst>
                                    <p:set>
                                      <p:cBhvr>
                                        <p:cTn id="36" dur="1" fill="hold">
                                          <p:stCondLst>
                                            <p:cond delay="0"/>
                                          </p:stCondLst>
                                        </p:cTn>
                                        <p:tgtEl>
                                          <p:spTgt spid="6148"/>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1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5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15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15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15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1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15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6163"/>
                                        </p:tgtEl>
                                        <p:attrNameLst>
                                          <p:attrName>style.visibility</p:attrName>
                                        </p:attrNameLst>
                                      </p:cBhvr>
                                      <p:to>
                                        <p:strVal val="visible"/>
                                      </p:to>
                                    </p:set>
                                    <p:animEffect transition="in" filter="blinds(horizontal)">
                                      <p:cBhvr>
                                        <p:cTn id="59" dur="500"/>
                                        <p:tgtEl>
                                          <p:spTgt spid="6163"/>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6164"/>
                                        </p:tgtEl>
                                        <p:attrNameLst>
                                          <p:attrName>style.visibility</p:attrName>
                                        </p:attrNameLst>
                                      </p:cBhvr>
                                      <p:to>
                                        <p:strVal val="visible"/>
                                      </p:to>
                                    </p:set>
                                    <p:animEffect transition="in" filter="blinds(horizontal)">
                                      <p:cBhvr>
                                        <p:cTn id="62" dur="500"/>
                                        <p:tgtEl>
                                          <p:spTgt spid="616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166"/>
                                        </p:tgtEl>
                                        <p:attrNameLst>
                                          <p:attrName>style.visibility</p:attrName>
                                        </p:attrNameLst>
                                      </p:cBhvr>
                                      <p:to>
                                        <p:strVal val="visible"/>
                                      </p:to>
                                    </p:set>
                                    <p:animEffect transition="in" filter="blinds(horizontal)">
                                      <p:cBhvr>
                                        <p:cTn id="67" dur="500"/>
                                        <p:tgtEl>
                                          <p:spTgt spid="6166"/>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6165"/>
                                        </p:tgtEl>
                                        <p:attrNameLst>
                                          <p:attrName>style.visibility</p:attrName>
                                        </p:attrNameLst>
                                      </p:cBhvr>
                                      <p:to>
                                        <p:strVal val="visible"/>
                                      </p:to>
                                    </p:set>
                                    <p:animEffect transition="in" filter="blinds(horizontal)">
                                      <p:cBhvr>
                                        <p:cTn id="70" dur="500"/>
                                        <p:tgtEl>
                                          <p:spTgt spid="616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6159"/>
                                        </p:tgtEl>
                                        <p:attrNameLst>
                                          <p:attrName>style.visibility</p:attrName>
                                        </p:attrNameLst>
                                      </p:cBhvr>
                                      <p:to>
                                        <p:strVal val="visible"/>
                                      </p:to>
                                    </p:set>
                                  </p:childTnLst>
                                </p:cTn>
                              </p:par>
                              <p:par>
                                <p:cTn id="75" presetID="35" presetClass="emph" presetSubtype="0" repeatCount="3000" fill="hold" nodeType="withEffect">
                                  <p:stCondLst>
                                    <p:cond delay="0"/>
                                  </p:stCondLst>
                                  <p:childTnLst>
                                    <p:anim calcmode="discrete" valueType="str">
                                      <p:cBhvr>
                                        <p:cTn id="76" dur="2000" fill="hold"/>
                                        <p:tgtEl>
                                          <p:spTgt spid="6159"/>
                                        </p:tgtEl>
                                        <p:attrNameLst>
                                          <p:attrName>style.visibility</p:attrName>
                                        </p:attrNameLst>
                                      </p:cBhvr>
                                      <p:tavLst>
                                        <p:tav tm="0">
                                          <p:val>
                                            <p:strVal val="hidden"/>
                                          </p:val>
                                        </p:tav>
                                        <p:tav tm="50000">
                                          <p:val>
                                            <p:strVal val="visible"/>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6163"/>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6164"/>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6165"/>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6166"/>
                                        </p:tgtEl>
                                        <p:attrNameLst>
                                          <p:attrName>style.visibility</p:attrName>
                                        </p:attrNameLst>
                                      </p:cBhvr>
                                      <p:to>
                                        <p:strVal val="hidden"/>
                                      </p:to>
                                    </p:set>
                                  </p:childTnLst>
                                </p:cTn>
                              </p:par>
                            </p:childTnLst>
                          </p:cTn>
                        </p:par>
                        <p:par>
                          <p:cTn id="87" fill="hold" nodeType="afterGroup">
                            <p:stCondLst>
                              <p:cond delay="0"/>
                            </p:stCondLst>
                            <p:childTnLst>
                              <p:par>
                                <p:cTn id="88" presetID="1" presetClass="entr" presetSubtype="0" fill="hold" nodeType="afterEffect">
                                  <p:stCondLst>
                                    <p:cond delay="0"/>
                                  </p:stCondLst>
                                  <p:childTnLst>
                                    <p:set>
                                      <p:cBhvr>
                                        <p:cTn id="89" dur="1" fill="hold">
                                          <p:stCondLst>
                                            <p:cond delay="0"/>
                                          </p:stCondLst>
                                        </p:cTn>
                                        <p:tgtEl>
                                          <p:spTgt spid="6160"/>
                                        </p:tgtEl>
                                        <p:attrNameLst>
                                          <p:attrName>style.visibility</p:attrName>
                                        </p:attrNameLst>
                                      </p:cBhvr>
                                      <p:to>
                                        <p:strVal val="visible"/>
                                      </p:to>
                                    </p:set>
                                  </p:childTnLst>
                                </p:cTn>
                              </p:par>
                              <p:par>
                                <p:cTn id="90" presetID="35" presetClass="emph" presetSubtype="0" repeatCount="3000" fill="hold" nodeType="withEffect">
                                  <p:stCondLst>
                                    <p:cond delay="0"/>
                                  </p:stCondLst>
                                  <p:childTnLst>
                                    <p:anim calcmode="discrete" valueType="str">
                                      <p:cBhvr>
                                        <p:cTn id="91" dur="2000" fill="hold"/>
                                        <p:tgtEl>
                                          <p:spTgt spid="6160"/>
                                        </p:tgtEl>
                                        <p:attrNameLst>
                                          <p:attrName>style.visibility</p:attrName>
                                        </p:attrNameLst>
                                      </p:cBhvr>
                                      <p:tavLst>
                                        <p:tav tm="0">
                                          <p:val>
                                            <p:strVal val="hidden"/>
                                          </p:val>
                                        </p:tav>
                                        <p:tav tm="50000">
                                          <p:val>
                                            <p:strVal val="visible"/>
                                          </p:val>
                                        </p:tav>
                                      </p:tavLst>
                                    </p:anim>
                                  </p:childTnLst>
                                </p:cTn>
                              </p:par>
                              <p:par>
                                <p:cTn id="92" presetID="1" presetClass="entr" presetSubtype="0" fill="hold" nodeType="withEffect">
                                  <p:stCondLst>
                                    <p:cond delay="0"/>
                                  </p:stCondLst>
                                  <p:childTnLst>
                                    <p:set>
                                      <p:cBhvr>
                                        <p:cTn id="93" dur="1" fill="hold">
                                          <p:stCondLst>
                                            <p:cond delay="0"/>
                                          </p:stCondLst>
                                        </p:cTn>
                                        <p:tgtEl>
                                          <p:spTgt spid="6161"/>
                                        </p:tgtEl>
                                        <p:attrNameLst>
                                          <p:attrName>style.visibility</p:attrName>
                                        </p:attrNameLst>
                                      </p:cBhvr>
                                      <p:to>
                                        <p:strVal val="visible"/>
                                      </p:to>
                                    </p:set>
                                  </p:childTnLst>
                                </p:cTn>
                              </p:par>
                              <p:par>
                                <p:cTn id="94" presetID="35" presetClass="emph" presetSubtype="0" repeatCount="3000" fill="hold" nodeType="withEffect">
                                  <p:stCondLst>
                                    <p:cond delay="0"/>
                                  </p:stCondLst>
                                  <p:childTnLst>
                                    <p:anim calcmode="discrete" valueType="str">
                                      <p:cBhvr>
                                        <p:cTn id="95" dur="2000" fill="hold"/>
                                        <p:tgtEl>
                                          <p:spTgt spid="6161"/>
                                        </p:tgtEl>
                                        <p:attrNameLst>
                                          <p:attrName>style.visibility</p:attrName>
                                        </p:attrNameLst>
                                      </p:cBhvr>
                                      <p:tavLst>
                                        <p:tav tm="0">
                                          <p:val>
                                            <p:strVal val="hidden"/>
                                          </p:val>
                                        </p:tav>
                                        <p:tav tm="50000">
                                          <p:val>
                                            <p:strVal val="visible"/>
                                          </p:val>
                                        </p:tav>
                                      </p:tavLst>
                                    </p:anim>
                                  </p:childTnLst>
                                </p:cTn>
                              </p:par>
                              <p:par>
                                <p:cTn id="96" presetID="1" presetClass="entr" presetSubtype="0" fill="hold" nodeType="withEffect">
                                  <p:stCondLst>
                                    <p:cond delay="0"/>
                                  </p:stCondLst>
                                  <p:childTnLst>
                                    <p:set>
                                      <p:cBhvr>
                                        <p:cTn id="97" dur="1" fill="hold">
                                          <p:stCondLst>
                                            <p:cond delay="0"/>
                                          </p:stCondLst>
                                        </p:cTn>
                                        <p:tgtEl>
                                          <p:spTgt spid="6162"/>
                                        </p:tgtEl>
                                        <p:attrNameLst>
                                          <p:attrName>style.visibility</p:attrName>
                                        </p:attrNameLst>
                                      </p:cBhvr>
                                      <p:to>
                                        <p:strVal val="visible"/>
                                      </p:to>
                                    </p:set>
                                  </p:childTnLst>
                                </p:cTn>
                              </p:par>
                              <p:par>
                                <p:cTn id="98" presetID="35" presetClass="emph" presetSubtype="0" repeatCount="3000" fill="hold" nodeType="withEffect">
                                  <p:stCondLst>
                                    <p:cond delay="0"/>
                                  </p:stCondLst>
                                  <p:childTnLst>
                                    <p:anim calcmode="discrete" valueType="str">
                                      <p:cBhvr>
                                        <p:cTn id="99" dur="2000" fill="hold"/>
                                        <p:tgtEl>
                                          <p:spTgt spid="616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7" grpId="1" animBg="1"/>
      <p:bldP spid="6147" grpId="2" animBg="1"/>
      <p:bldP spid="6147" grpId="3" animBg="1"/>
      <p:bldP spid="6148" grpId="0" animBg="1"/>
      <p:bldP spid="6148" grpId="1" animBg="1"/>
      <p:bldP spid="6148" grpId="2" animBg="1"/>
      <p:bldP spid="6149" grpId="0" animBg="1"/>
      <p:bldP spid="6149" grpId="1" animBg="1"/>
      <p:bldP spid="6149" grpId="2" animBg="1"/>
      <p:bldP spid="6150" grpId="0" animBg="1"/>
      <p:bldP spid="6150" grpId="1" animBg="1"/>
      <p:bldP spid="6151" grpId="0" animBg="1"/>
      <p:bldP spid="6152" grpId="0" animBg="1"/>
      <p:bldP spid="6153" grpId="0" animBg="1"/>
      <p:bldP spid="6154" grpId="0" animBg="1"/>
      <p:bldP spid="6155" grpId="0" animBg="1"/>
      <p:bldP spid="6156" grpId="0" animBg="1"/>
      <p:bldP spid="6157" grpId="0" animBg="1"/>
      <p:bldP spid="6158" grpId="0" animBg="1"/>
      <p:bldP spid="6163" grpId="0" animBg="1"/>
      <p:bldP spid="6163" grpId="1" animBg="1"/>
      <p:bldP spid="6164" grpId="0" animBg="1"/>
      <p:bldP spid="6164" grpId="1" animBg="1"/>
      <p:bldP spid="6165" grpId="0" animBg="1"/>
      <p:bldP spid="6165" grpId="1" animBg="1"/>
      <p:bldP spid="6166" grpId="0" animBg="1"/>
      <p:bldP spid="6166"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8002" y="368300"/>
            <a:ext cx="11156951" cy="611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sz="quarter" idx="12"/>
          </p:nvPr>
        </p:nvSpPr>
        <p:spPr/>
        <p:txBody>
          <a:bodyPr/>
          <a:lstStyle/>
          <a:p>
            <a:fld id="{F1F76288-4F85-4F59-B786-02C6DC4B752F}" type="slidenum">
              <a:rPr lang="ru-RU" smtClean="0"/>
              <a:t>78</a:t>
            </a:fld>
            <a:endParaRPr lang="ru-RU"/>
          </a:p>
        </p:txBody>
      </p:sp>
    </p:spTree>
    <p:extLst>
      <p:ext uri="{BB962C8B-B14F-4D97-AF65-F5344CB8AC3E}">
        <p14:creationId xmlns:p14="http://schemas.microsoft.com/office/powerpoint/2010/main" val="8881195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477000" y="3460750"/>
            <a:ext cx="5181600" cy="307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5" name="Rectangle 3"/>
          <p:cNvSpPr>
            <a:spLocks noGrp="1" noChangeArrowheads="1"/>
          </p:cNvSpPr>
          <p:nvPr>
            <p:ph type="body" sz="half" idx="4294967295"/>
          </p:nvPr>
        </p:nvSpPr>
        <p:spPr>
          <a:xfrm>
            <a:off x="1219200" y="1341437"/>
            <a:ext cx="10972800" cy="2052637"/>
          </a:xfrm>
        </p:spPr>
        <p:txBody>
          <a:bodyPr>
            <a:noAutofit/>
          </a:bodyPr>
          <a:lstStyle/>
          <a:p>
            <a:pPr eaLnBrk="1" hangingPunct="1">
              <a:lnSpc>
                <a:spcPct val="80000"/>
              </a:lnSpc>
              <a:defRPr/>
            </a:pPr>
            <a:r>
              <a:rPr lang="ru-RU" altLang="ru-RU" sz="2000" dirty="0"/>
              <a:t>Строятся кластеризации для всех </a:t>
            </a:r>
            <a:r>
              <a:rPr lang="en-US" altLang="ru-RU" sz="2000" dirty="0"/>
              <a:t>k </a:t>
            </a:r>
            <a:r>
              <a:rPr lang="en-US" altLang="ru-RU" sz="1800" dirty="0">
                <a:sym typeface="Symbol" pitchFamily="18" charset="2"/>
              </a:rPr>
              <a:t></a:t>
            </a:r>
            <a:r>
              <a:rPr lang="en-US" altLang="ru-RU" sz="2000" dirty="0"/>
              <a:t> K, </a:t>
            </a:r>
            <a:r>
              <a:rPr lang="ru-RU" altLang="ru-RU" sz="2000" dirty="0"/>
              <a:t>вычисляется их качество </a:t>
            </a:r>
            <a:r>
              <a:rPr lang="en-US" altLang="ru-RU" sz="2000" dirty="0"/>
              <a:t>F(2),F(3),…</a:t>
            </a:r>
            <a:r>
              <a:rPr lang="ru-RU" altLang="ru-RU" sz="2000" dirty="0"/>
              <a:t>,</a:t>
            </a:r>
            <a:r>
              <a:rPr lang="en-US" altLang="ru-RU" sz="2000" dirty="0"/>
              <a:t>F(k)</a:t>
            </a:r>
            <a:endParaRPr lang="ru-RU" altLang="ru-RU" sz="2000" dirty="0"/>
          </a:p>
          <a:p>
            <a:pPr eaLnBrk="1" hangingPunct="1">
              <a:lnSpc>
                <a:spcPct val="80000"/>
              </a:lnSpc>
              <a:defRPr/>
            </a:pPr>
            <a:r>
              <a:rPr lang="ru-RU" altLang="ru-RU" sz="2000" dirty="0"/>
              <a:t>Ищутся локальные максимумы качества </a:t>
            </a:r>
            <a:endParaRPr lang="en-US" altLang="ru-RU" sz="2000" dirty="0"/>
          </a:p>
          <a:p>
            <a:pPr lvl="1" eaLnBrk="1" hangingPunct="1">
              <a:lnSpc>
                <a:spcPct val="80000"/>
              </a:lnSpc>
              <a:defRPr/>
            </a:pPr>
            <a:r>
              <a:rPr lang="ru-RU" altLang="ru-RU" sz="1800" dirty="0"/>
              <a:t> такие </a:t>
            </a:r>
            <a:r>
              <a:rPr lang="en-US" altLang="ru-RU" sz="1800" dirty="0"/>
              <a:t>k</a:t>
            </a:r>
            <a:r>
              <a:rPr lang="ru-RU" altLang="ru-RU" sz="1800" dirty="0"/>
              <a:t>, что </a:t>
            </a:r>
            <a:r>
              <a:rPr lang="en-US" altLang="ru-RU" sz="1800" dirty="0"/>
              <a:t>F(k-1)&lt;F(k)&amp;F(k+1)&lt;F(k)</a:t>
            </a:r>
            <a:r>
              <a:rPr lang="ru-RU" altLang="ru-RU" sz="1800" dirty="0"/>
              <a:t> </a:t>
            </a:r>
            <a:endParaRPr lang="en-US" altLang="ru-RU" sz="1800" dirty="0"/>
          </a:p>
          <a:p>
            <a:pPr eaLnBrk="1" hangingPunct="1">
              <a:lnSpc>
                <a:spcPct val="80000"/>
              </a:lnSpc>
              <a:defRPr/>
            </a:pPr>
            <a:r>
              <a:rPr lang="ru-RU" altLang="ru-RU" sz="2000" dirty="0"/>
              <a:t>Этап </a:t>
            </a:r>
            <a:r>
              <a:rPr lang="en-US" altLang="ru-RU" sz="2000" dirty="0" err="1"/>
              <a:t>FRiS-Cldss</a:t>
            </a:r>
            <a:r>
              <a:rPr lang="en-US" altLang="ru-RU" sz="2000" dirty="0"/>
              <a:t> </a:t>
            </a:r>
            <a:r>
              <a:rPr lang="ru-RU" altLang="ru-RU" sz="2000" dirty="0"/>
              <a:t>выполняется лишь для тех </a:t>
            </a:r>
            <a:r>
              <a:rPr lang="en-US" altLang="ru-RU" sz="2000" dirty="0"/>
              <a:t>k</a:t>
            </a:r>
            <a:r>
              <a:rPr lang="ru-RU" altLang="ru-RU" sz="2000" dirty="0"/>
              <a:t>, которые соответствуют локальным максимумам </a:t>
            </a:r>
            <a:r>
              <a:rPr lang="en-US" altLang="ru-RU" sz="2000" dirty="0" err="1"/>
              <a:t>FRiS</a:t>
            </a:r>
            <a:r>
              <a:rPr lang="en-US" altLang="ru-RU" sz="2000" dirty="0"/>
              <a:t>-</a:t>
            </a:r>
            <a:r>
              <a:rPr lang="ru-RU" altLang="ru-RU" sz="2000" dirty="0"/>
              <a:t>функции.</a:t>
            </a:r>
            <a:endParaRPr lang="en-US" altLang="ru-RU" sz="2000" dirty="0"/>
          </a:p>
          <a:p>
            <a:pPr eaLnBrk="1" hangingPunct="1">
              <a:lnSpc>
                <a:spcPct val="80000"/>
              </a:lnSpc>
              <a:defRPr/>
            </a:pPr>
            <a:r>
              <a:rPr lang="ru-RU" altLang="ru-RU" sz="2000" dirty="0"/>
              <a:t>Выбирается вариант таксономии с максимальным значением </a:t>
            </a:r>
            <a:r>
              <a:rPr lang="en-US" altLang="ru-RU" sz="2000" dirty="0" err="1"/>
              <a:t>FRiS</a:t>
            </a:r>
            <a:r>
              <a:rPr lang="en-US" altLang="ru-RU" sz="2000" dirty="0"/>
              <a:t>-</a:t>
            </a:r>
            <a:r>
              <a:rPr lang="ru-RU" altLang="ru-RU" sz="2000" dirty="0"/>
              <a:t>функции</a:t>
            </a:r>
            <a:r>
              <a:rPr lang="en-US" altLang="ru-RU" sz="2000" dirty="0" smtClean="0"/>
              <a:t>.</a:t>
            </a:r>
            <a:endParaRPr lang="ru-RU" altLang="ru-RU" sz="2000" dirty="0"/>
          </a:p>
        </p:txBody>
      </p:sp>
      <p:pic>
        <p:nvPicPr>
          <p:cNvPr id="16388" name="Picture 4" descr="r1"/>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758825" y="3533775"/>
            <a:ext cx="5184775" cy="300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4" name="Rectangle 2"/>
          <p:cNvSpPr>
            <a:spLocks noGrp="1" noChangeArrowheads="1"/>
          </p:cNvSpPr>
          <p:nvPr>
            <p:ph type="title" idx="4294967295"/>
          </p:nvPr>
        </p:nvSpPr>
        <p:spPr>
          <a:xfrm>
            <a:off x="495300" y="604838"/>
            <a:ext cx="10968038" cy="736600"/>
          </a:xfrm>
        </p:spPr>
        <p:txBody>
          <a:bodyPr vert="horz" lIns="91440" tIns="45720" rIns="91440" bIns="45720" rtlCol="0" anchor="ctr">
            <a:normAutofit fontScale="90000"/>
          </a:bodyPr>
          <a:lstStyle/>
          <a:p>
            <a:r>
              <a:rPr lang="ru-RU" altLang="ru-RU" dirty="0"/>
              <a:t>Выбор числа таксонов в алгоритме </a:t>
            </a:r>
            <a:r>
              <a:rPr lang="en-US" altLang="ru-RU" dirty="0" err="1"/>
              <a:t>FRiS-Tdx</a:t>
            </a:r>
            <a:r>
              <a:rPr lang="ru-RU" altLang="ru-RU" dirty="0"/>
              <a:t> </a:t>
            </a:r>
          </a:p>
        </p:txBody>
      </p:sp>
      <p:sp>
        <p:nvSpPr>
          <p:cNvPr id="2" name="Номер слайда 1"/>
          <p:cNvSpPr>
            <a:spLocks noGrp="1"/>
          </p:cNvSpPr>
          <p:nvPr>
            <p:ph type="sldNum" sz="quarter" idx="12"/>
          </p:nvPr>
        </p:nvSpPr>
        <p:spPr/>
        <p:txBody>
          <a:bodyPr/>
          <a:lstStyle/>
          <a:p>
            <a:fld id="{F1F76288-4F85-4F59-B786-02C6DC4B752F}" type="slidenum">
              <a:rPr lang="ru-RU" smtClean="0"/>
              <a:t>79</a:t>
            </a:fld>
            <a:endParaRPr lang="ru-RU"/>
          </a:p>
        </p:txBody>
      </p:sp>
    </p:spTree>
    <p:extLst>
      <p:ext uri="{BB962C8B-B14F-4D97-AF65-F5344CB8AC3E}">
        <p14:creationId xmlns:p14="http://schemas.microsoft.com/office/powerpoint/2010/main" val="3598900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Предпосылки формирования тренда</a:t>
            </a:r>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F76288-4F85-4F59-B786-02C6DC4B752F}" type="slidenum">
              <a:rPr lang="ru-RU" smtClean="0"/>
              <a:t>8</a:t>
            </a:fld>
            <a:endParaRPr lang="ru-RU"/>
          </a:p>
        </p:txBody>
      </p:sp>
      <p:pic>
        <p:nvPicPr>
          <p:cNvPr id="1028" name="Picture 4" descr="Attack of the exponentials"/>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2390"/>
          <a:stretch/>
        </p:blipFill>
        <p:spPr bwMode="auto">
          <a:xfrm>
            <a:off x="2836699" y="1715064"/>
            <a:ext cx="6295164" cy="49760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836699" y="6299665"/>
            <a:ext cx="5998334" cy="369332"/>
          </a:xfrm>
          <a:prstGeom prst="rect">
            <a:avLst/>
          </a:prstGeom>
          <a:noFill/>
        </p:spPr>
        <p:txBody>
          <a:bodyPr wrap="square" rtlCol="0">
            <a:spAutoFit/>
          </a:bodyPr>
          <a:lstStyle/>
          <a:p>
            <a:r>
              <a:rPr lang="en-US" dirty="0" smtClean="0"/>
              <a:t>* </a:t>
            </a:r>
            <a:r>
              <a:rPr lang="en-US" dirty="0">
                <a:hlinkClick r:id="rId3"/>
              </a:rPr>
              <a:t>http://</a:t>
            </a:r>
            <a:r>
              <a:rPr lang="en-US" dirty="0" smtClean="0">
                <a:hlinkClick r:id="rId3"/>
              </a:rPr>
              <a:t>strata.oreilly.com/2011/08/building-data-startups.html</a:t>
            </a:r>
            <a:r>
              <a:rPr lang="en-US" dirty="0" smtClean="0"/>
              <a:t> </a:t>
            </a:r>
            <a:endParaRPr lang="ru-RU" dirty="0"/>
          </a:p>
        </p:txBody>
      </p:sp>
    </p:spTree>
    <p:extLst>
      <p:ext uri="{BB962C8B-B14F-4D97-AF65-F5344CB8AC3E}">
        <p14:creationId xmlns:p14="http://schemas.microsoft.com/office/powerpoint/2010/main" val="15180851"/>
      </p:ext>
    </p:extLst>
  </p:cSld>
  <p:clrMapOvr>
    <a:masterClrMapping/>
  </p:clrMapOvr>
  <mc:AlternateContent xmlns:mc="http://schemas.openxmlformats.org/markup-compatibility/2006" xmlns:p14="http://schemas.microsoft.com/office/powerpoint/2010/main">
    <mc:Choice Requires="p14">
      <p:transition spd="slow" p14:dur="2000" advTm="49260"/>
    </mc:Choice>
    <mc:Fallback xmlns="">
      <p:transition spd="slow" advTm="4926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159000" y="2924176"/>
            <a:ext cx="8737600" cy="158432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987" name="Rectangle 3"/>
          <p:cNvSpPr>
            <a:spLocks noChangeArrowheads="1"/>
          </p:cNvSpPr>
          <p:nvPr/>
        </p:nvSpPr>
        <p:spPr bwMode="auto">
          <a:xfrm>
            <a:off x="6864353" y="3357563"/>
            <a:ext cx="3839633" cy="863600"/>
          </a:xfrm>
          <a:prstGeom prst="rect">
            <a:avLst/>
          </a:prstGeom>
          <a:solidFill>
            <a:schemeClr val="bg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988" name="Rectangle 4"/>
          <p:cNvSpPr>
            <a:spLocks noGrp="1" noChangeArrowheads="1"/>
          </p:cNvSpPr>
          <p:nvPr>
            <p:ph type="title"/>
          </p:nvPr>
        </p:nvSpPr>
        <p:spPr>
          <a:xfrm>
            <a:off x="814917" y="2"/>
            <a:ext cx="11377083" cy="1431925"/>
          </a:xfrm>
        </p:spPr>
        <p:txBody>
          <a:bodyPr vert="horz" lIns="91440" tIns="45720" rIns="91440" bIns="45720" rtlCol="0" anchor="ctr">
            <a:normAutofit/>
          </a:bodyPr>
          <a:lstStyle/>
          <a:p>
            <a:r>
              <a:rPr lang="ru-RU" altLang="ru-RU" sz="3600"/>
              <a:t>Задача частичного обучения</a:t>
            </a:r>
          </a:p>
        </p:txBody>
      </p:sp>
      <p:sp>
        <p:nvSpPr>
          <p:cNvPr id="41989" name="Oval 5"/>
          <p:cNvSpPr>
            <a:spLocks noChangeArrowheads="1"/>
          </p:cNvSpPr>
          <p:nvPr/>
        </p:nvSpPr>
        <p:spPr bwMode="auto">
          <a:xfrm>
            <a:off x="1102786" y="4797427"/>
            <a:ext cx="4991100" cy="1439863"/>
          </a:xfrm>
          <a:prstGeom prst="ellipse">
            <a:avLst/>
          </a:prstGeom>
          <a:solidFill>
            <a:schemeClr val="bg1"/>
          </a:solidFill>
          <a:ln w="38100" cmpd="dbl"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990" name="Oval 6"/>
          <p:cNvSpPr>
            <a:spLocks noChangeArrowheads="1"/>
          </p:cNvSpPr>
          <p:nvPr/>
        </p:nvSpPr>
        <p:spPr bwMode="auto">
          <a:xfrm>
            <a:off x="6959600" y="4797427"/>
            <a:ext cx="4893733" cy="1439863"/>
          </a:xfrm>
          <a:prstGeom prst="ellipse">
            <a:avLst/>
          </a:prstGeom>
          <a:solidFill>
            <a:schemeClr val="bg1"/>
          </a:solidFill>
          <a:ln w="38100" cmpd="dbl"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991" name="Oval 7"/>
          <p:cNvSpPr>
            <a:spLocks noChangeArrowheads="1"/>
          </p:cNvSpPr>
          <p:nvPr/>
        </p:nvSpPr>
        <p:spPr bwMode="auto">
          <a:xfrm>
            <a:off x="3119967" y="1341439"/>
            <a:ext cx="7008284" cy="1366837"/>
          </a:xfrm>
          <a:prstGeom prst="ellipse">
            <a:avLst/>
          </a:prstGeom>
          <a:solidFill>
            <a:schemeClr val="bg1"/>
          </a:solidFill>
          <a:ln w="38100" cmpd="dbl"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altLang="ru-RU">
              <a:latin typeface="Tahoma" pitchFamily="34" charset="0"/>
            </a:endParaRPr>
          </a:p>
        </p:txBody>
      </p:sp>
      <p:sp>
        <p:nvSpPr>
          <p:cNvPr id="41992" name="Text Box 8"/>
          <p:cNvSpPr txBox="1">
            <a:spLocks noChangeArrowheads="1"/>
          </p:cNvSpPr>
          <p:nvPr/>
        </p:nvSpPr>
        <p:spPr bwMode="auto">
          <a:xfrm>
            <a:off x="3503084" y="1844677"/>
            <a:ext cx="6239933" cy="35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lnSpc>
                <a:spcPts val="2000"/>
              </a:lnSpc>
              <a:spcBef>
                <a:spcPct val="50000"/>
              </a:spcBef>
              <a:buClr>
                <a:schemeClr val="bg2"/>
              </a:buClr>
              <a:buSzPct val="75000"/>
              <a:defRPr/>
            </a:pPr>
            <a:r>
              <a:rPr lang="ru-RU" altLang="ru-RU" sz="2400" dirty="0">
                <a:effectLst>
                  <a:outerShdw blurRad="38100" dist="38100" dir="2700000" algn="tl">
                    <a:srgbClr val="C0C0C0"/>
                  </a:outerShdw>
                </a:effectLst>
              </a:rPr>
              <a:t>Частичное обучение </a:t>
            </a:r>
          </a:p>
        </p:txBody>
      </p:sp>
      <p:sp>
        <p:nvSpPr>
          <p:cNvPr id="41993" name="Text Box 9"/>
          <p:cNvSpPr txBox="1">
            <a:spLocks noChangeArrowheads="1"/>
          </p:cNvSpPr>
          <p:nvPr/>
        </p:nvSpPr>
        <p:spPr bwMode="auto">
          <a:xfrm>
            <a:off x="7056968" y="3644901"/>
            <a:ext cx="3649133" cy="45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lnSpc>
                <a:spcPct val="40000"/>
              </a:lnSpc>
              <a:spcBef>
                <a:spcPct val="50000"/>
              </a:spcBef>
              <a:buClr>
                <a:schemeClr val="bg2"/>
              </a:buClr>
              <a:buSzPct val="75000"/>
              <a:buFont typeface="Wingdings" pitchFamily="2" charset="2"/>
              <a:buNone/>
              <a:defRPr/>
            </a:pPr>
            <a:r>
              <a:rPr lang="ru-RU" altLang="ru-RU">
                <a:effectLst>
                  <a:outerShdw blurRad="38100" dist="38100" dir="2700000" algn="tl">
                    <a:srgbClr val="C0C0C0"/>
                  </a:outerShdw>
                </a:effectLst>
              </a:rPr>
              <a:t>Классифицированная</a:t>
            </a:r>
          </a:p>
          <a:p>
            <a:pPr algn="ctr">
              <a:lnSpc>
                <a:spcPct val="40000"/>
              </a:lnSpc>
              <a:spcBef>
                <a:spcPct val="50000"/>
              </a:spcBef>
              <a:buClr>
                <a:schemeClr val="bg2"/>
              </a:buClr>
              <a:buSzPct val="75000"/>
              <a:buFont typeface="Wingdings" pitchFamily="2" charset="2"/>
              <a:buNone/>
              <a:defRPr/>
            </a:pPr>
            <a:r>
              <a:rPr lang="ru-RU" altLang="ru-RU">
                <a:effectLst>
                  <a:outerShdw blurRad="38100" dist="38100" dir="2700000" algn="tl">
                    <a:srgbClr val="C0C0C0"/>
                  </a:outerShdw>
                </a:effectLst>
              </a:rPr>
              <a:t> выборка</a:t>
            </a:r>
          </a:p>
        </p:txBody>
      </p:sp>
      <p:sp>
        <p:nvSpPr>
          <p:cNvPr id="41994" name="Text Box 10"/>
          <p:cNvSpPr txBox="1">
            <a:spLocks noChangeArrowheads="1"/>
          </p:cNvSpPr>
          <p:nvPr/>
        </p:nvSpPr>
        <p:spPr bwMode="auto">
          <a:xfrm>
            <a:off x="1295402" y="4508501"/>
            <a:ext cx="45593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lnSpc>
                <a:spcPct val="40000"/>
              </a:lnSpc>
              <a:spcBef>
                <a:spcPct val="50000"/>
              </a:spcBef>
              <a:buClr>
                <a:schemeClr val="bg2"/>
              </a:buClr>
              <a:buSzPct val="75000"/>
              <a:buFont typeface="Wingdings" pitchFamily="2" charset="2"/>
              <a:buNone/>
              <a:defRPr/>
            </a:pPr>
            <a:endParaRPr lang="ru-RU" altLang="ru-RU" sz="2400">
              <a:effectLst>
                <a:outerShdw blurRad="38100" dist="38100" dir="2700000" algn="tl">
                  <a:srgbClr val="C0C0C0"/>
                </a:outerShdw>
              </a:effectLst>
            </a:endParaRPr>
          </a:p>
          <a:p>
            <a:pPr algn="ctr">
              <a:lnSpc>
                <a:spcPct val="40000"/>
              </a:lnSpc>
              <a:spcBef>
                <a:spcPct val="50000"/>
              </a:spcBef>
              <a:buClr>
                <a:schemeClr val="bg2"/>
              </a:buClr>
              <a:buSzPct val="75000"/>
              <a:buFont typeface="Wingdings" pitchFamily="2" charset="2"/>
              <a:buNone/>
              <a:defRPr/>
            </a:pPr>
            <a:endParaRPr lang="ru-RU" altLang="ru-RU" sz="2400">
              <a:effectLst>
                <a:outerShdw blurRad="38100" dist="38100" dir="2700000" algn="tl">
                  <a:srgbClr val="C0C0C0"/>
                </a:outerShdw>
              </a:effectLst>
            </a:endParaRPr>
          </a:p>
          <a:p>
            <a:pPr algn="ctr">
              <a:lnSpc>
                <a:spcPct val="40000"/>
              </a:lnSpc>
              <a:spcBef>
                <a:spcPct val="50000"/>
              </a:spcBef>
              <a:buClr>
                <a:schemeClr val="bg2"/>
              </a:buClr>
              <a:buSzPct val="75000"/>
              <a:buFont typeface="Wingdings" pitchFamily="2" charset="2"/>
              <a:buNone/>
              <a:defRPr/>
            </a:pPr>
            <a:r>
              <a:rPr lang="ru-RU" altLang="ru-RU" sz="2400">
                <a:effectLst>
                  <a:outerShdw blurRad="38100" dist="38100" dir="2700000" algn="tl">
                    <a:srgbClr val="C0C0C0"/>
                  </a:outerShdw>
                </a:effectLst>
              </a:rPr>
              <a:t>Таксономия</a:t>
            </a:r>
          </a:p>
          <a:p>
            <a:pPr algn="ctr">
              <a:lnSpc>
                <a:spcPct val="40000"/>
              </a:lnSpc>
              <a:spcBef>
                <a:spcPct val="50000"/>
              </a:spcBef>
              <a:buClr>
                <a:schemeClr val="bg2"/>
              </a:buClr>
              <a:buSzPct val="75000"/>
              <a:buFont typeface="Wingdings" pitchFamily="2" charset="2"/>
              <a:buNone/>
              <a:defRPr/>
            </a:pPr>
            <a:r>
              <a:rPr lang="ru-RU" altLang="ru-RU" sz="2400">
                <a:effectLst>
                  <a:outerShdw blurRad="38100" dist="38100" dir="2700000" algn="tl">
                    <a:srgbClr val="C0C0C0"/>
                  </a:outerShdw>
                </a:effectLst>
              </a:rPr>
              <a:t>(автоматическая </a:t>
            </a:r>
          </a:p>
          <a:p>
            <a:pPr algn="ctr">
              <a:lnSpc>
                <a:spcPct val="40000"/>
              </a:lnSpc>
              <a:spcBef>
                <a:spcPct val="50000"/>
              </a:spcBef>
              <a:buClr>
                <a:schemeClr val="bg2"/>
              </a:buClr>
              <a:buSzPct val="75000"/>
              <a:buFont typeface="Wingdings" pitchFamily="2" charset="2"/>
              <a:buNone/>
              <a:defRPr/>
            </a:pPr>
            <a:r>
              <a:rPr lang="ru-RU" altLang="ru-RU" sz="2400">
                <a:effectLst>
                  <a:outerShdw blurRad="38100" dist="38100" dir="2700000" algn="tl">
                    <a:srgbClr val="C0C0C0"/>
                  </a:outerShdw>
                </a:effectLst>
              </a:rPr>
              <a:t>классификация)</a:t>
            </a:r>
          </a:p>
        </p:txBody>
      </p:sp>
      <p:sp>
        <p:nvSpPr>
          <p:cNvPr id="41995" name="Text Box 11"/>
          <p:cNvSpPr txBox="1">
            <a:spLocks noChangeArrowheads="1"/>
          </p:cNvSpPr>
          <p:nvPr/>
        </p:nvSpPr>
        <p:spPr bwMode="auto">
          <a:xfrm>
            <a:off x="6864351" y="5013326"/>
            <a:ext cx="4800600" cy="65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5334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lnSpc>
                <a:spcPts val="2200"/>
              </a:lnSpc>
              <a:spcBef>
                <a:spcPct val="50000"/>
              </a:spcBef>
              <a:buClr>
                <a:schemeClr val="bg2"/>
              </a:buClr>
              <a:buSzPct val="75000"/>
              <a:defRPr/>
            </a:pPr>
            <a:r>
              <a:rPr lang="ru-RU" altLang="ru-RU" sz="2400">
                <a:effectLst>
                  <a:outerShdw blurRad="38100" dist="38100" dir="2700000" algn="tl">
                    <a:srgbClr val="C0C0C0"/>
                  </a:outerShdw>
                </a:effectLst>
              </a:rPr>
              <a:t>Построение   решающего правила (классификация)</a:t>
            </a:r>
          </a:p>
        </p:txBody>
      </p:sp>
      <p:sp>
        <p:nvSpPr>
          <p:cNvPr id="41996" name="Rectangle 12"/>
          <p:cNvSpPr>
            <a:spLocks noChangeArrowheads="1"/>
          </p:cNvSpPr>
          <p:nvPr/>
        </p:nvSpPr>
        <p:spPr bwMode="auto">
          <a:xfrm>
            <a:off x="2351620" y="3357563"/>
            <a:ext cx="3839633" cy="863600"/>
          </a:xfrm>
          <a:prstGeom prst="rect">
            <a:avLst/>
          </a:prstGeom>
          <a:solidFill>
            <a:schemeClr val="bg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997" name="Text Box 13"/>
          <p:cNvSpPr txBox="1">
            <a:spLocks noChangeArrowheads="1"/>
          </p:cNvSpPr>
          <p:nvPr/>
        </p:nvSpPr>
        <p:spPr bwMode="auto">
          <a:xfrm>
            <a:off x="2544233" y="3357564"/>
            <a:ext cx="374438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lnSpc>
                <a:spcPct val="40000"/>
              </a:lnSpc>
              <a:spcBef>
                <a:spcPct val="50000"/>
              </a:spcBef>
              <a:buClr>
                <a:schemeClr val="bg2"/>
              </a:buClr>
              <a:buSzPct val="75000"/>
              <a:buFont typeface="Wingdings" pitchFamily="2" charset="2"/>
              <a:buNone/>
              <a:defRPr/>
            </a:pPr>
            <a:r>
              <a:rPr lang="ru-RU" altLang="ru-RU" sz="2400" dirty="0"/>
              <a:t>.</a:t>
            </a:r>
            <a:r>
              <a:rPr lang="ru-RU" altLang="ru-RU" sz="2400" dirty="0">
                <a:effectLst>
                  <a:outerShdw blurRad="38100" dist="38100" dir="2700000" algn="tl">
                    <a:srgbClr val="C0C0C0"/>
                  </a:outerShdw>
                </a:effectLst>
              </a:rPr>
              <a:t>	</a:t>
            </a:r>
          </a:p>
          <a:p>
            <a:pPr algn="ctr">
              <a:lnSpc>
                <a:spcPct val="40000"/>
              </a:lnSpc>
              <a:spcBef>
                <a:spcPct val="50000"/>
              </a:spcBef>
              <a:buClr>
                <a:schemeClr val="bg2"/>
              </a:buClr>
              <a:buSzPct val="75000"/>
              <a:buFont typeface="Wingdings" pitchFamily="2" charset="2"/>
              <a:buNone/>
              <a:defRPr/>
            </a:pPr>
            <a:r>
              <a:rPr lang="ru-RU" altLang="ru-RU" dirty="0">
                <a:effectLst>
                  <a:outerShdw blurRad="38100" dist="38100" dir="2700000" algn="tl">
                    <a:srgbClr val="C0C0C0"/>
                  </a:outerShdw>
                </a:effectLst>
              </a:rPr>
              <a:t>Неклассифицированная</a:t>
            </a:r>
          </a:p>
          <a:p>
            <a:pPr algn="ctr">
              <a:lnSpc>
                <a:spcPct val="40000"/>
              </a:lnSpc>
              <a:spcBef>
                <a:spcPct val="50000"/>
              </a:spcBef>
              <a:buClr>
                <a:schemeClr val="bg2"/>
              </a:buClr>
              <a:buSzPct val="75000"/>
              <a:buFont typeface="Wingdings" pitchFamily="2" charset="2"/>
              <a:buNone/>
              <a:defRPr/>
            </a:pPr>
            <a:r>
              <a:rPr lang="ru-RU" altLang="ru-RU" dirty="0">
                <a:effectLst>
                  <a:outerShdw blurRad="38100" dist="38100" dir="2700000" algn="tl">
                    <a:srgbClr val="C0C0C0"/>
                  </a:outerShdw>
                </a:effectLst>
              </a:rPr>
              <a:t> выборка</a:t>
            </a:r>
          </a:p>
        </p:txBody>
      </p:sp>
      <p:sp>
        <p:nvSpPr>
          <p:cNvPr id="41998" name="AutoShape 14"/>
          <p:cNvSpPr>
            <a:spLocks noChangeArrowheads="1"/>
          </p:cNvSpPr>
          <p:nvPr/>
        </p:nvSpPr>
        <p:spPr bwMode="auto">
          <a:xfrm>
            <a:off x="8879417" y="4221164"/>
            <a:ext cx="770467" cy="579437"/>
          </a:xfrm>
          <a:prstGeom prst="downArrow">
            <a:avLst>
              <a:gd name="adj1" fmla="val 50000"/>
              <a:gd name="adj2" fmla="val 25069"/>
            </a:avLst>
          </a:prstGeom>
          <a:noFill/>
          <a:ln w="38100" cmpd="dbl">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999" name="AutoShape 15"/>
          <p:cNvSpPr>
            <a:spLocks noChangeArrowheads="1"/>
          </p:cNvSpPr>
          <p:nvPr/>
        </p:nvSpPr>
        <p:spPr bwMode="auto">
          <a:xfrm>
            <a:off x="3215217" y="4221164"/>
            <a:ext cx="770467" cy="579437"/>
          </a:xfrm>
          <a:prstGeom prst="downArrow">
            <a:avLst>
              <a:gd name="adj1" fmla="val 50000"/>
              <a:gd name="adj2" fmla="val 25069"/>
            </a:avLst>
          </a:prstGeom>
          <a:noFill/>
          <a:ln w="38100" cmpd="dbl">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2000" name="AutoShape 16"/>
          <p:cNvSpPr>
            <a:spLocks noChangeArrowheads="1"/>
          </p:cNvSpPr>
          <p:nvPr/>
        </p:nvSpPr>
        <p:spPr bwMode="auto">
          <a:xfrm rot="10800000">
            <a:off x="6191252" y="2349501"/>
            <a:ext cx="770467" cy="579439"/>
          </a:xfrm>
          <a:prstGeom prst="downArrow">
            <a:avLst>
              <a:gd name="adj1" fmla="val 50000"/>
              <a:gd name="adj2" fmla="val 25069"/>
            </a:avLst>
          </a:prstGeom>
          <a:noFill/>
          <a:ln w="38100" cmpd="dbl">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 name="Номер слайда 1"/>
          <p:cNvSpPr>
            <a:spLocks noGrp="1"/>
          </p:cNvSpPr>
          <p:nvPr>
            <p:ph type="sldNum" sz="quarter" idx="12"/>
          </p:nvPr>
        </p:nvSpPr>
        <p:spPr/>
        <p:txBody>
          <a:bodyPr/>
          <a:lstStyle/>
          <a:p>
            <a:fld id="{F1F76288-4F85-4F59-B786-02C6DC4B752F}" type="slidenum">
              <a:rPr lang="ru-RU" smtClean="0"/>
              <a:t>80</a:t>
            </a:fld>
            <a:endParaRPr lang="ru-RU"/>
          </a:p>
        </p:txBody>
      </p:sp>
    </p:spTree>
    <p:extLst>
      <p:ext uri="{BB962C8B-B14F-4D97-AF65-F5344CB8AC3E}">
        <p14:creationId xmlns:p14="http://schemas.microsoft.com/office/powerpoint/2010/main" val="137513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96"/>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41997"/>
                                        </p:tgtEl>
                                        <p:attrNameLst>
                                          <p:attrName>style.visibility</p:attrName>
                                        </p:attrNameLst>
                                      </p:cBhvr>
                                      <p:to>
                                        <p:strVal val="visible"/>
                                      </p:to>
                                    </p:set>
                                    <p:animEffect transition="in" filter="blinds(horizontal)">
                                      <p:cBhvr>
                                        <p:cTn id="9" dur="500"/>
                                        <p:tgtEl>
                                          <p:spTgt spid="4199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1999"/>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4198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99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7"/>
                                        </p:tgtEl>
                                        <p:attrNameLst>
                                          <p:attrName>style.visibility</p:attrName>
                                        </p:attrNameLst>
                                      </p:cBhvr>
                                      <p:to>
                                        <p:strVal val="visible"/>
                                      </p:to>
                                    </p:set>
                                  </p:childTnLst>
                                </p:cTn>
                              </p:par>
                              <p:par>
                                <p:cTn id="23" presetID="3" presetClass="entr" presetSubtype="10" fill="hold" grpId="0" nodeType="withEffect">
                                  <p:stCondLst>
                                    <p:cond delay="0"/>
                                  </p:stCondLst>
                                  <p:childTnLst>
                                    <p:set>
                                      <p:cBhvr>
                                        <p:cTn id="24" dur="1" fill="hold">
                                          <p:stCondLst>
                                            <p:cond delay="0"/>
                                          </p:stCondLst>
                                        </p:cTn>
                                        <p:tgtEl>
                                          <p:spTgt spid="41993"/>
                                        </p:tgtEl>
                                        <p:attrNameLst>
                                          <p:attrName>style.visibility</p:attrName>
                                        </p:attrNameLst>
                                      </p:cBhvr>
                                      <p:to>
                                        <p:strVal val="visible"/>
                                      </p:to>
                                    </p:set>
                                    <p:animEffect transition="in" filter="blinds(horizontal)">
                                      <p:cBhvr>
                                        <p:cTn id="25" dur="500"/>
                                        <p:tgtEl>
                                          <p:spTgt spid="4199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1998"/>
                                        </p:tgtEl>
                                        <p:attrNameLst>
                                          <p:attrName>style.visibility</p:attrName>
                                        </p:attrNameLst>
                                      </p:cBhvr>
                                      <p:to>
                                        <p:strVal val="visible"/>
                                      </p:to>
                                    </p:set>
                                  </p:childTnLst>
                                </p:cTn>
                              </p:par>
                            </p:childTnLst>
                          </p:cTn>
                        </p:par>
                        <p:par>
                          <p:cTn id="30" fill="hold" nodeType="afterGroup">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4199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99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98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000"/>
                                        </p:tgtEl>
                                        <p:attrNameLst>
                                          <p:attrName>style.visibility</p:attrName>
                                        </p:attrNameLst>
                                      </p:cBhvr>
                                      <p:to>
                                        <p:strVal val="visible"/>
                                      </p:to>
                                    </p:set>
                                  </p:childTnLst>
                                </p:cTn>
                              </p:par>
                            </p:childTnLst>
                          </p:cTn>
                        </p:par>
                        <p:par>
                          <p:cTn id="43" fill="hold" nodeType="afterGroup">
                            <p:stCondLst>
                              <p:cond delay="0"/>
                            </p:stCondLst>
                            <p:childTnLst>
                              <p:par>
                                <p:cTn id="44" presetID="4" presetClass="entr" presetSubtype="16" fill="hold" grpId="0" nodeType="afterEffect">
                                  <p:stCondLst>
                                    <p:cond delay="0"/>
                                  </p:stCondLst>
                                  <p:childTnLst>
                                    <p:set>
                                      <p:cBhvr>
                                        <p:cTn id="45" dur="1" fill="hold">
                                          <p:stCondLst>
                                            <p:cond delay="0"/>
                                          </p:stCondLst>
                                        </p:cTn>
                                        <p:tgtEl>
                                          <p:spTgt spid="41992"/>
                                        </p:tgtEl>
                                        <p:attrNameLst>
                                          <p:attrName>style.visibility</p:attrName>
                                        </p:attrNameLst>
                                      </p:cBhvr>
                                      <p:to>
                                        <p:strVal val="visible"/>
                                      </p:to>
                                    </p:set>
                                    <p:animEffect transition="in" filter="box(in)">
                                      <p:cBhvr>
                                        <p:cTn id="46" dur="500"/>
                                        <p:tgtEl>
                                          <p:spTgt spid="41992"/>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41991"/>
                                        </p:tgtEl>
                                        <p:attrNameLst>
                                          <p:attrName>style.visibility</p:attrName>
                                        </p:attrNameLst>
                                      </p:cBhvr>
                                      <p:to>
                                        <p:strVal val="visible"/>
                                      </p:to>
                                    </p:set>
                                    <p:animEffect transition="in" filter="box(in)">
                                      <p:cBhvr>
                                        <p:cTn id="49" dur="500"/>
                                        <p:tgtEl>
                                          <p:spTgt spid="41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nimBg="1"/>
      <p:bldP spid="41987" grpId="0" animBg="1"/>
      <p:bldP spid="41989" grpId="0" animBg="1"/>
      <p:bldP spid="41990" grpId="0" animBg="1"/>
      <p:bldP spid="41991" grpId="0" animBg="1"/>
      <p:bldP spid="41992" grpId="0"/>
      <p:bldP spid="41993" grpId="0"/>
      <p:bldP spid="41994" grpId="0"/>
      <p:bldP spid="41995" grpId="0"/>
      <p:bldP spid="41996" grpId="0" animBg="1"/>
      <p:bldP spid="41997" grpId="0"/>
      <p:bldP spid="41998" grpId="0" animBg="1"/>
      <p:bldP spid="41999" grpId="0" animBg="1"/>
      <p:bldP spid="4200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ru-RU" altLang="ru-RU" smtClean="0"/>
              <a:t>Задача частичного обучения</a:t>
            </a:r>
          </a:p>
        </p:txBody>
      </p:sp>
      <p:sp>
        <p:nvSpPr>
          <p:cNvPr id="38915" name="Rectangle 3"/>
          <p:cNvSpPr>
            <a:spLocks noGrp="1" noChangeArrowheads="1"/>
          </p:cNvSpPr>
          <p:nvPr>
            <p:ph idx="1"/>
          </p:nvPr>
        </p:nvSpPr>
        <p:spPr/>
        <p:txBody>
          <a:bodyPr>
            <a:normAutofit lnSpcReduction="10000"/>
          </a:bodyPr>
          <a:lstStyle/>
          <a:p>
            <a:pPr eaLnBrk="1" hangingPunct="1">
              <a:lnSpc>
                <a:spcPct val="90000"/>
              </a:lnSpc>
              <a:defRPr/>
            </a:pPr>
            <a:r>
              <a:rPr lang="ru-RU" altLang="ru-RU" sz="2800" dirty="0"/>
              <a:t>В зависимости от постановки может рассматриваться как задача таксономии с ограничениями</a:t>
            </a:r>
          </a:p>
          <a:p>
            <a:pPr eaLnBrk="1" hangingPunct="1">
              <a:lnSpc>
                <a:spcPct val="90000"/>
              </a:lnSpc>
              <a:defRPr/>
            </a:pPr>
            <a:r>
              <a:rPr lang="ru-RU" altLang="ru-RU" sz="2800" dirty="0"/>
              <a:t>Основные подходы</a:t>
            </a:r>
          </a:p>
          <a:p>
            <a:pPr lvl="1" eaLnBrk="1" hangingPunct="1">
              <a:lnSpc>
                <a:spcPct val="90000"/>
              </a:lnSpc>
              <a:defRPr/>
            </a:pPr>
            <a:r>
              <a:rPr lang="ru-RU" altLang="ru-RU" dirty="0"/>
              <a:t>Основанные на восстановлении смеси распределений</a:t>
            </a:r>
          </a:p>
          <a:p>
            <a:pPr lvl="2" eaLnBrk="1" hangingPunct="1">
              <a:lnSpc>
                <a:spcPct val="90000"/>
              </a:lnSpc>
              <a:defRPr/>
            </a:pPr>
            <a:r>
              <a:rPr lang="en-US" altLang="ru-RU" dirty="0"/>
              <a:t>EM-</a:t>
            </a:r>
            <a:r>
              <a:rPr lang="ru-RU" altLang="ru-RU" dirty="0"/>
              <a:t>алгоритм</a:t>
            </a:r>
          </a:p>
          <a:p>
            <a:pPr lvl="1" eaLnBrk="1" hangingPunct="1">
              <a:lnSpc>
                <a:spcPct val="90000"/>
              </a:lnSpc>
              <a:defRPr/>
            </a:pPr>
            <a:r>
              <a:rPr lang="ru-RU" altLang="ru-RU" dirty="0"/>
              <a:t>Два взгляда на выборку</a:t>
            </a:r>
          </a:p>
          <a:p>
            <a:pPr lvl="2" eaLnBrk="1" hangingPunct="1">
              <a:lnSpc>
                <a:spcPct val="90000"/>
              </a:lnSpc>
              <a:defRPr/>
            </a:pPr>
            <a:r>
              <a:rPr lang="en-US" altLang="ru-RU" dirty="0"/>
              <a:t>Co-training</a:t>
            </a:r>
          </a:p>
          <a:p>
            <a:pPr lvl="1" eaLnBrk="1" hangingPunct="1">
              <a:lnSpc>
                <a:spcPct val="90000"/>
              </a:lnSpc>
              <a:defRPr/>
            </a:pPr>
            <a:r>
              <a:rPr lang="ru-RU" altLang="ru-RU" dirty="0" err="1"/>
              <a:t>Графовые</a:t>
            </a:r>
            <a:r>
              <a:rPr lang="ru-RU" altLang="ru-RU" dirty="0"/>
              <a:t> методы с опорой на классифицированные объекты</a:t>
            </a:r>
          </a:p>
          <a:p>
            <a:pPr lvl="2" eaLnBrk="1" hangingPunct="1">
              <a:lnSpc>
                <a:spcPct val="90000"/>
              </a:lnSpc>
              <a:defRPr/>
            </a:pPr>
            <a:r>
              <a:rPr lang="en-US" altLang="ru-RU" dirty="0"/>
              <a:t>TDR</a:t>
            </a:r>
          </a:p>
          <a:p>
            <a:pPr lvl="1" eaLnBrk="1" hangingPunct="1">
              <a:lnSpc>
                <a:spcPct val="90000"/>
              </a:lnSpc>
              <a:defRPr/>
            </a:pPr>
            <a:r>
              <a:rPr lang="ru-RU" altLang="ru-RU" dirty="0"/>
              <a:t>Частично обученные </a:t>
            </a:r>
            <a:r>
              <a:rPr lang="en-US" altLang="ru-RU" dirty="0"/>
              <a:t>SVM</a:t>
            </a:r>
            <a:endParaRPr lang="ru-RU" altLang="ru-RU" dirty="0"/>
          </a:p>
          <a:p>
            <a:pPr lvl="1" eaLnBrk="1" hangingPunct="1">
              <a:lnSpc>
                <a:spcPct val="90000"/>
              </a:lnSpc>
              <a:defRPr/>
            </a:pPr>
            <a:endParaRPr lang="ru-RU" altLang="ru-RU" dirty="0"/>
          </a:p>
        </p:txBody>
      </p:sp>
      <p:sp>
        <p:nvSpPr>
          <p:cNvPr id="2" name="Номер слайда 1"/>
          <p:cNvSpPr>
            <a:spLocks noGrp="1"/>
          </p:cNvSpPr>
          <p:nvPr>
            <p:ph type="sldNum" sz="quarter" idx="12"/>
          </p:nvPr>
        </p:nvSpPr>
        <p:spPr/>
        <p:txBody>
          <a:bodyPr/>
          <a:lstStyle/>
          <a:p>
            <a:fld id="{F1F76288-4F85-4F59-B786-02C6DC4B752F}" type="slidenum">
              <a:rPr lang="ru-RU" smtClean="0"/>
              <a:t>81</a:t>
            </a:fld>
            <a:endParaRPr lang="ru-RU"/>
          </a:p>
        </p:txBody>
      </p:sp>
    </p:spTree>
    <p:extLst>
      <p:ext uri="{BB962C8B-B14F-4D97-AF65-F5344CB8AC3E}">
        <p14:creationId xmlns:p14="http://schemas.microsoft.com/office/powerpoint/2010/main" val="422070695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02786" y="549276"/>
            <a:ext cx="11279716" cy="963613"/>
          </a:xfrm>
        </p:spPr>
        <p:txBody>
          <a:bodyPr vert="horz" lIns="91440" tIns="45720" rIns="91440" bIns="45720" rtlCol="0" anchor="ctr">
            <a:normAutofit fontScale="90000"/>
          </a:bodyPr>
          <a:lstStyle/>
          <a:p>
            <a:r>
              <a:rPr lang="ru-RU" altLang="ru-RU"/>
              <a:t>Требования к обобщенной классификации</a:t>
            </a:r>
          </a:p>
        </p:txBody>
      </p:sp>
      <p:sp>
        <p:nvSpPr>
          <p:cNvPr id="16387" name="Rectangle 3"/>
          <p:cNvSpPr>
            <a:spLocks noGrp="1" noChangeArrowheads="1"/>
          </p:cNvSpPr>
          <p:nvPr>
            <p:ph type="body" idx="1"/>
          </p:nvPr>
        </p:nvSpPr>
        <p:spPr>
          <a:xfrm>
            <a:off x="1390651" y="1989139"/>
            <a:ext cx="10058400" cy="4608512"/>
          </a:xfrm>
        </p:spPr>
        <p:txBody>
          <a:bodyPr vert="horz" lIns="91440" tIns="45720" rIns="91440" bIns="45720" rtlCol="0">
            <a:normAutofit/>
          </a:bodyPr>
          <a:lstStyle/>
          <a:p>
            <a:pPr>
              <a:lnSpc>
                <a:spcPct val="90000"/>
              </a:lnSpc>
            </a:pPr>
            <a:r>
              <a:rPr lang="ru-RU" altLang="ru-RU" sz="2800"/>
              <a:t>Решает задачи распознавания, таксономии и частичного обучения</a:t>
            </a:r>
          </a:p>
          <a:p>
            <a:pPr>
              <a:lnSpc>
                <a:spcPct val="90000"/>
              </a:lnSpc>
            </a:pPr>
            <a:r>
              <a:rPr lang="ru-RU" altLang="ru-RU" sz="2800"/>
              <a:t>Смесь классифицированной и неклассифицированной выборок разбивается на таксоны</a:t>
            </a:r>
          </a:p>
          <a:p>
            <a:pPr lvl="2">
              <a:lnSpc>
                <a:spcPct val="90000"/>
              </a:lnSpc>
            </a:pPr>
            <a:r>
              <a:rPr lang="ru-RU" altLang="ru-RU"/>
              <a:t>алгоритм ТРФ</a:t>
            </a:r>
          </a:p>
          <a:p>
            <a:pPr>
              <a:lnSpc>
                <a:spcPct val="90000"/>
              </a:lnSpc>
            </a:pPr>
            <a:r>
              <a:rPr lang="ru-RU" altLang="ru-RU" sz="2800"/>
              <a:t>Геометрическая компактность</a:t>
            </a:r>
          </a:p>
          <a:p>
            <a:pPr lvl="2">
              <a:lnSpc>
                <a:spcPct val="90000"/>
              </a:lnSpc>
            </a:pPr>
            <a:r>
              <a:rPr lang="cs-CZ" altLang="ru-RU"/>
              <a:t>объекты одного </a:t>
            </a:r>
            <a:r>
              <a:rPr lang="ru-RU" altLang="ru-RU"/>
              <a:t>таксона </a:t>
            </a:r>
            <a:r>
              <a:rPr lang="cs-CZ" altLang="ru-RU"/>
              <a:t>должны быть похожими друг на друга и отличаться от объектов других </a:t>
            </a:r>
            <a:r>
              <a:rPr lang="ru-RU" altLang="ru-RU"/>
              <a:t>таксонов </a:t>
            </a:r>
          </a:p>
          <a:p>
            <a:pPr>
              <a:lnSpc>
                <a:spcPct val="90000"/>
              </a:lnSpc>
            </a:pPr>
            <a:r>
              <a:rPr lang="ru-RU" altLang="ru-RU" sz="2800"/>
              <a:t>Однородность</a:t>
            </a:r>
          </a:p>
          <a:p>
            <a:pPr lvl="2">
              <a:lnSpc>
                <a:spcPct val="90000"/>
              </a:lnSpc>
            </a:pPr>
            <a:r>
              <a:rPr lang="cs-CZ" altLang="ru-RU"/>
              <a:t>в одном </a:t>
            </a:r>
            <a:r>
              <a:rPr lang="ru-RU" altLang="ru-RU"/>
              <a:t>таксоне</a:t>
            </a:r>
            <a:r>
              <a:rPr lang="cs-CZ" altLang="ru-RU"/>
              <a:t> должны преобладать объекты одного и того же образа</a:t>
            </a:r>
            <a:r>
              <a:rPr lang="ru-RU" altLang="ru-RU"/>
              <a:t> </a:t>
            </a:r>
          </a:p>
        </p:txBody>
      </p:sp>
      <p:sp>
        <p:nvSpPr>
          <p:cNvPr id="2" name="Номер слайда 1"/>
          <p:cNvSpPr>
            <a:spLocks noGrp="1"/>
          </p:cNvSpPr>
          <p:nvPr>
            <p:ph type="sldNum" sz="quarter" idx="12"/>
          </p:nvPr>
        </p:nvSpPr>
        <p:spPr/>
        <p:txBody>
          <a:bodyPr/>
          <a:lstStyle/>
          <a:p>
            <a:fld id="{F1F76288-4F85-4F59-B786-02C6DC4B752F}" type="slidenum">
              <a:rPr lang="ru-RU" smtClean="0"/>
              <a:t>82</a:t>
            </a:fld>
            <a:endParaRPr lang="ru-RU"/>
          </a:p>
        </p:txBody>
      </p:sp>
    </p:spTree>
    <p:extLst>
      <p:ext uri="{BB962C8B-B14F-4D97-AF65-F5344CB8AC3E}">
        <p14:creationId xmlns:p14="http://schemas.microsoft.com/office/powerpoint/2010/main" val="314147431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959602" y="2276476"/>
            <a:ext cx="4993217" cy="1152525"/>
          </a:xfrm>
          <a:prstGeom prst="rect">
            <a:avLst/>
          </a:prstGeom>
          <a:noFill/>
          <a:ln w="38100" cmpd="dbl">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7411" name="Rectangle 3"/>
          <p:cNvSpPr>
            <a:spLocks noGrp="1" noChangeArrowheads="1"/>
          </p:cNvSpPr>
          <p:nvPr>
            <p:ph type="title"/>
          </p:nvPr>
        </p:nvSpPr>
        <p:spPr/>
        <p:txBody>
          <a:bodyPr vert="horz" lIns="91440" tIns="45720" rIns="91440" bIns="45720" rtlCol="0" anchor="ctr">
            <a:normAutofit/>
          </a:bodyPr>
          <a:lstStyle/>
          <a:p>
            <a:r>
              <a:rPr lang="ru-RU" altLang="ru-RU"/>
              <a:t>Вычисление </a:t>
            </a:r>
            <a:r>
              <a:rPr lang="en-US" altLang="ru-RU"/>
              <a:t>FRiS-</a:t>
            </a:r>
            <a:r>
              <a:rPr lang="ru-RU" altLang="ru-RU"/>
              <a:t>функции по смешанной выборке</a:t>
            </a:r>
          </a:p>
        </p:txBody>
      </p:sp>
      <p:pic>
        <p:nvPicPr>
          <p:cNvPr id="20484" name="Picture 4" descr="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3" y="1844675"/>
            <a:ext cx="5566833" cy="313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5"/>
          <p:cNvSpPr>
            <a:spLocks noChangeArrowheads="1"/>
          </p:cNvSpPr>
          <p:nvPr/>
        </p:nvSpPr>
        <p:spPr bwMode="auto">
          <a:xfrm>
            <a:off x="2"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0486" name="Rectangle 6"/>
          <p:cNvSpPr>
            <a:spLocks noChangeArrowheads="1"/>
          </p:cNvSpPr>
          <p:nvPr/>
        </p:nvSpPr>
        <p:spPr bwMode="auto">
          <a:xfrm>
            <a:off x="2" y="31347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20487" name="Object 7"/>
          <p:cNvGraphicFramePr>
            <a:graphicFrameLocks noChangeAspect="1"/>
          </p:cNvGraphicFramePr>
          <p:nvPr/>
        </p:nvGraphicFramePr>
        <p:xfrm>
          <a:off x="7247469" y="2708277"/>
          <a:ext cx="960967" cy="377825"/>
        </p:xfrm>
        <a:graphic>
          <a:graphicData uri="http://schemas.openxmlformats.org/presentationml/2006/ole">
            <mc:AlternateContent xmlns:mc="http://schemas.openxmlformats.org/markup-compatibility/2006">
              <mc:Choice xmlns:v="urn:schemas-microsoft-com:vml" Requires="v">
                <p:oleObj spid="_x0000_s3084" name="Формула" r:id="rId4" imgW="418918" imgH="215806" progId="Equation.3">
                  <p:embed/>
                </p:oleObj>
              </mc:Choice>
              <mc:Fallback>
                <p:oleObj name="Формула" r:id="rId4" imgW="418918" imgH="215806" progId="Equation.3">
                  <p:embed/>
                  <p:pic>
                    <p:nvPicPr>
                      <p:cNvPr id="2048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7469" y="2708277"/>
                        <a:ext cx="96096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8" name="Rectangle 8"/>
          <p:cNvSpPr>
            <a:spLocks noChangeArrowheads="1"/>
          </p:cNvSpPr>
          <p:nvPr/>
        </p:nvSpPr>
        <p:spPr bwMode="auto">
          <a:xfrm>
            <a:off x="2" y="31062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20489" name="Object 9"/>
          <p:cNvGraphicFramePr>
            <a:graphicFrameLocks noChangeAspect="1"/>
          </p:cNvGraphicFramePr>
          <p:nvPr/>
        </p:nvGraphicFramePr>
        <p:xfrm>
          <a:off x="8591551" y="2492375"/>
          <a:ext cx="2400300" cy="395288"/>
        </p:xfrm>
        <a:graphic>
          <a:graphicData uri="http://schemas.openxmlformats.org/presentationml/2006/ole">
            <mc:AlternateContent xmlns:mc="http://schemas.openxmlformats.org/markup-compatibility/2006">
              <mc:Choice xmlns:v="urn:schemas-microsoft-com:vml" Requires="v">
                <p:oleObj spid="_x0000_s3085" name="Формула" r:id="rId6" imgW="1257300" imgH="279400" progId="Equation.3">
                  <p:embed/>
                </p:oleObj>
              </mc:Choice>
              <mc:Fallback>
                <p:oleObj name="Формула" r:id="rId6" imgW="1257300" imgH="279400" progId="Equation.3">
                  <p:embed/>
                  <p:pic>
                    <p:nvPicPr>
                      <p:cNvPr id="20489"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91551" y="2492375"/>
                        <a:ext cx="24003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90" name="Rectangle 10"/>
          <p:cNvSpPr>
            <a:spLocks noChangeArrowheads="1"/>
          </p:cNvSpPr>
          <p:nvPr/>
        </p:nvSpPr>
        <p:spPr bwMode="auto">
          <a:xfrm>
            <a:off x="2" y="31062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20491" name="Object 11"/>
          <p:cNvGraphicFramePr>
            <a:graphicFrameLocks noChangeAspect="1"/>
          </p:cNvGraphicFramePr>
          <p:nvPr/>
        </p:nvGraphicFramePr>
        <p:xfrm>
          <a:off x="8591551" y="2924177"/>
          <a:ext cx="3266016" cy="403225"/>
        </p:xfrm>
        <a:graphic>
          <a:graphicData uri="http://schemas.openxmlformats.org/presentationml/2006/ole">
            <mc:AlternateContent xmlns:mc="http://schemas.openxmlformats.org/markup-compatibility/2006">
              <mc:Choice xmlns:v="urn:schemas-microsoft-com:vml" Requires="v">
                <p:oleObj spid="_x0000_s3086" name="Формула" r:id="rId8" imgW="1676400" imgH="279400" progId="Equation.3">
                  <p:embed/>
                </p:oleObj>
              </mc:Choice>
              <mc:Fallback>
                <p:oleObj name="Формула" r:id="rId8" imgW="1676400" imgH="279400" progId="Equation.3">
                  <p:embed/>
                  <p:pic>
                    <p:nvPicPr>
                      <p:cNvPr id="20491"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91551" y="2924177"/>
                        <a:ext cx="3266016"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92" name="Rectangle 12"/>
          <p:cNvSpPr>
            <a:spLocks noChangeArrowheads="1"/>
          </p:cNvSpPr>
          <p:nvPr/>
        </p:nvSpPr>
        <p:spPr bwMode="auto">
          <a:xfrm>
            <a:off x="2" y="31347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20493" name="Object 13"/>
          <p:cNvGraphicFramePr>
            <a:graphicFrameLocks noChangeAspect="1"/>
          </p:cNvGraphicFramePr>
          <p:nvPr/>
        </p:nvGraphicFramePr>
        <p:xfrm>
          <a:off x="7247469" y="4221164"/>
          <a:ext cx="960967" cy="376237"/>
        </p:xfrm>
        <a:graphic>
          <a:graphicData uri="http://schemas.openxmlformats.org/presentationml/2006/ole">
            <mc:AlternateContent xmlns:mc="http://schemas.openxmlformats.org/markup-compatibility/2006">
              <mc:Choice xmlns:v="urn:schemas-microsoft-com:vml" Requires="v">
                <p:oleObj spid="_x0000_s3087" name="Формула" r:id="rId10" imgW="418918" imgH="215806" progId="Equation.3">
                  <p:embed/>
                </p:oleObj>
              </mc:Choice>
              <mc:Fallback>
                <p:oleObj name="Формула" r:id="rId10" imgW="418918" imgH="215806" progId="Equation.3">
                  <p:embed/>
                  <p:pic>
                    <p:nvPicPr>
                      <p:cNvPr id="20493"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47469" y="4221164"/>
                        <a:ext cx="96096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94" name="Rectangle 14"/>
          <p:cNvSpPr>
            <a:spLocks noChangeArrowheads="1"/>
          </p:cNvSpPr>
          <p:nvPr/>
        </p:nvSpPr>
        <p:spPr bwMode="auto">
          <a:xfrm>
            <a:off x="2" y="31062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20495" name="Object 15"/>
          <p:cNvGraphicFramePr>
            <a:graphicFrameLocks noChangeAspect="1"/>
          </p:cNvGraphicFramePr>
          <p:nvPr/>
        </p:nvGraphicFramePr>
        <p:xfrm>
          <a:off x="8591552" y="3860801"/>
          <a:ext cx="2497667" cy="411163"/>
        </p:xfrm>
        <a:graphic>
          <a:graphicData uri="http://schemas.openxmlformats.org/presentationml/2006/ole">
            <mc:AlternateContent xmlns:mc="http://schemas.openxmlformats.org/markup-compatibility/2006">
              <mc:Choice xmlns:v="urn:schemas-microsoft-com:vml" Requires="v">
                <p:oleObj spid="_x0000_s3088" name="Формула" r:id="rId12" imgW="1257300" imgH="279400" progId="Equation.3">
                  <p:embed/>
                </p:oleObj>
              </mc:Choice>
              <mc:Fallback>
                <p:oleObj name="Формула" r:id="rId12" imgW="1257300" imgH="279400" progId="Equation.3">
                  <p:embed/>
                  <p:pic>
                    <p:nvPicPr>
                      <p:cNvPr id="20495"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91552" y="3860801"/>
                        <a:ext cx="249766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96" name="Rectangle 16"/>
          <p:cNvSpPr>
            <a:spLocks noChangeArrowheads="1"/>
          </p:cNvSpPr>
          <p:nvPr/>
        </p:nvSpPr>
        <p:spPr bwMode="auto">
          <a:xfrm>
            <a:off x="2" y="31062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20497" name="Object 17"/>
          <p:cNvGraphicFramePr>
            <a:graphicFrameLocks noChangeAspect="1"/>
          </p:cNvGraphicFramePr>
          <p:nvPr/>
        </p:nvGraphicFramePr>
        <p:xfrm>
          <a:off x="8496302" y="4437065"/>
          <a:ext cx="3266017" cy="403225"/>
        </p:xfrm>
        <a:graphic>
          <a:graphicData uri="http://schemas.openxmlformats.org/presentationml/2006/ole">
            <mc:AlternateContent xmlns:mc="http://schemas.openxmlformats.org/markup-compatibility/2006">
              <mc:Choice xmlns:v="urn:schemas-microsoft-com:vml" Requires="v">
                <p:oleObj spid="_x0000_s3089" name="Формула" r:id="rId14" imgW="1676400" imgH="279400" progId="Equation.3">
                  <p:embed/>
                </p:oleObj>
              </mc:Choice>
              <mc:Fallback>
                <p:oleObj name="Формула" r:id="rId14" imgW="1676400" imgH="279400" progId="Equation.3">
                  <p:embed/>
                  <p:pic>
                    <p:nvPicPr>
                      <p:cNvPr id="20497" name="Object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96302" y="4437065"/>
                        <a:ext cx="326601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98" name="Rectangle 18"/>
          <p:cNvSpPr>
            <a:spLocks noChangeArrowheads="1"/>
          </p:cNvSpPr>
          <p:nvPr/>
        </p:nvSpPr>
        <p:spPr bwMode="auto">
          <a:xfrm>
            <a:off x="2" y="31300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20499" name="Object 19"/>
          <p:cNvGraphicFramePr>
            <a:graphicFrameLocks noChangeAspect="1"/>
          </p:cNvGraphicFramePr>
          <p:nvPr/>
        </p:nvGraphicFramePr>
        <p:xfrm>
          <a:off x="7247468" y="5516563"/>
          <a:ext cx="958851" cy="392112"/>
        </p:xfrm>
        <a:graphic>
          <a:graphicData uri="http://schemas.openxmlformats.org/presentationml/2006/ole">
            <mc:AlternateContent xmlns:mc="http://schemas.openxmlformats.org/markup-compatibility/2006">
              <mc:Choice xmlns:v="urn:schemas-microsoft-com:vml" Requires="v">
                <p:oleObj spid="_x0000_s3090" name="Формула" r:id="rId16" imgW="419100" imgH="228600" progId="Equation.3">
                  <p:embed/>
                </p:oleObj>
              </mc:Choice>
              <mc:Fallback>
                <p:oleObj name="Формула" r:id="rId16" imgW="419100" imgH="228600" progId="Equation.3">
                  <p:embed/>
                  <p:pic>
                    <p:nvPicPr>
                      <p:cNvPr id="20499" name="Object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47468" y="5516563"/>
                        <a:ext cx="958851"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00" name="Rectangle 20"/>
          <p:cNvSpPr>
            <a:spLocks noChangeArrowheads="1"/>
          </p:cNvSpPr>
          <p:nvPr/>
        </p:nvSpPr>
        <p:spPr bwMode="auto">
          <a:xfrm>
            <a:off x="2" y="31062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20501" name="Object 21"/>
          <p:cNvGraphicFramePr>
            <a:graphicFrameLocks noChangeAspect="1"/>
          </p:cNvGraphicFramePr>
          <p:nvPr/>
        </p:nvGraphicFramePr>
        <p:xfrm>
          <a:off x="8591551" y="5300665"/>
          <a:ext cx="2592916" cy="371475"/>
        </p:xfrm>
        <a:graphic>
          <a:graphicData uri="http://schemas.openxmlformats.org/presentationml/2006/ole">
            <mc:AlternateContent xmlns:mc="http://schemas.openxmlformats.org/markup-compatibility/2006">
              <mc:Choice xmlns:v="urn:schemas-microsoft-com:vml" Requires="v">
                <p:oleObj spid="_x0000_s3091" name="Формула" r:id="rId18" imgW="1447800" imgH="279400" progId="Equation.3">
                  <p:embed/>
                </p:oleObj>
              </mc:Choice>
              <mc:Fallback>
                <p:oleObj name="Формула" r:id="rId18" imgW="1447800" imgH="279400" progId="Equation.3">
                  <p:embed/>
                  <p:pic>
                    <p:nvPicPr>
                      <p:cNvPr id="20501" name="Object 2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591551" y="5300665"/>
                        <a:ext cx="2592916"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02" name="Rectangle 22"/>
          <p:cNvSpPr>
            <a:spLocks noChangeArrowheads="1"/>
          </p:cNvSpPr>
          <p:nvPr/>
        </p:nvSpPr>
        <p:spPr bwMode="auto">
          <a:xfrm>
            <a:off x="2" y="31347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20503" name="Object 23"/>
          <p:cNvGraphicFramePr>
            <a:graphicFrameLocks noChangeAspect="1"/>
          </p:cNvGraphicFramePr>
          <p:nvPr/>
        </p:nvGraphicFramePr>
        <p:xfrm>
          <a:off x="8496302" y="5876928"/>
          <a:ext cx="3071284" cy="315913"/>
        </p:xfrm>
        <a:graphic>
          <a:graphicData uri="http://schemas.openxmlformats.org/presentationml/2006/ole">
            <mc:AlternateContent xmlns:mc="http://schemas.openxmlformats.org/markup-compatibility/2006">
              <mc:Choice xmlns:v="urn:schemas-microsoft-com:vml" Requires="v">
                <p:oleObj spid="_x0000_s3092" name="Формула" r:id="rId20" imgW="1600200" imgH="215900" progId="Equation.3">
                  <p:embed/>
                </p:oleObj>
              </mc:Choice>
              <mc:Fallback>
                <p:oleObj name="Формула" r:id="rId20" imgW="1600200" imgH="215900" progId="Equation.3">
                  <p:embed/>
                  <p:pic>
                    <p:nvPicPr>
                      <p:cNvPr id="20503" name="Object 2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496302" y="5876928"/>
                        <a:ext cx="3071284"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04" name="Rectangle 24"/>
          <p:cNvSpPr>
            <a:spLocks noChangeArrowheads="1"/>
          </p:cNvSpPr>
          <p:nvPr/>
        </p:nvSpPr>
        <p:spPr bwMode="auto">
          <a:xfrm>
            <a:off x="2" y="31300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20505" name="Object 25"/>
          <p:cNvGraphicFramePr>
            <a:graphicFrameLocks noChangeAspect="1"/>
          </p:cNvGraphicFramePr>
          <p:nvPr/>
        </p:nvGraphicFramePr>
        <p:xfrm>
          <a:off x="2063751" y="5084763"/>
          <a:ext cx="4127500" cy="563563"/>
        </p:xfrm>
        <a:graphic>
          <a:graphicData uri="http://schemas.openxmlformats.org/presentationml/2006/ole">
            <mc:AlternateContent xmlns:mc="http://schemas.openxmlformats.org/markup-compatibility/2006">
              <mc:Choice xmlns:v="urn:schemas-microsoft-com:vml" Requires="v">
                <p:oleObj spid="_x0000_s3093" name="Формула" r:id="rId22" imgW="1257300" imgH="228600" progId="Equation.3">
                  <p:embed/>
                </p:oleObj>
              </mc:Choice>
              <mc:Fallback>
                <p:oleObj name="Формула" r:id="rId22" imgW="1257300" imgH="228600" progId="Equation.3">
                  <p:embed/>
                  <p:pic>
                    <p:nvPicPr>
                      <p:cNvPr id="20505" name="Object 2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063751" y="5084763"/>
                        <a:ext cx="41275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34" name="Text Box 26"/>
          <p:cNvSpPr txBox="1">
            <a:spLocks noChangeArrowheads="1"/>
          </p:cNvSpPr>
          <p:nvPr/>
        </p:nvSpPr>
        <p:spPr bwMode="auto">
          <a:xfrm>
            <a:off x="1200152" y="5661025"/>
            <a:ext cx="61446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cs-CZ" altLang="ru-RU" sz="1600" i="1">
                <a:solidFill>
                  <a:schemeClr val="folHlink"/>
                </a:solidFill>
                <a:effectLst>
                  <a:outerShdw blurRad="38100" dist="38100" dir="2700000" algn="tl">
                    <a:srgbClr val="C0C0C0"/>
                  </a:outerShdw>
                </a:effectLst>
              </a:rPr>
              <a:t>r* </a:t>
            </a:r>
            <a:r>
              <a:rPr lang="en-US" altLang="ru-RU" sz="1600" i="1">
                <a:solidFill>
                  <a:schemeClr val="folHlink"/>
                </a:solidFill>
                <a:effectLst>
                  <a:outerShdw blurRad="38100" dist="38100" dir="2700000" algn="tl">
                    <a:srgbClr val="C0C0C0"/>
                  </a:outerShdw>
                </a:effectLst>
              </a:rPr>
              <a:t>-</a:t>
            </a:r>
            <a:r>
              <a:rPr lang="ru-RU" altLang="ru-RU" sz="1600" i="1">
                <a:solidFill>
                  <a:schemeClr val="folHlink"/>
                </a:solidFill>
                <a:effectLst>
                  <a:outerShdw blurRad="38100" dist="38100" dir="2700000" algn="tl">
                    <a:srgbClr val="C0C0C0"/>
                  </a:outerShdw>
                </a:effectLst>
              </a:rPr>
              <a:t> </a:t>
            </a:r>
            <a:r>
              <a:rPr lang="ru-RU" altLang="ru-RU" sz="1600">
                <a:solidFill>
                  <a:schemeClr val="folHlink"/>
                </a:solidFill>
                <a:effectLst>
                  <a:outerShdw blurRad="38100" dist="38100" dir="2700000" algn="tl">
                    <a:srgbClr val="C0C0C0"/>
                  </a:outerShdw>
                </a:effectLst>
              </a:rPr>
              <a:t>расстояние до виртуального конкурента</a:t>
            </a:r>
            <a:r>
              <a:rPr lang="ru-RU" altLang="ru-RU"/>
              <a:t> </a:t>
            </a:r>
          </a:p>
        </p:txBody>
      </p:sp>
      <p:sp>
        <p:nvSpPr>
          <p:cNvPr id="20507" name="Rectangle 27"/>
          <p:cNvSpPr>
            <a:spLocks noChangeArrowheads="1"/>
          </p:cNvSpPr>
          <p:nvPr/>
        </p:nvSpPr>
        <p:spPr bwMode="auto">
          <a:xfrm>
            <a:off x="6959602" y="3789364"/>
            <a:ext cx="4993217" cy="1152525"/>
          </a:xfrm>
          <a:prstGeom prst="rect">
            <a:avLst/>
          </a:prstGeom>
          <a:noFill/>
          <a:ln w="38100" cmpd="dbl">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0508" name="Rectangle 28"/>
          <p:cNvSpPr>
            <a:spLocks noChangeArrowheads="1"/>
          </p:cNvSpPr>
          <p:nvPr/>
        </p:nvSpPr>
        <p:spPr bwMode="auto">
          <a:xfrm>
            <a:off x="6959602" y="5157790"/>
            <a:ext cx="4993217" cy="1152525"/>
          </a:xfrm>
          <a:prstGeom prst="rect">
            <a:avLst/>
          </a:prstGeom>
          <a:noFill/>
          <a:ln w="38100" cmpd="dbl">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7437" name="Line 29"/>
          <p:cNvSpPr>
            <a:spLocks noChangeShapeType="1"/>
          </p:cNvSpPr>
          <p:nvPr/>
        </p:nvSpPr>
        <p:spPr bwMode="auto">
          <a:xfrm flipV="1">
            <a:off x="2544233" y="3284538"/>
            <a:ext cx="287867"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438" name="Line 30"/>
          <p:cNvSpPr>
            <a:spLocks noChangeShapeType="1"/>
          </p:cNvSpPr>
          <p:nvPr/>
        </p:nvSpPr>
        <p:spPr bwMode="auto">
          <a:xfrm flipH="1">
            <a:off x="1775884" y="3429000"/>
            <a:ext cx="76834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439" name="Line 31"/>
          <p:cNvSpPr>
            <a:spLocks noChangeShapeType="1"/>
          </p:cNvSpPr>
          <p:nvPr/>
        </p:nvSpPr>
        <p:spPr bwMode="auto">
          <a:xfrm>
            <a:off x="2544235" y="3429002"/>
            <a:ext cx="575733" cy="10080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440" name="Line 32"/>
          <p:cNvSpPr>
            <a:spLocks noChangeShapeType="1"/>
          </p:cNvSpPr>
          <p:nvPr/>
        </p:nvSpPr>
        <p:spPr bwMode="auto">
          <a:xfrm flipV="1">
            <a:off x="2544235" y="3284538"/>
            <a:ext cx="575733"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441" name="Text Box 33"/>
          <p:cNvSpPr txBox="1">
            <a:spLocks noChangeArrowheads="1"/>
          </p:cNvSpPr>
          <p:nvPr/>
        </p:nvSpPr>
        <p:spPr bwMode="auto">
          <a:xfrm>
            <a:off x="2351617" y="3068640"/>
            <a:ext cx="4804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400"/>
              <a:t>r1</a:t>
            </a:r>
            <a:endParaRPr lang="ru-RU" altLang="ru-RU" sz="1400"/>
          </a:p>
        </p:txBody>
      </p:sp>
      <p:sp>
        <p:nvSpPr>
          <p:cNvPr id="17442" name="Text Box 34"/>
          <p:cNvSpPr txBox="1">
            <a:spLocks noChangeArrowheads="1"/>
          </p:cNvSpPr>
          <p:nvPr/>
        </p:nvSpPr>
        <p:spPr bwMode="auto">
          <a:xfrm>
            <a:off x="1968502" y="3429001"/>
            <a:ext cx="4804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400"/>
              <a:t>r</a:t>
            </a:r>
            <a:r>
              <a:rPr lang="ru-RU" altLang="ru-RU" sz="1400"/>
              <a:t>2</a:t>
            </a:r>
          </a:p>
        </p:txBody>
      </p:sp>
      <p:sp>
        <p:nvSpPr>
          <p:cNvPr id="17443" name="AutoShape 35"/>
          <p:cNvSpPr>
            <a:spLocks noChangeArrowheads="1"/>
          </p:cNvSpPr>
          <p:nvPr/>
        </p:nvSpPr>
        <p:spPr bwMode="auto">
          <a:xfrm>
            <a:off x="1583269" y="3357563"/>
            <a:ext cx="192617" cy="144463"/>
          </a:xfrm>
          <a:prstGeom prst="star5">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ru-RU"/>
          </a:p>
        </p:txBody>
      </p:sp>
      <p:sp>
        <p:nvSpPr>
          <p:cNvPr id="2" name="Номер слайда 1"/>
          <p:cNvSpPr>
            <a:spLocks noGrp="1"/>
          </p:cNvSpPr>
          <p:nvPr>
            <p:ph type="sldNum" sz="quarter" idx="12"/>
          </p:nvPr>
        </p:nvSpPr>
        <p:spPr/>
        <p:txBody>
          <a:bodyPr/>
          <a:lstStyle/>
          <a:p>
            <a:fld id="{F1F76288-4F85-4F59-B786-02C6DC4B752F}" type="slidenum">
              <a:rPr lang="ru-RU" smtClean="0"/>
              <a:t>83</a:t>
            </a:fld>
            <a:endParaRPr lang="ru-RU"/>
          </a:p>
        </p:txBody>
      </p:sp>
    </p:spTree>
    <p:extLst>
      <p:ext uri="{BB962C8B-B14F-4D97-AF65-F5344CB8AC3E}">
        <p14:creationId xmlns:p14="http://schemas.microsoft.com/office/powerpoint/2010/main" val="3834955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4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744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744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3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7439"/>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7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7" grpId="0" animBg="1"/>
      <p:bldP spid="17438" grpId="0" animBg="1"/>
      <p:bldP spid="17439" grpId="0" animBg="1"/>
      <p:bldP spid="17439" grpId="1" animBg="1"/>
      <p:bldP spid="17440" grpId="0" animBg="1"/>
      <p:bldP spid="17440" grpId="1" animBg="1"/>
      <p:bldP spid="17441" grpId="0"/>
      <p:bldP spid="1744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рис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2" y="1844678"/>
            <a:ext cx="5695949"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Oval 3"/>
          <p:cNvSpPr>
            <a:spLocks noChangeArrowheads="1"/>
          </p:cNvSpPr>
          <p:nvPr/>
        </p:nvSpPr>
        <p:spPr bwMode="auto">
          <a:xfrm>
            <a:off x="3215217" y="4292601"/>
            <a:ext cx="287867" cy="215900"/>
          </a:xfrm>
          <a:prstGeom prst="ellipse">
            <a:avLst/>
          </a:prstGeom>
          <a:noFill/>
          <a:ln w="1905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1508" name="Oval 4"/>
          <p:cNvSpPr>
            <a:spLocks noChangeArrowheads="1"/>
          </p:cNvSpPr>
          <p:nvPr/>
        </p:nvSpPr>
        <p:spPr bwMode="auto">
          <a:xfrm>
            <a:off x="5135033" y="3644901"/>
            <a:ext cx="287867" cy="215900"/>
          </a:xfrm>
          <a:prstGeom prst="ellipse">
            <a:avLst/>
          </a:prstGeom>
          <a:noFill/>
          <a:ln w="1905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37" name="Rectangle 5"/>
          <p:cNvSpPr>
            <a:spLocks noGrp="1" noChangeArrowheads="1"/>
          </p:cNvSpPr>
          <p:nvPr>
            <p:ph type="title"/>
          </p:nvPr>
        </p:nvSpPr>
        <p:spPr/>
        <p:txBody>
          <a:bodyPr vert="horz" lIns="91440" tIns="45720" rIns="91440" bIns="45720" rtlCol="0" anchor="ctr">
            <a:normAutofit fontScale="90000"/>
          </a:bodyPr>
          <a:lstStyle/>
          <a:p>
            <a:r>
              <a:rPr lang="ru-RU" altLang="ru-RU"/>
              <a:t>Вычисление </a:t>
            </a:r>
            <a:r>
              <a:rPr lang="en-US" altLang="ru-RU"/>
              <a:t>FRiS-</a:t>
            </a:r>
            <a:r>
              <a:rPr lang="ru-RU" altLang="ru-RU"/>
              <a:t>функции по смешанной выборке</a:t>
            </a:r>
            <a:r>
              <a:rPr lang="en-US" altLang="ru-RU"/>
              <a:t> </a:t>
            </a:r>
            <a:r>
              <a:rPr lang="ru-RU" altLang="ru-RU"/>
              <a:t>с опорой на столпы</a:t>
            </a:r>
          </a:p>
        </p:txBody>
      </p:sp>
      <p:sp>
        <p:nvSpPr>
          <p:cNvPr id="21510" name="Rectangle 6"/>
          <p:cNvSpPr>
            <a:spLocks noChangeArrowheads="1"/>
          </p:cNvSpPr>
          <p:nvPr/>
        </p:nvSpPr>
        <p:spPr bwMode="auto">
          <a:xfrm>
            <a:off x="6959602" y="2276476"/>
            <a:ext cx="4993217" cy="1152525"/>
          </a:xfrm>
          <a:prstGeom prst="rect">
            <a:avLst/>
          </a:prstGeom>
          <a:noFill/>
          <a:ln w="38100" cmpd="dbl">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21511" name="Object 7"/>
          <p:cNvGraphicFramePr>
            <a:graphicFrameLocks noChangeAspect="1"/>
          </p:cNvGraphicFramePr>
          <p:nvPr/>
        </p:nvGraphicFramePr>
        <p:xfrm>
          <a:off x="7247469" y="2708277"/>
          <a:ext cx="960967" cy="377825"/>
        </p:xfrm>
        <a:graphic>
          <a:graphicData uri="http://schemas.openxmlformats.org/presentationml/2006/ole">
            <mc:AlternateContent xmlns:mc="http://schemas.openxmlformats.org/markup-compatibility/2006">
              <mc:Choice xmlns:v="urn:schemas-microsoft-com:vml" Requires="v">
                <p:oleObj spid="_x0000_s4109" name="Формула" r:id="rId4" imgW="418918" imgH="215806" progId="Equation.3">
                  <p:embed/>
                </p:oleObj>
              </mc:Choice>
              <mc:Fallback>
                <p:oleObj name="Формула" r:id="rId4" imgW="418918" imgH="215806" progId="Equation.3">
                  <p:embed/>
                  <p:pic>
                    <p:nvPicPr>
                      <p:cNvPr id="2151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7469" y="2708277"/>
                        <a:ext cx="96096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2" name="Object 8"/>
          <p:cNvGraphicFramePr>
            <a:graphicFrameLocks noChangeAspect="1"/>
          </p:cNvGraphicFramePr>
          <p:nvPr/>
        </p:nvGraphicFramePr>
        <p:xfrm>
          <a:off x="8773586" y="2492375"/>
          <a:ext cx="2036233" cy="395288"/>
        </p:xfrm>
        <a:graphic>
          <a:graphicData uri="http://schemas.openxmlformats.org/presentationml/2006/ole">
            <mc:AlternateContent xmlns:mc="http://schemas.openxmlformats.org/markup-compatibility/2006">
              <mc:Choice xmlns:v="urn:schemas-microsoft-com:vml" Requires="v">
                <p:oleObj spid="_x0000_s4110" name="Формула" r:id="rId6" imgW="1066800" imgH="279400" progId="Equation.3">
                  <p:embed/>
                </p:oleObj>
              </mc:Choice>
              <mc:Fallback>
                <p:oleObj name="Формула" r:id="rId6" imgW="1066800" imgH="279400" progId="Equation.3">
                  <p:embed/>
                  <p:pic>
                    <p:nvPicPr>
                      <p:cNvPr id="21512"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73586" y="2492375"/>
                        <a:ext cx="2036233"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3" name="Object 9"/>
          <p:cNvGraphicFramePr>
            <a:graphicFrameLocks noChangeAspect="1"/>
          </p:cNvGraphicFramePr>
          <p:nvPr/>
        </p:nvGraphicFramePr>
        <p:xfrm>
          <a:off x="8602135" y="2924177"/>
          <a:ext cx="3242733" cy="403225"/>
        </p:xfrm>
        <a:graphic>
          <a:graphicData uri="http://schemas.openxmlformats.org/presentationml/2006/ole">
            <mc:AlternateContent xmlns:mc="http://schemas.openxmlformats.org/markup-compatibility/2006">
              <mc:Choice xmlns:v="urn:schemas-microsoft-com:vml" Requires="v">
                <p:oleObj spid="_x0000_s4111" name="Формула" r:id="rId8" imgW="1663700" imgH="279400" progId="Equation.3">
                  <p:embed/>
                </p:oleObj>
              </mc:Choice>
              <mc:Fallback>
                <p:oleObj name="Формула" r:id="rId8" imgW="1663700" imgH="279400" progId="Equation.3">
                  <p:embed/>
                  <p:pic>
                    <p:nvPicPr>
                      <p:cNvPr id="21513"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02135" y="2924177"/>
                        <a:ext cx="3242733"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4" name="Object 10"/>
          <p:cNvGraphicFramePr>
            <a:graphicFrameLocks noChangeAspect="1"/>
          </p:cNvGraphicFramePr>
          <p:nvPr/>
        </p:nvGraphicFramePr>
        <p:xfrm>
          <a:off x="7247469" y="4221164"/>
          <a:ext cx="960967" cy="376237"/>
        </p:xfrm>
        <a:graphic>
          <a:graphicData uri="http://schemas.openxmlformats.org/presentationml/2006/ole">
            <mc:AlternateContent xmlns:mc="http://schemas.openxmlformats.org/markup-compatibility/2006">
              <mc:Choice xmlns:v="urn:schemas-microsoft-com:vml" Requires="v">
                <p:oleObj spid="_x0000_s4112" name="Формула" r:id="rId10" imgW="418918" imgH="215806" progId="Equation.3">
                  <p:embed/>
                </p:oleObj>
              </mc:Choice>
              <mc:Fallback>
                <p:oleObj name="Формула" r:id="rId10" imgW="418918" imgH="215806" progId="Equation.3">
                  <p:embed/>
                  <p:pic>
                    <p:nvPicPr>
                      <p:cNvPr id="21514"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47469" y="4221164"/>
                        <a:ext cx="96096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5" name="Object 11"/>
          <p:cNvGraphicFramePr>
            <a:graphicFrameLocks noChangeAspect="1"/>
          </p:cNvGraphicFramePr>
          <p:nvPr/>
        </p:nvGraphicFramePr>
        <p:xfrm>
          <a:off x="8779933" y="3860801"/>
          <a:ext cx="2118784" cy="411163"/>
        </p:xfrm>
        <a:graphic>
          <a:graphicData uri="http://schemas.openxmlformats.org/presentationml/2006/ole">
            <mc:AlternateContent xmlns:mc="http://schemas.openxmlformats.org/markup-compatibility/2006">
              <mc:Choice xmlns:v="urn:schemas-microsoft-com:vml" Requires="v">
                <p:oleObj spid="_x0000_s4113" name="Формула" r:id="rId12" imgW="1066800" imgH="279400" progId="Equation.3">
                  <p:embed/>
                </p:oleObj>
              </mc:Choice>
              <mc:Fallback>
                <p:oleObj name="Формула" r:id="rId12" imgW="1066800" imgH="279400" progId="Equation.3">
                  <p:embed/>
                  <p:pic>
                    <p:nvPicPr>
                      <p:cNvPr id="21515"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79933" y="3860801"/>
                        <a:ext cx="2118784"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6" name="Object 12"/>
          <p:cNvGraphicFramePr>
            <a:graphicFrameLocks noChangeAspect="1"/>
          </p:cNvGraphicFramePr>
          <p:nvPr/>
        </p:nvGraphicFramePr>
        <p:xfrm>
          <a:off x="8509002" y="4437065"/>
          <a:ext cx="3240617" cy="403225"/>
        </p:xfrm>
        <a:graphic>
          <a:graphicData uri="http://schemas.openxmlformats.org/presentationml/2006/ole">
            <mc:AlternateContent xmlns:mc="http://schemas.openxmlformats.org/markup-compatibility/2006">
              <mc:Choice xmlns:v="urn:schemas-microsoft-com:vml" Requires="v">
                <p:oleObj spid="_x0000_s4114" name="Формула" r:id="rId14" imgW="1663700" imgH="279400" progId="Equation.3">
                  <p:embed/>
                </p:oleObj>
              </mc:Choice>
              <mc:Fallback>
                <p:oleObj name="Формула" r:id="rId14" imgW="1663700" imgH="279400" progId="Equation.3">
                  <p:embed/>
                  <p:pic>
                    <p:nvPicPr>
                      <p:cNvPr id="21516"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09002" y="4437065"/>
                        <a:ext cx="324061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7" name="Object 13"/>
          <p:cNvGraphicFramePr>
            <a:graphicFrameLocks noChangeAspect="1"/>
          </p:cNvGraphicFramePr>
          <p:nvPr/>
        </p:nvGraphicFramePr>
        <p:xfrm>
          <a:off x="7247468" y="5516563"/>
          <a:ext cx="958851" cy="392112"/>
        </p:xfrm>
        <a:graphic>
          <a:graphicData uri="http://schemas.openxmlformats.org/presentationml/2006/ole">
            <mc:AlternateContent xmlns:mc="http://schemas.openxmlformats.org/markup-compatibility/2006">
              <mc:Choice xmlns:v="urn:schemas-microsoft-com:vml" Requires="v">
                <p:oleObj spid="_x0000_s4115" name="Формула" r:id="rId16" imgW="419100" imgH="228600" progId="Equation.3">
                  <p:embed/>
                </p:oleObj>
              </mc:Choice>
              <mc:Fallback>
                <p:oleObj name="Формула" r:id="rId16" imgW="419100" imgH="228600" progId="Equation.3">
                  <p:embed/>
                  <p:pic>
                    <p:nvPicPr>
                      <p:cNvPr id="21517"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47468" y="5516563"/>
                        <a:ext cx="958851"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8" name="Object 14"/>
          <p:cNvGraphicFramePr>
            <a:graphicFrameLocks noChangeAspect="1"/>
          </p:cNvGraphicFramePr>
          <p:nvPr/>
        </p:nvGraphicFramePr>
        <p:xfrm>
          <a:off x="8784167" y="5300665"/>
          <a:ext cx="2207684" cy="371475"/>
        </p:xfrm>
        <a:graphic>
          <a:graphicData uri="http://schemas.openxmlformats.org/presentationml/2006/ole">
            <mc:AlternateContent xmlns:mc="http://schemas.openxmlformats.org/markup-compatibility/2006">
              <mc:Choice xmlns:v="urn:schemas-microsoft-com:vml" Requires="v">
                <p:oleObj spid="_x0000_s4116" name="Формула" r:id="rId18" imgW="1231366" imgH="279279" progId="Equation.3">
                  <p:embed/>
                </p:oleObj>
              </mc:Choice>
              <mc:Fallback>
                <p:oleObj name="Формула" r:id="rId18" imgW="1231366" imgH="279279" progId="Equation.3">
                  <p:embed/>
                  <p:pic>
                    <p:nvPicPr>
                      <p:cNvPr id="21518" name="Object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84167" y="5300665"/>
                        <a:ext cx="2207684"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9" name="Object 15"/>
          <p:cNvGraphicFramePr>
            <a:graphicFrameLocks noChangeAspect="1"/>
          </p:cNvGraphicFramePr>
          <p:nvPr/>
        </p:nvGraphicFramePr>
        <p:xfrm>
          <a:off x="8483602" y="5868990"/>
          <a:ext cx="3096684" cy="333375"/>
        </p:xfrm>
        <a:graphic>
          <a:graphicData uri="http://schemas.openxmlformats.org/presentationml/2006/ole">
            <mc:AlternateContent xmlns:mc="http://schemas.openxmlformats.org/markup-compatibility/2006">
              <mc:Choice xmlns:v="urn:schemas-microsoft-com:vml" Requires="v">
                <p:oleObj spid="_x0000_s4117" name="Формула" r:id="rId20" imgW="1612900" imgH="228600" progId="Equation.3">
                  <p:embed/>
                </p:oleObj>
              </mc:Choice>
              <mc:Fallback>
                <p:oleObj name="Формула" r:id="rId20" imgW="1612900" imgH="228600" progId="Equation.3">
                  <p:embed/>
                  <p:pic>
                    <p:nvPicPr>
                      <p:cNvPr id="21519" name="Object 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483602" y="5868990"/>
                        <a:ext cx="3096684"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20" name="Rectangle 16"/>
          <p:cNvSpPr>
            <a:spLocks noChangeArrowheads="1"/>
          </p:cNvSpPr>
          <p:nvPr/>
        </p:nvSpPr>
        <p:spPr bwMode="auto">
          <a:xfrm>
            <a:off x="6959602" y="3789364"/>
            <a:ext cx="4993217" cy="1152525"/>
          </a:xfrm>
          <a:prstGeom prst="rect">
            <a:avLst/>
          </a:prstGeom>
          <a:noFill/>
          <a:ln w="38100" cmpd="dbl">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1521" name="Rectangle 17"/>
          <p:cNvSpPr>
            <a:spLocks noChangeArrowheads="1"/>
          </p:cNvSpPr>
          <p:nvPr/>
        </p:nvSpPr>
        <p:spPr bwMode="auto">
          <a:xfrm>
            <a:off x="6959602" y="5157790"/>
            <a:ext cx="4993217" cy="1152525"/>
          </a:xfrm>
          <a:prstGeom prst="rect">
            <a:avLst/>
          </a:prstGeom>
          <a:noFill/>
          <a:ln w="38100" cmpd="dbl">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1522" name="Rectangle 18"/>
          <p:cNvSpPr>
            <a:spLocks noChangeArrowheads="1"/>
          </p:cNvSpPr>
          <p:nvPr/>
        </p:nvSpPr>
        <p:spPr bwMode="auto">
          <a:xfrm>
            <a:off x="2" y="31347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21523" name="Object 19"/>
          <p:cNvGraphicFramePr>
            <a:graphicFrameLocks noChangeAspect="1"/>
          </p:cNvGraphicFramePr>
          <p:nvPr/>
        </p:nvGraphicFramePr>
        <p:xfrm>
          <a:off x="2734736" y="5084763"/>
          <a:ext cx="2783417" cy="571500"/>
        </p:xfrm>
        <a:graphic>
          <a:graphicData uri="http://schemas.openxmlformats.org/presentationml/2006/ole">
            <mc:AlternateContent xmlns:mc="http://schemas.openxmlformats.org/markup-compatibility/2006">
              <mc:Choice xmlns:v="urn:schemas-microsoft-com:vml" Requires="v">
                <p:oleObj spid="_x0000_s4118" name="Формула" r:id="rId22" imgW="799753" imgH="215806" progId="Equation.3">
                  <p:embed/>
                </p:oleObj>
              </mc:Choice>
              <mc:Fallback>
                <p:oleObj name="Формула" r:id="rId22" imgW="799753" imgH="215806" progId="Equation.3">
                  <p:embed/>
                  <p:pic>
                    <p:nvPicPr>
                      <p:cNvPr id="21523" name="Object 1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34736" y="5084763"/>
                        <a:ext cx="278341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24" name="Rectangle 20"/>
          <p:cNvSpPr>
            <a:spLocks noChangeArrowheads="1"/>
          </p:cNvSpPr>
          <p:nvPr/>
        </p:nvSpPr>
        <p:spPr bwMode="auto">
          <a:xfrm>
            <a:off x="2" y="30490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8453" name="Rectangle 21"/>
          <p:cNvSpPr>
            <a:spLocks noChangeArrowheads="1"/>
          </p:cNvSpPr>
          <p:nvPr/>
        </p:nvSpPr>
        <p:spPr bwMode="auto">
          <a:xfrm>
            <a:off x="3407833" y="3141663"/>
            <a:ext cx="6527800" cy="1511300"/>
          </a:xfrm>
          <a:prstGeom prst="rect">
            <a:avLst/>
          </a:prstGeom>
          <a:solidFill>
            <a:schemeClr val="bg1"/>
          </a:solidFill>
          <a:ln w="76200" cmpd="tri">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18454" name="Object 22"/>
          <p:cNvGraphicFramePr>
            <a:graphicFrameLocks noChangeAspect="1"/>
          </p:cNvGraphicFramePr>
          <p:nvPr/>
        </p:nvGraphicFramePr>
        <p:xfrm>
          <a:off x="4078819" y="3500439"/>
          <a:ext cx="5376333" cy="727075"/>
        </p:xfrm>
        <a:graphic>
          <a:graphicData uri="http://schemas.openxmlformats.org/presentationml/2006/ole">
            <mc:AlternateContent xmlns:mc="http://schemas.openxmlformats.org/markup-compatibility/2006">
              <mc:Choice xmlns:v="urn:schemas-microsoft-com:vml" Requires="v">
                <p:oleObj spid="_x0000_s4119" name="Формула" r:id="rId24" imgW="2159000" imgH="393700" progId="Equation.3">
                  <p:embed/>
                </p:oleObj>
              </mc:Choice>
              <mc:Fallback>
                <p:oleObj name="Формула" r:id="rId24" imgW="2159000" imgH="393700" progId="Equation.3">
                  <p:embed/>
                  <p:pic>
                    <p:nvPicPr>
                      <p:cNvPr id="18454" name="Object 2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078819" y="3500439"/>
                        <a:ext cx="537633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27" name="Oval 23"/>
          <p:cNvSpPr>
            <a:spLocks noChangeArrowheads="1"/>
          </p:cNvSpPr>
          <p:nvPr/>
        </p:nvSpPr>
        <p:spPr bwMode="auto">
          <a:xfrm>
            <a:off x="2686052" y="2708275"/>
            <a:ext cx="287867" cy="215900"/>
          </a:xfrm>
          <a:prstGeom prst="ellipse">
            <a:avLst/>
          </a:prstGeom>
          <a:noFill/>
          <a:ln w="1905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 name="Номер слайда 1"/>
          <p:cNvSpPr>
            <a:spLocks noGrp="1"/>
          </p:cNvSpPr>
          <p:nvPr>
            <p:ph type="sldNum" sz="quarter" idx="12"/>
          </p:nvPr>
        </p:nvSpPr>
        <p:spPr/>
        <p:txBody>
          <a:bodyPr/>
          <a:lstStyle/>
          <a:p>
            <a:fld id="{F1F76288-4F85-4F59-B786-02C6DC4B752F}" type="slidenum">
              <a:rPr lang="ru-RU" smtClean="0"/>
              <a:t>84</a:t>
            </a:fld>
            <a:endParaRPr lang="ru-RU"/>
          </a:p>
        </p:txBody>
      </p:sp>
    </p:spTree>
    <p:extLst>
      <p:ext uri="{BB962C8B-B14F-4D97-AF65-F5344CB8AC3E}">
        <p14:creationId xmlns:p14="http://schemas.microsoft.com/office/powerpoint/2010/main" val="839754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vert="horz" lIns="91440" tIns="45720" rIns="91440" bIns="45720" rtlCol="0" anchor="ctr">
            <a:normAutofit/>
          </a:bodyPr>
          <a:lstStyle/>
          <a:p>
            <a:r>
              <a:rPr lang="ru-RU" altLang="ru-RU"/>
              <a:t>Схема алгоритма </a:t>
            </a:r>
            <a:r>
              <a:rPr lang="en-US" altLang="ru-RU"/>
              <a:t>FRiS-TDR</a:t>
            </a:r>
            <a:endParaRPr lang="ru-RU" altLang="ru-RU"/>
          </a:p>
        </p:txBody>
      </p:sp>
      <p:sp>
        <p:nvSpPr>
          <p:cNvPr id="19459" name="Rectangle 3"/>
          <p:cNvSpPr>
            <a:spLocks noGrp="1" noChangeArrowheads="1"/>
          </p:cNvSpPr>
          <p:nvPr>
            <p:ph idx="1"/>
          </p:nvPr>
        </p:nvSpPr>
        <p:spPr/>
        <p:txBody>
          <a:bodyPr vert="horz" lIns="91440" tIns="45720" rIns="91440" bIns="45720" rtlCol="0">
            <a:normAutofit fontScale="92500" lnSpcReduction="10000"/>
          </a:bodyPr>
          <a:lstStyle/>
          <a:p>
            <a:pPr>
              <a:lnSpc>
                <a:spcPct val="90000"/>
              </a:lnSpc>
            </a:pPr>
            <a:r>
              <a:rPr lang="ru-RU" altLang="ru-RU" sz="2800" dirty="0"/>
              <a:t>Ищется базовое множество столпов, состоящее из наилучшего кандидата на роль столпа образа А и наилучшего кандидата на роль столпа образа В. </a:t>
            </a:r>
          </a:p>
          <a:p>
            <a:pPr lvl="2">
              <a:lnSpc>
                <a:spcPct val="90000"/>
              </a:lnSpc>
            </a:pPr>
            <a:r>
              <a:rPr lang="ru-RU" altLang="ru-RU" dirty="0"/>
              <a:t>Считается, что рассматриваемый образ описывается единственным столпом, а в качестве столпа конкурирующего образа берется ближайший объект из  этого образа. </a:t>
            </a:r>
          </a:p>
          <a:p>
            <a:pPr lvl="2">
              <a:lnSpc>
                <a:spcPct val="90000"/>
              </a:lnSpc>
            </a:pPr>
            <a:r>
              <a:rPr lang="ru-RU" altLang="ru-RU" dirty="0"/>
              <a:t>Объекты неклассифицированной выборки могут быть столпами как образа А, так и образа В.</a:t>
            </a:r>
          </a:p>
          <a:p>
            <a:pPr>
              <a:lnSpc>
                <a:spcPct val="90000"/>
              </a:lnSpc>
            </a:pPr>
            <a:r>
              <a:rPr lang="ru-RU" altLang="ru-RU" sz="2800" dirty="0"/>
              <a:t>Происходит наращивание базовой системы столпов до достижения одного из условий остановки</a:t>
            </a:r>
          </a:p>
          <a:p>
            <a:pPr lvl="2">
              <a:lnSpc>
                <a:spcPct val="90000"/>
              </a:lnSpc>
            </a:pPr>
            <a:r>
              <a:rPr lang="ru-RU" altLang="ru-RU" dirty="0"/>
              <a:t>заданный уровень точности распознавания обучающей выборки</a:t>
            </a:r>
          </a:p>
          <a:p>
            <a:pPr lvl="2">
              <a:lnSpc>
                <a:spcPct val="90000"/>
              </a:lnSpc>
            </a:pPr>
            <a:r>
              <a:rPr lang="ru-RU" altLang="ru-RU" dirty="0"/>
              <a:t>максимально допустимое количество столпов в системе </a:t>
            </a:r>
          </a:p>
          <a:p>
            <a:pPr lvl="2">
              <a:lnSpc>
                <a:spcPct val="90000"/>
              </a:lnSpc>
            </a:pPr>
            <a:r>
              <a:rPr lang="ru-RU" altLang="ru-RU" dirty="0"/>
              <a:t>F(i-1)&lt;</a:t>
            </a:r>
            <a:r>
              <a:rPr lang="en-US" altLang="ru-RU" dirty="0"/>
              <a:t>F</a:t>
            </a:r>
            <a:r>
              <a:rPr lang="ru-RU" altLang="ru-RU" dirty="0"/>
              <a:t>(i ) и </a:t>
            </a:r>
            <a:r>
              <a:rPr lang="en-US" altLang="ru-RU" dirty="0"/>
              <a:t>F</a:t>
            </a:r>
            <a:r>
              <a:rPr lang="ru-RU" altLang="ru-RU" dirty="0"/>
              <a:t>(i+1)&lt;</a:t>
            </a:r>
            <a:r>
              <a:rPr lang="en-US" altLang="ru-RU" dirty="0"/>
              <a:t>F</a:t>
            </a:r>
            <a:r>
              <a:rPr lang="ru-RU" altLang="ru-RU" dirty="0"/>
              <a:t>(i ) </a:t>
            </a:r>
          </a:p>
        </p:txBody>
      </p:sp>
      <p:sp>
        <p:nvSpPr>
          <p:cNvPr id="2" name="Номер слайда 1"/>
          <p:cNvSpPr>
            <a:spLocks noGrp="1"/>
          </p:cNvSpPr>
          <p:nvPr>
            <p:ph type="sldNum" sz="quarter" idx="12"/>
          </p:nvPr>
        </p:nvSpPr>
        <p:spPr/>
        <p:txBody>
          <a:bodyPr/>
          <a:lstStyle/>
          <a:p>
            <a:fld id="{F1F76288-4F85-4F59-B786-02C6DC4B752F}" type="slidenum">
              <a:rPr lang="ru-RU" smtClean="0"/>
              <a:t>85</a:t>
            </a:fld>
            <a:endParaRPr lang="ru-RU"/>
          </a:p>
        </p:txBody>
      </p:sp>
    </p:spTree>
    <p:extLst>
      <p:ext uri="{BB962C8B-B14F-4D97-AF65-F5344CB8AC3E}">
        <p14:creationId xmlns:p14="http://schemas.microsoft.com/office/powerpoint/2010/main" val="42664978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82600" y="678657"/>
            <a:ext cx="10272184" cy="820739"/>
          </a:xfrm>
        </p:spPr>
        <p:txBody>
          <a:bodyPr vert="horz" lIns="91440" tIns="45720" rIns="91440" bIns="45720" rtlCol="0" anchor="ctr">
            <a:normAutofit fontScale="90000"/>
          </a:bodyPr>
          <a:lstStyle/>
          <a:p>
            <a:r>
              <a:rPr lang="ru-RU" altLang="ru-RU" dirty="0"/>
              <a:t>Эффект от использования информации из распознаваемой выборки</a:t>
            </a:r>
          </a:p>
        </p:txBody>
      </p:sp>
      <p:pic>
        <p:nvPicPr>
          <p:cNvPr id="23555" name="Picture 3" descr="рис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6367" y="1989139"/>
            <a:ext cx="81280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4" name="Line 4"/>
          <p:cNvSpPr>
            <a:spLocks noChangeShapeType="1"/>
          </p:cNvSpPr>
          <p:nvPr/>
        </p:nvSpPr>
        <p:spPr bwMode="auto">
          <a:xfrm flipV="1">
            <a:off x="2736852" y="4438653"/>
            <a:ext cx="3361267" cy="358775"/>
          </a:xfrm>
          <a:prstGeom prst="line">
            <a:avLst/>
          </a:prstGeom>
          <a:noFill/>
          <a:ln w="190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485" name="Line 5"/>
          <p:cNvSpPr>
            <a:spLocks noChangeShapeType="1"/>
          </p:cNvSpPr>
          <p:nvPr/>
        </p:nvSpPr>
        <p:spPr bwMode="auto">
          <a:xfrm flipV="1">
            <a:off x="6098117" y="2638428"/>
            <a:ext cx="1344083" cy="1800225"/>
          </a:xfrm>
          <a:prstGeom prst="line">
            <a:avLst/>
          </a:prstGeom>
          <a:noFill/>
          <a:ln w="190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486" name="Line 6"/>
          <p:cNvSpPr>
            <a:spLocks noChangeShapeType="1"/>
          </p:cNvSpPr>
          <p:nvPr/>
        </p:nvSpPr>
        <p:spPr bwMode="auto">
          <a:xfrm flipH="1">
            <a:off x="3312586" y="4510088"/>
            <a:ext cx="2976033" cy="1223963"/>
          </a:xfrm>
          <a:prstGeom prst="line">
            <a:avLst/>
          </a:prstGeom>
          <a:noFill/>
          <a:ln w="19050">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487" name="Line 7"/>
          <p:cNvSpPr>
            <a:spLocks noChangeShapeType="1"/>
          </p:cNvSpPr>
          <p:nvPr/>
        </p:nvSpPr>
        <p:spPr bwMode="auto">
          <a:xfrm flipV="1">
            <a:off x="6288620" y="2493964"/>
            <a:ext cx="385233" cy="2016125"/>
          </a:xfrm>
          <a:prstGeom prst="line">
            <a:avLst/>
          </a:prstGeom>
          <a:noFill/>
          <a:ln w="19050">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 name="Номер слайда 1"/>
          <p:cNvSpPr>
            <a:spLocks noGrp="1"/>
          </p:cNvSpPr>
          <p:nvPr>
            <p:ph type="sldNum" sz="quarter" idx="12"/>
          </p:nvPr>
        </p:nvSpPr>
        <p:spPr/>
        <p:txBody>
          <a:bodyPr/>
          <a:lstStyle/>
          <a:p>
            <a:fld id="{F1F76288-4F85-4F59-B786-02C6DC4B752F}" type="slidenum">
              <a:rPr lang="ru-RU" smtClean="0"/>
              <a:t>86</a:t>
            </a:fld>
            <a:endParaRPr lang="ru-RU"/>
          </a:p>
        </p:txBody>
      </p:sp>
    </p:spTree>
    <p:extLst>
      <p:ext uri="{BB962C8B-B14F-4D97-AF65-F5344CB8AC3E}">
        <p14:creationId xmlns:p14="http://schemas.microsoft.com/office/powerpoint/2010/main" val="1394949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4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5" grpId="0" animBg="1"/>
      <p:bldP spid="20486" grpId="0" animBg="1"/>
      <p:bldP spid="20487"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vert="horz" lIns="91440" tIns="45720" rIns="91440" bIns="45720" rtlCol="0" anchor="ctr">
            <a:normAutofit fontScale="90000"/>
          </a:bodyPr>
          <a:lstStyle/>
          <a:p>
            <a:r>
              <a:rPr lang="ru-RU" altLang="ru-RU"/>
              <a:t>Примеры работы алгоритма на классифицированной и неклассифицированной выборках</a:t>
            </a:r>
          </a:p>
        </p:txBody>
      </p:sp>
      <p:pic>
        <p:nvPicPr>
          <p:cNvPr id="24579" name="Picture 3" descr="рис_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2" y="2565400"/>
            <a:ext cx="5408083" cy="30416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0" name="Picture 4" descr="рис_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6484" y="2565401"/>
            <a:ext cx="5425016" cy="3052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1" name="Line 5"/>
          <p:cNvSpPr>
            <a:spLocks noChangeShapeType="1"/>
          </p:cNvSpPr>
          <p:nvPr/>
        </p:nvSpPr>
        <p:spPr bwMode="auto">
          <a:xfrm flipV="1">
            <a:off x="1583267" y="4221165"/>
            <a:ext cx="240030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4582" name="Line 6"/>
          <p:cNvSpPr>
            <a:spLocks noChangeShapeType="1"/>
          </p:cNvSpPr>
          <p:nvPr/>
        </p:nvSpPr>
        <p:spPr bwMode="auto">
          <a:xfrm flipH="1">
            <a:off x="3983569" y="2852741"/>
            <a:ext cx="768351" cy="1368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4583" name="Line 7"/>
          <p:cNvSpPr>
            <a:spLocks noChangeShapeType="1"/>
          </p:cNvSpPr>
          <p:nvPr/>
        </p:nvSpPr>
        <p:spPr bwMode="auto">
          <a:xfrm flipV="1">
            <a:off x="7152220" y="4149725"/>
            <a:ext cx="21124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4584" name="Line 8"/>
          <p:cNvSpPr>
            <a:spLocks noChangeShapeType="1"/>
          </p:cNvSpPr>
          <p:nvPr/>
        </p:nvSpPr>
        <p:spPr bwMode="auto">
          <a:xfrm flipH="1">
            <a:off x="9264651" y="2708275"/>
            <a:ext cx="863600" cy="14414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 name="Номер слайда 1"/>
          <p:cNvSpPr>
            <a:spLocks noGrp="1"/>
          </p:cNvSpPr>
          <p:nvPr>
            <p:ph type="sldNum" sz="quarter" idx="12"/>
          </p:nvPr>
        </p:nvSpPr>
        <p:spPr/>
        <p:txBody>
          <a:bodyPr/>
          <a:lstStyle/>
          <a:p>
            <a:fld id="{F1F76288-4F85-4F59-B786-02C6DC4B752F}" type="slidenum">
              <a:rPr lang="ru-RU" smtClean="0"/>
              <a:t>87</a:t>
            </a:fld>
            <a:endParaRPr lang="ru-RU"/>
          </a:p>
        </p:txBody>
      </p:sp>
    </p:spTree>
    <p:extLst>
      <p:ext uri="{BB962C8B-B14F-4D97-AF65-F5344CB8AC3E}">
        <p14:creationId xmlns:p14="http://schemas.microsoft.com/office/powerpoint/2010/main" val="11453071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03680" y="263523"/>
            <a:ext cx="10058400" cy="892175"/>
          </a:xfrm>
        </p:spPr>
        <p:txBody>
          <a:bodyPr vert="horz" lIns="91440" tIns="45720" rIns="91440" bIns="45720" rtlCol="0" anchor="ctr">
            <a:normAutofit fontScale="90000"/>
          </a:bodyPr>
          <a:lstStyle/>
          <a:p>
            <a:r>
              <a:rPr lang="ru-RU" altLang="ru-RU" dirty="0"/>
              <a:t>Автоматический выбор числа таксонов</a:t>
            </a:r>
          </a:p>
        </p:txBody>
      </p:sp>
      <p:pic>
        <p:nvPicPr>
          <p:cNvPr id="25603" name="Picture 3" descr="рис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653" y="1196977"/>
            <a:ext cx="9408583"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Oval 4"/>
          <p:cNvSpPr>
            <a:spLocks noChangeArrowheads="1"/>
          </p:cNvSpPr>
          <p:nvPr/>
        </p:nvSpPr>
        <p:spPr bwMode="auto">
          <a:xfrm>
            <a:off x="1678519" y="1557339"/>
            <a:ext cx="1631949" cy="1079500"/>
          </a:xfrm>
          <a:prstGeom prst="ellipse">
            <a:avLst/>
          </a:prstGeom>
          <a:noFill/>
          <a:ln w="9525">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2533" name="Oval 5"/>
          <p:cNvSpPr>
            <a:spLocks noChangeArrowheads="1"/>
          </p:cNvSpPr>
          <p:nvPr/>
        </p:nvSpPr>
        <p:spPr bwMode="auto">
          <a:xfrm>
            <a:off x="5615520" y="3213100"/>
            <a:ext cx="1248833" cy="863600"/>
          </a:xfrm>
          <a:prstGeom prst="ellipse">
            <a:avLst/>
          </a:prstGeom>
          <a:noFill/>
          <a:ln w="9525">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22534" name="Object 6"/>
          <p:cNvGraphicFramePr>
            <a:graphicFrameLocks noGrp="1" noChangeAspect="1"/>
          </p:cNvGraphicFramePr>
          <p:nvPr>
            <p:ph idx="1"/>
          </p:nvPr>
        </p:nvGraphicFramePr>
        <p:xfrm>
          <a:off x="1390651" y="1196975"/>
          <a:ext cx="9410700" cy="4876800"/>
        </p:xfrm>
        <a:graphic>
          <a:graphicData uri="http://schemas.openxmlformats.org/presentationml/2006/ole">
            <mc:AlternateContent xmlns:mc="http://schemas.openxmlformats.org/markup-compatibility/2006">
              <mc:Choice xmlns:v="urn:schemas-microsoft-com:vml" Requires="v">
                <p:oleObj spid="_x0000_s5123" name="Диаграмма" r:id="rId4" imgW="5886490" imgH="3600490" progId="Excel.Chart.8">
                  <p:embed/>
                </p:oleObj>
              </mc:Choice>
              <mc:Fallback>
                <p:oleObj name="Диаграмма" r:id="rId4" imgW="5886490" imgH="3600490" progId="Excel.Chart.8">
                  <p:embed/>
                  <p:pic>
                    <p:nvPicPr>
                      <p:cNvPr id="2253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651" y="1196975"/>
                        <a:ext cx="94107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5" name="Oval 7"/>
          <p:cNvSpPr>
            <a:spLocks noChangeArrowheads="1"/>
          </p:cNvSpPr>
          <p:nvPr/>
        </p:nvSpPr>
        <p:spPr bwMode="auto">
          <a:xfrm>
            <a:off x="7727953" y="1700215"/>
            <a:ext cx="577849" cy="433387"/>
          </a:xfrm>
          <a:prstGeom prst="ellipse">
            <a:avLst/>
          </a:prstGeom>
          <a:noFill/>
          <a:ln w="1905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 name="Номер слайда 1"/>
          <p:cNvSpPr>
            <a:spLocks noGrp="1"/>
          </p:cNvSpPr>
          <p:nvPr>
            <p:ph type="sldNum" sz="quarter" idx="12"/>
          </p:nvPr>
        </p:nvSpPr>
        <p:spPr/>
        <p:txBody>
          <a:bodyPr/>
          <a:lstStyle/>
          <a:p>
            <a:fld id="{F1F76288-4F85-4F59-B786-02C6DC4B752F}" type="slidenum">
              <a:rPr lang="ru-RU" smtClean="0"/>
              <a:t>88</a:t>
            </a:fld>
            <a:endParaRPr lang="ru-RU"/>
          </a:p>
        </p:txBody>
      </p:sp>
    </p:spTree>
    <p:extLst>
      <p:ext uri="{BB962C8B-B14F-4D97-AF65-F5344CB8AC3E}">
        <p14:creationId xmlns:p14="http://schemas.microsoft.com/office/powerpoint/2010/main" val="3447729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2535"/>
                                        </p:tgtEl>
                                        <p:attrNameLst>
                                          <p:attrName>style.visibility</p:attrName>
                                        </p:attrNameLst>
                                      </p:cBhvr>
                                      <p:to>
                                        <p:strVal val="visible"/>
                                      </p:to>
                                    </p:set>
                                    <p:animEffect transition="in" filter="blinds(horizontal)">
                                      <p:cBhvr>
                                        <p:cTn id="11" dur="500"/>
                                        <p:tgtEl>
                                          <p:spTgt spid="2253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22534"/>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2253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253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3" grpId="0" animBg="1"/>
      <p:bldOleChart spid="22534" grpId="0"/>
      <p:bldOleChart spid="22534" grpId="1"/>
      <p:bldP spid="22535" grpId="0" animBg="1"/>
      <p:bldP spid="2253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a:t>Предпосылки формирования </a:t>
            </a:r>
            <a:r>
              <a:rPr lang="ru-RU" dirty="0" smtClean="0"/>
              <a:t>тренда:</a:t>
            </a:r>
            <a:br>
              <a:rPr lang="ru-RU" dirty="0" smtClean="0"/>
            </a:br>
            <a:r>
              <a:rPr lang="ru-RU" dirty="0" smtClean="0"/>
              <a:t>публикации</a:t>
            </a:r>
            <a:endParaRPr lang="ru-RU" dirty="0"/>
          </a:p>
        </p:txBody>
      </p:sp>
      <p:sp>
        <p:nvSpPr>
          <p:cNvPr id="8" name="Объект 7"/>
          <p:cNvSpPr>
            <a:spLocks noGrp="1"/>
          </p:cNvSpPr>
          <p:nvPr>
            <p:ph idx="1"/>
          </p:nvPr>
        </p:nvSpPr>
        <p:spPr>
          <a:xfrm>
            <a:off x="676657" y="2011680"/>
            <a:ext cx="8449750" cy="3766185"/>
          </a:xfrm>
        </p:spPr>
        <p:txBody>
          <a:bodyPr>
            <a:normAutofit/>
          </a:bodyPr>
          <a:lstStyle/>
          <a:p>
            <a:r>
              <a:rPr lang="ru-RU" dirty="0" smtClean="0"/>
              <a:t>2008</a:t>
            </a:r>
            <a:r>
              <a:rPr lang="en-US" dirty="0" smtClean="0"/>
              <a:t>,</a:t>
            </a:r>
            <a:r>
              <a:rPr lang="ru-RU" dirty="0" smtClean="0"/>
              <a:t> </a:t>
            </a:r>
            <a:r>
              <a:rPr lang="en-US" dirty="0" smtClean="0"/>
              <a:t>Nature</a:t>
            </a:r>
            <a:r>
              <a:rPr lang="ru-RU" dirty="0" smtClean="0"/>
              <a:t>: </a:t>
            </a:r>
            <a:r>
              <a:rPr lang="ru-RU" i="1" dirty="0" smtClean="0"/>
              <a:t>«</a:t>
            </a:r>
            <a:r>
              <a:rPr lang="en-US" dirty="0" smtClean="0"/>
              <a:t>Big </a:t>
            </a:r>
            <a:r>
              <a:rPr lang="en-US" dirty="0"/>
              <a:t>data: How do your data grow</a:t>
            </a:r>
            <a:r>
              <a:rPr lang="ru-RU" i="1" dirty="0" smtClean="0"/>
              <a:t>?»</a:t>
            </a:r>
            <a:r>
              <a:rPr lang="en-US" i="1" dirty="0" smtClean="0"/>
              <a:t>, </a:t>
            </a:r>
            <a:r>
              <a:rPr lang="ru-RU" dirty="0" smtClean="0"/>
              <a:t>Клиффорд Линч. Аналогия с «большой нефтью», «большой рудой».</a:t>
            </a:r>
            <a:endParaRPr lang="en-US" dirty="0" smtClean="0"/>
          </a:p>
          <a:p>
            <a:endParaRPr lang="en-US" dirty="0"/>
          </a:p>
          <a:p>
            <a:r>
              <a:rPr lang="en-US" dirty="0" smtClean="0"/>
              <a:t>2011, McKinsey: </a:t>
            </a:r>
            <a:r>
              <a:rPr lang="ru-RU" dirty="0" smtClean="0"/>
              <a:t>«</a:t>
            </a:r>
            <a:r>
              <a:rPr lang="en-US" dirty="0"/>
              <a:t>Big data: The next frontier for innovation, competition, and </a:t>
            </a:r>
            <a:r>
              <a:rPr lang="en-US" dirty="0" smtClean="0"/>
              <a:t>productivity</a:t>
            </a:r>
            <a:r>
              <a:rPr lang="ru-RU" dirty="0" smtClean="0"/>
              <a:t>». Аналитический отчёт.</a:t>
            </a:r>
            <a:endParaRPr lang="en-US" dirty="0"/>
          </a:p>
          <a:p>
            <a:endParaRPr lang="ru-RU" dirty="0" smtClean="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F76288-4F85-4F59-B786-02C6DC4B752F}" type="slidenum">
              <a:rPr lang="ru-RU" smtClean="0"/>
              <a:t>9</a:t>
            </a:fld>
            <a:endParaRPr lang="ru-RU"/>
          </a:p>
        </p:txBody>
      </p:sp>
      <p:pic>
        <p:nvPicPr>
          <p:cNvPr id="2050" name="Picture 2" descr="http://www.creativematch.com/flairimages/44493/450/natue_big_da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6407" y="1540955"/>
            <a:ext cx="2303592" cy="30509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Рисунок 8" descr="Вырезка экрана"/>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8024" y="3273981"/>
            <a:ext cx="2055115" cy="28927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0844584"/>
      </p:ext>
    </p:extLst>
  </p:cSld>
  <p:clrMapOvr>
    <a:masterClrMapping/>
  </p:clrMapOvr>
  <mc:AlternateContent xmlns:mc="http://schemas.openxmlformats.org/markup-compatibility/2006" xmlns:p14="http://schemas.microsoft.com/office/powerpoint/2010/main">
    <mc:Choice Requires="p14">
      <p:transition spd="slow" p14:dur="2000" advTm="77133"/>
    </mc:Choice>
    <mc:Fallback xmlns="">
      <p:transition spd="slow" advTm="77133"/>
    </mc:Fallback>
  </mc:AlternateContent>
  <p:timing>
    <p:tnLst>
      <p:par>
        <p:cTn id="1" dur="indefinite" restart="never" nodeType="tmRoot"/>
      </p:par>
    </p:tnLst>
  </p:timing>
</p:sld>
</file>

<file path=ppt/theme/theme1.xml><?xml version="1.0" encoding="utf-8"?>
<a:theme xmlns:a="http://schemas.openxmlformats.org/drawingml/2006/main" name="Метрополия">
  <a:themeElements>
    <a:clrScheme name="Метрополия">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Метрополи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етрополия">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3ACF124-275F-44F2-8DE0-0A755069829B}"/>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Метрополия</Template>
  <TotalTime>5079</TotalTime>
  <Words>6877</Words>
  <Application>Microsoft Office PowerPoint</Application>
  <PresentationFormat>Широкоэкранный</PresentationFormat>
  <Paragraphs>1049</Paragraphs>
  <Slides>88</Slides>
  <Notes>25</Notes>
  <HiddenSlides>0</HiddenSlides>
  <MMClips>0</MMClips>
  <ScaleCrop>false</ScaleCrop>
  <HeadingPairs>
    <vt:vector size="8" baseType="variant">
      <vt:variant>
        <vt:lpstr>Использованные шрифты</vt:lpstr>
      </vt:variant>
      <vt:variant>
        <vt:i4>9</vt:i4>
      </vt:variant>
      <vt:variant>
        <vt:lpstr>Тема</vt:lpstr>
      </vt:variant>
      <vt:variant>
        <vt:i4>1</vt:i4>
      </vt:variant>
      <vt:variant>
        <vt:lpstr>Внедренные серверы OLE</vt:lpstr>
      </vt:variant>
      <vt:variant>
        <vt:i4>2</vt:i4>
      </vt:variant>
      <vt:variant>
        <vt:lpstr>Заголовки слайдов</vt:lpstr>
      </vt:variant>
      <vt:variant>
        <vt:i4>88</vt:i4>
      </vt:variant>
    </vt:vector>
  </HeadingPairs>
  <TitlesOfParts>
    <vt:vector size="100" baseType="lpstr">
      <vt:lpstr>Arial</vt:lpstr>
      <vt:lpstr>Calibri</vt:lpstr>
      <vt:lpstr>Calibri Light</vt:lpstr>
      <vt:lpstr>Consolas</vt:lpstr>
      <vt:lpstr>Lucida Console</vt:lpstr>
      <vt:lpstr>Symbol</vt:lpstr>
      <vt:lpstr>Tahoma</vt:lpstr>
      <vt:lpstr>Times New Roman</vt:lpstr>
      <vt:lpstr>Wingdings</vt:lpstr>
      <vt:lpstr>Метрополия</vt:lpstr>
      <vt:lpstr>Формула</vt:lpstr>
      <vt:lpstr>Диаграмма</vt:lpstr>
      <vt:lpstr>Введение в аналитику больших данных</vt:lpstr>
      <vt:lpstr>В лекции будут</vt:lpstr>
      <vt:lpstr>Что такое «Большие данные»?</vt:lpstr>
      <vt:lpstr>Первый взгляд на большие данные</vt:lpstr>
      <vt:lpstr>Инженерный взгляд</vt:lpstr>
      <vt:lpstr>Презентация PowerPoint</vt:lpstr>
      <vt:lpstr>Предпосылки формирования тренда</vt:lpstr>
      <vt:lpstr>Предпосылки формирования тренда</vt:lpstr>
      <vt:lpstr>Предпосылки формирования тренда: публикации</vt:lpstr>
      <vt:lpstr>4V</vt:lpstr>
      <vt:lpstr>Качество исходных данных</vt:lpstr>
      <vt:lpstr>Драйверы рынка Big Data</vt:lpstr>
      <vt:lpstr>4V</vt:lpstr>
      <vt:lpstr>Структурированность</vt:lpstr>
      <vt:lpstr>Виртуализация</vt:lpstr>
      <vt:lpstr>Определение «Большие данные»</vt:lpstr>
      <vt:lpstr>Данные – Информация – Знания</vt:lpstr>
      <vt:lpstr>От данных к реакции</vt:lpstr>
      <vt:lpstr>Источники данных</vt:lpstr>
      <vt:lpstr>Проблема перемещения данных</vt:lpstr>
      <vt:lpstr>MapReduce</vt:lpstr>
      <vt:lpstr>Hadoop – реализует MapReduce</vt:lpstr>
      <vt:lpstr>Процесс аналитики</vt:lpstr>
      <vt:lpstr>Презентация PowerPoint</vt:lpstr>
      <vt:lpstr>Принципы аналитики</vt:lpstr>
      <vt:lpstr>Презентация PowerPoint</vt:lpstr>
      <vt:lpstr>Кейс: противодействие мошенничеству</vt:lpstr>
      <vt:lpstr>Кейс: выборы Обамы 2012</vt:lpstr>
      <vt:lpstr>Data Science &amp; Engineering </vt:lpstr>
      <vt:lpstr>Что делают Data Scientists?</vt:lpstr>
      <vt:lpstr>Мнения о Data Scientists</vt:lpstr>
      <vt:lpstr>Big Data проекты</vt:lpstr>
      <vt:lpstr>Открытые данные</vt:lpstr>
      <vt:lpstr>Зачем управленцам математика? - HBR</vt:lpstr>
      <vt:lpstr>Полезное чтение</vt:lpstr>
      <vt:lpstr>Презентация PowerPoint</vt:lpstr>
      <vt:lpstr>Цель</vt:lpstr>
      <vt:lpstr>Отличительные особенности</vt:lpstr>
      <vt:lpstr>Экскурс в историю</vt:lpstr>
      <vt:lpstr>Определение  Д. Мики</vt:lpstr>
      <vt:lpstr>Декатлон</vt:lpstr>
      <vt:lpstr>Определение</vt:lpstr>
      <vt:lpstr>Процесс познания</vt:lpstr>
      <vt:lpstr>Процесс познания</vt:lpstr>
      <vt:lpstr>Эмпирическая гипотеза</vt:lpstr>
      <vt:lpstr>Фальсификация гипотез</vt:lpstr>
      <vt:lpstr>Характеристики гипотез</vt:lpstr>
      <vt:lpstr>Схема усиления гипотез</vt:lpstr>
      <vt:lpstr>Классификация задач.  Функция Конкурентного Сходства</vt:lpstr>
      <vt:lpstr>  </vt:lpstr>
      <vt:lpstr>Презентация PowerPoint</vt:lpstr>
      <vt:lpstr>1. Задача редактирования (R)</vt:lpstr>
      <vt:lpstr>2. Задача распознавания (D)</vt:lpstr>
      <vt:lpstr>3. Задача кластеризации (S)</vt:lpstr>
      <vt:lpstr>4. Промежуточный случай (D”) </vt:lpstr>
      <vt:lpstr>5. Выбор признаков (X)</vt:lpstr>
      <vt:lpstr>6. Заполнение пробелов и прогнозирование (Z)</vt:lpstr>
      <vt:lpstr>7. Задачи комбинированного типа</vt:lpstr>
      <vt:lpstr>Презентация PowerPoint</vt:lpstr>
      <vt:lpstr>Онтология Data Mining</vt:lpstr>
      <vt:lpstr>Методы анализа данных</vt:lpstr>
      <vt:lpstr>Меры сходства</vt:lpstr>
      <vt:lpstr>Конкурентное сходство</vt:lpstr>
      <vt:lpstr>FRiS-функция</vt:lpstr>
      <vt:lpstr>Относительные меры сходства</vt:lpstr>
      <vt:lpstr>Использование FRiS-функции</vt:lpstr>
      <vt:lpstr>Функция конкурентного сходства </vt:lpstr>
      <vt:lpstr>Функция конкурентного сходства – единый базис для решения различных задач Data Mining</vt:lpstr>
      <vt:lpstr>Существующие подходы к решению задачи распознавания</vt:lpstr>
      <vt:lpstr>Алгоритм FRiS-Stolp</vt:lpstr>
      <vt:lpstr>Алгоритм FRiS-Stolp</vt:lpstr>
      <vt:lpstr>Оценка качества объекта на роль столпа</vt:lpstr>
      <vt:lpstr>Алгоритм FRiS-Stolp</vt:lpstr>
      <vt:lpstr>Классификация методов таксономии</vt:lpstr>
      <vt:lpstr>Алгоритм FRiS-Tax</vt:lpstr>
      <vt:lpstr>Алгоритм FRiS-Tax</vt:lpstr>
      <vt:lpstr>Презентация PowerPoint</vt:lpstr>
      <vt:lpstr>Презентация PowerPoint</vt:lpstr>
      <vt:lpstr>Выбор числа таксонов в алгоритме FRiS-Tdx </vt:lpstr>
      <vt:lpstr>Задача частичного обучения</vt:lpstr>
      <vt:lpstr>Задача частичного обучения</vt:lpstr>
      <vt:lpstr>Требования к обобщенной классификации</vt:lpstr>
      <vt:lpstr>Вычисление FRiS-функции по смешанной выборке</vt:lpstr>
      <vt:lpstr>Вычисление FRiS-функции по смешанной выборке с опорой на столпы</vt:lpstr>
      <vt:lpstr>Схема алгоритма FRiS-TDR</vt:lpstr>
      <vt:lpstr>Эффект от использования информации из распознаваемой выборки</vt:lpstr>
      <vt:lpstr>Примеры работы алгоритма на классифицированной и неклассифицированной выборках</vt:lpstr>
      <vt:lpstr>Автоматический выбор числа таксонов</vt:lpstr>
    </vt:vector>
  </TitlesOfParts>
  <Company>Exploratory Systems,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Введение в аналитику больших данных</dc:title>
  <dc:creator>Евгений Н. Павловский</dc:creator>
  <cp:lastModifiedBy>Garmogen Garmogen</cp:lastModifiedBy>
  <cp:revision>82</cp:revision>
  <dcterms:created xsi:type="dcterms:W3CDTF">2014-01-13T12:43:09Z</dcterms:created>
  <dcterms:modified xsi:type="dcterms:W3CDTF">2019-11-11T04:46:46Z</dcterms:modified>
</cp:coreProperties>
</file>