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42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1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6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21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36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40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44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9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350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2549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2450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9" name="Rectangle 3" descr="Narrow vertical"/>
            <p:cNvSpPr>
              <a:spLocks noChangeArrowheads="1"/>
            </p:cNvSpPr>
            <p:nvPr/>
          </p:nvSpPr>
          <p:spPr bwMode="auto">
            <a:xfrm>
              <a:off x="288" y="48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n-US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0" name="Rectangle 4" descr="Narrow horizontal"/>
            <p:cNvSpPr>
              <a:spLocks noChangeArrowheads="1"/>
            </p:cNvSpPr>
            <p:nvPr/>
          </p:nvSpPr>
          <p:spPr bwMode="auto">
            <a:xfrm>
              <a:off x="48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n-US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1" name="Rectangle 5" descr="Narrow vertical"/>
            <p:cNvSpPr>
              <a:spLocks noChangeArrowheads="1"/>
            </p:cNvSpPr>
            <p:nvPr/>
          </p:nvSpPr>
          <p:spPr bwMode="auto">
            <a:xfrm>
              <a:off x="288" y="4032"/>
              <a:ext cx="5184" cy="240"/>
            </a:xfrm>
            <a:prstGeom prst="rect">
              <a:avLst/>
            </a:prstGeom>
            <a:pattFill prst="narVert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n-US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2" name="Rectangle 6" descr="Narrow horizontal"/>
            <p:cNvSpPr>
              <a:spLocks noChangeArrowheads="1"/>
            </p:cNvSpPr>
            <p:nvPr/>
          </p:nvSpPr>
          <p:spPr bwMode="auto">
            <a:xfrm>
              <a:off x="5472" y="288"/>
              <a:ext cx="240" cy="3744"/>
            </a:xfrm>
            <a:prstGeom prst="rect">
              <a:avLst/>
            </a:prstGeom>
            <a:pattFill prst="narHorz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n-US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Rectangle 7"/>
            <p:cNvSpPr>
              <a:spLocks noChangeArrowheads="1"/>
            </p:cNvSpPr>
            <p:nvPr/>
          </p:nvSpPr>
          <p:spPr bwMode="auto">
            <a:xfrm>
              <a:off x="288" y="288"/>
              <a:ext cx="5184" cy="3744"/>
            </a:xfrm>
            <a:prstGeom prst="rect">
              <a:avLst/>
            </a:prstGeom>
            <a:noFill/>
            <a:ln w="57150" cap="sq" cmpd="tri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n-US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Rectangle 8"/>
            <p:cNvSpPr>
              <a:spLocks noChangeArrowheads="1"/>
            </p:cNvSpPr>
            <p:nvPr/>
          </p:nvSpPr>
          <p:spPr bwMode="auto">
            <a:xfrm>
              <a:off x="48" y="48"/>
              <a:ext cx="5664" cy="4224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n-US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>
              <a:off x="0" y="0"/>
              <a:ext cx="384" cy="384"/>
              <a:chOff x="0" y="0"/>
              <a:chExt cx="384" cy="384"/>
            </a:xfrm>
          </p:grpSpPr>
          <p:sp>
            <p:nvSpPr>
              <p:cNvPr id="1045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83" name="Oval 11"/>
              <p:cNvSpPr>
                <a:spLocks noChangeArrowheads="1"/>
              </p:cNvSpPr>
              <p:nvPr/>
            </p:nvSpPr>
            <p:spPr bwMode="auto">
              <a:xfrm>
                <a:off x="101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36" name="Group 12"/>
            <p:cNvGrpSpPr>
              <a:grpSpLocks/>
            </p:cNvGrpSpPr>
            <p:nvPr/>
          </p:nvGrpSpPr>
          <p:grpSpPr bwMode="auto">
            <a:xfrm>
              <a:off x="0" y="3935"/>
              <a:ext cx="384" cy="384"/>
              <a:chOff x="0" y="3935"/>
              <a:chExt cx="384" cy="384"/>
            </a:xfrm>
          </p:grpSpPr>
          <p:sp>
            <p:nvSpPr>
              <p:cNvPr id="1043" name="Rectangle 13"/>
              <p:cNvSpPr>
                <a:spLocks noChangeArrowheads="1"/>
              </p:cNvSpPr>
              <p:nvPr/>
            </p:nvSpPr>
            <p:spPr bwMode="auto">
              <a:xfrm>
                <a:off x="0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86" name="Oval 14"/>
              <p:cNvSpPr>
                <a:spLocks noChangeArrowheads="1"/>
              </p:cNvSpPr>
              <p:nvPr/>
            </p:nvSpPr>
            <p:spPr bwMode="auto">
              <a:xfrm>
                <a:off x="101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37" name="Group 15"/>
            <p:cNvGrpSpPr>
              <a:grpSpLocks/>
            </p:cNvGrpSpPr>
            <p:nvPr/>
          </p:nvGrpSpPr>
          <p:grpSpPr bwMode="auto">
            <a:xfrm>
              <a:off x="5375" y="3935"/>
              <a:ext cx="384" cy="384"/>
              <a:chOff x="5375" y="3935"/>
              <a:chExt cx="384" cy="384"/>
            </a:xfrm>
          </p:grpSpPr>
          <p:sp>
            <p:nvSpPr>
              <p:cNvPr id="1041" name="Rectangle 16"/>
              <p:cNvSpPr>
                <a:spLocks noChangeArrowheads="1"/>
              </p:cNvSpPr>
              <p:nvPr/>
            </p:nvSpPr>
            <p:spPr bwMode="auto">
              <a:xfrm>
                <a:off x="5375" y="3935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auto">
              <a:xfrm>
                <a:off x="5476" y="4036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1038" name="Group 18"/>
            <p:cNvGrpSpPr>
              <a:grpSpLocks/>
            </p:cNvGrpSpPr>
            <p:nvPr/>
          </p:nvGrpSpPr>
          <p:grpSpPr bwMode="auto">
            <a:xfrm>
              <a:off x="5375" y="0"/>
              <a:ext cx="384" cy="384"/>
              <a:chOff x="5375" y="0"/>
              <a:chExt cx="384" cy="384"/>
            </a:xfrm>
          </p:grpSpPr>
          <p:sp>
            <p:nvSpPr>
              <p:cNvPr id="1039" name="Rectangle 19"/>
              <p:cNvSpPr>
                <a:spLocks noChangeArrowheads="1"/>
              </p:cNvSpPr>
              <p:nvPr/>
            </p:nvSpPr>
            <p:spPr bwMode="auto">
              <a:xfrm>
                <a:off x="5375" y="0"/>
                <a:ext cx="384" cy="384"/>
              </a:xfrm>
              <a:prstGeom prst="rect">
                <a:avLst/>
              </a:prstGeom>
              <a:solidFill>
                <a:schemeClr val="bg1"/>
              </a:solidFill>
              <a:ln w="57150" cap="sq" cmpd="tri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auto">
              <a:xfrm>
                <a:off x="5476" y="101"/>
                <a:ext cx="182" cy="18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14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02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5761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44824"/>
            <a:ext cx="7772400" cy="2655168"/>
          </a:xfrm>
        </p:spPr>
        <p:txBody>
          <a:bodyPr/>
          <a:lstStyle/>
          <a:p>
            <a:r>
              <a:rPr lang="ru-RU" b="1" dirty="0"/>
              <a:t>Логическое строение школьного курса геометрии.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37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7772400" cy="4608512"/>
          </a:xfrm>
        </p:spPr>
        <p:txBody>
          <a:bodyPr/>
          <a:lstStyle/>
          <a:p>
            <a:pPr indent="342900"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геометрии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 преследует все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математике (обучающие, воспитательные, развивающие), но при этом выделяются некоторые специфические цели: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учащихся с основными геометрическими фигурами и их свойствами;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 практического приложения изучаемого материала к реальной действительности;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логического мышления и пространственного воображения;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навыками использования чертежных инструментов и развитие способности к техническому творчеству.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014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7772400" cy="4114800"/>
          </a:xfrm>
        </p:spPr>
        <p:txBody>
          <a:bodyPr/>
          <a:lstStyle/>
          <a:p>
            <a:pPr marL="0" indent="342900" algn="just">
              <a:spcBef>
                <a:spcPts val="0"/>
              </a:spcBef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школьного курса геометрии.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ступень (1-4 классы) – изучение отдельных элементов геометрии.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ступень (5-6 классы) – пропедевтический курс геометрии.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ступень (7-9 классы) – систематический курс планиметрии.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ступень (10-11 классы) – систематический курс стереометрии.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второй ступени в пропедевтическом курсе математики 5-6 класса доля геометрического материала составляет приблизительно 1/3 часть курса.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5 классе основное внимание отводится рассмотрению элементарных геометрических фигур, вводимых преимущественно через наглядное их описание: отрезок и его длина; прямая; луч; угол; многоугольник; ломанная; прямоугольный параллелепипед; куб и их объем.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6 классе ведущая роль отводится элементарным геометрическим построениям: построение треугольника по трем данным элементам; построение окружности; параллельных и перпендикулярных прямых с помощью треугольника и линейки; построение фигур, симметричных относительно точки, относительно прямой. Также рассматривают круг и шар. Без доказательства вводят формулы длины окружности, площади круга.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90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84207" y="836712"/>
            <a:ext cx="7992888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Традиционный курс геометрии в школе сложился на основе «Начал Евклида» в то же время претерпевает постоянные изменения в отношении объема, так и в отношении содержания, так как реализация традиционного строго дедуктивного изложения курса на основе той или иной аксиоматики все время находится в диалектическом противоречии с принципом доступности обучения.</a:t>
            </a:r>
          </a:p>
          <a:p>
            <a:pPr indent="457200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1968 года школьный курс геометрии (учебники Киселева, Глаголева, Никитина) был изложен на основе аксиоматики Гильберта. Но она была представлена неполно: в наиболее полном виде рассматривались аксиомы принадлежности и параллельности. Вообще не были представлены аксиомы конгруэнтности и порядка (на интуитивном уровне).</a:t>
            </a:r>
          </a:p>
          <a:p>
            <a:pPr indent="457200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в 1968 году в процессе коренной реорганизации математического образования была поставлена задача разработки такой аксиоматики, которая была бы немногочисленной, доступной для учащихся, наглядной и в то же время логически строгой. При том должна учитываться как сама логика построения курса на основании выделенной аксиоматики, так и возможности осознания учащимися идем такого построения.</a:t>
            </a:r>
          </a:p>
        </p:txBody>
      </p:sp>
    </p:spTree>
    <p:extLst>
      <p:ext uri="{BB962C8B-B14F-4D97-AF65-F5344CB8AC3E}">
        <p14:creationId xmlns:p14="http://schemas.microsoft.com/office/powerpoint/2010/main" val="82354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7772400" cy="4114800"/>
          </a:xfrm>
        </p:spPr>
        <p:txBody>
          <a:bodyPr/>
          <a:lstStyle/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предложены несколько путей.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Изложение, приближенное к алгебре (на основе метода координат, векторного аппарата). При этом курс планиметрии строился на традиционной основе, а стереометрии – на основе аксиоматики Вейля.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Изложение на теоретико-множественной основе, предложенное А.Н. Колмогоровым. Основным аппаратом решения задач является аппарат геометрических преобразований. Система аксиом геометрических преобразований. Система аксиом немногочисленна, достаточно наглядна для учащихся.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Аксиоматика, построенная на основе аксиоматики Евклида-Гильберта, но более полная по отношению к предложенному курсу.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предложен А.В. Погорелов; но он не стыковался с принятой теоретико-множественной основой.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236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7772400" cy="5400600"/>
          </a:xfrm>
        </p:spPr>
        <p:txBody>
          <a:bodyPr/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книге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А.В.Погорелова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«Геометрия» :</a:t>
            </a:r>
          </a:p>
          <a:p>
            <a:pPr algn="jus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Аксиомы принадлежности. 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Аксиомы порядка. 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Аксиомы меры для отрезков и углов. 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Аксиома существования треугольника, равного данному. 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Аксиома параллельных 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Аксиомы стереометрии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algn="just"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школьном учебнике геометрии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Л.С.Атанасяна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 используется следующая система аксиом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геометрии: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Аксиомы взаимного расположения точек, прямых и плоскостей (10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аксиом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Аксиомы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наложения и равенства (7 аксиом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Аксиомы измерения отрезков (2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аксиомы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     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Аксиома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параллельных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  <a:p>
            <a:pPr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10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7772400" cy="4114800"/>
          </a:xfrm>
        </p:spPr>
        <p:txBody>
          <a:bodyPr/>
          <a:lstStyle/>
          <a:p>
            <a:pPr marL="0" indent="342900"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Аксиома о параллельных Н.И. Лобачевского.</a:t>
            </a:r>
          </a:p>
          <a:p>
            <a:pPr marL="0" indent="342900" algn="just">
              <a:spcBef>
                <a:spcPts val="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пятой группе аксиом Евклида всего одна аксиома о параллельных или пятый постулат Евклида: через точку на плоскости можно провести только одну прямую, не пересекающую данную прямую. В отличие от всех остальных аксиом эта звучит более сложно, и на протяжении 2000 лет многие учёные пытались доказать эту аксиому. Аксиому о параллельных Н.И. Лобачевский заменил аксиомой: Пусть в данной плоскости дана прямая и лежащая вне прямой точка. Через эту точку можно провести к данной прямой, по крайней мере, две параллельные прямые. Далее он вывел собственную систему аксиом. В наше время недоказуемость пятого постулата Евклида является строго доказанным математическим фактом. К этому выводу в 19 веке почти одновременно пришли и создали неевклидову геометрию три великих математика: Николай Иванович Лобачевский (1792-1856), Карл Фридрих Гаусс (1777-1855), Янош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Бойяи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(1802-1860).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325716"/>
      </p:ext>
    </p:extLst>
  </p:cSld>
  <p:clrMapOvr>
    <a:masterClrMapping/>
  </p:clrMapOvr>
</p:sld>
</file>

<file path=ppt/theme/theme1.xml><?xml version="1.0" encoding="utf-8"?>
<a:theme xmlns:a="http://schemas.openxmlformats.org/drawingml/2006/main" name="Certificate">
  <a:themeElements>
    <a:clrScheme name="Certificate 1">
      <a:dk1>
        <a:srgbClr val="000000"/>
      </a:dk1>
      <a:lt1>
        <a:srgbClr val="FFFFCC"/>
      </a:lt1>
      <a:dk2>
        <a:srgbClr val="333300"/>
      </a:dk2>
      <a:lt2>
        <a:srgbClr val="808000"/>
      </a:lt2>
      <a:accent1>
        <a:srgbClr val="339933"/>
      </a:accent1>
      <a:accent2>
        <a:srgbClr val="A50021"/>
      </a:accent2>
      <a:accent3>
        <a:srgbClr val="FFFFE2"/>
      </a:accent3>
      <a:accent4>
        <a:srgbClr val="000000"/>
      </a:accent4>
      <a:accent5>
        <a:srgbClr val="ADCAAD"/>
      </a:accent5>
      <a:accent6>
        <a:srgbClr val="95001D"/>
      </a:accent6>
      <a:hlink>
        <a:srgbClr val="CC9900"/>
      </a:hlink>
      <a:folHlink>
        <a:srgbClr val="FFCC66"/>
      </a:folHlink>
    </a:clrScheme>
    <a:fontScheme name="Certificate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ertificate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rtific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709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Certificate</vt:lpstr>
      <vt:lpstr>Логическое строение школьного курса геометрии.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Логическое строение школьного курса геометрии.</dc:title>
  <dc:creator>МПМ</dc:creator>
  <cp:lastModifiedBy>МПМ</cp:lastModifiedBy>
  <cp:revision>4</cp:revision>
  <dcterms:created xsi:type="dcterms:W3CDTF">2016-09-29T00:26:25Z</dcterms:created>
  <dcterms:modified xsi:type="dcterms:W3CDTF">2016-09-29T01:09:37Z</dcterms:modified>
</cp:coreProperties>
</file>