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58" r:id="rId5"/>
    <p:sldId id="263" r:id="rId6"/>
    <p:sldId id="264" r:id="rId7"/>
    <p:sldId id="259" r:id="rId8"/>
    <p:sldId id="265" r:id="rId9"/>
    <p:sldId id="260" r:id="rId10"/>
    <p:sldId id="266" r:id="rId11"/>
    <p:sldId id="261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1B403-EDF4-4FDE-BD7E-02CA3CFD8F00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97C7-E6F1-4268-BF21-8C776A7CEC1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1B403-EDF4-4FDE-BD7E-02CA3CFD8F00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97C7-E6F1-4268-BF21-8C776A7CE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1B403-EDF4-4FDE-BD7E-02CA3CFD8F00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97C7-E6F1-4268-BF21-8C776A7CE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1B403-EDF4-4FDE-BD7E-02CA3CFD8F00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97C7-E6F1-4268-BF21-8C776A7CE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1B403-EDF4-4FDE-BD7E-02CA3CFD8F00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CB897C7-E6F1-4268-BF21-8C776A7CEC1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1B403-EDF4-4FDE-BD7E-02CA3CFD8F00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97C7-E6F1-4268-BF21-8C776A7CE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1B403-EDF4-4FDE-BD7E-02CA3CFD8F00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97C7-E6F1-4268-BF21-8C776A7CE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1B403-EDF4-4FDE-BD7E-02CA3CFD8F00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97C7-E6F1-4268-BF21-8C776A7CE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1B403-EDF4-4FDE-BD7E-02CA3CFD8F00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97C7-E6F1-4268-BF21-8C776A7CE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1B403-EDF4-4FDE-BD7E-02CA3CFD8F00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97C7-E6F1-4268-BF21-8C776A7CE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1B403-EDF4-4FDE-BD7E-02CA3CFD8F00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97C7-E6F1-4268-BF21-8C776A7CE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C81B403-EDF4-4FDE-BD7E-02CA3CFD8F00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CB897C7-E6F1-4268-BF21-8C776A7CEC19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5400" dirty="0" smtClean="0"/>
              <a:t>Индукция и дедукция в обучении математике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dirty="0" smtClean="0"/>
              <a:t>лекция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469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Пример: (дедукция как форма умозаключения)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Общее суждение:</a:t>
            </a:r>
          </a:p>
          <a:p>
            <a:pPr marL="137160" indent="0">
              <a:buNone/>
            </a:pPr>
            <a:r>
              <a:rPr lang="ru-RU" dirty="0"/>
              <a:t> </a:t>
            </a:r>
            <a:r>
              <a:rPr lang="ru-RU" dirty="0" smtClean="0"/>
              <a:t>    НОД (</a:t>
            </a:r>
            <a:r>
              <a:rPr lang="ru-RU" dirty="0" err="1" smtClean="0"/>
              <a:t>а,в</a:t>
            </a:r>
            <a:r>
              <a:rPr lang="ru-RU" dirty="0" smtClean="0"/>
              <a:t>) = 1, если а и в – взаимно простые числа</a:t>
            </a:r>
          </a:p>
          <a:p>
            <a:r>
              <a:rPr lang="ru-RU" dirty="0" smtClean="0"/>
              <a:t>Частное суждение:</a:t>
            </a:r>
          </a:p>
          <a:p>
            <a:pPr marL="137160" indent="0">
              <a:buNone/>
            </a:pPr>
            <a:r>
              <a:rPr lang="ru-RU" dirty="0"/>
              <a:t> </a:t>
            </a:r>
            <a:r>
              <a:rPr lang="ru-RU" dirty="0" smtClean="0"/>
              <a:t>    НОД (13, 17) = 1</a:t>
            </a:r>
          </a:p>
          <a:p>
            <a:r>
              <a:rPr lang="ru-RU" dirty="0" smtClean="0"/>
              <a:t>Новое частное суждение:</a:t>
            </a:r>
          </a:p>
          <a:p>
            <a:pPr marL="137160" indent="0">
              <a:buNone/>
            </a:pPr>
            <a:r>
              <a:rPr lang="ru-RU" dirty="0"/>
              <a:t> </a:t>
            </a:r>
            <a:r>
              <a:rPr lang="ru-RU" dirty="0" smtClean="0"/>
              <a:t>    Числа 13 и 17 взаимно просты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547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r>
              <a:rPr lang="ru-RU" i="1" dirty="0"/>
              <a:t>Виды дедуктивных умозаключений:</a:t>
            </a:r>
            <a:r>
              <a:rPr lang="ru-RU" sz="4000" dirty="0"/>
              <a:t/>
            </a:r>
            <a:br>
              <a:rPr lang="ru-RU" sz="400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04496"/>
          </a:xfrm>
        </p:spPr>
        <p:txBody>
          <a:bodyPr/>
          <a:lstStyle/>
          <a:p>
            <a:pPr lvl="1"/>
            <a:r>
              <a:rPr lang="ru-RU" sz="3200" dirty="0" smtClean="0"/>
              <a:t>Умозаключение </a:t>
            </a:r>
            <a:r>
              <a:rPr lang="ru-RU" sz="3200" dirty="0"/>
              <a:t>от более общего положения к менее общему (или единичному) положению.</a:t>
            </a:r>
          </a:p>
          <a:p>
            <a:pPr lvl="1"/>
            <a:r>
              <a:rPr lang="ru-RU" sz="3200" dirty="0"/>
              <a:t>Умозаключение от общего положения к общему положению.</a:t>
            </a:r>
          </a:p>
          <a:p>
            <a:pPr lvl="1"/>
            <a:r>
              <a:rPr lang="ru-RU" sz="3200" dirty="0"/>
              <a:t>Умозаключение от единичного к частному.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328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Пример: ( дедукция как метод исследования)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Изучая свойства квадрата, мы можем сначала установить то, что квадрат является ромбом.</a:t>
            </a:r>
          </a:p>
          <a:p>
            <a:r>
              <a:rPr lang="ru-RU" sz="3200" dirty="0" smtClean="0"/>
              <a:t>Следовательно, все свойства, имеющие место для ромба, имеют место и для квадрата (в частности, диагонали квадрата взаимно перпендикулярны)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2170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Пример: (дедукция как форма изложения материала в учебнике и как метод обучения)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03248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Применение признаков подобия треугольников к решению конкретной геометрической задачи – использование дедукции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17732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>
                <a:effectLst/>
              </a:rPr>
              <a:t>Индукция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ru-RU" dirty="0" smtClean="0">
                <a:effectLst/>
              </a:rPr>
              <a:t>(</a:t>
            </a:r>
            <a:r>
              <a:rPr lang="ru-RU" dirty="0">
                <a:effectLst/>
              </a:rPr>
              <a:t>от латинского – наведение, побуждение) имеет три основных значения:</a:t>
            </a:r>
          </a:p>
          <a:p>
            <a:pPr lvl="0"/>
            <a:r>
              <a:rPr lang="ru-RU" dirty="0">
                <a:effectLst/>
              </a:rPr>
              <a:t>это один из видов умозаключений, при котором из двух или нескольких единичных или частных суждений получают новое общее суждение (вывод); </a:t>
            </a:r>
          </a:p>
          <a:p>
            <a:pPr lvl="0"/>
            <a:r>
              <a:rPr lang="ru-RU" dirty="0">
                <a:effectLst/>
              </a:rPr>
              <a:t>это метод исследования, при котором, желая изучить некоторое множество объектов (некоторое явление), изучают отдельные объекты (обстоятельства), устанавливая в них те свойства, которые присущи всему рассматриваемому множеству объектов (или те обстоятельства, от которых зависит данное явление);</a:t>
            </a:r>
          </a:p>
          <a:p>
            <a:pPr lvl="0"/>
            <a:r>
              <a:rPr lang="ru-RU" dirty="0">
                <a:effectLst/>
              </a:rPr>
              <a:t>это форма изложения материала в литературном источнике, беседе, когда от менее общих положений приходят к общим положениям (заключениям, выводам).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268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 1: (индукция как особая форма умозаключения)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20000"/>
          </a:bodyPr>
          <a:lstStyle/>
          <a:p>
            <a:pPr marL="137160" indent="0">
              <a:buNone/>
            </a:pPr>
            <a:r>
              <a:rPr lang="ru-RU" dirty="0" smtClean="0"/>
              <a:t>Единичные суждения:</a:t>
            </a:r>
          </a:p>
          <a:p>
            <a:pPr>
              <a:buFontTx/>
              <a:buChar char="-"/>
            </a:pPr>
            <a:r>
              <a:rPr lang="ru-RU" dirty="0" smtClean="0"/>
              <a:t>окружность может пересекаться с прямой не более чем в двух точках;</a:t>
            </a:r>
          </a:p>
          <a:p>
            <a:pPr>
              <a:buFontTx/>
              <a:buChar char="-"/>
            </a:pPr>
            <a:r>
              <a:rPr lang="ru-RU" dirty="0" smtClean="0"/>
              <a:t>эллипс может пересекаться с прямой не более чем в двух точках;</a:t>
            </a:r>
          </a:p>
          <a:p>
            <a:pPr>
              <a:buFontTx/>
              <a:buChar char="-"/>
            </a:pPr>
            <a:r>
              <a:rPr lang="ru-RU" dirty="0" smtClean="0"/>
              <a:t>парабола может пересекаться с прямой не более чем в двух точках;</a:t>
            </a:r>
          </a:p>
          <a:p>
            <a:pPr>
              <a:buFontTx/>
              <a:buChar char="-"/>
            </a:pPr>
            <a:r>
              <a:rPr lang="ru-RU" dirty="0" smtClean="0"/>
              <a:t>гипербола может пересекаться </a:t>
            </a:r>
            <a:r>
              <a:rPr lang="ru-RU" dirty="0"/>
              <a:t>с прямой не более чем в двух точках</a:t>
            </a:r>
            <a:r>
              <a:rPr lang="ru-RU" dirty="0" smtClean="0"/>
              <a:t>;</a:t>
            </a:r>
          </a:p>
          <a:p>
            <a:pPr marL="137160" indent="0">
              <a:buNone/>
            </a:pPr>
            <a:r>
              <a:rPr lang="ru-RU" dirty="0" smtClean="0"/>
              <a:t>Частные суждения:</a:t>
            </a:r>
          </a:p>
          <a:p>
            <a:pPr>
              <a:buFontTx/>
              <a:buChar char="-"/>
            </a:pPr>
            <a:r>
              <a:rPr lang="ru-RU" dirty="0" smtClean="0"/>
              <a:t>окружность, эллипс, парабола и гипербола представляют собой все виды конического сечения.</a:t>
            </a:r>
          </a:p>
          <a:p>
            <a:pPr marL="137160" indent="0">
              <a:buNone/>
            </a:pPr>
            <a:r>
              <a:rPr lang="ru-RU" dirty="0" smtClean="0"/>
              <a:t>Новое общее суждение:</a:t>
            </a:r>
          </a:p>
          <a:p>
            <a:pPr marL="137160" indent="0">
              <a:buNone/>
            </a:pPr>
            <a:r>
              <a:rPr lang="ru-RU" dirty="0" smtClean="0"/>
              <a:t>- Все конические сечения по контуру могут пересекаться с прямой самое большее в двух точках (истинное суждение)</a:t>
            </a:r>
          </a:p>
          <a:p>
            <a:pPr marL="13716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399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ru-RU" i="1" dirty="0"/>
              <a:t>Основные виды индуктивных умозаключений: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неполная </a:t>
            </a:r>
            <a:r>
              <a:rPr lang="ru-RU" dirty="0"/>
              <a:t>индукция;</a:t>
            </a:r>
          </a:p>
          <a:p>
            <a:pPr lvl="0"/>
            <a:r>
              <a:rPr lang="ru-RU" dirty="0"/>
              <a:t>полная индукция.</a:t>
            </a:r>
          </a:p>
          <a:p>
            <a:r>
              <a:rPr lang="ru-RU" i="1" dirty="0" smtClean="0"/>
              <a:t>Неполная </a:t>
            </a:r>
            <a:r>
              <a:rPr lang="ru-RU" i="1" dirty="0"/>
              <a:t>индукция</a:t>
            </a:r>
            <a:r>
              <a:rPr lang="ru-RU" dirty="0"/>
              <a:t> - умозаключение, основанное на рассмотрении одного или нескольких (но не всех) единичных или частных суждений, относящихся к рассматриваемому понятию (или системе понятий).</a:t>
            </a:r>
          </a:p>
          <a:p>
            <a:r>
              <a:rPr lang="ru-RU" i="1" dirty="0"/>
              <a:t>Полная индукция</a:t>
            </a:r>
            <a:r>
              <a:rPr lang="ru-RU" dirty="0"/>
              <a:t> - умозаключение (вывод), основанное на рассмотрении всех единичных и частных суждений (случаев), относящихся к рассматриваемой ситуации.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261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 2: (индукция как метод научного исследования)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Рассмотрим последовательность, заданную следующей формулой</a:t>
            </a:r>
          </a:p>
          <a:p>
            <a:pPr marL="137160" indent="0">
              <a:buNone/>
            </a:pPr>
            <a:r>
              <a:rPr lang="ru-RU" dirty="0"/>
              <a:t> </a:t>
            </a:r>
            <a:r>
              <a:rPr lang="ru-RU" dirty="0" smtClean="0"/>
              <a:t>           </a:t>
            </a:r>
            <a:r>
              <a:rPr lang="en-US" dirty="0" smtClean="0"/>
              <a:t>f(n) = n² - n + 41</a:t>
            </a:r>
          </a:p>
          <a:p>
            <a:pPr marL="137160" indent="0">
              <a:buNone/>
            </a:pPr>
            <a:r>
              <a:rPr lang="ru-RU" dirty="0" smtClean="0"/>
              <a:t>Пусть </a:t>
            </a:r>
            <a:r>
              <a:rPr lang="en-US" dirty="0" smtClean="0"/>
              <a:t>n=1</a:t>
            </a:r>
            <a:r>
              <a:rPr lang="ru-RU" dirty="0" smtClean="0"/>
              <a:t>; </a:t>
            </a:r>
            <a:r>
              <a:rPr lang="en-US" dirty="0" smtClean="0"/>
              <a:t>f(1)=1-1+41=41                       </a:t>
            </a:r>
            <a:r>
              <a:rPr lang="ru-RU" dirty="0" smtClean="0"/>
              <a:t>опыт</a:t>
            </a:r>
          </a:p>
          <a:p>
            <a:pPr marL="137160" indent="0">
              <a:buNone/>
            </a:pPr>
            <a:r>
              <a:rPr lang="ru-RU" dirty="0"/>
              <a:t> </a:t>
            </a:r>
            <a:r>
              <a:rPr lang="ru-RU" dirty="0" smtClean="0"/>
              <a:t>          </a:t>
            </a:r>
            <a:r>
              <a:rPr lang="en-US" dirty="0" smtClean="0"/>
              <a:t>n=2</a:t>
            </a:r>
            <a:r>
              <a:rPr lang="ru-RU" dirty="0" smtClean="0"/>
              <a:t>; </a:t>
            </a:r>
            <a:r>
              <a:rPr lang="en-US" dirty="0" smtClean="0"/>
              <a:t>f(2)=4-2+41=43                        </a:t>
            </a:r>
            <a:r>
              <a:rPr lang="ru-RU" dirty="0" smtClean="0"/>
              <a:t>опыт</a:t>
            </a:r>
          </a:p>
          <a:p>
            <a:pPr marL="137160" indent="0">
              <a:buNone/>
            </a:pPr>
            <a:r>
              <a:rPr lang="ru-RU" dirty="0"/>
              <a:t> </a:t>
            </a:r>
            <a:r>
              <a:rPr lang="ru-RU" dirty="0" smtClean="0"/>
              <a:t>          </a:t>
            </a:r>
            <a:r>
              <a:rPr lang="en-US" dirty="0" smtClean="0"/>
              <a:t>n=3</a:t>
            </a:r>
            <a:r>
              <a:rPr lang="ru-RU" dirty="0" smtClean="0"/>
              <a:t>; </a:t>
            </a:r>
            <a:r>
              <a:rPr lang="en-US" dirty="0" smtClean="0"/>
              <a:t>f(3)=9-3+41=47                        </a:t>
            </a:r>
            <a:r>
              <a:rPr lang="ru-RU" dirty="0" smtClean="0"/>
              <a:t>опыт</a:t>
            </a:r>
          </a:p>
          <a:p>
            <a:pPr marL="137160" indent="0">
              <a:buNone/>
            </a:pPr>
            <a:r>
              <a:rPr lang="ru-RU" dirty="0"/>
              <a:t> </a:t>
            </a:r>
            <a:r>
              <a:rPr lang="ru-RU" dirty="0" smtClean="0"/>
              <a:t>          ………………………        наблюдение и опыт</a:t>
            </a:r>
          </a:p>
          <a:p>
            <a:pPr marL="137160" indent="0">
              <a:buNone/>
            </a:pPr>
            <a:r>
              <a:rPr lang="ru-RU" dirty="0" smtClean="0"/>
              <a:t>Последовательность  </a:t>
            </a:r>
            <a:r>
              <a:rPr lang="en-US" dirty="0" smtClean="0"/>
              <a:t>n² </a:t>
            </a:r>
            <a:r>
              <a:rPr lang="en-US" dirty="0"/>
              <a:t>- n + </a:t>
            </a:r>
            <a:r>
              <a:rPr lang="en-US" dirty="0" smtClean="0"/>
              <a:t>41</a:t>
            </a:r>
            <a:r>
              <a:rPr lang="ru-RU" dirty="0" smtClean="0"/>
              <a:t> является последовательностью простых чисел (ложное суждение, т.к. при </a:t>
            </a:r>
            <a:r>
              <a:rPr lang="en-US" dirty="0" smtClean="0"/>
              <a:t>n=41 f(41)=41² </a:t>
            </a:r>
            <a:r>
              <a:rPr lang="ru-RU" dirty="0" smtClean="0"/>
              <a:t>- составное число)</a:t>
            </a:r>
            <a:endParaRPr lang="en-US" dirty="0"/>
          </a:p>
          <a:p>
            <a:pPr marL="13716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079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 3: (индукция как метод обучения)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Знакомя учащихся с понятием о высоте треугольника, учитель чертит на доске косоугольные треугольники разных видов и в каждом из них проводит высоту; </a:t>
            </a:r>
          </a:p>
          <a:p>
            <a:r>
              <a:rPr lang="ru-RU" dirty="0" smtClean="0"/>
              <a:t>из рассмотрения этих чертежей учащиеся приходят к выводу, что если углы, прилежащие к основанию треугольника, острые, то высота пересекается с основанием, а если один из двух углов, прилежащих к основанию треугольника, тупой, то высота пересекается с продолжением этого основания.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355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/>
              <a:t>Метод исследовательской (экспериментальной) индукции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/>
          <a:lstStyle/>
          <a:p>
            <a:r>
              <a:rPr lang="ru-RU" dirty="0" smtClean="0"/>
              <a:t>– </a:t>
            </a:r>
            <a:r>
              <a:rPr lang="ru-RU" dirty="0"/>
              <a:t>это метод, который заключается в установлении причинных связей между объектами или явлениями с помощью наблюдений и эксперимента и имеет смысл лишь тогда, когда эти связи и отношения существуют объективно. При этом проводимые по индукции умозаключения от известного к неизвестному можно считать достоверными лишь с некоторой степенью вероятности.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498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Виды исследовательской индукции: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Метод сходства (совпадения)</a:t>
            </a:r>
          </a:p>
          <a:p>
            <a:r>
              <a:rPr lang="ru-RU" sz="3600" dirty="0" smtClean="0"/>
              <a:t>Метод различия</a:t>
            </a:r>
          </a:p>
          <a:p>
            <a:r>
              <a:rPr lang="ru-RU" sz="3600" dirty="0" smtClean="0"/>
              <a:t>Метод остатков</a:t>
            </a:r>
          </a:p>
          <a:p>
            <a:r>
              <a:rPr lang="ru-RU" sz="3600" dirty="0" smtClean="0"/>
              <a:t>Метод сопутствующих изменений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27228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i="1" dirty="0"/>
              <a:t>Дедукция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(</a:t>
            </a:r>
            <a:r>
              <a:rPr lang="ru-RU" dirty="0"/>
              <a:t>от латинского – выведение): </a:t>
            </a:r>
          </a:p>
          <a:p>
            <a:pPr lvl="0"/>
            <a:r>
              <a:rPr lang="ru-RU" dirty="0" smtClean="0"/>
              <a:t>форма </a:t>
            </a:r>
            <a:r>
              <a:rPr lang="ru-RU" dirty="0"/>
              <a:t>умозаключения, при которой от одного общего суждения и одного частного суждения получают новое, менее общее или частное суждение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метод исследования, при котором </a:t>
            </a:r>
            <a:r>
              <a:rPr lang="ru-RU" dirty="0"/>
              <a:t>для получения нового знания о некотором объекте находят ближайший к данному объекту класс объектов и применяют к этому объекту существенные свойства этого класса объектов. </a:t>
            </a:r>
          </a:p>
          <a:p>
            <a:pPr lvl="0"/>
            <a:r>
              <a:rPr lang="ru-RU" dirty="0" smtClean="0"/>
              <a:t>форма </a:t>
            </a:r>
            <a:r>
              <a:rPr lang="ru-RU" dirty="0"/>
              <a:t>изложения материала в учебнике и </a:t>
            </a:r>
            <a:r>
              <a:rPr lang="ru-RU" dirty="0" smtClean="0"/>
              <a:t>метод </a:t>
            </a:r>
            <a:r>
              <a:rPr lang="ru-RU" dirty="0"/>
              <a:t>обучения, при котором от общих правил и положений приходят к менее общим или частным правилам и положениям.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864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47</TotalTime>
  <Words>750</Words>
  <Application>Microsoft Office PowerPoint</Application>
  <PresentationFormat>Экран (4:3)</PresentationFormat>
  <Paragraphs>61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Arial</vt:lpstr>
      <vt:lpstr>Book Antiqua</vt:lpstr>
      <vt:lpstr>Lucida Sans</vt:lpstr>
      <vt:lpstr>Times New Roman</vt:lpstr>
      <vt:lpstr>Wingdings</vt:lpstr>
      <vt:lpstr>Wingdings 2</vt:lpstr>
      <vt:lpstr>Wingdings 3</vt:lpstr>
      <vt:lpstr>Апекс</vt:lpstr>
      <vt:lpstr>Индукция и дедукция в обучении математике</vt:lpstr>
      <vt:lpstr>Индукция</vt:lpstr>
      <vt:lpstr>Пример 1: (индукция как особая форма умозаключения)</vt:lpstr>
      <vt:lpstr>Основные виды индуктивных умозаключений: </vt:lpstr>
      <vt:lpstr>Пример 2: (индукция как метод научного исследования)</vt:lpstr>
      <vt:lpstr>Пример 3: (индукция как метод обучения)</vt:lpstr>
      <vt:lpstr>Метод исследовательской (экспериментальной) индукции </vt:lpstr>
      <vt:lpstr>Виды исследовательской индукции:</vt:lpstr>
      <vt:lpstr>Дедукция </vt:lpstr>
      <vt:lpstr>Пример: (дедукция как форма умозаключения)</vt:lpstr>
      <vt:lpstr>Виды дедуктивных умозаключений: </vt:lpstr>
      <vt:lpstr>Пример: ( дедукция как метод исследования)</vt:lpstr>
      <vt:lpstr>Пример: (дедукция как форма изложения материала в учебнике и как метод обучения)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Индукция и дедукция в обучении математике</dc:title>
  <dc:creator>User</dc:creator>
  <cp:lastModifiedBy>Microsoft</cp:lastModifiedBy>
  <cp:revision>5</cp:revision>
  <dcterms:created xsi:type="dcterms:W3CDTF">2001-12-31T22:26:30Z</dcterms:created>
  <dcterms:modified xsi:type="dcterms:W3CDTF">2016-09-06T02:09:28Z</dcterms:modified>
</cp:coreProperties>
</file>