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60" r:id="rId4"/>
    <p:sldId id="261" r:id="rId5"/>
    <p:sldId id="264" r:id="rId6"/>
    <p:sldId id="265" r:id="rId7"/>
    <p:sldId id="266" r:id="rId8"/>
    <p:sldId id="289" r:id="rId9"/>
    <p:sldId id="267" r:id="rId10"/>
    <p:sldId id="290" r:id="rId11"/>
    <p:sldId id="291" r:id="rId12"/>
    <p:sldId id="268" r:id="rId13"/>
    <p:sldId id="294" r:id="rId14"/>
    <p:sldId id="274" r:id="rId15"/>
    <p:sldId id="276" r:id="rId16"/>
    <p:sldId id="277" r:id="rId17"/>
    <p:sldId id="292" r:id="rId18"/>
    <p:sldId id="293" r:id="rId19"/>
    <p:sldId id="278" r:id="rId20"/>
    <p:sldId id="295" r:id="rId21"/>
    <p:sldId id="296" r:id="rId22"/>
    <p:sldId id="284" r:id="rId23"/>
    <p:sldId id="285" r:id="rId24"/>
    <p:sldId id="29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5" d="100"/>
          <a:sy n="65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4CA2B-CBD9-4EDD-9E34-EFEC74EBF8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05151-001C-40CE-B139-488F387397A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Электродуговой метод </a:t>
          </a:r>
        </a:p>
        <a:p>
          <a:pPr>
            <a:spcAft>
              <a:spcPts val="600"/>
            </a:spcAft>
          </a:pPr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ru-RU" sz="2000" b="1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Arc</a:t>
          </a:r>
          <a:r>
            <a: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b="1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discharge</a:t>
          </a:r>
          <a:r>
            <a: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r>
            <a: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</a:t>
          </a:r>
          <a:r>
            <a:rPr lang="ru-RU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1990 </a:t>
          </a:r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г. В. </a:t>
          </a:r>
          <a:r>
            <a:rPr lang="ru-RU" sz="20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Кретчмер</a:t>
          </a:r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, Д.Хаффман  и др. (фуллерены), 1991 г. С. </a:t>
          </a:r>
          <a:r>
            <a:rPr lang="ru-RU" sz="20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Иджима</a:t>
          </a:r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 (УНТ) 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8280A9-A079-4CEA-A11A-19CDF6D434A8}" type="parTrans" cxnId="{873D4689-72F5-437C-B594-DEA3C1E883CF}">
      <dgm:prSet/>
      <dgm:spPr/>
      <dgm:t>
        <a:bodyPr/>
        <a:lstStyle/>
        <a:p>
          <a:endParaRPr lang="ru-RU"/>
        </a:p>
      </dgm:t>
    </dgm:pt>
    <dgm:pt modelId="{545AAAE0-8D6B-4C27-9C45-E345EC8C9623}" type="sibTrans" cxnId="{873D4689-72F5-437C-B594-DEA3C1E883CF}">
      <dgm:prSet/>
      <dgm:spPr/>
      <dgm:t>
        <a:bodyPr/>
        <a:lstStyle/>
        <a:p>
          <a:endParaRPr lang="ru-RU"/>
        </a:p>
      </dgm:t>
    </dgm:pt>
    <dgm:pt modelId="{32A3C18E-7643-4F68-9D08-F4F03F9EC39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Метод лазерной абляции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ru-RU" sz="2000" b="1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Laser</a:t>
          </a:r>
          <a:r>
            <a: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b="1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ablation</a:t>
          </a:r>
          <a:r>
            <a: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r>
            <a: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1995 г. Р. </a:t>
          </a:r>
          <a:r>
            <a:rPr lang="ru-RU" sz="20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Смолли</a:t>
          </a:r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 и др. </a:t>
          </a:r>
          <a:r>
            <a: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52CB5-AB61-4D3C-910D-576DDD02D97E}" type="parTrans" cxnId="{21651408-181B-4CE7-9F4D-E93D34396158}">
      <dgm:prSet/>
      <dgm:spPr/>
      <dgm:t>
        <a:bodyPr/>
        <a:lstStyle/>
        <a:p>
          <a:endParaRPr lang="ru-RU"/>
        </a:p>
      </dgm:t>
    </dgm:pt>
    <dgm:pt modelId="{C8EC7930-5610-4558-A6FA-1D06221CAD1E}" type="sibTrans" cxnId="{21651408-181B-4CE7-9F4D-E93D34396158}">
      <dgm:prSet/>
      <dgm:spPr/>
      <dgm:t>
        <a:bodyPr/>
        <a:lstStyle/>
        <a:p>
          <a:endParaRPr lang="ru-RU"/>
        </a:p>
      </dgm:t>
    </dgm:pt>
    <dgm:pt modelId="{7B74A150-F577-48E9-AE88-13FAF9AE3C3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Метод химического осаждения </a:t>
          </a:r>
        </a:p>
        <a:p>
          <a:pPr>
            <a:spcAft>
              <a:spcPts val="600"/>
            </a:spcAft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углерода из газовой фазы </a:t>
          </a:r>
        </a:p>
        <a:p>
          <a:pPr>
            <a:spcAft>
              <a:spcPts val="600"/>
            </a:spcAft>
          </a:pPr>
          <a:r>
            <a: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(С</a:t>
          </a:r>
          <a:r>
            <a:rPr lang="en-US" sz="2000" b="1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hemical</a:t>
          </a:r>
          <a:r>
            <a: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 vapor deposition</a:t>
          </a:r>
          <a:r>
            <a: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r>
            <a: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</a:t>
          </a:r>
          <a:r>
            <a:rPr lang="ru-RU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1993 г. М. </a:t>
          </a:r>
          <a:r>
            <a:rPr lang="ru-RU" sz="2000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Якаман</a:t>
          </a:r>
          <a:r>
            <a: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и др. 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69B936C-41C9-4171-97D6-77AFF238B4B3}" type="parTrans" cxnId="{2CBADC46-670B-4D28-9D42-C2487311F551}">
      <dgm:prSet/>
      <dgm:spPr/>
      <dgm:t>
        <a:bodyPr/>
        <a:lstStyle/>
        <a:p>
          <a:endParaRPr lang="ru-RU"/>
        </a:p>
      </dgm:t>
    </dgm:pt>
    <dgm:pt modelId="{35C37CD9-F3CC-44DE-857B-7BF8AE501A5E}" type="sibTrans" cxnId="{2CBADC46-670B-4D28-9D42-C2487311F551}">
      <dgm:prSet/>
      <dgm:spPr/>
      <dgm:t>
        <a:bodyPr/>
        <a:lstStyle/>
        <a:p>
          <a:endParaRPr lang="ru-RU"/>
        </a:p>
      </dgm:t>
    </dgm:pt>
    <dgm:pt modelId="{A7B4C0E3-DDFF-446E-8AE8-6DC2A928544F}" type="pres">
      <dgm:prSet presAssocID="{0214CA2B-CBD9-4EDD-9E34-EFEC74EBF8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319859-0123-4534-89B1-9002B5DEC082}" type="pres">
      <dgm:prSet presAssocID="{8CB05151-001C-40CE-B139-488F387397A5}" presName="parentLin" presStyleCnt="0"/>
      <dgm:spPr/>
    </dgm:pt>
    <dgm:pt modelId="{95DED567-4F8B-4345-901B-342E31C6277A}" type="pres">
      <dgm:prSet presAssocID="{8CB05151-001C-40CE-B139-488F387397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5A4A25-099D-4674-BCD2-93A41E279DFB}" type="pres">
      <dgm:prSet presAssocID="{8CB05151-001C-40CE-B139-488F387397A5}" presName="parentText" presStyleLbl="node1" presStyleIdx="0" presStyleCnt="3" custScaleX="142857" custScaleY="109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C5592-B2B5-4E77-9538-FB2A0123BE13}" type="pres">
      <dgm:prSet presAssocID="{8CB05151-001C-40CE-B139-488F387397A5}" presName="negativeSpace" presStyleCnt="0"/>
      <dgm:spPr/>
    </dgm:pt>
    <dgm:pt modelId="{F09F3AEB-5051-41FF-A5FE-C527E5A95C24}" type="pres">
      <dgm:prSet presAssocID="{8CB05151-001C-40CE-B139-488F387397A5}" presName="childText" presStyleLbl="conFgAcc1" presStyleIdx="0" presStyleCnt="3" custScaleX="87629" custScaleY="89750">
        <dgm:presLayoutVars>
          <dgm:bulletEnabled val="1"/>
        </dgm:presLayoutVars>
      </dgm:prSet>
      <dgm:spPr/>
    </dgm:pt>
    <dgm:pt modelId="{BAA564F4-A0E4-4D80-86A9-40F4CBA079CE}" type="pres">
      <dgm:prSet presAssocID="{545AAAE0-8D6B-4C27-9C45-E345EC8C9623}" presName="spaceBetweenRectangles" presStyleCnt="0"/>
      <dgm:spPr/>
    </dgm:pt>
    <dgm:pt modelId="{8DAEF49A-541B-4AF3-BC9E-6B670DC834F4}" type="pres">
      <dgm:prSet presAssocID="{32A3C18E-7643-4F68-9D08-F4F03F9EC39F}" presName="parentLin" presStyleCnt="0"/>
      <dgm:spPr/>
    </dgm:pt>
    <dgm:pt modelId="{47B384D9-1FDE-4DB5-913B-8741B7F52488}" type="pres">
      <dgm:prSet presAssocID="{32A3C18E-7643-4F68-9D08-F4F03F9EC3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8D781B1-BAAA-4ADD-BC7F-324A80AA5CC1}" type="pres">
      <dgm:prSet presAssocID="{32A3C18E-7643-4F68-9D08-F4F03F9EC39F}" presName="parentText" presStyleLbl="node1" presStyleIdx="1" presStyleCnt="3" custScaleX="142857" custScaleY="92396" custLinFactNeighborX="2967" custLinFactNeighborY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6C355-60B0-4B3B-BBE5-35AA9EB29964}" type="pres">
      <dgm:prSet presAssocID="{32A3C18E-7643-4F68-9D08-F4F03F9EC39F}" presName="negativeSpace" presStyleCnt="0"/>
      <dgm:spPr/>
    </dgm:pt>
    <dgm:pt modelId="{29521D03-26A4-4424-AF7D-DD4A12865548}" type="pres">
      <dgm:prSet presAssocID="{32A3C18E-7643-4F68-9D08-F4F03F9EC39F}" presName="childText" presStyleLbl="conFgAcc1" presStyleIdx="1" presStyleCnt="3" custScaleX="87629" custScaleY="86428">
        <dgm:presLayoutVars>
          <dgm:bulletEnabled val="1"/>
        </dgm:presLayoutVars>
      </dgm:prSet>
      <dgm:spPr/>
    </dgm:pt>
    <dgm:pt modelId="{78783403-CA48-42BC-B9D0-038DFD63CE53}" type="pres">
      <dgm:prSet presAssocID="{C8EC7930-5610-4558-A6FA-1D06221CAD1E}" presName="spaceBetweenRectangles" presStyleCnt="0"/>
      <dgm:spPr/>
    </dgm:pt>
    <dgm:pt modelId="{C11871DD-9EFB-43FB-B2A4-78A7881908E1}" type="pres">
      <dgm:prSet presAssocID="{7B74A150-F577-48E9-AE88-13FAF9AE3C34}" presName="parentLin" presStyleCnt="0"/>
      <dgm:spPr/>
    </dgm:pt>
    <dgm:pt modelId="{2AD746F2-31D3-4ED0-9422-4C88966B4196}" type="pres">
      <dgm:prSet presAssocID="{7B74A150-F577-48E9-AE88-13FAF9AE3C3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C03F6A4-9A55-45DF-8E0B-ACD452A2B703}" type="pres">
      <dgm:prSet presAssocID="{7B74A150-F577-48E9-AE88-13FAF9AE3C34}" presName="parentText" presStyleLbl="node1" presStyleIdx="2" presStyleCnt="3" custScaleX="142857" custScaleY="128693" custLinFactNeighborX="8647" custLinFactNeighborY="119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21DEF-F9CB-4FF3-906E-94E6EC00834A}" type="pres">
      <dgm:prSet presAssocID="{7B74A150-F577-48E9-AE88-13FAF9AE3C34}" presName="negativeSpace" presStyleCnt="0"/>
      <dgm:spPr/>
    </dgm:pt>
    <dgm:pt modelId="{112E879F-2393-4C4A-AEDE-B5CB9067339C}" type="pres">
      <dgm:prSet presAssocID="{7B74A150-F577-48E9-AE88-13FAF9AE3C34}" presName="childText" presStyleLbl="conFgAcc1" presStyleIdx="2" presStyleCnt="3" custScaleX="88235" custScaleY="95941" custLinFactNeighborX="-862" custLinFactNeighborY="19757">
        <dgm:presLayoutVars>
          <dgm:bulletEnabled val="1"/>
        </dgm:presLayoutVars>
      </dgm:prSet>
      <dgm:spPr/>
    </dgm:pt>
  </dgm:ptLst>
  <dgm:cxnLst>
    <dgm:cxn modelId="{22E3550E-46DB-4E3B-A5B7-438282902DCD}" type="presOf" srcId="{7B74A150-F577-48E9-AE88-13FAF9AE3C34}" destId="{2AD746F2-31D3-4ED0-9422-4C88966B4196}" srcOrd="0" destOrd="0" presId="urn:microsoft.com/office/officeart/2005/8/layout/list1"/>
    <dgm:cxn modelId="{FCD060A4-344F-487B-9081-44868CB9E7E8}" type="presOf" srcId="{32A3C18E-7643-4F68-9D08-F4F03F9EC39F}" destId="{88D781B1-BAAA-4ADD-BC7F-324A80AA5CC1}" srcOrd="1" destOrd="0" presId="urn:microsoft.com/office/officeart/2005/8/layout/list1"/>
    <dgm:cxn modelId="{3C230CB7-B34D-47A1-BCF8-DB70D1E0BF86}" type="presOf" srcId="{32A3C18E-7643-4F68-9D08-F4F03F9EC39F}" destId="{47B384D9-1FDE-4DB5-913B-8741B7F52488}" srcOrd="0" destOrd="0" presId="urn:microsoft.com/office/officeart/2005/8/layout/list1"/>
    <dgm:cxn modelId="{2CBADC46-670B-4D28-9D42-C2487311F551}" srcId="{0214CA2B-CBD9-4EDD-9E34-EFEC74EBF8A5}" destId="{7B74A150-F577-48E9-AE88-13FAF9AE3C34}" srcOrd="2" destOrd="0" parTransId="{269B936C-41C9-4171-97D6-77AFF238B4B3}" sibTransId="{35C37CD9-F3CC-44DE-857B-7BF8AE501A5E}"/>
    <dgm:cxn modelId="{C103561A-5EB9-45B5-830C-7D147C6F9142}" type="presOf" srcId="{8CB05151-001C-40CE-B139-488F387397A5}" destId="{665A4A25-099D-4674-BCD2-93A41E279DFB}" srcOrd="1" destOrd="0" presId="urn:microsoft.com/office/officeart/2005/8/layout/list1"/>
    <dgm:cxn modelId="{21651408-181B-4CE7-9F4D-E93D34396158}" srcId="{0214CA2B-CBD9-4EDD-9E34-EFEC74EBF8A5}" destId="{32A3C18E-7643-4F68-9D08-F4F03F9EC39F}" srcOrd="1" destOrd="0" parTransId="{E9B52CB5-AB61-4D3C-910D-576DDD02D97E}" sibTransId="{C8EC7930-5610-4558-A6FA-1D06221CAD1E}"/>
    <dgm:cxn modelId="{39196849-5CE8-42AF-966C-398427363E9F}" type="presOf" srcId="{8CB05151-001C-40CE-B139-488F387397A5}" destId="{95DED567-4F8B-4345-901B-342E31C6277A}" srcOrd="0" destOrd="0" presId="urn:microsoft.com/office/officeart/2005/8/layout/list1"/>
    <dgm:cxn modelId="{60A81837-F3B5-4E90-8608-0835E0B324CA}" type="presOf" srcId="{0214CA2B-CBD9-4EDD-9E34-EFEC74EBF8A5}" destId="{A7B4C0E3-DDFF-446E-8AE8-6DC2A928544F}" srcOrd="0" destOrd="0" presId="urn:microsoft.com/office/officeart/2005/8/layout/list1"/>
    <dgm:cxn modelId="{7489DAD1-FB56-4762-88BB-E8A02CB38E53}" type="presOf" srcId="{7B74A150-F577-48E9-AE88-13FAF9AE3C34}" destId="{AC03F6A4-9A55-45DF-8E0B-ACD452A2B703}" srcOrd="1" destOrd="0" presId="urn:microsoft.com/office/officeart/2005/8/layout/list1"/>
    <dgm:cxn modelId="{873D4689-72F5-437C-B594-DEA3C1E883CF}" srcId="{0214CA2B-CBD9-4EDD-9E34-EFEC74EBF8A5}" destId="{8CB05151-001C-40CE-B139-488F387397A5}" srcOrd="0" destOrd="0" parTransId="{1C8280A9-A079-4CEA-A11A-19CDF6D434A8}" sibTransId="{545AAAE0-8D6B-4C27-9C45-E345EC8C9623}"/>
    <dgm:cxn modelId="{E79331D6-C024-4A2F-854E-4C6AA5CAE365}" type="presParOf" srcId="{A7B4C0E3-DDFF-446E-8AE8-6DC2A928544F}" destId="{77319859-0123-4534-89B1-9002B5DEC082}" srcOrd="0" destOrd="0" presId="urn:microsoft.com/office/officeart/2005/8/layout/list1"/>
    <dgm:cxn modelId="{AF9F4CF9-8C25-4BB1-B7A9-EE1A41A804E8}" type="presParOf" srcId="{77319859-0123-4534-89B1-9002B5DEC082}" destId="{95DED567-4F8B-4345-901B-342E31C6277A}" srcOrd="0" destOrd="0" presId="urn:microsoft.com/office/officeart/2005/8/layout/list1"/>
    <dgm:cxn modelId="{1B046AB2-88B7-484C-B0E8-F78C0F7FB43A}" type="presParOf" srcId="{77319859-0123-4534-89B1-9002B5DEC082}" destId="{665A4A25-099D-4674-BCD2-93A41E279DFB}" srcOrd="1" destOrd="0" presId="urn:microsoft.com/office/officeart/2005/8/layout/list1"/>
    <dgm:cxn modelId="{831BB46C-07CA-480B-9854-931C272D01A0}" type="presParOf" srcId="{A7B4C0E3-DDFF-446E-8AE8-6DC2A928544F}" destId="{562C5592-B2B5-4E77-9538-FB2A0123BE13}" srcOrd="1" destOrd="0" presId="urn:microsoft.com/office/officeart/2005/8/layout/list1"/>
    <dgm:cxn modelId="{11140D3F-A176-4223-9A36-83C048FEBA17}" type="presParOf" srcId="{A7B4C0E3-DDFF-446E-8AE8-6DC2A928544F}" destId="{F09F3AEB-5051-41FF-A5FE-C527E5A95C24}" srcOrd="2" destOrd="0" presId="urn:microsoft.com/office/officeart/2005/8/layout/list1"/>
    <dgm:cxn modelId="{7695E7EF-5AE1-4739-829D-2896E637BE65}" type="presParOf" srcId="{A7B4C0E3-DDFF-446E-8AE8-6DC2A928544F}" destId="{BAA564F4-A0E4-4D80-86A9-40F4CBA079CE}" srcOrd="3" destOrd="0" presId="urn:microsoft.com/office/officeart/2005/8/layout/list1"/>
    <dgm:cxn modelId="{8D27C95E-9E16-4F0B-998C-FF79F566B785}" type="presParOf" srcId="{A7B4C0E3-DDFF-446E-8AE8-6DC2A928544F}" destId="{8DAEF49A-541B-4AF3-BC9E-6B670DC834F4}" srcOrd="4" destOrd="0" presId="urn:microsoft.com/office/officeart/2005/8/layout/list1"/>
    <dgm:cxn modelId="{E4971AF9-B184-4749-B0EB-E85BF757FAF9}" type="presParOf" srcId="{8DAEF49A-541B-4AF3-BC9E-6B670DC834F4}" destId="{47B384D9-1FDE-4DB5-913B-8741B7F52488}" srcOrd="0" destOrd="0" presId="urn:microsoft.com/office/officeart/2005/8/layout/list1"/>
    <dgm:cxn modelId="{CC8E421A-ACCD-4CBB-BA6E-89EFB47E6F34}" type="presParOf" srcId="{8DAEF49A-541B-4AF3-BC9E-6B670DC834F4}" destId="{88D781B1-BAAA-4ADD-BC7F-324A80AA5CC1}" srcOrd="1" destOrd="0" presId="urn:microsoft.com/office/officeart/2005/8/layout/list1"/>
    <dgm:cxn modelId="{668B6A8D-5A81-483D-A016-B4AA115BAF51}" type="presParOf" srcId="{A7B4C0E3-DDFF-446E-8AE8-6DC2A928544F}" destId="{39E6C355-60B0-4B3B-BBE5-35AA9EB29964}" srcOrd="5" destOrd="0" presId="urn:microsoft.com/office/officeart/2005/8/layout/list1"/>
    <dgm:cxn modelId="{DF3101FE-ABDF-41B3-B590-E94DEA0A9080}" type="presParOf" srcId="{A7B4C0E3-DDFF-446E-8AE8-6DC2A928544F}" destId="{29521D03-26A4-4424-AF7D-DD4A12865548}" srcOrd="6" destOrd="0" presId="urn:microsoft.com/office/officeart/2005/8/layout/list1"/>
    <dgm:cxn modelId="{B5EF8B33-79D0-43D7-A4DD-7083940E4AF4}" type="presParOf" srcId="{A7B4C0E3-DDFF-446E-8AE8-6DC2A928544F}" destId="{78783403-CA48-42BC-B9D0-038DFD63CE53}" srcOrd="7" destOrd="0" presId="urn:microsoft.com/office/officeart/2005/8/layout/list1"/>
    <dgm:cxn modelId="{5E929746-48A0-4EE5-8B9E-4ACA82AAB3B8}" type="presParOf" srcId="{A7B4C0E3-DDFF-446E-8AE8-6DC2A928544F}" destId="{C11871DD-9EFB-43FB-B2A4-78A7881908E1}" srcOrd="8" destOrd="0" presId="urn:microsoft.com/office/officeart/2005/8/layout/list1"/>
    <dgm:cxn modelId="{6DEC7083-3297-4904-9395-5C54E2AF4D2A}" type="presParOf" srcId="{C11871DD-9EFB-43FB-B2A4-78A7881908E1}" destId="{2AD746F2-31D3-4ED0-9422-4C88966B4196}" srcOrd="0" destOrd="0" presId="urn:microsoft.com/office/officeart/2005/8/layout/list1"/>
    <dgm:cxn modelId="{1D478878-8BCD-4106-BCF3-EDA91A64BB72}" type="presParOf" srcId="{C11871DD-9EFB-43FB-B2A4-78A7881908E1}" destId="{AC03F6A4-9A55-45DF-8E0B-ACD452A2B703}" srcOrd="1" destOrd="0" presId="urn:microsoft.com/office/officeart/2005/8/layout/list1"/>
    <dgm:cxn modelId="{905CC5DA-443F-4CD1-AC34-571FD1E8AA97}" type="presParOf" srcId="{A7B4C0E3-DDFF-446E-8AE8-6DC2A928544F}" destId="{9FD21DEF-F9CB-4FF3-906E-94E6EC00834A}" srcOrd="9" destOrd="0" presId="urn:microsoft.com/office/officeart/2005/8/layout/list1"/>
    <dgm:cxn modelId="{198E1038-87FA-4C9E-AB20-9FC67C3CECCB}" type="presParOf" srcId="{A7B4C0E3-DDFF-446E-8AE8-6DC2A928544F}" destId="{112E879F-2393-4C4A-AEDE-B5CB906733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08362-C326-4D13-9799-EAE5837B654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AE9C5-D5D7-435D-B83E-D16CB36216AB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Резины, где реализуются механические и</a:t>
          </a:r>
          <a:r>
            <a:rPr lang="en-US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/</a:t>
          </a:r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или деформационные свойства УНС; 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092D3B-4A53-4890-B0CF-0EDF7CCA65FA}" type="parTrans" cxnId="{39D2EA8B-41DA-463A-99D6-65F4B8F87197}">
      <dgm:prSet/>
      <dgm:spPr/>
      <dgm:t>
        <a:bodyPr/>
        <a:lstStyle/>
        <a:p>
          <a:endParaRPr lang="ru-RU"/>
        </a:p>
      </dgm:t>
    </dgm:pt>
    <dgm:pt modelId="{FCCA332D-FBCE-400B-80BA-0F870A5A771A}" type="sibTrans" cxnId="{39D2EA8B-41DA-463A-99D6-65F4B8F87197}">
      <dgm:prSet/>
      <dgm:spPr/>
      <dgm:t>
        <a:bodyPr/>
        <a:lstStyle/>
        <a:p>
          <a:endParaRPr lang="ru-RU"/>
        </a:p>
      </dgm:t>
    </dgm:pt>
    <dgm:pt modelId="{F106DE21-2457-4F47-A942-04E1A499BED5}">
      <dgm:prSet phldrT="[Текст]" custT="1"/>
      <dgm:spPr/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Резины, где реализуются электрические, термические, сорбционные и иные свойства УНС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E18813-F1A9-4604-BF30-A05C294FF3EF}" type="parTrans" cxnId="{C83514C5-8F87-48B3-87E7-D621F793D238}">
      <dgm:prSet/>
      <dgm:spPr/>
      <dgm:t>
        <a:bodyPr/>
        <a:lstStyle/>
        <a:p>
          <a:endParaRPr lang="ru-RU"/>
        </a:p>
      </dgm:t>
    </dgm:pt>
    <dgm:pt modelId="{DE267B51-6798-46A6-9014-A281DACE9B3F}" type="sibTrans" cxnId="{C83514C5-8F87-48B3-87E7-D621F793D238}">
      <dgm:prSet/>
      <dgm:spPr/>
      <dgm:t>
        <a:bodyPr/>
        <a:lstStyle/>
        <a:p>
          <a:endParaRPr lang="ru-RU"/>
        </a:p>
      </dgm:t>
    </dgm:pt>
    <dgm:pt modelId="{132B82D9-D5D6-4FD5-8085-BD684312E6DD}" type="pres">
      <dgm:prSet presAssocID="{1E808362-C326-4D13-9799-EAE5837B6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E3D90-CE48-4545-9FA7-43E0D36C36D7}" type="pres">
      <dgm:prSet presAssocID="{73DAE9C5-D5D7-435D-B83E-D16CB36216AB}" presName="parentText" presStyleLbl="node1" presStyleIdx="0" presStyleCnt="2" custScaleY="94742" custLinFactY="-249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6540A-306D-4768-BD3A-64A7EE9A20B5}" type="pres">
      <dgm:prSet presAssocID="{FCCA332D-FBCE-400B-80BA-0F870A5A771A}" presName="spacer" presStyleCnt="0"/>
      <dgm:spPr/>
    </dgm:pt>
    <dgm:pt modelId="{75630A23-6880-430B-B534-5D4A3DA69A23}" type="pres">
      <dgm:prSet presAssocID="{F106DE21-2457-4F47-A942-04E1A499BED5}" presName="parentText" presStyleLbl="node1" presStyleIdx="1" presStyleCnt="2" custScaleY="99177" custLinFactY="-28556" custLinFactNeighborX="-8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5008D-965F-4598-8997-3B2AC448544D}" type="presOf" srcId="{F106DE21-2457-4F47-A942-04E1A499BED5}" destId="{75630A23-6880-430B-B534-5D4A3DA69A23}" srcOrd="0" destOrd="0" presId="urn:microsoft.com/office/officeart/2005/8/layout/vList2"/>
    <dgm:cxn modelId="{39D2EA8B-41DA-463A-99D6-65F4B8F87197}" srcId="{1E808362-C326-4D13-9799-EAE5837B6547}" destId="{73DAE9C5-D5D7-435D-B83E-D16CB36216AB}" srcOrd="0" destOrd="0" parTransId="{A3092D3B-4A53-4890-B0CF-0EDF7CCA65FA}" sibTransId="{FCCA332D-FBCE-400B-80BA-0F870A5A771A}"/>
    <dgm:cxn modelId="{C83514C5-8F87-48B3-87E7-D621F793D238}" srcId="{1E808362-C326-4D13-9799-EAE5837B6547}" destId="{F106DE21-2457-4F47-A942-04E1A499BED5}" srcOrd="1" destOrd="0" parTransId="{72E18813-F1A9-4604-BF30-A05C294FF3EF}" sibTransId="{DE267B51-6798-46A6-9014-A281DACE9B3F}"/>
    <dgm:cxn modelId="{9D31081F-35D7-473D-BF46-5006F828CA58}" type="presOf" srcId="{73DAE9C5-D5D7-435D-B83E-D16CB36216AB}" destId="{003E3D90-CE48-4545-9FA7-43E0D36C36D7}" srcOrd="0" destOrd="0" presId="urn:microsoft.com/office/officeart/2005/8/layout/vList2"/>
    <dgm:cxn modelId="{313D3B9E-763A-42C4-B515-4B710908CADF}" type="presOf" srcId="{1E808362-C326-4D13-9799-EAE5837B6547}" destId="{132B82D9-D5D6-4FD5-8085-BD684312E6DD}" srcOrd="0" destOrd="0" presId="urn:microsoft.com/office/officeart/2005/8/layout/vList2"/>
    <dgm:cxn modelId="{CDDF4153-AA7B-40F4-955E-1B8BF40D6D22}" type="presParOf" srcId="{132B82D9-D5D6-4FD5-8085-BD684312E6DD}" destId="{003E3D90-CE48-4545-9FA7-43E0D36C36D7}" srcOrd="0" destOrd="0" presId="urn:microsoft.com/office/officeart/2005/8/layout/vList2"/>
    <dgm:cxn modelId="{942726CD-9812-4A75-BE7B-2B5EA8EBB8B1}" type="presParOf" srcId="{132B82D9-D5D6-4FD5-8085-BD684312E6DD}" destId="{FE16540A-306D-4768-BD3A-64A7EE9A20B5}" srcOrd="1" destOrd="0" presId="urn:microsoft.com/office/officeart/2005/8/layout/vList2"/>
    <dgm:cxn modelId="{90327EE2-9490-405A-856C-21BF1522CEEE}" type="presParOf" srcId="{132B82D9-D5D6-4FD5-8085-BD684312E6DD}" destId="{75630A23-6880-430B-B534-5D4A3DA69A2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F3AEB-5051-41FF-A5FE-C527E5A95C24}">
      <dsp:nvSpPr>
        <dsp:cNvPr id="0" name=""/>
        <dsp:cNvSpPr/>
      </dsp:nvSpPr>
      <dsp:spPr>
        <a:xfrm>
          <a:off x="0" y="612224"/>
          <a:ext cx="7319587" cy="7689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A4A25-099D-4674-BCD2-93A41E279DFB}">
      <dsp:nvSpPr>
        <dsp:cNvPr id="0" name=""/>
        <dsp:cNvSpPr/>
      </dsp:nvSpPr>
      <dsp:spPr>
        <a:xfrm>
          <a:off x="397661" y="10217"/>
          <a:ext cx="7953219" cy="110384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Электродуговой метод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ru-RU" sz="2000" b="1" kern="1200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Arc</a:t>
          </a:r>
          <a:r>
            <a:rPr lang="ru-RU" sz="2000" b="1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b="1" kern="1200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discharge</a:t>
          </a:r>
          <a:r>
            <a:rPr lang="ru-RU" sz="2000" b="1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r>
            <a:rPr lang="ru-RU" sz="2000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</a:t>
          </a:r>
          <a:r>
            <a:rPr lang="ru-RU" sz="2400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1990 </a:t>
          </a: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г. В. </a:t>
          </a:r>
          <a:r>
            <a:rPr lang="ru-RU" sz="20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Кретчмер</a:t>
          </a: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Д.Хаффман  и др. (фуллерены), 1991 г. С. </a:t>
          </a:r>
          <a:r>
            <a:rPr lang="ru-RU" sz="20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Иджима</a:t>
          </a: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(УНТ) 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7661" y="10217"/>
        <a:ext cx="7953219" cy="1103847"/>
      </dsp:txXfrm>
    </dsp:sp>
    <dsp:sp modelId="{29521D03-26A4-4424-AF7D-DD4A12865548}">
      <dsp:nvSpPr>
        <dsp:cNvPr id="0" name=""/>
        <dsp:cNvSpPr/>
      </dsp:nvSpPr>
      <dsp:spPr>
        <a:xfrm>
          <a:off x="0" y="1990322"/>
          <a:ext cx="7319587" cy="7405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81B1-BAAA-4ADD-BC7F-324A80AA5CC1}">
      <dsp:nvSpPr>
        <dsp:cNvPr id="0" name=""/>
        <dsp:cNvSpPr/>
      </dsp:nvSpPr>
      <dsp:spPr>
        <a:xfrm>
          <a:off x="399708" y="1564993"/>
          <a:ext cx="7953219" cy="9273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Метод лазерной абляции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b="1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ru-RU" sz="2000" b="1" kern="1200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Laser</a:t>
          </a:r>
          <a:r>
            <a:rPr lang="ru-RU" sz="2000" b="1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b="1" kern="1200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ablation</a:t>
          </a:r>
          <a:r>
            <a:rPr lang="ru-RU" sz="2000" b="1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r>
            <a:rPr lang="ru-RU" sz="2000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1995 г. Р. </a:t>
          </a:r>
          <a:r>
            <a:rPr lang="ru-RU" sz="20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Смолли</a:t>
          </a: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и др. </a:t>
          </a:r>
          <a:r>
            <a:rPr lang="ru-RU" sz="2000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9708" y="1564993"/>
        <a:ext cx="7953219" cy="927360"/>
      </dsp:txXfrm>
    </dsp:sp>
    <dsp:sp modelId="{112E879F-2393-4C4A-AEDE-B5CB9067339C}">
      <dsp:nvSpPr>
        <dsp:cNvPr id="0" name=""/>
        <dsp:cNvSpPr/>
      </dsp:nvSpPr>
      <dsp:spPr>
        <a:xfrm>
          <a:off x="0" y="3714481"/>
          <a:ext cx="7370206" cy="8220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3F6A4-9A55-45DF-8E0B-ACD452A2B703}">
      <dsp:nvSpPr>
        <dsp:cNvPr id="0" name=""/>
        <dsp:cNvSpPr/>
      </dsp:nvSpPr>
      <dsp:spPr>
        <a:xfrm>
          <a:off x="399708" y="3033956"/>
          <a:ext cx="7953219" cy="129166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Метод химического осаждения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углерода из газовой фазы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(С</a:t>
          </a:r>
          <a:r>
            <a:rPr lang="en-US" sz="2000" b="1" kern="1200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hemical</a:t>
          </a:r>
          <a:r>
            <a:rPr lang="en-US" sz="2000" b="1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 vapor deposition</a:t>
          </a:r>
          <a:r>
            <a:rPr lang="ru-RU" sz="2000" b="1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r>
            <a:rPr lang="ru-RU" sz="2000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</a:t>
          </a:r>
          <a:r>
            <a:rPr lang="ru-RU" sz="2400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1993 г. М. </a:t>
          </a:r>
          <a:r>
            <a:rPr lang="ru-RU" sz="2000" kern="1200" dirty="0" err="1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Якаман</a:t>
          </a:r>
          <a:r>
            <a:rPr lang="ru-RU" sz="2000" kern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и др. 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9708" y="3033956"/>
        <a:ext cx="7953219" cy="12916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3E3D90-CE48-4545-9FA7-43E0D36C36D7}">
      <dsp:nvSpPr>
        <dsp:cNvPr id="0" name=""/>
        <dsp:cNvSpPr/>
      </dsp:nvSpPr>
      <dsp:spPr>
        <a:xfrm>
          <a:off x="0" y="1"/>
          <a:ext cx="8496944" cy="1152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Резины, где реализуются механические и</a:t>
          </a:r>
          <a:r>
            <a:rPr lang="en-US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/</a:t>
          </a: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или деформационные свойства УНС; 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"/>
        <a:ext cx="8496944" cy="1152820"/>
      </dsp:txXfrm>
    </dsp:sp>
    <dsp:sp modelId="{75630A23-6880-430B-B534-5D4A3DA69A23}">
      <dsp:nvSpPr>
        <dsp:cNvPr id="0" name=""/>
        <dsp:cNvSpPr/>
      </dsp:nvSpPr>
      <dsp:spPr>
        <a:xfrm>
          <a:off x="0" y="1296144"/>
          <a:ext cx="8496944" cy="12067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Резины, где реализуются электрические, термические, сорбционные и иные свойства УНС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296144"/>
        <a:ext cx="8496944" cy="1206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93E0-1B92-4BF9-BC18-3DD2C985C53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3B77-5774-466C-801F-5E9FD6E6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Документы_Фомин\!!!_УМР\Ученый совет\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0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ВЯТСКИЙ ГОСУДАРСТВЕННЫЙ УНИВЕРСИТЕТ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76672"/>
            <a:ext cx="2915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МЫ ФОРМИРУЕМ БУДУЩЕЕ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32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«Углеродные </a:t>
            </a:r>
            <a:r>
              <a:rPr lang="ru-RU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наноструктуры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их применение в технологии резин»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1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углеродного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от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малооганизованного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углерода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металлических примесей,  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совмещения с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каучуковой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фазой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87727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Мансурова Ирина Алексеевна, к.т.н., доцент кафедры ХТПЭ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836712"/>
            <a:ext cx="864096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200" b="1" spc="3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 очистки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нитевидных углеродных </a:t>
            </a:r>
            <a:r>
              <a:rPr lang="ru-RU" sz="2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endParaRPr lang="ru-RU" sz="2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7603" y="404664"/>
            <a:ext cx="5806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очистки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060848"/>
            <a:ext cx="295232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неразрушающие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725144"/>
            <a:ext cx="302433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разрушающие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805264"/>
            <a:ext cx="302433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комбинированные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1988840"/>
            <a:ext cx="52920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экстрагирование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флокуляция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селективное осаждение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микрофильтрация перекрестным током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электрофорез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селективное   взаимодействие с 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полимерами, низкомолекулярными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соединениями и др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6048164" y="2672916"/>
            <a:ext cx="432048" cy="48245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малопроизводительны 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малоэффективны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7603" y="404664"/>
            <a:ext cx="5806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очистки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836712"/>
            <a:ext cx="864096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200" b="1" spc="3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 очистки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нитевидных углеродных </a:t>
            </a:r>
            <a:r>
              <a:rPr lang="ru-RU" sz="2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endParaRPr lang="ru-RU" sz="2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844824"/>
            <a:ext cx="288032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неразрушающие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708920"/>
            <a:ext cx="288032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разрушающие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149080"/>
            <a:ext cx="288032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комбинированные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420888"/>
            <a:ext cx="56166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химическая обработка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окислителями и др. агентами при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дополнительной активации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(Т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C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,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ультразвук, 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микроволновое  воздействие  и т.д.)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отжиг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воздухе, в инертной атмосфере,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вакууме и др.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4077072"/>
            <a:ext cx="5796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многоступенчатая химическая обработка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 промежуточными стадиями фильтрации,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центрифугирования, селективного осаждения и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т.д.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6012160" y="2564904"/>
            <a:ext cx="360040" cy="55446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5589240"/>
            <a:ext cx="666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количества примесей, 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селективное выделение морфологических форм,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структурные и химические изменения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8782" y="404664"/>
            <a:ext cx="6885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мало- и неорганизованных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 углерода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581128"/>
            <a:ext cx="36004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(отжиг):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воздухе,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вакууме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среде инертного газа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2411760" y="1052736"/>
          <a:ext cx="2207576" cy="1944216"/>
        </p:xfrm>
        <a:graphic>
          <a:graphicData uri="http://schemas.openxmlformats.org/presentationml/2006/ole">
            <p:oleObj spid="_x0000_s7169" name="Точечный рисунок" r:id="rId4" imgW="2943636" imgH="2390476" progId="PBrush">
              <p:embed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788024" y="1052736"/>
          <a:ext cx="2177662" cy="1944216"/>
        </p:xfrm>
        <a:graphic>
          <a:graphicData uri="http://schemas.openxmlformats.org/presentationml/2006/ole">
            <p:oleObj spid="_x0000_s7171" name="Точечный рисунок" r:id="rId5" imgW="2857899" imgH="2362530" progId="PBrush">
              <p:embed/>
            </p:oleObj>
          </a:graphicData>
        </a:graphic>
      </p:graphicFrame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052736"/>
            <a:ext cx="198035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052736"/>
            <a:ext cx="16904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11760" y="2996952"/>
            <a:ext cx="4464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ПЭМ изображения углеродных частиц в образце МУНТ,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полученного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CVD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-методом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355976" y="5229200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581128"/>
            <a:ext cx="38164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 окислителями: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минеральными кислотами и их парами,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растворами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пероксида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водорода, перманганата калия и т.д.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озоном, кислородом  и т.д.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93305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частицы  неправильной, цилиндрической, овальной, сферической формы,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т.ч. содержащие катализатор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404664"/>
            <a:ext cx="745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мало- и неорганизованных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 углерода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009394"/>
          <a:ext cx="8640960" cy="3303251"/>
        </p:xfrm>
        <a:graphic>
          <a:graphicData uri="http://schemas.openxmlformats.org/drawingml/2006/table">
            <a:tbl>
              <a:tblPr/>
              <a:tblGrid>
                <a:gridCol w="2582579"/>
                <a:gridCol w="6058381"/>
              </a:tblGrid>
              <a:tr h="8115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/>
                          <a:ea typeface="Calibri"/>
                          <a:cs typeface="Times New Roman"/>
                        </a:rPr>
                        <a:t>Температура </a:t>
                      </a:r>
                      <a:r>
                        <a:rPr lang="ru-RU" sz="1800" b="1" dirty="0">
                          <a:latin typeface="Tahoma"/>
                          <a:ea typeface="Calibri"/>
                          <a:cs typeface="Times New Roman"/>
                        </a:rPr>
                        <a:t>окисления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/>
                          <a:ea typeface="Calibri"/>
                          <a:cs typeface="Times New Roman"/>
                        </a:rPr>
                        <a:t>Углеродный </a:t>
                      </a:r>
                      <a:r>
                        <a:rPr lang="ru-RU" sz="1800" b="1" dirty="0">
                          <a:latin typeface="Tahoma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/>
                          <a:ea typeface="Calibri"/>
                          <a:cs typeface="Times New Roman"/>
                        </a:rPr>
                        <a:t>~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 300 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ahoma"/>
                          <a:sym typeface="Symbol"/>
                        </a:rPr>
                        <a:t>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ahoma"/>
                          <a:ea typeface="Calibri"/>
                          <a:cs typeface="Times New Roman"/>
                        </a:rPr>
                        <a:t>Аморфный углерод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 – 600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Углеродные </a:t>
                      </a:r>
                      <a:r>
                        <a:rPr lang="ru-RU" sz="1800" dirty="0" err="1" smtClean="0">
                          <a:latin typeface="Tahoma"/>
                          <a:ea typeface="Calibri"/>
                          <a:cs typeface="Times New Roman"/>
                        </a:rPr>
                        <a:t>нанотрубки</a:t>
                      </a:r>
                      <a:r>
                        <a:rPr lang="ru-RU" sz="1800" dirty="0" smtClean="0">
                          <a:latin typeface="Tahom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 smtClean="0">
                          <a:latin typeface="Tahoma"/>
                          <a:ea typeface="Calibri"/>
                          <a:cs typeface="Times New Roman"/>
                        </a:rPr>
                        <a:t>нановолокна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600 – 700 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ahoma"/>
                          <a:sym typeface="Symbol"/>
                        </a:rPr>
                        <a:t>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Сажа, графитная фаза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700 – 800 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ahoma"/>
                          <a:sym typeface="Symbol"/>
                        </a:rPr>
                        <a:t>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Графит поликристаллический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750 – 900 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ahoma"/>
                          <a:sym typeface="Symbol"/>
                        </a:rPr>
                        <a:t>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ahoma"/>
                          <a:ea typeface="Calibri"/>
                          <a:cs typeface="Times New Roman"/>
                        </a:rPr>
                        <a:t>Наноалмаз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, алмазная фаза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900 – 1000 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ahoma"/>
                          <a:sym typeface="Symbol"/>
                        </a:rPr>
                        <a:t></a:t>
                      </a: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ahoma"/>
                          <a:ea typeface="Calibri"/>
                          <a:cs typeface="Times New Roman"/>
                        </a:rPr>
                        <a:t>Высокоориентированный </a:t>
                      </a:r>
                      <a:r>
                        <a:rPr lang="ru-RU" sz="1800" dirty="0" err="1" smtClean="0">
                          <a:latin typeface="Tahoma"/>
                          <a:ea typeface="Calibri"/>
                          <a:cs typeface="Times New Roman"/>
                        </a:rPr>
                        <a:t>пиролитический</a:t>
                      </a:r>
                      <a:r>
                        <a:rPr lang="ru-RU" sz="1800" dirty="0" smtClean="0">
                          <a:latin typeface="Tahoma"/>
                          <a:ea typeface="Calibri"/>
                          <a:cs typeface="Times New Roman"/>
                        </a:rPr>
                        <a:t> графит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1052736"/>
            <a:ext cx="770485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Температуры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окисления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различных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глеродных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материалов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при нагревании в воздушной среде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17232"/>
            <a:ext cx="455574" cy="391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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517232"/>
            <a:ext cx="8183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/>
                <a:ea typeface="Calibri"/>
                <a:cs typeface="Times New Roman"/>
              </a:rPr>
              <a:t>Температура окисления </a:t>
            </a:r>
            <a:r>
              <a:rPr lang="ru-RU" dirty="0" err="1" smtClean="0">
                <a:latin typeface="Tahoma"/>
                <a:ea typeface="Calibri"/>
                <a:cs typeface="Times New Roman"/>
              </a:rPr>
              <a:t>нанотрубок</a:t>
            </a:r>
            <a:r>
              <a:rPr lang="ru-RU" dirty="0" smtClean="0">
                <a:latin typeface="Tahoma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ahoma"/>
                <a:ea typeface="Calibri"/>
                <a:cs typeface="Times New Roman"/>
              </a:rPr>
              <a:t>нановолокон</a:t>
            </a:r>
            <a:r>
              <a:rPr lang="ru-RU" dirty="0" smtClean="0">
                <a:latin typeface="Tahoma"/>
                <a:ea typeface="Calibri"/>
                <a:cs typeface="Times New Roman"/>
              </a:rPr>
              <a:t> зависит от содержания </a:t>
            </a:r>
          </a:p>
          <a:p>
            <a:r>
              <a:rPr lang="ru-RU" dirty="0" smtClean="0">
                <a:latin typeface="Tahoma"/>
                <a:ea typeface="Calibri"/>
                <a:cs typeface="Times New Roman"/>
              </a:rPr>
              <a:t>частиц металла (</a:t>
            </a:r>
            <a:r>
              <a:rPr lang="en-US" dirty="0" smtClean="0">
                <a:latin typeface="Tahoma"/>
                <a:ea typeface="Calibri"/>
                <a:cs typeface="Times New Roman"/>
              </a:rPr>
              <a:t>Fe, Ni,</a:t>
            </a:r>
            <a:r>
              <a:rPr lang="ru-RU" dirty="0" smtClean="0">
                <a:latin typeface="Tahoma"/>
                <a:ea typeface="Calibri"/>
                <a:cs typeface="Times New Roman"/>
              </a:rPr>
              <a:t> Со), обладающих каталитическим действием на </a:t>
            </a:r>
          </a:p>
          <a:p>
            <a:r>
              <a:rPr lang="ru-RU" dirty="0" smtClean="0">
                <a:latin typeface="Tahoma"/>
                <a:ea typeface="Calibri"/>
                <a:cs typeface="Times New Roman"/>
              </a:rPr>
              <a:t>процесс окисления кислородом воздуха.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04664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мало- и неорганизованных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 углерода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888432" cy="52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5949280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Кривые ТГА, ДТГ исходных ОУНТ (а)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прогретых при 470 </a:t>
            </a: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С на воздухе (б)</a:t>
            </a:r>
            <a:endParaRPr lang="ru-RU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23728" y="1916832"/>
            <a:ext cx="2088232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267744" y="2132856"/>
            <a:ext cx="1944216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355976" y="1628800"/>
            <a:ext cx="4562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Пики, связанные с окислением  </a:t>
            </a:r>
          </a:p>
          <a:p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малоорганизованных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форм углерода</a:t>
            </a:r>
            <a:endParaRPr lang="ru-RU" sz="20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059832" y="2636912"/>
            <a:ext cx="1152128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427984" y="2492896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Пик, связанный с окислением ОУНТ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391472" y="4005064"/>
            <a:ext cx="47525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способствует: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значительному снижению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содержания  примесей, </a:t>
            </a:r>
          </a:p>
          <a:p>
            <a:endParaRPr lang="ru-RU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росту доли ОУНТ в материале.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908720"/>
            <a:ext cx="6154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(воздушная среда)</a:t>
            </a:r>
            <a:r>
              <a:rPr lang="ru-RU" sz="2000" b="1" spc="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2000" spc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04664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мало- и неорганизованных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 углерода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57" y="1124744"/>
            <a:ext cx="89578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5301208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способствует: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снижению количества дефектных МУНТ,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отгоранию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дефектных внешних слоев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04664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мало- и неорганизованных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 углерода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90" y="1124744"/>
            <a:ext cx="8797010" cy="420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445224"/>
            <a:ext cx="87129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способствует: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снижению количества примесей аморфного,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малоорганизованного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углерода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738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мало- и неорганизованных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 углерода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268761"/>
            <a:ext cx="37912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(аргон, 99,99 % чистоты):</a:t>
            </a:r>
            <a:endParaRPr lang="ru-RU" spc="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661248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СЭМ изображение МУНТ с сажей по краям (А), TГА кривые исходного и отожженного образцов (B)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59"/>
            <a:ext cx="4246240" cy="37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3968" y="5013176"/>
            <a:ext cx="4860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приводит: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 значительному уменьшению количества дефектов МУНТ,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 значительному увеличению длины свободного пробега электрона</a:t>
            </a:r>
            <a:endParaRPr lang="ru-RU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04664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мало- и неорганизованных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 углерода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(вакуум):</a:t>
            </a:r>
            <a:endParaRPr lang="ru-RU" spc="5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636912"/>
          <a:ext cx="8568952" cy="2865141"/>
        </p:xfrm>
        <a:graphic>
          <a:graphicData uri="http://schemas.openxmlformats.org/drawingml/2006/table">
            <a:tbl>
              <a:tblPr/>
              <a:tblGrid>
                <a:gridCol w="1592400"/>
                <a:gridCol w="1515688"/>
                <a:gridCol w="1314215"/>
                <a:gridCol w="1314215"/>
                <a:gridCol w="1416217"/>
                <a:gridCol w="1416217"/>
              </a:tblGrid>
              <a:tr h="648072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Катализатор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Зольность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образца, масс %, при температуре, °</a:t>
                      </a: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</a:t>
                      </a: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24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Исходный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1700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1800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1900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4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Ni</a:t>
                      </a:r>
                      <a:r>
                        <a:rPr lang="ru-RU" sz="1600" b="1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:</a:t>
                      </a:r>
                      <a:r>
                        <a:rPr lang="en-US" sz="1600" b="1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La</a:t>
                      </a:r>
                      <a:r>
                        <a:rPr lang="ru-RU" sz="1600" b="1" baseline="-250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2</a:t>
                      </a:r>
                      <a:r>
                        <a:rPr lang="en-US" sz="1600" b="1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O</a:t>
                      </a:r>
                      <a:r>
                        <a:rPr lang="ru-RU" sz="1600" b="1" baseline="-250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650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23–25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&lt; 0,1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&lt; 0,1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&lt; 0,1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4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Ni:AL</a:t>
                      </a:r>
                      <a:r>
                        <a:rPr lang="ru-RU" sz="1600" b="1" baseline="-250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2</a:t>
                      </a:r>
                      <a:r>
                        <a:rPr lang="ru-RU" sz="1600" b="1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 О</a:t>
                      </a:r>
                      <a:r>
                        <a:rPr lang="ru-RU" sz="1600" b="1" baseline="-250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650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23-25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23,1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&lt; 0,1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245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err="1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Ni:MgO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9-12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&lt; 0,1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&lt; 0,1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4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Ni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650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21,2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20,17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&lt; 0,1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</a:rPr>
                        <a:t>&lt; 0,1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55679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примесей в исходных и очищенных МУНТ серии «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Таунит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в зависимости от температуры отжига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(длительность отжига 1 час)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892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приводит: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 существенному снижению металлических примесей в образце  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404664"/>
            <a:ext cx="694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металлических примесей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746229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минеральными кислотами: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(HNO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H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разной концентрации или их смеси)</a:t>
            </a:r>
          </a:p>
          <a:p>
            <a:endParaRPr lang="ru-RU" sz="2000" b="1" spc="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b="1" spc="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spc="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spc="5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276872"/>
          <a:ext cx="8568949" cy="1800201"/>
        </p:xfrm>
        <a:graphic>
          <a:graphicData uri="http://schemas.openxmlformats.org/drawingml/2006/table">
            <a:tbl>
              <a:tblPr/>
              <a:tblGrid>
                <a:gridCol w="716849"/>
                <a:gridCol w="674468"/>
                <a:gridCol w="614728"/>
                <a:gridCol w="614728"/>
                <a:gridCol w="613861"/>
                <a:gridCol w="614728"/>
                <a:gridCol w="614728"/>
                <a:gridCol w="736981"/>
                <a:gridCol w="737849"/>
                <a:gridCol w="736981"/>
                <a:gridCol w="614728"/>
                <a:gridCol w="614728"/>
                <a:gridCol w="663592"/>
              </a:tblGrid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200" dirty="0" smtClean="0">
                          <a:latin typeface="Calibri"/>
                        </a:rPr>
                        <a:t>Элемент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Mg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Fe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Zr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endParaRPr lang="ru-RU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200" dirty="0" smtClean="0">
                          <a:latin typeface="Calibri"/>
                        </a:rPr>
                        <a:t>До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200" dirty="0" smtClean="0">
                          <a:latin typeface="Calibri"/>
                        </a:rPr>
                        <a:t>очистки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73.72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14.50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1.68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0.43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0.42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0.50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0.76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1.53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5.61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0.51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0.06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200" dirty="0" smtClean="0">
                          <a:latin typeface="Calibri"/>
                        </a:rPr>
                        <a:t>После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200" dirty="0" smtClean="0">
                          <a:latin typeface="Calibri"/>
                        </a:rPr>
                        <a:t>очистки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85.75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11.62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0.56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0.09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0.06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0.02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0.13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1.60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92480" algn="l"/>
                          <a:tab pos="3060065" algn="ctr"/>
                          <a:tab pos="5096510" algn="l"/>
                        </a:tabLs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0.19</a:t>
                      </a: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2703" marR="42703" marT="61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77281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элементов в образце УНВ «рыбий хребет», </a:t>
            </a:r>
            <a:r>
              <a:rPr lang="ru-RU" alt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</a:t>
            </a: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%</a:t>
            </a:r>
            <a:endParaRPr lang="ru-RU" alt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93096"/>
            <a:ext cx="889248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целом, кислотная обработка приводит 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снижению содержания металлов катализатора, элементов подложки катализатора,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функционализации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поверхности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-содержащими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группами,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уменьшению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многослойных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увеличению топологических дефектов, вакансий на внешней поверхности.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08720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spc="3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spc="3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лекции: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864096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ts val="600"/>
              </a:spcBef>
              <a:spcAft>
                <a:spcPts val="600"/>
              </a:spcAft>
              <a:buAutoNum type="arabicPlain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Способы получения углеродного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fontAlgn="base">
              <a:spcAft>
                <a:spcPts val="600"/>
              </a:spcAft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Электродуговой метод</a:t>
            </a:r>
          </a:p>
          <a:p>
            <a:pPr lvl="1" indent="-457200" algn="just" fontAlgn="base"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1.2 Метод лазерной абляции</a:t>
            </a:r>
          </a:p>
          <a:p>
            <a:pPr lvl="1" indent="-457200" algn="just" fontAlgn="base"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1.3 Метод химического осаждения углерода из газовой фазы</a:t>
            </a:r>
          </a:p>
          <a:p>
            <a:pPr marL="457200" lvl="0" indent="-457200" eaLnBrk="0" fontAlgn="base" hangingPunct="0">
              <a:spcBef>
                <a:spcPts val="600"/>
              </a:spcBef>
              <a:buAutoNum type="arabicPlain" startAt="2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малоорганизованного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lvl="0" indent="-457200" eaLnBrk="0" fontAlgn="base" hangingPunct="0">
              <a:spcAft>
                <a:spcPts val="12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углерода и металлических примесей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-457200" eaLnBrk="0" fontAlgn="base" hangingPunct="0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2.1 Очистка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от мало- и неорганизованных форм  углерода</a:t>
            </a:r>
          </a:p>
          <a:p>
            <a:pPr lvl="0" indent="-457200" eaLnBrk="0" fontAlgn="base" hangingPunct="0">
              <a:spcAft>
                <a:spcPts val="12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2.2 Очистка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от металлических примесей</a:t>
            </a: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   Способы совмещения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 каучуковой фазой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металлических примесей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836712"/>
            <a:ext cx="84969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Многостадийная очистка УНТ  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5"/>
            <a:ext cx="480706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6021288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очистки УНТ «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Таунит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от катализатора и аморфного углерода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421196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/>
          <p:nvPr/>
        </p:nvCxnSpPr>
        <p:spPr>
          <a:xfrm>
            <a:off x="2051720" y="4581128"/>
            <a:ext cx="8384" cy="4404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Очистка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металлических примесей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908720"/>
            <a:ext cx="856895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Получение высокочистых  МУНТ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(содержание металлических примесей менее 1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ppm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060848"/>
            <a:ext cx="3672408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МУНТ 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(катализатор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Mn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их комбинации,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носитель  Al2O3,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MgO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СаСО3)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51720" y="350100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9512" y="4005064"/>
            <a:ext cx="374441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Кипячение в растворе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соляной кислоты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085184"/>
            <a:ext cx="3816424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Термообработка  в токе высокочистого аргона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печи с градиентом температур,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(рабочая зона 2200-2800 °С,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краях печи 900-1000 °С)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887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283968" y="53012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Электронно-микроскопические изображения прогретого при температуре 2200 °С образца МУНТ, синтезированного на катализаторе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Fe-Со/Al2O3.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323528" y="1628800"/>
          <a:ext cx="849694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47664" y="404664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совмещения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каучуковой фазой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98072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 УНС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эластомерных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композициях: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37112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Основное условие реализации потенциальных свойств УНС: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диспергирование в резиновых смесях до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наноразмерности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сохранение достигнутой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наноразмерности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процессе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переработки резиновых смесей и эксплуатации изделий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04664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совмещения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каучуковой фазой</a:t>
            </a:r>
          </a:p>
          <a:p>
            <a:pPr algn="r"/>
            <a:endParaRPr lang="ru-RU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429000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частицы  Al</a:t>
            </a:r>
            <a:r>
              <a:rPr lang="ru-RU" sz="2000" baseline="-30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ru-RU" sz="2000" baseline="-30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356992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углеродные волокна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356992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графитовые пластинки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3429000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УНТ</a:t>
            </a:r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2273170" y="2343454"/>
            <a:ext cx="277180" cy="40324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5724128" y="3356992"/>
            <a:ext cx="288032" cy="201622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7889794" y="3567590"/>
            <a:ext cx="349188" cy="16561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4581128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микромасштаб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4653136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субмикро</a:t>
            </a: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масштаб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4581128"/>
            <a:ext cx="1197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нано-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масштаб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5445224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Схематическое представление распределения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частиц разной размерности в полимере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(об. доля составляет 0,1 % в объеме, равном 1,0 мм</a:t>
            </a:r>
            <a:r>
              <a:rPr lang="ru-RU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000" b="1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610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908720"/>
            <a:ext cx="90964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11560" y="5334744"/>
            <a:ext cx="784887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Схематическое представление различных способов  изготовления полимер-УНТ композитов:</a:t>
            </a:r>
          </a:p>
          <a:p>
            <a:pPr lvl="0" algn="ctr" fontAlgn="base">
              <a:spcBef>
                <a:spcPct val="0"/>
              </a:spcBef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растворное смешение,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смешение в расплаве; </a:t>
            </a:r>
          </a:p>
          <a:p>
            <a:pPr lvl="0" algn="ctr" fontAlgn="base">
              <a:spcBef>
                <a:spcPct val="0"/>
              </a:spcBef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полимеризация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situ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04664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совмещения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каучуковой фазой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совмещения </a:t>
            </a:r>
            <a:r>
              <a:rPr lang="ru-RU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каучуковой фазой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988840"/>
            <a:ext cx="439248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традиционный  ингредиент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(без дополнительной подготовки,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стадии смешения)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988840"/>
            <a:ext cx="4248472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Мастербатч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(дополнительная подготовка, которая обеспечивает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диспер-гирование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распределение УНС,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её модифицирующее действие)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908720"/>
            <a:ext cx="856895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введения УНС в резиновые смеси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373216"/>
            <a:ext cx="86409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определению: </a:t>
            </a:r>
          </a:p>
          <a:p>
            <a:pPr>
              <a:spcAft>
                <a:spcPts val="600"/>
              </a:spcAft>
            </a:pPr>
            <a:r>
              <a:rPr lang="ru-RU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Мастербатч</a:t>
            </a:r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(</a:t>
            </a:r>
            <a:r>
              <a:rPr lang="ru-RU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masterbatch</a:t>
            </a:r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концентрат пигментов, красителей или модифицирующих добавок, обеспечивает окрашивание и модификацию полимерных изделий. 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3789040"/>
            <a:ext cx="41044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подготовке: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технологичность,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экологичность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в традиционных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технологиях.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437112"/>
            <a:ext cx="4368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Потенциальные свойства УНС,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правило,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реализуются  </a:t>
            </a:r>
            <a:endParaRPr lang="ru-RU" sz="20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195736" y="3717032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1361" y="404664"/>
            <a:ext cx="636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получения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836712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Способы получения УНТ, УНВ 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844824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7385" y="404664"/>
            <a:ext cx="613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получения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908720"/>
            <a:ext cx="8784976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ru-RU" sz="2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Электродуговой метод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 </a:t>
            </a:r>
          </a:p>
          <a:p>
            <a:pPr>
              <a:spcAft>
                <a:spcPts val="1200"/>
              </a:spcAft>
            </a:pP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термическое распыление графитового электрода в плазме дугового разряда, горящего в атмосфере гелия;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образуются  фуллерены, УНТ, </a:t>
            </a:r>
            <a:r>
              <a:rPr lang="ru-RU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графитизированный</a:t>
            </a: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аморфный  углерод.</a:t>
            </a:r>
          </a:p>
          <a:p>
            <a:pPr algn="ctr"/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4032448" cy="30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16016" y="5445224"/>
            <a:ext cx="41764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Схема установки для получения углеродных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электродуговым методом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6084168" cy="31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836712"/>
            <a:ext cx="8640960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 лазерной абляции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  <a:p>
            <a:pPr>
              <a:spcAft>
                <a:spcPts val="1200"/>
              </a:spcAft>
            </a:pPr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испарение материала мишени, состоящей из смеси металлов (катализатора) и графита в высокотемпературном реакторе;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образуются УНТ, аморфный углерод, фуллерены, углеводороды,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графитизированные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частицы.</a:t>
            </a:r>
          </a:p>
          <a:p>
            <a:pPr lvl="0">
              <a:spcAft>
                <a:spcPts val="600"/>
              </a:spcAft>
            </a:pPr>
            <a:endParaRPr lang="ru-RU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endParaRPr lang="ru-RU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1361" y="404664"/>
            <a:ext cx="636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получения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56176" y="5522749"/>
            <a:ext cx="2987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Схема установки для получения углеродных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методом лазерной абляции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7385" y="404664"/>
            <a:ext cx="613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получения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836712"/>
            <a:ext cx="8640960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 химического осаждения углерода из газовой фазы -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lvl="0">
              <a:spcAft>
                <a:spcPts val="1200"/>
              </a:spcAft>
            </a:pPr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высокоэнергетическое воздействие на газообразный источник углерода, последующее химическое взаимодействие углеродных частиц на поверхности катализатора;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образуются УНТ, УНВ, аморфный,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графитизированный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углерод.</a:t>
            </a:r>
          </a:p>
          <a:p>
            <a:pPr lvl="0"/>
            <a:endParaRPr lang="ru-RU" dirty="0"/>
          </a:p>
        </p:txBody>
      </p:sp>
      <p:pic>
        <p:nvPicPr>
          <p:cNvPr id="8" name="Рисунок 7" descr="http://fullref.ru/files/105/fc21fc11cd00f1cd154764e41228cb5f.html_files/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5940425" cy="269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52120" y="4149080"/>
            <a:ext cx="34918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Схема установки для получения углеродных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методом химического осаждения углерода из газовой фазы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949280"/>
            <a:ext cx="1944216" cy="3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3275856" y="4941168"/>
            <a:ext cx="259228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148064" y="630932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подложка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46474" y="630932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катализатор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7384" y="404664"/>
            <a:ext cx="6136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получения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475656" y="764704"/>
            <a:ext cx="61206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5013176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Схематическое представление механизма каталитического роста нитевидных углеродных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«базовый рост»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base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growth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«рост с кончика»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tip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growth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3628231" cy="202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7385" y="404664"/>
            <a:ext cx="613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получения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56992"/>
            <a:ext cx="856895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Катализаторы: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металлы 3d-группы 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железо, никель, кобальт и др. 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бинарные смеси и сплавы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013176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Подложка катализатора: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нелетучие оксиды и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гидроксиды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металлов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Mg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Y,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Zr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цеолиты,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селикогели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пористый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алюмогель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др.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7385" y="404664"/>
            <a:ext cx="613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получения углеродного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наноматериала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836712"/>
            <a:ext cx="828092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Таким образом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рассмотренных методах синтеза углеродных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образцы получаемого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наноматериала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содержат: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708920"/>
            <a:ext cx="3816424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каталитические частицы, как  в теле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так и  в объеме агрегатов, агломератов; элементы подложки катализатора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2708920"/>
            <a:ext cx="3888432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аморфный,  мало- организованный углерод в виде частиц овальной, неправильной  формы; дефектные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наноструктуры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391980" y="1016732"/>
            <a:ext cx="432048" cy="784887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15719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Изменение химических, электронных, сорбционных и иных свойств получаемых УНТ, УНВ;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затруднение использования УНТ, УНВ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ряде практических приложений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9259</TotalTime>
  <Words>1446</Words>
  <Application>Microsoft Office PowerPoint</Application>
  <PresentationFormat>Экран (4:3)</PresentationFormat>
  <Paragraphs>349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27</cp:revision>
  <dcterms:created xsi:type="dcterms:W3CDTF">2015-07-19T21:50:48Z</dcterms:created>
  <dcterms:modified xsi:type="dcterms:W3CDTF">2015-10-07T06:00:52Z</dcterms:modified>
</cp:coreProperties>
</file>