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59" r:id="rId7"/>
    <p:sldId id="266" r:id="rId8"/>
    <p:sldId id="260" r:id="rId9"/>
    <p:sldId id="271" r:id="rId10"/>
    <p:sldId id="267" r:id="rId11"/>
    <p:sldId id="261" r:id="rId12"/>
    <p:sldId id="262" r:id="rId13"/>
    <p:sldId id="263" r:id="rId14"/>
    <p:sldId id="272" r:id="rId15"/>
    <p:sldId id="273" r:id="rId16"/>
    <p:sldId id="269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03" autoAdjust="0"/>
  </p:normalViewPr>
  <p:slideViewPr>
    <p:cSldViewPr>
      <p:cViewPr varScale="1">
        <p:scale>
          <a:sx n="46" d="100"/>
          <a:sy n="46" d="100"/>
        </p:scale>
        <p:origin x="2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5116F-19BB-403E-BC5F-811D9C3E3E71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25E4-9494-4920-980D-DB240378AF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509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53A6A-DB86-4A68-B15F-0F03B177E1D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70A91-C9DE-47DB-88BD-B24076F38C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062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BAE2-31E1-4037-9D3E-17894175465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85D3C-FDFD-4221-9E43-665BEE6616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512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2BD4F-6344-4696-8DB6-77F86AFED1F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996FF-74CF-4FDD-853D-4A6506409D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4411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E0C46-5DC7-45D0-8E0E-C927536915F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85384-1FB4-4276-999B-77C9CAB6F9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3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EEED-5148-4C30-A516-9A6B91E8E6BB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6CED-DE1B-4971-97DD-3BDA118BF8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822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EBB6B-CBBF-4BE6-A1C3-FC757C93E7E0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0301B-8613-4FD1-ABF2-02AA4147C9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80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44FA-E905-4F6C-8880-F4694F636AA2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48FDB-C9B9-4EC0-B22B-E86A1543AD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296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837A7-CF87-4EB7-8F8A-B5ED7AB717E1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3A966-BB92-4B35-BFBD-7929FA842A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480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DC8CF-0A19-4775-B9CD-98D2F3D0D758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A5C06-5EA2-4F56-9DC4-E3087A4917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866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6CDCA-738F-4162-B720-B68172A6C17D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A88AD-3B82-43E9-B916-F2427FCA38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49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67745C-C9FE-4885-BE41-FA4773FE54FE}" type="datetimeFigureOut">
              <a:rPr lang="ru-RU"/>
              <a:pPr>
                <a:defRPr/>
              </a:pPr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40A599-7436-41D0-92E4-27E111E09D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75" y="1928813"/>
            <a:ext cx="8029575" cy="23860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ОПАСНЫЕ ПРИРОДНЫЕ ПРОЦЕССЫ И ЯВЛЕНИЯ В ГИДРОСФЕРЕ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571500"/>
            <a:ext cx="8643937" cy="58578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Анализ условий формирования наиболее высоких половодий на реках России и США позволили выделить </a:t>
            </a:r>
            <a:r>
              <a:rPr lang="ru-RU" i="1" dirty="0"/>
              <a:t>основные факторы</a:t>
            </a:r>
            <a:r>
              <a:rPr lang="ru-RU" dirty="0"/>
              <a:t>, определяющие величину максимального стока и подъёма уровней воды в реках [Природные опасности России. Гидрометеорологические опасности, 2001</a:t>
            </a:r>
            <a:r>
              <a:rPr lang="ru-RU" dirty="0" smtClean="0"/>
              <a:t>)].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К основным факторам формирования половодий </a:t>
            </a:r>
            <a:r>
              <a:rPr lang="ru-RU" dirty="0" smtClean="0"/>
              <a:t>относятся:</a:t>
            </a: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1) запас воды в снежном покрове в начале снеготаяния;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2) толщина ледяного покрова на реках за зимний период;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3) интенсивность снеготаяния;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4) величина и интенсивность осадков в период половодья;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5) </a:t>
            </a:r>
            <a:r>
              <a:rPr lang="ru-RU" dirty="0" err="1"/>
              <a:t>осеннее-зимнее</a:t>
            </a:r>
            <a:r>
              <a:rPr lang="ru-RU" dirty="0"/>
              <a:t> увлажнение;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6) глубина промерзания почвы;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7) наличие ледяной корки на поверхности почвы.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-233363"/>
          <a:ext cx="9144000" cy="7173913"/>
        </p:xfrm>
        <a:graphic>
          <a:graphicData uri="http://schemas.openxmlformats.org/drawingml/2006/table">
            <a:tbl>
              <a:tblPr/>
              <a:tblGrid>
                <a:gridCol w="1763688"/>
                <a:gridCol w="7380312"/>
              </a:tblGrid>
              <a:tr h="7011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Вид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наводнения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Факторы, оказывающие влияние на величину максимального подъема уровней воды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930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Половодье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Запас воды в снежном покрове перед началом весеннего таяния; атмосферные осадки в период снеготаяния и половодья; осенне-зимнее увлажнение почвы к началу весеннего снеготаяния; ледяная корка на почве; интенсивность снеготаяния; сочетание волн половодья крупных притоков речного бассейна; озёрность, заболоченность и лесистость бассейна; рельеф бассейна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2620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Паводок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Количество осадков, их интенсивность, продолжительность, площадь охвата, предшествующее выпадение осадков, увлажненность и водопроницаемость почвы, рельеф бассейна, величина уклонов рек, наличие и глубина мерзлоты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6204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Затор, зажор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Поверхностная скорость течения воды, наличие в русле сужений, излучин, мелей, крутых поворотов, островов и других русловых препятствий, температура воздуха в период ледостава (при зажоре) или в период ледохода (при заторе), рельеф местности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9146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Нагон 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Скорость, направление и продолжительность ветра, совпадение по времени с приливом или отливом, уклон водной поверхности и глубина реки, расстояние от морского побережья, средняя глубина и конфигурация водоема, рельеф местности 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6415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Затопления при прорывах плотин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Величина перепада уровня воды в створе плотины: объем, заполненный водой в водохранилище, на момент прорыва; уклон дна водохранилища и реки; размеры прорана и время образования прорана; расстояние от плотины, рельеф местности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25" cy="1417638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Наводнения, проходящие по рекам, делят по высоте: </a:t>
            </a:r>
            <a:endParaRPr lang="ru-RU" altLang="ru-RU" sz="40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− </a:t>
            </a:r>
            <a:r>
              <a:rPr lang="ru-RU" dirty="0"/>
              <a:t>на низкие или небольшие (затапливаются низкие поймы);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средние (затапливаются высокие поймы, частично заселенные);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сильные или выдающиеся (частично затапливаются города, коммуникации, требуется эвакуация населения);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катастрофические (существенно затапливаются города, требуются крупные аварийно-спасательные работы, массовая эвакуация).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68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/>
              <a:t>Затор </a:t>
            </a:r>
            <a:r>
              <a:rPr lang="ru-RU" b="1" dirty="0"/>
              <a:t>– </a:t>
            </a:r>
            <a:r>
              <a:rPr lang="ru-RU" dirty="0"/>
              <a:t>загромождение русла реки льдом во время ледохода на реках, текущих с юга на север, так как южные участки реки освобождаются ото льда обычно раньше, чем северные, и начавшийся ледоход встречает на своем пути препятствие в виде ледостава. Затор – это скопление крупно- и мелкобитых льдин. Затор вызывает подъем уровня воды в месте скопления льда и на некотором участке выше него. Затор льда обычно образуется в конце зимы и в весенний период при вскрытии рек во время разрушения ледяного покрова. Максимальный заторный уровень, как правило, превышает уровень весеннего половодья. Период подъема – 0,5–1,5 суток, спада – до 15 суток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Главной причиной образования затора льда является задержка процесса вскрытия на тех реках и больших по длине участках рек, где кромка ледяного покрова весной смещается сверху вниз по течению. При этом движущийся сверху раздробленный лед встречает на своем пути ненарушенный ледяной покров.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643438"/>
            <a:ext cx="9144000" cy="22145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/>
              <a:t>17 и 18 мая 2001 года в городе Ленске в результате небывалых по величине ледовых заторов на реке Лена произошло </a:t>
            </a:r>
            <a:r>
              <a:rPr lang="ru-RU" sz="2700" dirty="0" smtClean="0"/>
              <a:t>наводнение. </a:t>
            </a:r>
            <a:r>
              <a:rPr lang="ru-RU" sz="2700" dirty="0"/>
              <a:t>Численность населения, подвергнувшаяся затоплению, составила 30,8 тыс. человек. Погибли 6 человек. Было разрушено более 3300 домов. Суммарный ущерб от стихийного бедствия составил около 6 миллиардов рублей</a:t>
            </a:r>
            <a:r>
              <a:rPr lang="ru-RU" sz="2700" dirty="0" smtClean="0"/>
              <a:t>.</a:t>
            </a:r>
            <a:endParaRPr lang="ru-RU" dirty="0"/>
          </a:p>
        </p:txBody>
      </p:sp>
      <p:pic>
        <p:nvPicPr>
          <p:cNvPr id="15363" name="Содержимое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0"/>
            <a:ext cx="7858125" cy="464343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9144000" cy="61436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Зажор льда наблюдается в начале зимы в период формирования ледяного покрова. Решающее значение при образовании зажора имеет поверхностная скорость течения воды (более 0,4 м/с), а также температура воздуха в период замерзания. Образованию зажоров способствуют различные русловые препятствия: острова, отмели, валуны, крутые повороты и сужения русла, участки в нижних бьефах гидроэлектростанций. Скопления шуги и другого рыхлого ледового материала, образующиеся на этих участках в результате непрерывного процесса образования внутриводного льда и разрушения ледяного покрова, вызывают стеснение водного сечения русла реки, следствием чего является подъем уровня воды выше по течению. Образование сплошного ледяного покрова в месте зажора задерживается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 отличие от затора зажор создается из скопления рыхлого ледового материала: комьев шуги, частиц внутриводного льда, обломков заберегов, небольших льдин.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/>
              <a:t>Нагонные наводнения </a:t>
            </a:r>
            <a:r>
              <a:rPr lang="ru-RU" dirty="0"/>
              <a:t>(</a:t>
            </a:r>
            <a:r>
              <a:rPr lang="ru-RU" i="1" dirty="0"/>
              <a:t>яп. – </a:t>
            </a:r>
            <a:r>
              <a:rPr lang="ru-RU" i="1" dirty="0" err="1"/>
              <a:t>такашио</a:t>
            </a:r>
            <a:r>
              <a:rPr lang="ru-RU" dirty="0"/>
              <a:t>) – это результат воздействия на водную поверхность штормовых и ураганных </a:t>
            </a:r>
            <a:r>
              <a:rPr lang="ru-RU" dirty="0" smtClean="0"/>
              <a:t>ветров.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Нагонные </a:t>
            </a:r>
            <a:r>
              <a:rPr lang="ru-RU" dirty="0"/>
              <a:t>наводнения возникают на приморских территориях при прохождении циклонов, особенно ураганов (тайфунов). Нагон воды представляет собой подъем ее уровня, вызванный воздействием ветра на водную поверхность. Нагонные наводнения обусловлены: барическим поднятием уровня моря (обычно до 1 м, редко до 2,5 м); длинными волнами вследствие собственно нагона. Нагоны, приводящие к наводнениям, бывают в морских устьях крупных рек, а также на больших озерах и водохранилищах.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/>
          <a:lstStyle/>
          <a:p>
            <a:pPr eaLnBrk="1" hangingPunct="1"/>
            <a:r>
              <a:rPr lang="ru-RU" altLang="ru-RU" i="1" smtClean="0"/>
              <a:t>Затопления при прорывах плотин </a:t>
            </a:r>
            <a:r>
              <a:rPr lang="ru-RU" altLang="ru-RU" smtClean="0"/>
              <a:t>и завалах водоёма грунтом или льдом менее регулярны, чем наводнения предшествующих типов. Они бывают в основном в горных районах и связаны с оползнями и обвалами (преимущественно сейсмогенными) и подвижками ледников. Встречается также прорыв искусственных плотин.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eaLnBrk="1" hangingPunct="1"/>
            <a:r>
              <a:rPr lang="ru-RU" altLang="ru-RU" sz="3200" b="1" i="1" smtClean="0"/>
              <a:t>Превентивные мероприятия при угрозе затопления населённых пунктов и территорий </a:t>
            </a:r>
            <a:endParaRPr lang="ru-RU" altLang="ru-RU" sz="4800" b="1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Меры защиты от наводнений подразделяются на оперативные (срочные) и технические (предупредительные). </a:t>
            </a:r>
          </a:p>
          <a:p>
            <a:pPr eaLnBrk="1" hangingPunct="1"/>
            <a:r>
              <a:rPr lang="ru-RU" altLang="ru-RU" smtClean="0"/>
              <a:t>Оперативные меры не решают в целом проблему защиты от наводнений и должны осуществляться в комплексе с техническими мерами.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929687" cy="47688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Технические меры включают заблаговременное проектирование и строительство специальных сооружений. К ним относятся: регулирование стока в русле реки; отвод паводковых вод; регулирование поверхностного стока на водосбросах; обвалование; спрямление русел рек и дноуглубление; строительство берегозащитных сооружений; подсыпка застраиваемой территории; ограничение строительства в зонах возможных затоплений и др.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 видам опасных гидрологических и гидрогеологических процессов, согласно ГОСТ Р 22.0.06-95, относятся: цунами, наводнения, подтопления, эрозии, затопление, карст, суффозия, засоление, заболачивание, просадка лессовидных пород, плывуны, набухание.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8686800" cy="5340350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Наибольший экономический эффект и надежная защита пойменных территорий от наводнений могут быть достигнуты при использовании обширного комплекса мероприятий, сочетании активных методов защиты (регулирование водостока) с пассивными методами (обвалование, </a:t>
            </a:r>
            <a:r>
              <a:rPr lang="ru-RU" dirty="0" err="1"/>
              <a:t>руслоуглубление</a:t>
            </a:r>
            <a:r>
              <a:rPr lang="ru-RU" dirty="0"/>
              <a:t> и т. п.). Выбор способов защиты зависит от ряда факторов: гидравлического режима водотока, рельефа местности, инженерно-геологических и гидрогеологических условий, наличия инженерных сооружений в русле и на пойме (плотины, дамбы, мосты и т. д.), расположения объектов экономики, подвергающихся затоплению.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Основными направлениями действий органов исполнительной власти при угрозе затопления являются: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анализ обстановки, выявление источников и возможных сроков затопления;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прогнозирование видов (типов), сроков и масштабов возможного затопления;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планирование и подготовка комплекса типовых мероприятий по предупреждению затоплений;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планирование и подготовка к проведению аварийно-спасательных работ в зонах возможного затопления.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2200" smtClean="0"/>
              <a:t>При угрозе затопления противопаводковые комиссии работают в дежурном режиме: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организуют круглосуточный контроль за паводковой обстановкой в зоне своей ответственности, используя посты Росгидромета и своих наблюдателей;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поддерживают постоянную связь и обмениваются информацией с комиссиями по чрезвычайным ситуациям и оперативными дежурными органов управления ГОЧС;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проводят учения (тренировки) по противопаводковой тематике и организуют обучение населения правилам поведения и действиям во время наводнений;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отправляют донесения в вышестоящие органы управления;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уточняют и корректируют планы противопаводковых мероприятий с учетом складывающейся обстановки; </a:t>
            </a:r>
          </a:p>
          <a:p>
            <a:pPr eaLnBrk="1" hangingPunct="1">
              <a:spcBef>
                <a:spcPct val="0"/>
              </a:spcBef>
            </a:pPr>
            <a:r>
              <a:rPr lang="ru-RU" altLang="ru-RU" sz="2200" smtClean="0"/>
              <a:t>− решением глав администраций территорий организуют круглосуточные дежурства спасательных сил и средств;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ru-RU" altLang="ru-RU" sz="2200" smtClean="0"/>
              <a:t>− уточняют (предусматривают) места (районы) временного отселения пострадавших жителей из подтопленных (разрушенных) домов, организуют подготовку общественных зданий или палаточных городков к размещению эвакуируемых; </a:t>
            </a:r>
          </a:p>
          <a:p>
            <a:pPr eaLnBrk="1" hangingPunct="1"/>
            <a:r>
              <a:rPr lang="ru-RU" altLang="ru-RU" sz="2200" smtClean="0"/>
              <a:t>− предусматривают обеспечение эвакуируемого населения всем необходимым для жизни; </a:t>
            </a:r>
          </a:p>
          <a:p>
            <a:pPr eaLnBrk="1" hangingPunct="1"/>
            <a:r>
              <a:rPr lang="ru-RU" altLang="ru-RU" sz="2200" smtClean="0"/>
              <a:t>− согласуют с местными органами МВД РФ и местного самоуправления порядок охраны имущества, оказавшегося в зоне затопления; </a:t>
            </a:r>
          </a:p>
          <a:p>
            <a:pPr eaLnBrk="1" hangingPunct="1"/>
            <a:r>
              <a:rPr lang="ru-RU" altLang="ru-RU" sz="2200" smtClean="0"/>
              <a:t>− организуют круглосуточные дежурства по наблюдению за изменением уровня воды в источниках наводнения; </a:t>
            </a:r>
          </a:p>
          <a:p>
            <a:pPr eaLnBrk="1" hangingPunct="1"/>
            <a:r>
              <a:rPr lang="ru-RU" altLang="ru-RU" sz="2200" smtClean="0"/>
              <a:t>− участвуют в организации и оборудовании объездных маршрутов транспорта взамен подтопленных участков дорог; </a:t>
            </a:r>
          </a:p>
          <a:p>
            <a:pPr eaLnBrk="1" hangingPunct="1"/>
            <a:r>
              <a:rPr lang="ru-RU" altLang="ru-RU" sz="2200" smtClean="0"/>
              <a:t>− организуют (контролируют) укрепление имеющихся и сооружение новых дамб и обвалований; </a:t>
            </a:r>
          </a:p>
          <a:p>
            <a:pPr eaLnBrk="1" hangingPunct="1"/>
            <a:r>
              <a:rPr lang="ru-RU" altLang="ru-RU" sz="2200" smtClean="0"/>
              <a:t>− организуют и поддерживают взаимодействие с органами управления МО РФ, МВД РФ, территориальными управлениями (отделами) Росгидромета, территориальными подразделениями Всероссийской службы медицины катастроф.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smtClean="0"/>
              <a:t>В период угрозы весеннего половодья и паводков на реках противопаводковые комиссии должны предусмотреть: </a:t>
            </a:r>
          </a:p>
          <a:p>
            <a:pPr eaLnBrk="1" hangingPunct="1"/>
            <a:r>
              <a:rPr lang="ru-RU" altLang="ru-RU" sz="2400" smtClean="0"/>
              <a:t>− границы и размеры (площади) зон затопления, количество административных районов, населенных пунктов, объектов экономики, дорог, мостов, линий связи и электропередач, попадающих в зоны подтоплений и затоплений; </a:t>
            </a:r>
          </a:p>
          <a:p>
            <a:pPr eaLnBrk="1" hangingPunct="1"/>
            <a:r>
              <a:rPr lang="ru-RU" altLang="ru-RU" sz="2400" smtClean="0"/>
              <a:t>− число пострадавших, а также временно отселяемых из зоны затопления, разрушенных (аварийных) домов, построек и т. п.; </a:t>
            </a:r>
          </a:p>
          <a:p>
            <a:pPr eaLnBrk="1" hangingPunct="1"/>
            <a:r>
              <a:rPr lang="ru-RU" altLang="ru-RU" sz="2400" smtClean="0"/>
              <a:t>− объемы откачки воды из затопленных сооружений; </a:t>
            </a:r>
          </a:p>
          <a:p>
            <a:pPr eaLnBrk="1" hangingPunct="1"/>
            <a:r>
              <a:rPr lang="ru-RU" altLang="ru-RU" sz="2400" smtClean="0"/>
              <a:t>− количество голов погибших сельскохозяйственных животных; </a:t>
            </a:r>
          </a:p>
          <a:p>
            <a:pPr eaLnBrk="1" hangingPunct="1"/>
            <a:r>
              <a:rPr lang="ru-RU" altLang="ru-RU" sz="2400" smtClean="0"/>
              <a:t>− местоположение и размеры сооружаемых дамб, запруд, обвалований, креплений откосов берегов, водоотводных каналов, ям (сифонов); </a:t>
            </a:r>
          </a:p>
          <a:p>
            <a:pPr eaLnBrk="1" hangingPunct="1"/>
            <a:r>
              <a:rPr lang="ru-RU" altLang="ru-RU" sz="2400" smtClean="0"/>
              <a:t>− предварительный размер материального ущерба; </a:t>
            </a:r>
          </a:p>
          <a:p>
            <a:pPr eaLnBrk="1" hangingPunct="1"/>
            <a:r>
              <a:rPr lang="ru-RU" altLang="ru-RU" sz="2400" smtClean="0"/>
              <a:t>− численность привлекаемых сил и средств; </a:t>
            </a:r>
          </a:p>
          <a:p>
            <a:pPr eaLnBrk="1" hangingPunct="1"/>
            <a:r>
              <a:rPr lang="ru-RU" altLang="ru-RU" sz="2400" smtClean="0"/>
              <a:t>− мероприятия по защите населения. 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800" smtClean="0"/>
              <a:t>Типовой порядок планирования мероприятий по предупреждению ЧС, вызванных затоплениями, включает: </a:t>
            </a:r>
            <a:endParaRPr lang="en-US" altLang="ru-RU" sz="2800" smtClean="0"/>
          </a:p>
          <a:p>
            <a:pPr eaLnBrk="1" hangingPunct="1"/>
            <a:r>
              <a:rPr lang="ru-RU" altLang="ru-RU" sz="2800" smtClean="0"/>
              <a:t>− выявление организаций и учреждений, которые могут быть задействованы в организации и выполнении мероприятий по предупреждению ЧС; </a:t>
            </a:r>
          </a:p>
          <a:p>
            <a:pPr eaLnBrk="1" hangingPunct="1"/>
            <a:r>
              <a:rPr lang="ru-RU" altLang="ru-RU" sz="2800" smtClean="0"/>
              <a:t>− разработку и технико-экономическое обоснование организационных и инженерно-технических мероприятий по предотвращению или снижению риска возникновения ЧС; </a:t>
            </a:r>
          </a:p>
          <a:p>
            <a:pPr eaLnBrk="1" hangingPunct="1"/>
            <a:r>
              <a:rPr lang="ru-RU" altLang="ru-RU" sz="2800" smtClean="0"/>
              <a:t>− разработку и технико-экономическое обоснование мероприятий по снижению тяжести последствий воздействия ЧС на население, объекты экономики и окружающую среду.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0" y="642938"/>
            <a:ext cx="9144000" cy="6215062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800" smtClean="0"/>
              <a:t>Эффективными мерами борьбы с заторами являются: </a:t>
            </a:r>
          </a:p>
          <a:p>
            <a:pPr eaLnBrk="1" hangingPunct="1"/>
            <a:r>
              <a:rPr lang="ru-RU" altLang="ru-RU" sz="2800" smtClean="0"/>
              <a:t>− разрушение путем подрывов ледяных полей зарядами взрывчатых веществ, бомбометания, артиллерийского обстрела; </a:t>
            </a:r>
          </a:p>
          <a:p>
            <a:pPr eaLnBrk="1" hangingPunct="1"/>
            <a:r>
              <a:rPr lang="ru-RU" altLang="ru-RU" sz="2800" smtClean="0"/>
              <a:t>− химическое разрушение льда путем посыпки различными солями; </a:t>
            </a:r>
          </a:p>
          <a:p>
            <a:pPr eaLnBrk="1" hangingPunct="1"/>
            <a:r>
              <a:rPr lang="ru-RU" altLang="ru-RU" sz="2800" smtClean="0"/>
              <a:t>− взламывание льда ледоколами или судами на воздушной подушке; </a:t>
            </a:r>
          </a:p>
          <a:p>
            <a:pPr eaLnBrk="1" hangingPunct="1"/>
            <a:r>
              <a:rPr lang="ru-RU" altLang="ru-RU" sz="2800" smtClean="0"/>
              <a:t>− маневрирование расходом воды через плотину.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7329487" cy="428625"/>
          </a:xfrm>
        </p:spPr>
        <p:txBody>
          <a:bodyPr/>
          <a:lstStyle/>
          <a:p>
            <a:pPr eaLnBrk="1" hangingPunct="1"/>
            <a:r>
              <a:rPr lang="ru-RU" altLang="ru-RU" sz="2400" b="1" i="1" smtClean="0"/>
              <a:t>Прогнозирование наводнений</a:t>
            </a:r>
            <a:endParaRPr lang="ru-RU" altLang="ru-RU" sz="2400" b="1" smtClean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0" y="500063"/>
            <a:ext cx="9144000" cy="635793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smtClean="0"/>
              <a:t>Прогнозирование наводнений – это один из видов гидрологических прогнозов. В зависимости от времени упреждения гидрометеорологические прогнозы разделяются на краткосрочные (менее 12–15 дней) и долгосрочные (с большей заблаговременностью).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2400" smtClean="0"/>
              <a:t>Методика прогнозирования наводнений заключается в следующем: </a:t>
            </a:r>
          </a:p>
          <a:p>
            <a:pPr eaLnBrk="1" hangingPunct="1"/>
            <a:r>
              <a:rPr lang="ru-RU" altLang="ru-RU" sz="2400" smtClean="0"/>
              <a:t>− по прогнозным картам устанавливается максимально возможное ожидаемое превышение уровня воды в реке для данного пункта; </a:t>
            </a:r>
          </a:p>
          <a:p>
            <a:pPr eaLnBrk="1" hangingPunct="1"/>
            <a:r>
              <a:rPr lang="ru-RU" altLang="ru-RU" sz="2400" smtClean="0"/>
              <a:t>− величина превышения суммируется с соответствующей величиной среднего многолетнего уровня воды в реке для данного пункта, которые также имеются в органе Госкомгидромета; </a:t>
            </a:r>
          </a:p>
          <a:p>
            <a:pPr eaLnBrk="1" hangingPunct="1"/>
            <a:r>
              <a:rPr lang="ru-RU" altLang="ru-RU" sz="2400" smtClean="0"/>
              <a:t>− сравнивая полученную величину отметки с величиной критического уровня получаем информацию о той или иной возможной степени затопления интересующих пунктов. </a:t>
            </a:r>
          </a:p>
          <a:p>
            <a:pPr eaLnBrk="1" hangingPunct="1"/>
            <a:endParaRPr lang="ru-RU" altLang="ru-RU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28625" y="274638"/>
            <a:ext cx="8501063" cy="939800"/>
          </a:xfrm>
        </p:spPr>
        <p:txBody>
          <a:bodyPr/>
          <a:lstStyle/>
          <a:p>
            <a:pPr eaLnBrk="1" hangingPunct="1"/>
            <a:r>
              <a:rPr lang="ru-RU" altLang="ru-RU" sz="3600" smtClean="0"/>
              <a:t>Классификация опасных природных явлений в гидросфере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50" y="1600200"/>
          <a:ext cx="8401050" cy="4968875"/>
        </p:xfrm>
        <a:graphic>
          <a:graphicData uri="http://schemas.openxmlformats.org/drawingml/2006/table">
            <a:tbl>
              <a:tblPr/>
              <a:tblGrid>
                <a:gridCol w="4200525"/>
                <a:gridCol w="4200525"/>
              </a:tblGrid>
              <a:tr h="993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Гидрологические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Гидрогеологические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93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Сильное волнение моря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(5 и более баллов)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Понижение уровня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грунтовых вод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93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Айсберги, обледенение судов,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непроходимый лед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Повышение уровня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грунтовых вод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93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Высокие уровни воды (наводнения)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93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Приливная волна на реках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(бор)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3200" b="1" smtClean="0"/>
              <a:t>Гидрологические опасные природные процессы и явления во внутренних водоемах</a:t>
            </a:r>
            <a:endParaRPr lang="ru-RU" alt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214438"/>
            <a:ext cx="9001125" cy="5500687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Природно-географическими условиями возникновения наводнений являются: выпадение осадков в виде дождя, таяние снега и льда, цунами, тайфуны, опорожнение водохранилищ. Наиболее часто наводнения бывают </a:t>
            </a:r>
            <a:r>
              <a:rPr lang="ru-RU" dirty="0" err="1"/>
              <a:t>дождевого-речного</a:t>
            </a:r>
            <a:r>
              <a:rPr lang="ru-RU" dirty="0"/>
              <a:t> типа. Другой тип – затопление побережья в результате подъёма уровня моря при шторме (наводнения нагонного типа).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Факторами опасности (ущерба) являются: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высота изменения уровня, влияющая на площадь заливаемой или осушающейся территории;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скорость изменения уровня воды;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продолжительность периода отклонения уровня воды от нормы;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− для наводнений – также сопровождающие явления (ветер, температура воздуха, оползания и размывы грунта и т. п.).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8686800" cy="61436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Наводнения</a:t>
            </a:r>
            <a:r>
              <a:rPr lang="ru-RU" dirty="0"/>
              <a:t> – наиболее распространенная природная опасность (часто стихийное бедствие). Наводнения составляют 40 % всех стихийных бедствий па планете. Наводнению подвержено ¾ части земной суши. Наводнение всегда сопровождало человечество и приносило значительные ущербы.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/>
              <a:t>Наводнение </a:t>
            </a:r>
            <a:r>
              <a:rPr lang="ru-RU" dirty="0"/>
              <a:t>– значительное затопление водой речной долины выше ежегодно затапливаемой поймы или местности, обычно свободной от воды. Затопление может быть вызвано различными причинами: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</a:t>
            </a:r>
            <a:r>
              <a:rPr lang="ru-RU" dirty="0"/>
              <a:t>) весеннее снеготаяние или таяние ледника;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б</a:t>
            </a:r>
            <a:r>
              <a:rPr lang="ru-RU" dirty="0"/>
              <a:t>) выпадение ливневых осадков;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</a:t>
            </a:r>
            <a:r>
              <a:rPr lang="ru-RU" dirty="0"/>
              <a:t>) заторы льда на реке;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д</a:t>
            </a:r>
            <a:r>
              <a:rPr lang="ru-RU" dirty="0"/>
              <a:t>) нагоны воды в устье рек при приливах и ветрах; 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</a:t>
            </a:r>
            <a:r>
              <a:rPr lang="ru-RU" dirty="0"/>
              <a:t>) прорыв плотины.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14625"/>
          </a:xfrm>
        </p:spPr>
        <p:txBody>
          <a:bodyPr/>
          <a:lstStyle/>
          <a:p>
            <a:pPr algn="just" eaLnBrk="1" hangingPunct="1"/>
            <a:r>
              <a:rPr lang="ru-RU" altLang="ru-RU" sz="2800" smtClean="0"/>
              <a:t>Реки отличаются друг от друга различными условиями формирования стока воды. По условиям формирования стока и, следовательно, по условиям возникновения наводнений реки Российской Федерации подразделяются на четыре типа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643188"/>
          <a:ext cx="9144000" cy="3643312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728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Условия формирования максимального стока воды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Районы распространения на территории РФ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28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Весеннее таяние снега на равнинах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Европейская часть и Западная Сибирь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8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Таяние горных снегов и ледников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Северный Кавказ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8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Выпадение интенсивных дождей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Дальний Восток и Сибирь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2866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Снеготаяние и выпадение осадков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Северо-Западный регион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313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>Условно выделяют по количеству проявлений в году два типа наводнений – </a:t>
            </a:r>
            <a:r>
              <a:rPr lang="ru-RU" altLang="ru-RU" sz="3200" i="1" smtClean="0"/>
              <a:t>однопиковое и многопиковое</a:t>
            </a:r>
            <a:r>
              <a:rPr lang="ru-RU" altLang="ru-RU" sz="3200" smtClean="0"/>
              <a:t>:</a:t>
            </a: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однопиковое </a:t>
            </a:r>
            <a:r>
              <a:rPr lang="ru-RU" dirty="0"/>
              <a:t>– для равнинных рек из-за таяния снега;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многопиковое </a:t>
            </a:r>
            <a:r>
              <a:rPr lang="ru-RU" dirty="0"/>
              <a:t>– для горных рек из-за таяния горных снегов и ледников;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многопиковое </a:t>
            </a:r>
            <a:r>
              <a:rPr lang="ru-RU" dirty="0"/>
              <a:t>– на реках, протекающих на местностях с обильными дождями;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многопиковое </a:t>
            </a:r>
            <a:r>
              <a:rPr lang="ru-RU" dirty="0"/>
              <a:t>– из-за весенних паводков от таяния снега и осенних – от обильных дождей.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Особенно опасные наводнения наблюдаются на реках дождевого и ледникового питания.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8913"/>
          <a:ext cx="9144000" cy="6496050"/>
        </p:xfrm>
        <a:graphic>
          <a:graphicData uri="http://schemas.openxmlformats.org/drawingml/2006/table">
            <a:tbl>
              <a:tblPr/>
              <a:tblGrid>
                <a:gridCol w="1643063"/>
                <a:gridCol w="3571875"/>
                <a:gridCol w="3929062"/>
              </a:tblGrid>
              <a:tr h="7506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Виды 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наводнения</a:t>
                      </a:r>
                      <a:endParaRPr kumimoji="0" lang="ru-RU" alt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Причины 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Характер проявления 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4020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Половодье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Весеннее таяние снега на равнинах или весенне-летнее таяние снега и дождевые осадки в горах.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Повторяются периодически в один тот же сезон. Характеризуются значительным и длительным подъёмом уровней воды.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5711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Паводок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Интенсивные дожди и таяние снега при зимних оттепелях.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Отсутствует чётко выраженная периодичность. Интенсивный и сравнительно кратковременный подъём уровня воды.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77217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Заторные, зажорные (заторы, зажоры)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Большое сопротивление водному потоку, образующееся на отдельных участках русла реки, возникающее при скоплении ледового материала в сужениях или излучинах реки во время ледостава (зажоры) или во время ледохода (заторы). 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Заторные – в конце зимы или весны. Высокий и сравнительно кратковременный подъем уровня воды в реке.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Зажорные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 – в начале зимы. Значительный (не менее чем при заторе) подъем уровня воды и более значительная, по сравнению с заторами, продолжительность. </a:t>
                      </a:r>
                      <a:endParaRPr kumimoji="0" lang="ru-RU" alt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50"/>
          <a:ext cx="9144000" cy="6135688"/>
        </p:xfrm>
        <a:graphic>
          <a:graphicData uri="http://schemas.openxmlformats.org/drawingml/2006/table">
            <a:tbl>
              <a:tblPr/>
              <a:tblGrid>
                <a:gridCol w="1785938"/>
                <a:gridCol w="3929062"/>
                <a:gridCol w="3429000"/>
              </a:tblGrid>
              <a:tr h="701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Виды 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наводнения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Причины 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Характер проявления </a:t>
                      </a:r>
                      <a:endParaRPr kumimoji="0" lang="ru-RU" alt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87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Нагонные наводнения (нагоны)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Ветровые нагоны воды в морских устьях рек и наветренных участках побережья морей, крупных озер, водохранилищ.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В любое время года. Отсутствие периодичности и значительный подъем уровня воды.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357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Затопления при прорыве плотин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Излив воды из водохранилища или водоема, образующийся при прорыве сооружений напорного фронта (плотины, дамбы и т. п.), при аварийном сбросе воды из водохранилища, при прорыве естественной плотины, создаваемой природой при землетрясениях, оползнях, обвалах, движении ледников.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Calibri" panose="020F0502020204030204" pitchFamily="34" charset="0"/>
                        </a:rPr>
                        <a:t>Образование волны прорыва, приводящей к затоплению больших территорий и к разрушению или повреждению встречающихся на пути объектов (зданий и сооружений и др.).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2408</Words>
  <Application>Microsoft Office PowerPoint</Application>
  <PresentationFormat>Экран (4:3)</PresentationFormat>
  <Paragraphs>155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Times New Roman</vt:lpstr>
      <vt:lpstr>Тема Office</vt:lpstr>
      <vt:lpstr>ОПАСНЫЕ ПРИРОДНЫЕ ПРОЦЕССЫ И ЯВЛЕНИЯ В ГИДРОСФЕРЕ </vt:lpstr>
      <vt:lpstr>Презентация PowerPoint</vt:lpstr>
      <vt:lpstr>Классификация опасных природных явлений в гидросфере </vt:lpstr>
      <vt:lpstr>Гидрологические опасные природные процессы и явления во внутренних водоемах</vt:lpstr>
      <vt:lpstr>Презентация PowerPoint</vt:lpstr>
      <vt:lpstr>Реки отличаются друг от друга различными условиями формирования стока воды. По условиям формирования стока и, следовательно, по условиям возникновения наводнений реки Российской Федерации подразделяются на четыре типа </vt:lpstr>
      <vt:lpstr>Условно выделяют по количеству проявлений в году два типа наводнений – однопиковое и многопиковое:</vt:lpstr>
      <vt:lpstr>Презентация PowerPoint</vt:lpstr>
      <vt:lpstr>Презентация PowerPoint</vt:lpstr>
      <vt:lpstr>Презентация PowerPoint</vt:lpstr>
      <vt:lpstr>Презентация PowerPoint</vt:lpstr>
      <vt:lpstr>Наводнения, проходящие по рекам, делят по высоте: </vt:lpstr>
      <vt:lpstr>Презентация PowerPoint</vt:lpstr>
      <vt:lpstr>17 и 18 мая 2001 года в городе Ленске в результате небывалых по величине ледовых заторов на реке Лена произошло наводнение. Численность населения, подвергнувшаяся затоплению, составила 30,8 тыс. человек. Погибли 6 человек. Было разрушено более 3300 домов. Суммарный ущерб от стихийного бедствия составил около 6 миллиардов рублей.</vt:lpstr>
      <vt:lpstr>Презентация PowerPoint</vt:lpstr>
      <vt:lpstr>Презентация PowerPoint</vt:lpstr>
      <vt:lpstr>Презентация PowerPoint</vt:lpstr>
      <vt:lpstr>Превентивные мероприятия при угрозе затопления населённых пунктов и территорий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Прогнозирование наводнений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ПРИРОДНЫЕ ПРОЦЕССЫ И ЯВЛЕНИЯ В ГИДРОСФЕРЕ</dc:title>
  <dc:creator>Саргы</dc:creator>
  <cp:lastModifiedBy>Certified Windows</cp:lastModifiedBy>
  <cp:revision>20</cp:revision>
  <dcterms:created xsi:type="dcterms:W3CDTF">2017-10-10T00:09:37Z</dcterms:created>
  <dcterms:modified xsi:type="dcterms:W3CDTF">2020-03-17T04:08:47Z</dcterms:modified>
</cp:coreProperties>
</file>