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tags/tag117.xml" ContentType="application/vnd.openxmlformats-officedocument.presentationml.tags+xml"/>
  <Override PartName="/ppt/notesSlides/notesSlide116.xml" ContentType="application/vnd.openxmlformats-officedocument.presentationml.notesSlide+xml"/>
  <Override PartName="/ppt/tags/tag118.xml" ContentType="application/vnd.openxmlformats-officedocument.presentationml.tags+xml"/>
  <Override PartName="/ppt/notesSlides/notesSlide117.xml" ContentType="application/vnd.openxmlformats-officedocument.presentationml.notesSlide+xml"/>
  <Override PartName="/ppt/tags/tag119.xml" ContentType="application/vnd.openxmlformats-officedocument.presentationml.tags+xml"/>
  <Override PartName="/ppt/notesSlides/notesSlide118.xml" ContentType="application/vnd.openxmlformats-officedocument.presentationml.notesSlide+xml"/>
  <Override PartName="/ppt/tags/tag120.xml" ContentType="application/vnd.openxmlformats-officedocument.presentationml.tags+xml"/>
  <Override PartName="/ppt/notesSlides/notesSlide119.xml" ContentType="application/vnd.openxmlformats-officedocument.presentationml.notesSlide+xml"/>
  <Override PartName="/ppt/tags/tag121.xml" ContentType="application/vnd.openxmlformats-officedocument.presentationml.tags+xml"/>
  <Override PartName="/ppt/notesSlides/notesSlide120.xml" ContentType="application/vnd.openxmlformats-officedocument.presentationml.notesSlide+xml"/>
  <Override PartName="/ppt/tags/tag122.xml" ContentType="application/vnd.openxmlformats-officedocument.presentationml.tags+xml"/>
  <Override PartName="/ppt/notesSlides/notesSlide121.xml" ContentType="application/vnd.openxmlformats-officedocument.presentationml.notesSlide+xml"/>
  <Override PartName="/ppt/tags/tag123.xml" ContentType="application/vnd.openxmlformats-officedocument.presentationml.tags+xml"/>
  <Override PartName="/ppt/notesSlides/notesSlide122.xml" ContentType="application/vnd.openxmlformats-officedocument.presentationml.notesSlide+xml"/>
  <Override PartName="/ppt/tags/tag124.xml" ContentType="application/vnd.openxmlformats-officedocument.presentationml.tags+xml"/>
  <Override PartName="/ppt/notesSlides/notesSlide123.xml" ContentType="application/vnd.openxmlformats-officedocument.presentationml.notesSlide+xml"/>
  <Override PartName="/ppt/tags/tag125.xml" ContentType="application/vnd.openxmlformats-officedocument.presentationml.tags+xml"/>
  <Override PartName="/ppt/notesSlides/notesSlide124.xml" ContentType="application/vnd.openxmlformats-officedocument.presentationml.notesSlide+xml"/>
  <Override PartName="/ppt/tags/tag126.xml" ContentType="application/vnd.openxmlformats-officedocument.presentationml.tags+xml"/>
  <Override PartName="/ppt/notesSlides/notesSlide125.xml" ContentType="application/vnd.openxmlformats-officedocument.presentationml.notesSlide+xml"/>
  <Override PartName="/ppt/tags/tag127.xml" ContentType="application/vnd.openxmlformats-officedocument.presentationml.tags+xml"/>
  <Override PartName="/ppt/notesSlides/notesSlide126.xml" ContentType="application/vnd.openxmlformats-officedocument.presentationml.notesSlide+xml"/>
  <Override PartName="/ppt/tags/tag128.xml" ContentType="application/vnd.openxmlformats-officedocument.presentationml.tags+xml"/>
  <Override PartName="/ppt/notesSlides/notesSlide127.xml" ContentType="application/vnd.openxmlformats-officedocument.presentationml.notesSlide+xml"/>
  <Override PartName="/ppt/tags/tag129.xml" ContentType="application/vnd.openxmlformats-officedocument.presentationml.tags+xml"/>
  <Override PartName="/ppt/notesSlides/notesSlide128.xml" ContentType="application/vnd.openxmlformats-officedocument.presentationml.notesSlide+xml"/>
  <Override PartName="/ppt/tags/tag130.xml" ContentType="application/vnd.openxmlformats-officedocument.presentationml.tags+xml"/>
  <Override PartName="/ppt/notesSlides/notesSlide129.xml" ContentType="application/vnd.openxmlformats-officedocument.presentationml.notesSlide+xml"/>
  <Override PartName="/ppt/tags/tag131.xml" ContentType="application/vnd.openxmlformats-officedocument.presentationml.tags+xml"/>
  <Override PartName="/ppt/notesSlides/notesSlide130.xml" ContentType="application/vnd.openxmlformats-officedocument.presentationml.notesSlide+xml"/>
  <Override PartName="/ppt/tags/tag132.xml" ContentType="application/vnd.openxmlformats-officedocument.presentationml.tags+xml"/>
  <Override PartName="/ppt/notesSlides/notesSlide131.xml" ContentType="application/vnd.openxmlformats-officedocument.presentationml.notesSlide+xml"/>
  <Override PartName="/ppt/tags/tag133.xml" ContentType="application/vnd.openxmlformats-officedocument.presentationml.tags+xml"/>
  <Override PartName="/ppt/notesSlides/notesSlide132.xml" ContentType="application/vnd.openxmlformats-officedocument.presentationml.notesSlide+xml"/>
  <Override PartName="/ppt/tags/tag134.xml" ContentType="application/vnd.openxmlformats-officedocument.presentationml.tags+xml"/>
  <Override PartName="/ppt/notesSlides/notesSlide133.xml" ContentType="application/vnd.openxmlformats-officedocument.presentationml.notesSlide+xml"/>
  <Override PartName="/ppt/tags/tag135.xml" ContentType="application/vnd.openxmlformats-officedocument.presentationml.tags+xml"/>
  <Override PartName="/ppt/notesSlides/notesSlide134.xml" ContentType="application/vnd.openxmlformats-officedocument.presentationml.notesSlide+xml"/>
  <Override PartName="/ppt/tags/tag136.xml" ContentType="application/vnd.openxmlformats-officedocument.presentationml.tags+xml"/>
  <Override PartName="/ppt/notesSlides/notesSlide135.xml" ContentType="application/vnd.openxmlformats-officedocument.presentationml.notesSlide+xml"/>
  <Override PartName="/ppt/tags/tag137.xml" ContentType="application/vnd.openxmlformats-officedocument.presentationml.tags+xml"/>
  <Override PartName="/ppt/notesSlides/notesSlide136.xml" ContentType="application/vnd.openxmlformats-officedocument.presentationml.notesSlide+xml"/>
  <Override PartName="/ppt/tags/tag138.xml" ContentType="application/vnd.openxmlformats-officedocument.presentationml.tags+xml"/>
  <Override PartName="/ppt/notesSlides/notesSlide137.xml" ContentType="application/vnd.openxmlformats-officedocument.presentationml.notesSlide+xml"/>
  <Override PartName="/ppt/tags/tag139.xml" ContentType="application/vnd.openxmlformats-officedocument.presentationml.tags+xml"/>
  <Override PartName="/ppt/notesSlides/notesSlide138.xml" ContentType="application/vnd.openxmlformats-officedocument.presentationml.notesSlide+xml"/>
  <Override PartName="/ppt/tags/tag140.xml" ContentType="application/vnd.openxmlformats-officedocument.presentationml.tags+xml"/>
  <Override PartName="/ppt/notesSlides/notesSlide139.xml" ContentType="application/vnd.openxmlformats-officedocument.presentationml.notesSlide+xml"/>
  <Override PartName="/ppt/tags/tag141.xml" ContentType="application/vnd.openxmlformats-officedocument.presentationml.tags+xml"/>
  <Override PartName="/ppt/notesSlides/notesSlide140.xml" ContentType="application/vnd.openxmlformats-officedocument.presentationml.notesSlide+xml"/>
  <Override PartName="/ppt/tags/tag142.xml" ContentType="application/vnd.openxmlformats-officedocument.presentationml.tags+xml"/>
  <Override PartName="/ppt/notesSlides/notesSlide141.xml" ContentType="application/vnd.openxmlformats-officedocument.presentationml.notesSlide+xml"/>
  <Override PartName="/ppt/tags/tag143.xml" ContentType="application/vnd.openxmlformats-officedocument.presentationml.tags+xml"/>
  <Override PartName="/ppt/notesSlides/notesSlide142.xml" ContentType="application/vnd.openxmlformats-officedocument.presentationml.notesSlide+xml"/>
  <Override PartName="/ppt/tags/tag144.xml" ContentType="application/vnd.openxmlformats-officedocument.presentationml.tags+xml"/>
  <Override PartName="/ppt/notesSlides/notesSlide143.xml" ContentType="application/vnd.openxmlformats-officedocument.presentationml.notesSlide+xml"/>
  <Override PartName="/ppt/tags/tag145.xml" ContentType="application/vnd.openxmlformats-officedocument.presentationml.tags+xml"/>
  <Override PartName="/ppt/notesSlides/notesSlide144.xml" ContentType="application/vnd.openxmlformats-officedocument.presentationml.notesSlide+xml"/>
  <Override PartName="/ppt/tags/tag146.xml" ContentType="application/vnd.openxmlformats-officedocument.presentationml.tags+xml"/>
  <Override PartName="/ppt/notesSlides/notesSlide145.xml" ContentType="application/vnd.openxmlformats-officedocument.presentationml.notesSlide+xml"/>
  <Override PartName="/ppt/tags/tag147.xml" ContentType="application/vnd.openxmlformats-officedocument.presentationml.tags+xml"/>
  <Override PartName="/ppt/notesSlides/notesSlide146.xml" ContentType="application/vnd.openxmlformats-officedocument.presentationml.notesSlide+xml"/>
  <Override PartName="/ppt/tags/tag148.xml" ContentType="application/vnd.openxmlformats-officedocument.presentationml.tags+xml"/>
  <Override PartName="/ppt/notesSlides/notesSlide147.xml" ContentType="application/vnd.openxmlformats-officedocument.presentationml.notesSlide+xml"/>
  <Override PartName="/ppt/tags/tag149.xml" ContentType="application/vnd.openxmlformats-officedocument.presentationml.tags+xml"/>
  <Override PartName="/ppt/notesSlides/notesSlide148.xml" ContentType="application/vnd.openxmlformats-officedocument.presentationml.notesSlide+xml"/>
  <Override PartName="/ppt/tags/tag150.xml" ContentType="application/vnd.openxmlformats-officedocument.presentationml.tags+xml"/>
  <Override PartName="/ppt/notesSlides/notesSlide149.xml" ContentType="application/vnd.openxmlformats-officedocument.presentationml.notesSlide+xml"/>
  <Override PartName="/ppt/tags/tag151.xml" ContentType="application/vnd.openxmlformats-officedocument.presentationml.tags+xml"/>
  <Override PartName="/ppt/notesSlides/notesSlide150.xml" ContentType="application/vnd.openxmlformats-officedocument.presentationml.notesSlide+xml"/>
  <Override PartName="/ppt/tags/tag152.xml" ContentType="application/vnd.openxmlformats-officedocument.presentationml.tags+xml"/>
  <Override PartName="/ppt/notesSlides/notesSlide151.xml" ContentType="application/vnd.openxmlformats-officedocument.presentationml.notesSlide+xml"/>
  <Override PartName="/ppt/tags/tag153.xml" ContentType="application/vnd.openxmlformats-officedocument.presentationml.tags+xml"/>
  <Override PartName="/ppt/notesSlides/notesSlide152.xml" ContentType="application/vnd.openxmlformats-officedocument.presentationml.notesSlide+xml"/>
  <Override PartName="/ppt/tags/tag154.xml" ContentType="application/vnd.openxmlformats-officedocument.presentationml.tags+xml"/>
  <Override PartName="/ppt/notesSlides/notesSlide153.xml" ContentType="application/vnd.openxmlformats-officedocument.presentationml.notesSlide+xml"/>
  <Override PartName="/ppt/tags/tag155.xml" ContentType="application/vnd.openxmlformats-officedocument.presentationml.tags+xml"/>
  <Override PartName="/ppt/notesSlides/notesSlide154.xml" ContentType="application/vnd.openxmlformats-officedocument.presentationml.notesSlide+xml"/>
  <Override PartName="/ppt/tags/tag156.xml" ContentType="application/vnd.openxmlformats-officedocument.presentationml.tags+xml"/>
  <Override PartName="/ppt/notesSlides/notesSlide155.xml" ContentType="application/vnd.openxmlformats-officedocument.presentationml.notesSlide+xml"/>
  <Override PartName="/ppt/tags/tag157.xml" ContentType="application/vnd.openxmlformats-officedocument.presentationml.tags+xml"/>
  <Override PartName="/ppt/notesSlides/notesSlide156.xml" ContentType="application/vnd.openxmlformats-officedocument.presentationml.notesSlide+xml"/>
  <Override PartName="/ppt/tags/tag158.xml" ContentType="application/vnd.openxmlformats-officedocument.presentationml.tags+xml"/>
  <Override PartName="/ppt/notesSlides/notesSlide157.xml" ContentType="application/vnd.openxmlformats-officedocument.presentationml.notesSlide+xml"/>
  <Override PartName="/ppt/tags/tag159.xml" ContentType="application/vnd.openxmlformats-officedocument.presentationml.tags+xml"/>
  <Override PartName="/ppt/notesSlides/notesSlide158.xml" ContentType="application/vnd.openxmlformats-officedocument.presentationml.notesSlide+xml"/>
  <Override PartName="/ppt/tags/tag160.xml" ContentType="application/vnd.openxmlformats-officedocument.presentationml.tags+xml"/>
  <Override PartName="/ppt/notesSlides/notesSlide159.xml" ContentType="application/vnd.openxmlformats-officedocument.presentationml.notesSlide+xml"/>
  <Override PartName="/ppt/tags/tag161.xml" ContentType="application/vnd.openxmlformats-officedocument.presentationml.tags+xml"/>
  <Override PartName="/ppt/notesSlides/notesSlide160.xml" ContentType="application/vnd.openxmlformats-officedocument.presentationml.notesSlide+xml"/>
  <Override PartName="/ppt/tags/tag162.xml" ContentType="application/vnd.openxmlformats-officedocument.presentationml.tags+xml"/>
  <Override PartName="/ppt/notesSlides/notesSlide161.xml" ContentType="application/vnd.openxmlformats-officedocument.presentationml.notesSlide+xml"/>
  <Override PartName="/ppt/tags/tag163.xml" ContentType="application/vnd.openxmlformats-officedocument.presentationml.tags+xml"/>
  <Override PartName="/ppt/notesSlides/notesSlide162.xml" ContentType="application/vnd.openxmlformats-officedocument.presentationml.notesSlide+xml"/>
  <Override PartName="/ppt/tags/tag164.xml" ContentType="application/vnd.openxmlformats-officedocument.presentationml.tags+xml"/>
  <Override PartName="/ppt/notesSlides/notesSlide163.xml" ContentType="application/vnd.openxmlformats-officedocument.presentationml.notesSlide+xml"/>
  <Override PartName="/ppt/tags/tag165.xml" ContentType="application/vnd.openxmlformats-officedocument.presentationml.tags+xml"/>
  <Override PartName="/ppt/notesSlides/notesSlide164.xml" ContentType="application/vnd.openxmlformats-officedocument.presentationml.notesSlide+xml"/>
  <Override PartName="/ppt/tags/tag166.xml" ContentType="application/vnd.openxmlformats-officedocument.presentationml.tags+xml"/>
  <Override PartName="/ppt/notesSlides/notesSlide165.xml" ContentType="application/vnd.openxmlformats-officedocument.presentationml.notesSlide+xml"/>
  <Override PartName="/ppt/tags/tag167.xml" ContentType="application/vnd.openxmlformats-officedocument.presentationml.tags+xml"/>
  <Override PartName="/ppt/notesSlides/notesSlide166.xml" ContentType="application/vnd.openxmlformats-officedocument.presentationml.notesSlide+xml"/>
  <Override PartName="/ppt/tags/tag168.xml" ContentType="application/vnd.openxmlformats-officedocument.presentationml.tags+xml"/>
  <Override PartName="/ppt/notesSlides/notesSlide167.xml" ContentType="application/vnd.openxmlformats-officedocument.presentationml.notesSlide+xml"/>
  <Override PartName="/ppt/tags/tag169.xml" ContentType="application/vnd.openxmlformats-officedocument.presentationml.tags+xml"/>
  <Override PartName="/ppt/notesSlides/notesSlide168.xml" ContentType="application/vnd.openxmlformats-officedocument.presentationml.notesSlide+xml"/>
  <Override PartName="/ppt/tags/tag170.xml" ContentType="application/vnd.openxmlformats-officedocument.presentationml.tags+xml"/>
  <Override PartName="/ppt/notesSlides/notesSlide169.xml" ContentType="application/vnd.openxmlformats-officedocument.presentationml.notesSlide+xml"/>
  <Override PartName="/ppt/tags/tag171.xml" ContentType="application/vnd.openxmlformats-officedocument.presentationml.tags+xml"/>
  <Override PartName="/ppt/notesSlides/notesSlide170.xml" ContentType="application/vnd.openxmlformats-officedocument.presentationml.notesSlide+xml"/>
  <Override PartName="/ppt/tags/tag172.xml" ContentType="application/vnd.openxmlformats-officedocument.presentationml.tags+xml"/>
  <Override PartName="/ppt/notesSlides/notesSlide171.xml" ContentType="application/vnd.openxmlformats-officedocument.presentationml.notesSlide+xml"/>
  <Override PartName="/ppt/tags/tag173.xml" ContentType="application/vnd.openxmlformats-officedocument.presentationml.tags+xml"/>
  <Override PartName="/ppt/notesSlides/notesSlide172.xml" ContentType="application/vnd.openxmlformats-officedocument.presentationml.notesSlide+xml"/>
  <Override PartName="/ppt/tags/tag174.xml" ContentType="application/vnd.openxmlformats-officedocument.presentationml.tags+xml"/>
  <Override PartName="/ppt/notesSlides/notesSlide173.xml" ContentType="application/vnd.openxmlformats-officedocument.presentationml.notesSlide+xml"/>
  <Override PartName="/ppt/tags/tag175.xml" ContentType="application/vnd.openxmlformats-officedocument.presentationml.tags+xml"/>
  <Override PartName="/ppt/notesSlides/notesSlide174.xml" ContentType="application/vnd.openxmlformats-officedocument.presentationml.notesSlide+xml"/>
  <Override PartName="/ppt/tags/tag176.xml" ContentType="application/vnd.openxmlformats-officedocument.presentationml.tags+xml"/>
  <Override PartName="/ppt/notesSlides/notesSlide175.xml" ContentType="application/vnd.openxmlformats-officedocument.presentationml.notesSlide+xml"/>
  <Override PartName="/ppt/tags/tag177.xml" ContentType="application/vnd.openxmlformats-officedocument.presentationml.tags+xml"/>
  <Override PartName="/ppt/notesSlides/notesSlide176.xml" ContentType="application/vnd.openxmlformats-officedocument.presentationml.notesSlide+xml"/>
  <Override PartName="/ppt/tags/tag178.xml" ContentType="application/vnd.openxmlformats-officedocument.presentationml.tags+xml"/>
  <Override PartName="/ppt/notesSlides/notesSlide177.xml" ContentType="application/vnd.openxmlformats-officedocument.presentationml.notesSlide+xml"/>
  <Override PartName="/ppt/tags/tag179.xml" ContentType="application/vnd.openxmlformats-officedocument.presentationml.tags+xml"/>
  <Override PartName="/ppt/notesSlides/notesSlide178.xml" ContentType="application/vnd.openxmlformats-officedocument.presentationml.notesSlide+xml"/>
  <Override PartName="/ppt/tags/tag180.xml" ContentType="application/vnd.openxmlformats-officedocument.presentationml.tags+xml"/>
  <Override PartName="/ppt/notesSlides/notesSlide179.xml" ContentType="application/vnd.openxmlformats-officedocument.presentationml.notesSlide+xml"/>
  <Override PartName="/ppt/tags/tag181.xml" ContentType="application/vnd.openxmlformats-officedocument.presentationml.tags+xml"/>
  <Override PartName="/ppt/notesSlides/notesSlide180.xml" ContentType="application/vnd.openxmlformats-officedocument.presentationml.notesSlide+xml"/>
  <Override PartName="/ppt/tags/tag182.xml" ContentType="application/vnd.openxmlformats-officedocument.presentationml.tags+xml"/>
  <Override PartName="/ppt/notesSlides/notesSlide181.xml" ContentType="application/vnd.openxmlformats-officedocument.presentationml.notesSlide+xml"/>
  <Override PartName="/ppt/tags/tag183.xml" ContentType="application/vnd.openxmlformats-officedocument.presentationml.tags+xml"/>
  <Override PartName="/ppt/notesSlides/notesSlide182.xml" ContentType="application/vnd.openxmlformats-officedocument.presentationml.notesSlide+xml"/>
  <Override PartName="/ppt/tags/tag184.xml" ContentType="application/vnd.openxmlformats-officedocument.presentationml.tags+xml"/>
  <Override PartName="/ppt/notesSlides/notesSlide183.xml" ContentType="application/vnd.openxmlformats-officedocument.presentationml.notesSlide+xml"/>
  <Override PartName="/ppt/tags/tag185.xml" ContentType="application/vnd.openxmlformats-officedocument.presentationml.tags+xml"/>
  <Override PartName="/ppt/notesSlides/notesSlide184.xml" ContentType="application/vnd.openxmlformats-officedocument.presentationml.notesSlide+xml"/>
  <Override PartName="/ppt/tags/tag186.xml" ContentType="application/vnd.openxmlformats-officedocument.presentationml.tags+xml"/>
  <Override PartName="/ppt/notesSlides/notesSlide185.xml" ContentType="application/vnd.openxmlformats-officedocument.presentationml.notesSlide+xml"/>
  <Override PartName="/ppt/tags/tag187.xml" ContentType="application/vnd.openxmlformats-officedocument.presentationml.tags+xml"/>
  <Override PartName="/ppt/notesSlides/notesSlide186.xml" ContentType="application/vnd.openxmlformats-officedocument.presentationml.notesSlide+xml"/>
  <Override PartName="/ppt/tags/tag188.xml" ContentType="application/vnd.openxmlformats-officedocument.presentationml.tags+xml"/>
  <Override PartName="/ppt/notesSlides/notesSlide187.xml" ContentType="application/vnd.openxmlformats-officedocument.presentationml.notesSlide+xml"/>
  <Override PartName="/ppt/tags/tag189.xml" ContentType="application/vnd.openxmlformats-officedocument.presentationml.tags+xml"/>
  <Override PartName="/ppt/notesSlides/notesSlide188.xml" ContentType="application/vnd.openxmlformats-officedocument.presentationml.notesSlide+xml"/>
  <Override PartName="/ppt/tags/tag190.xml" ContentType="application/vnd.openxmlformats-officedocument.presentationml.tags+xml"/>
  <Override PartName="/ppt/notesSlides/notesSlide189.xml" ContentType="application/vnd.openxmlformats-officedocument.presentationml.notesSlide+xml"/>
  <Override PartName="/ppt/tags/tag191.xml" ContentType="application/vnd.openxmlformats-officedocument.presentationml.tags+xml"/>
  <Override PartName="/ppt/notesSlides/notesSlide190.xml" ContentType="application/vnd.openxmlformats-officedocument.presentationml.notesSlide+xml"/>
  <Override PartName="/ppt/tags/tag192.xml" ContentType="application/vnd.openxmlformats-officedocument.presentationml.tags+xml"/>
  <Override PartName="/ppt/notesSlides/notesSlide191.xml" ContentType="application/vnd.openxmlformats-officedocument.presentationml.notesSlide+xml"/>
  <Override PartName="/ppt/tags/tag193.xml" ContentType="application/vnd.openxmlformats-officedocument.presentationml.tags+xml"/>
  <Override PartName="/ppt/notesSlides/notesSlide192.xml" ContentType="application/vnd.openxmlformats-officedocument.presentationml.notesSlide+xml"/>
  <Override PartName="/ppt/tags/tag194.xml" ContentType="application/vnd.openxmlformats-officedocument.presentationml.tags+xml"/>
  <Override PartName="/ppt/notesSlides/notesSlide193.xml" ContentType="application/vnd.openxmlformats-officedocument.presentationml.notesSlide+xml"/>
  <Override PartName="/ppt/tags/tag195.xml" ContentType="application/vnd.openxmlformats-officedocument.presentationml.tags+xml"/>
  <Override PartName="/ppt/notesSlides/notesSlide194.xml" ContentType="application/vnd.openxmlformats-officedocument.presentationml.notesSlide+xml"/>
  <Override PartName="/ppt/tags/tag196.xml" ContentType="application/vnd.openxmlformats-officedocument.presentationml.tags+xml"/>
  <Override PartName="/ppt/notesSlides/notesSlide195.xml" ContentType="application/vnd.openxmlformats-officedocument.presentationml.notesSlide+xml"/>
  <Override PartName="/ppt/tags/tag197.xml" ContentType="application/vnd.openxmlformats-officedocument.presentationml.tags+xml"/>
  <Override PartName="/ppt/notesSlides/notesSlide196.xml" ContentType="application/vnd.openxmlformats-officedocument.presentationml.notesSlide+xml"/>
  <Override PartName="/ppt/tags/tag198.xml" ContentType="application/vnd.openxmlformats-officedocument.presentationml.tags+xml"/>
  <Override PartName="/ppt/notesSlides/notesSlide197.xml" ContentType="application/vnd.openxmlformats-officedocument.presentationml.notesSlide+xml"/>
  <Override PartName="/ppt/tags/tag199.xml" ContentType="application/vnd.openxmlformats-officedocument.presentationml.tags+xml"/>
  <Override PartName="/ppt/notesSlides/notesSlide198.xml" ContentType="application/vnd.openxmlformats-officedocument.presentationml.notesSlide+xml"/>
  <Override PartName="/ppt/tags/tag200.xml" ContentType="application/vnd.openxmlformats-officedocument.presentationml.tags+xml"/>
  <Override PartName="/ppt/notesSlides/notesSlide199.xml" ContentType="application/vnd.openxmlformats-officedocument.presentationml.notesSlide+xml"/>
  <Override PartName="/ppt/tags/tag201.xml" ContentType="application/vnd.openxmlformats-officedocument.presentationml.tags+xml"/>
  <Override PartName="/ppt/notesSlides/notesSlide200.xml" ContentType="application/vnd.openxmlformats-officedocument.presentationml.notesSlide+xml"/>
  <Override PartName="/ppt/tags/tag202.xml" ContentType="application/vnd.openxmlformats-officedocument.presentationml.tags+xml"/>
  <Override PartName="/ppt/notesSlides/notesSlide2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2" r:id="rId1"/>
  </p:sldMasterIdLst>
  <p:notesMasterIdLst>
    <p:notesMasterId r:id="rId203"/>
  </p:notesMasterIdLst>
  <p:sldIdLst>
    <p:sldId id="256" r:id="rId2"/>
    <p:sldId id="505" r:id="rId3"/>
    <p:sldId id="259" r:id="rId4"/>
    <p:sldId id="260" r:id="rId5"/>
    <p:sldId id="261" r:id="rId6"/>
    <p:sldId id="262" r:id="rId7"/>
    <p:sldId id="507" r:id="rId8"/>
    <p:sldId id="264"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9" r:id="rId32"/>
    <p:sldId id="291" r:id="rId33"/>
    <p:sldId id="292" r:id="rId34"/>
    <p:sldId id="293" r:id="rId35"/>
    <p:sldId id="294" r:id="rId36"/>
    <p:sldId id="511" r:id="rId37"/>
    <p:sldId id="295" r:id="rId38"/>
    <p:sldId id="296" r:id="rId39"/>
    <p:sldId id="297" r:id="rId40"/>
    <p:sldId id="298" r:id="rId41"/>
    <p:sldId id="299"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29"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35" r:id="rId70"/>
    <p:sldId id="337" r:id="rId71"/>
    <p:sldId id="338" r:id="rId72"/>
    <p:sldId id="339" r:id="rId73"/>
    <p:sldId id="340" r:id="rId74"/>
    <p:sldId id="341" r:id="rId75"/>
    <p:sldId id="342" r:id="rId76"/>
    <p:sldId id="343" r:id="rId77"/>
    <p:sldId id="344" r:id="rId78"/>
    <p:sldId id="345" r:id="rId79"/>
    <p:sldId id="346" r:id="rId80"/>
    <p:sldId id="347" r:id="rId81"/>
    <p:sldId id="348" r:id="rId82"/>
    <p:sldId id="349" r:id="rId83"/>
    <p:sldId id="350" r:id="rId84"/>
    <p:sldId id="351" r:id="rId85"/>
    <p:sldId id="352" r:id="rId86"/>
    <p:sldId id="353" r:id="rId87"/>
    <p:sldId id="354" r:id="rId88"/>
    <p:sldId id="355" r:id="rId89"/>
    <p:sldId id="356" r:id="rId90"/>
    <p:sldId id="357" r:id="rId91"/>
    <p:sldId id="358" r:id="rId92"/>
    <p:sldId id="359" r:id="rId93"/>
    <p:sldId id="360" r:id="rId94"/>
    <p:sldId id="361" r:id="rId95"/>
    <p:sldId id="330" r:id="rId96"/>
    <p:sldId id="332" r:id="rId97"/>
    <p:sldId id="333" r:id="rId98"/>
    <p:sldId id="520" r:id="rId99"/>
    <p:sldId id="364" r:id="rId100"/>
    <p:sldId id="506" r:id="rId101"/>
    <p:sldId id="425" r:id="rId102"/>
    <p:sldId id="449" r:id="rId103"/>
    <p:sldId id="426" r:id="rId104"/>
    <p:sldId id="427" r:id="rId105"/>
    <p:sldId id="428" r:id="rId106"/>
    <p:sldId id="429" r:id="rId107"/>
    <p:sldId id="450" r:id="rId108"/>
    <p:sldId id="430" r:id="rId109"/>
    <p:sldId id="431" r:id="rId110"/>
    <p:sldId id="432" r:id="rId111"/>
    <p:sldId id="433" r:id="rId112"/>
    <p:sldId id="434" r:id="rId113"/>
    <p:sldId id="435" r:id="rId114"/>
    <p:sldId id="436" r:id="rId115"/>
    <p:sldId id="437" r:id="rId116"/>
    <p:sldId id="438" r:id="rId117"/>
    <p:sldId id="439" r:id="rId118"/>
    <p:sldId id="440" r:id="rId119"/>
    <p:sldId id="441" r:id="rId120"/>
    <p:sldId id="442" r:id="rId121"/>
    <p:sldId id="443" r:id="rId122"/>
    <p:sldId id="444" r:id="rId123"/>
    <p:sldId id="445" r:id="rId124"/>
    <p:sldId id="446" r:id="rId125"/>
    <p:sldId id="447" r:id="rId126"/>
    <p:sldId id="448" r:id="rId127"/>
    <p:sldId id="365" r:id="rId128"/>
    <p:sldId id="467" r:id="rId129"/>
    <p:sldId id="469" r:id="rId130"/>
    <p:sldId id="468" r:id="rId131"/>
    <p:sldId id="465" r:id="rId132"/>
    <p:sldId id="369" r:id="rId133"/>
    <p:sldId id="370" r:id="rId134"/>
    <p:sldId id="371" r:id="rId135"/>
    <p:sldId id="372" r:id="rId136"/>
    <p:sldId id="367" r:id="rId137"/>
    <p:sldId id="375" r:id="rId138"/>
    <p:sldId id="466" r:id="rId139"/>
    <p:sldId id="374" r:id="rId140"/>
    <p:sldId id="377" r:id="rId141"/>
    <p:sldId id="378" r:id="rId142"/>
    <p:sldId id="381" r:id="rId143"/>
    <p:sldId id="379" r:id="rId144"/>
    <p:sldId id="383" r:id="rId145"/>
    <p:sldId id="386" r:id="rId146"/>
    <p:sldId id="385" r:id="rId147"/>
    <p:sldId id="388" r:id="rId148"/>
    <p:sldId id="380" r:id="rId149"/>
    <p:sldId id="382" r:id="rId150"/>
    <p:sldId id="390" r:id="rId151"/>
    <p:sldId id="393" r:id="rId152"/>
    <p:sldId id="384" r:id="rId153"/>
    <p:sldId id="395" r:id="rId154"/>
    <p:sldId id="391" r:id="rId155"/>
    <p:sldId id="392" r:id="rId156"/>
    <p:sldId id="401" r:id="rId157"/>
    <p:sldId id="396" r:id="rId158"/>
    <p:sldId id="397" r:id="rId159"/>
    <p:sldId id="463" r:id="rId160"/>
    <p:sldId id="471" r:id="rId161"/>
    <p:sldId id="472" r:id="rId162"/>
    <p:sldId id="400" r:id="rId163"/>
    <p:sldId id="474" r:id="rId164"/>
    <p:sldId id="475" r:id="rId165"/>
    <p:sldId id="476" r:id="rId166"/>
    <p:sldId id="490" r:id="rId167"/>
    <p:sldId id="491" r:id="rId168"/>
    <p:sldId id="493" r:id="rId169"/>
    <p:sldId id="494" r:id="rId170"/>
    <p:sldId id="479" r:id="rId171"/>
    <p:sldId id="480" r:id="rId172"/>
    <p:sldId id="495" r:id="rId173"/>
    <p:sldId id="496" r:id="rId174"/>
    <p:sldId id="483" r:id="rId175"/>
    <p:sldId id="484" r:id="rId176"/>
    <p:sldId id="485" r:id="rId177"/>
    <p:sldId id="497" r:id="rId178"/>
    <p:sldId id="498" r:id="rId179"/>
    <p:sldId id="488" r:id="rId180"/>
    <p:sldId id="489" r:id="rId181"/>
    <p:sldId id="473" r:id="rId182"/>
    <p:sldId id="394" r:id="rId183"/>
    <p:sldId id="459" r:id="rId184"/>
    <p:sldId id="458" r:id="rId185"/>
    <p:sldId id="460" r:id="rId186"/>
    <p:sldId id="456" r:id="rId187"/>
    <p:sldId id="457" r:id="rId188"/>
    <p:sldId id="403" r:id="rId189"/>
    <p:sldId id="402" r:id="rId190"/>
    <p:sldId id="409" r:id="rId191"/>
    <p:sldId id="405" r:id="rId192"/>
    <p:sldId id="404" r:id="rId193"/>
    <p:sldId id="408" r:id="rId194"/>
    <p:sldId id="407" r:id="rId195"/>
    <p:sldId id="454" r:id="rId196"/>
    <p:sldId id="452" r:id="rId197"/>
    <p:sldId id="453" r:id="rId198"/>
    <p:sldId id="410" r:id="rId199"/>
    <p:sldId id="455" r:id="rId200"/>
    <p:sldId id="499" r:id="rId201"/>
    <p:sldId id="521" r:id="rId202"/>
  </p:sldIdLst>
  <p:sldSz cx="9144000" cy="6858000" type="screen4x3"/>
  <p:notesSz cx="6858000" cy="9144000"/>
  <p:custDataLst>
    <p:tags r:id="rId204"/>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02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8" autoAdjust="0"/>
    <p:restoredTop sz="94613" autoAdjust="0"/>
  </p:normalViewPr>
  <p:slideViewPr>
    <p:cSldViewPr>
      <p:cViewPr varScale="1">
        <p:scale>
          <a:sx n="65" d="100"/>
          <a:sy n="65" d="100"/>
        </p:scale>
        <p:origin x="792" y="102"/>
      </p:cViewPr>
      <p:guideLst>
        <p:guide orient="horz" pos="2160"/>
        <p:guide pos="2880"/>
      </p:guideLst>
    </p:cSldViewPr>
  </p:slideViewPr>
  <p:outlineViewPr>
    <p:cViewPr>
      <p:scale>
        <a:sx n="33" d="100"/>
        <a:sy n="33" d="100"/>
      </p:scale>
      <p:origin x="0" y="44131"/>
    </p:cViewPr>
  </p:outlineViewPr>
  <p:notesTextViewPr>
    <p:cViewPr>
      <p:scale>
        <a:sx n="100" d="100"/>
        <a:sy n="100" d="100"/>
      </p:scale>
      <p:origin x="0" y="0"/>
    </p:cViewPr>
  </p:notesTextViewPr>
  <p:sorterViewPr>
    <p:cViewPr>
      <p:scale>
        <a:sx n="66" d="100"/>
        <a:sy n="66" d="100"/>
      </p:scale>
      <p:origin x="0" y="243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theme" Target="theme/theme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notesMaster" Target="notesMasters/notesMaster1.xml"/><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ags" Target="tags/tag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218C56-AA33-4C96-8635-476367CAAC5F}" type="datetimeFigureOut">
              <a:rPr lang="ru-RU" smtClean="0"/>
              <a:pPr/>
              <a:t>28.03.2023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320EE0-92E0-420C-A6B1-E4C4BD0E7485}" type="slidenum">
              <a:rPr lang="ru-RU" smtClean="0"/>
              <a:pPr/>
              <a:t>‹#›</a:t>
            </a:fld>
            <a:endParaRPr lang="ru-RU"/>
          </a:p>
        </p:txBody>
      </p:sp>
    </p:spTree>
    <p:extLst>
      <p:ext uri="{BB962C8B-B14F-4D97-AF65-F5344CB8AC3E}">
        <p14:creationId xmlns:p14="http://schemas.microsoft.com/office/powerpoint/2010/main" val="1335285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a:t>
            </a:fld>
            <a:endParaRPr lang="ru-RU"/>
          </a:p>
        </p:txBody>
      </p:sp>
    </p:spTree>
    <p:extLst>
      <p:ext uri="{BB962C8B-B14F-4D97-AF65-F5344CB8AC3E}">
        <p14:creationId xmlns:p14="http://schemas.microsoft.com/office/powerpoint/2010/main" val="3991588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10</a:t>
            </a:fld>
            <a:endParaRPr lang="ru-RU"/>
          </a:p>
        </p:txBody>
      </p:sp>
    </p:spTree>
    <p:extLst>
      <p:ext uri="{BB962C8B-B14F-4D97-AF65-F5344CB8AC3E}">
        <p14:creationId xmlns:p14="http://schemas.microsoft.com/office/powerpoint/2010/main" val="28273788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4320EE0-92E0-420C-A6B1-E4C4BD0E7485}" type="slidenum">
              <a:rPr lang="ru-RU" smtClean="0"/>
              <a:pPr/>
              <a:t>100</a:t>
            </a:fld>
            <a:endParaRPr lang="ru-RU" dirty="0"/>
          </a:p>
        </p:txBody>
      </p:sp>
    </p:spTree>
    <p:extLst>
      <p:ext uri="{BB962C8B-B14F-4D97-AF65-F5344CB8AC3E}">
        <p14:creationId xmlns:p14="http://schemas.microsoft.com/office/powerpoint/2010/main" val="34926390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101</a:t>
            </a:fld>
            <a:endParaRPr lang="ru-RU" altLang="ru-RU"/>
          </a:p>
        </p:txBody>
      </p:sp>
    </p:spTree>
    <p:extLst>
      <p:ext uri="{BB962C8B-B14F-4D97-AF65-F5344CB8AC3E}">
        <p14:creationId xmlns:p14="http://schemas.microsoft.com/office/powerpoint/2010/main" val="270078215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102</a:t>
            </a:fld>
            <a:endParaRPr lang="ru-RU" altLang="ru-RU"/>
          </a:p>
        </p:txBody>
      </p:sp>
    </p:spTree>
    <p:extLst>
      <p:ext uri="{BB962C8B-B14F-4D97-AF65-F5344CB8AC3E}">
        <p14:creationId xmlns:p14="http://schemas.microsoft.com/office/powerpoint/2010/main" val="369269262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103</a:t>
            </a:fld>
            <a:endParaRPr lang="ru-RU" altLang="ru-RU"/>
          </a:p>
        </p:txBody>
      </p:sp>
    </p:spTree>
    <p:extLst>
      <p:ext uri="{BB962C8B-B14F-4D97-AF65-F5344CB8AC3E}">
        <p14:creationId xmlns:p14="http://schemas.microsoft.com/office/powerpoint/2010/main" val="369269262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104</a:t>
            </a:fld>
            <a:endParaRPr lang="ru-RU" altLang="ru-RU"/>
          </a:p>
        </p:txBody>
      </p:sp>
    </p:spTree>
    <p:extLst>
      <p:ext uri="{BB962C8B-B14F-4D97-AF65-F5344CB8AC3E}">
        <p14:creationId xmlns:p14="http://schemas.microsoft.com/office/powerpoint/2010/main" val="4808788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105</a:t>
            </a:fld>
            <a:endParaRPr lang="ru-RU" altLang="ru-RU"/>
          </a:p>
        </p:txBody>
      </p:sp>
    </p:spTree>
    <p:extLst>
      <p:ext uri="{BB962C8B-B14F-4D97-AF65-F5344CB8AC3E}">
        <p14:creationId xmlns:p14="http://schemas.microsoft.com/office/powerpoint/2010/main" val="21984151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106</a:t>
            </a:fld>
            <a:endParaRPr lang="ru-RU" altLang="ru-RU"/>
          </a:p>
        </p:txBody>
      </p:sp>
    </p:spTree>
    <p:extLst>
      <p:ext uri="{BB962C8B-B14F-4D97-AF65-F5344CB8AC3E}">
        <p14:creationId xmlns:p14="http://schemas.microsoft.com/office/powerpoint/2010/main" val="41747155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107</a:t>
            </a:fld>
            <a:endParaRPr lang="ru-RU" altLang="ru-RU"/>
          </a:p>
        </p:txBody>
      </p:sp>
    </p:spTree>
    <p:extLst>
      <p:ext uri="{BB962C8B-B14F-4D97-AF65-F5344CB8AC3E}">
        <p14:creationId xmlns:p14="http://schemas.microsoft.com/office/powerpoint/2010/main" val="21984151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108</a:t>
            </a:fld>
            <a:endParaRPr lang="ru-RU" altLang="ru-RU"/>
          </a:p>
        </p:txBody>
      </p:sp>
    </p:spTree>
    <p:extLst>
      <p:ext uri="{BB962C8B-B14F-4D97-AF65-F5344CB8AC3E}">
        <p14:creationId xmlns:p14="http://schemas.microsoft.com/office/powerpoint/2010/main" val="21936195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109</a:t>
            </a:fld>
            <a:endParaRPr lang="ru-RU" altLang="ru-RU"/>
          </a:p>
        </p:txBody>
      </p:sp>
    </p:spTree>
    <p:extLst>
      <p:ext uri="{BB962C8B-B14F-4D97-AF65-F5344CB8AC3E}">
        <p14:creationId xmlns:p14="http://schemas.microsoft.com/office/powerpoint/2010/main" val="1621779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11</a:t>
            </a:fld>
            <a:endParaRPr lang="ru-RU"/>
          </a:p>
        </p:txBody>
      </p:sp>
    </p:spTree>
    <p:extLst>
      <p:ext uri="{BB962C8B-B14F-4D97-AF65-F5344CB8AC3E}">
        <p14:creationId xmlns:p14="http://schemas.microsoft.com/office/powerpoint/2010/main" val="8279513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110</a:t>
            </a:fld>
            <a:endParaRPr lang="ru-RU" altLang="ru-RU"/>
          </a:p>
        </p:txBody>
      </p:sp>
    </p:spTree>
    <p:extLst>
      <p:ext uri="{BB962C8B-B14F-4D97-AF65-F5344CB8AC3E}">
        <p14:creationId xmlns:p14="http://schemas.microsoft.com/office/powerpoint/2010/main" val="30891202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111</a:t>
            </a:fld>
            <a:endParaRPr lang="ru-RU" altLang="ru-RU"/>
          </a:p>
        </p:txBody>
      </p:sp>
    </p:spTree>
    <p:extLst>
      <p:ext uri="{BB962C8B-B14F-4D97-AF65-F5344CB8AC3E}">
        <p14:creationId xmlns:p14="http://schemas.microsoft.com/office/powerpoint/2010/main" val="230153022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112</a:t>
            </a:fld>
            <a:endParaRPr lang="ru-RU" altLang="ru-RU"/>
          </a:p>
        </p:txBody>
      </p:sp>
    </p:spTree>
    <p:extLst>
      <p:ext uri="{BB962C8B-B14F-4D97-AF65-F5344CB8AC3E}">
        <p14:creationId xmlns:p14="http://schemas.microsoft.com/office/powerpoint/2010/main" val="355523314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113</a:t>
            </a:fld>
            <a:endParaRPr lang="ru-RU" altLang="ru-RU"/>
          </a:p>
        </p:txBody>
      </p:sp>
    </p:spTree>
    <p:extLst>
      <p:ext uri="{BB962C8B-B14F-4D97-AF65-F5344CB8AC3E}">
        <p14:creationId xmlns:p14="http://schemas.microsoft.com/office/powerpoint/2010/main" val="159992463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114</a:t>
            </a:fld>
            <a:endParaRPr lang="ru-RU" altLang="ru-RU"/>
          </a:p>
        </p:txBody>
      </p:sp>
    </p:spTree>
    <p:extLst>
      <p:ext uri="{BB962C8B-B14F-4D97-AF65-F5344CB8AC3E}">
        <p14:creationId xmlns:p14="http://schemas.microsoft.com/office/powerpoint/2010/main" val="27501488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115</a:t>
            </a:fld>
            <a:endParaRPr lang="ru-RU" altLang="ru-RU"/>
          </a:p>
        </p:txBody>
      </p:sp>
    </p:spTree>
    <p:extLst>
      <p:ext uri="{BB962C8B-B14F-4D97-AF65-F5344CB8AC3E}">
        <p14:creationId xmlns:p14="http://schemas.microsoft.com/office/powerpoint/2010/main" val="93326103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116</a:t>
            </a:fld>
            <a:endParaRPr lang="ru-RU" altLang="ru-RU"/>
          </a:p>
        </p:txBody>
      </p:sp>
    </p:spTree>
    <p:extLst>
      <p:ext uri="{BB962C8B-B14F-4D97-AF65-F5344CB8AC3E}">
        <p14:creationId xmlns:p14="http://schemas.microsoft.com/office/powerpoint/2010/main" val="190033488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117</a:t>
            </a:fld>
            <a:endParaRPr lang="ru-RU" altLang="ru-RU"/>
          </a:p>
        </p:txBody>
      </p:sp>
    </p:spTree>
    <p:extLst>
      <p:ext uri="{BB962C8B-B14F-4D97-AF65-F5344CB8AC3E}">
        <p14:creationId xmlns:p14="http://schemas.microsoft.com/office/powerpoint/2010/main" val="143175112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118</a:t>
            </a:fld>
            <a:endParaRPr lang="ru-RU" altLang="ru-RU"/>
          </a:p>
        </p:txBody>
      </p:sp>
    </p:spTree>
    <p:extLst>
      <p:ext uri="{BB962C8B-B14F-4D97-AF65-F5344CB8AC3E}">
        <p14:creationId xmlns:p14="http://schemas.microsoft.com/office/powerpoint/2010/main" val="394946682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119</a:t>
            </a:fld>
            <a:endParaRPr lang="ru-RU" altLang="ru-RU"/>
          </a:p>
        </p:txBody>
      </p:sp>
    </p:spTree>
    <p:extLst>
      <p:ext uri="{BB962C8B-B14F-4D97-AF65-F5344CB8AC3E}">
        <p14:creationId xmlns:p14="http://schemas.microsoft.com/office/powerpoint/2010/main" val="4116325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12</a:t>
            </a:fld>
            <a:endParaRPr lang="ru-RU"/>
          </a:p>
        </p:txBody>
      </p:sp>
    </p:spTree>
    <p:extLst>
      <p:ext uri="{BB962C8B-B14F-4D97-AF65-F5344CB8AC3E}">
        <p14:creationId xmlns:p14="http://schemas.microsoft.com/office/powerpoint/2010/main" val="186292267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120</a:t>
            </a:fld>
            <a:endParaRPr lang="ru-RU" altLang="ru-RU"/>
          </a:p>
        </p:txBody>
      </p:sp>
    </p:spTree>
    <p:extLst>
      <p:ext uri="{BB962C8B-B14F-4D97-AF65-F5344CB8AC3E}">
        <p14:creationId xmlns:p14="http://schemas.microsoft.com/office/powerpoint/2010/main" val="369839026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121</a:t>
            </a:fld>
            <a:endParaRPr lang="ru-RU" altLang="ru-RU"/>
          </a:p>
        </p:txBody>
      </p:sp>
    </p:spTree>
    <p:extLst>
      <p:ext uri="{BB962C8B-B14F-4D97-AF65-F5344CB8AC3E}">
        <p14:creationId xmlns:p14="http://schemas.microsoft.com/office/powerpoint/2010/main" val="57926937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122</a:t>
            </a:fld>
            <a:endParaRPr lang="ru-RU" altLang="ru-RU"/>
          </a:p>
        </p:txBody>
      </p:sp>
    </p:spTree>
    <p:extLst>
      <p:ext uri="{BB962C8B-B14F-4D97-AF65-F5344CB8AC3E}">
        <p14:creationId xmlns:p14="http://schemas.microsoft.com/office/powerpoint/2010/main" val="394020053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123</a:t>
            </a:fld>
            <a:endParaRPr lang="ru-RU" altLang="ru-RU"/>
          </a:p>
        </p:txBody>
      </p:sp>
    </p:spTree>
    <p:extLst>
      <p:ext uri="{BB962C8B-B14F-4D97-AF65-F5344CB8AC3E}">
        <p14:creationId xmlns:p14="http://schemas.microsoft.com/office/powerpoint/2010/main" val="342087258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124</a:t>
            </a:fld>
            <a:endParaRPr lang="ru-RU" altLang="ru-RU"/>
          </a:p>
        </p:txBody>
      </p:sp>
    </p:spTree>
    <p:extLst>
      <p:ext uri="{BB962C8B-B14F-4D97-AF65-F5344CB8AC3E}">
        <p14:creationId xmlns:p14="http://schemas.microsoft.com/office/powerpoint/2010/main" val="369285411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125</a:t>
            </a:fld>
            <a:endParaRPr lang="ru-RU" altLang="ru-RU"/>
          </a:p>
        </p:txBody>
      </p:sp>
    </p:spTree>
    <p:extLst>
      <p:ext uri="{BB962C8B-B14F-4D97-AF65-F5344CB8AC3E}">
        <p14:creationId xmlns:p14="http://schemas.microsoft.com/office/powerpoint/2010/main" val="316352814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126</a:t>
            </a:fld>
            <a:endParaRPr lang="ru-RU" altLang="ru-RU"/>
          </a:p>
        </p:txBody>
      </p:sp>
    </p:spTree>
    <p:extLst>
      <p:ext uri="{BB962C8B-B14F-4D97-AF65-F5344CB8AC3E}">
        <p14:creationId xmlns:p14="http://schemas.microsoft.com/office/powerpoint/2010/main" val="367021641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127</a:t>
            </a:fld>
            <a:endParaRPr lang="ru-RU"/>
          </a:p>
        </p:txBody>
      </p:sp>
    </p:spTree>
    <p:extLst>
      <p:ext uri="{BB962C8B-B14F-4D97-AF65-F5344CB8AC3E}">
        <p14:creationId xmlns:p14="http://schemas.microsoft.com/office/powerpoint/2010/main" val="266015576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128</a:t>
            </a:fld>
            <a:endParaRPr lang="ru-RU"/>
          </a:p>
        </p:txBody>
      </p:sp>
    </p:spTree>
    <p:extLst>
      <p:ext uri="{BB962C8B-B14F-4D97-AF65-F5344CB8AC3E}">
        <p14:creationId xmlns:p14="http://schemas.microsoft.com/office/powerpoint/2010/main" val="356321169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129</a:t>
            </a:fld>
            <a:endParaRPr lang="ru-RU"/>
          </a:p>
        </p:txBody>
      </p:sp>
    </p:spTree>
    <p:extLst>
      <p:ext uri="{BB962C8B-B14F-4D97-AF65-F5344CB8AC3E}">
        <p14:creationId xmlns:p14="http://schemas.microsoft.com/office/powerpoint/2010/main" val="818915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13</a:t>
            </a:fld>
            <a:endParaRPr lang="ru-RU"/>
          </a:p>
        </p:txBody>
      </p:sp>
    </p:spTree>
    <p:extLst>
      <p:ext uri="{BB962C8B-B14F-4D97-AF65-F5344CB8AC3E}">
        <p14:creationId xmlns:p14="http://schemas.microsoft.com/office/powerpoint/2010/main" val="63853845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130</a:t>
            </a:fld>
            <a:endParaRPr lang="ru-RU"/>
          </a:p>
        </p:txBody>
      </p:sp>
    </p:spTree>
    <p:extLst>
      <p:ext uri="{BB962C8B-B14F-4D97-AF65-F5344CB8AC3E}">
        <p14:creationId xmlns:p14="http://schemas.microsoft.com/office/powerpoint/2010/main" val="369435689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131</a:t>
            </a:fld>
            <a:endParaRPr lang="ru-RU"/>
          </a:p>
        </p:txBody>
      </p:sp>
    </p:spTree>
    <p:extLst>
      <p:ext uri="{BB962C8B-B14F-4D97-AF65-F5344CB8AC3E}">
        <p14:creationId xmlns:p14="http://schemas.microsoft.com/office/powerpoint/2010/main" val="14051820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132</a:t>
            </a:fld>
            <a:endParaRPr lang="ru-RU"/>
          </a:p>
        </p:txBody>
      </p:sp>
    </p:spTree>
    <p:extLst>
      <p:ext uri="{BB962C8B-B14F-4D97-AF65-F5344CB8AC3E}">
        <p14:creationId xmlns:p14="http://schemas.microsoft.com/office/powerpoint/2010/main" val="278548694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133</a:t>
            </a:fld>
            <a:endParaRPr lang="ru-RU"/>
          </a:p>
        </p:txBody>
      </p:sp>
    </p:spTree>
    <p:extLst>
      <p:ext uri="{BB962C8B-B14F-4D97-AF65-F5344CB8AC3E}">
        <p14:creationId xmlns:p14="http://schemas.microsoft.com/office/powerpoint/2010/main" val="21350514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134</a:t>
            </a:fld>
            <a:endParaRPr lang="ru-RU"/>
          </a:p>
        </p:txBody>
      </p:sp>
    </p:spTree>
    <p:extLst>
      <p:ext uri="{BB962C8B-B14F-4D97-AF65-F5344CB8AC3E}">
        <p14:creationId xmlns:p14="http://schemas.microsoft.com/office/powerpoint/2010/main" val="162200474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135</a:t>
            </a:fld>
            <a:endParaRPr lang="ru-RU"/>
          </a:p>
        </p:txBody>
      </p:sp>
    </p:spTree>
    <p:extLst>
      <p:ext uri="{BB962C8B-B14F-4D97-AF65-F5344CB8AC3E}">
        <p14:creationId xmlns:p14="http://schemas.microsoft.com/office/powerpoint/2010/main" val="284949727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136</a:t>
            </a:fld>
            <a:endParaRPr lang="ru-RU"/>
          </a:p>
        </p:txBody>
      </p:sp>
    </p:spTree>
    <p:extLst>
      <p:ext uri="{BB962C8B-B14F-4D97-AF65-F5344CB8AC3E}">
        <p14:creationId xmlns:p14="http://schemas.microsoft.com/office/powerpoint/2010/main" val="280365072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137</a:t>
            </a:fld>
            <a:endParaRPr lang="ru-RU"/>
          </a:p>
        </p:txBody>
      </p:sp>
    </p:spTree>
    <p:extLst>
      <p:ext uri="{BB962C8B-B14F-4D97-AF65-F5344CB8AC3E}">
        <p14:creationId xmlns:p14="http://schemas.microsoft.com/office/powerpoint/2010/main" val="426566165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138</a:t>
            </a:fld>
            <a:endParaRPr lang="ru-RU"/>
          </a:p>
        </p:txBody>
      </p:sp>
    </p:spTree>
    <p:extLst>
      <p:ext uri="{BB962C8B-B14F-4D97-AF65-F5344CB8AC3E}">
        <p14:creationId xmlns:p14="http://schemas.microsoft.com/office/powerpoint/2010/main" val="323217033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139</a:t>
            </a:fld>
            <a:endParaRPr lang="ru-RU"/>
          </a:p>
        </p:txBody>
      </p:sp>
    </p:spTree>
    <p:extLst>
      <p:ext uri="{BB962C8B-B14F-4D97-AF65-F5344CB8AC3E}">
        <p14:creationId xmlns:p14="http://schemas.microsoft.com/office/powerpoint/2010/main" val="3824430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14</a:t>
            </a:fld>
            <a:endParaRPr lang="ru-RU"/>
          </a:p>
        </p:txBody>
      </p:sp>
    </p:spTree>
    <p:extLst>
      <p:ext uri="{BB962C8B-B14F-4D97-AF65-F5344CB8AC3E}">
        <p14:creationId xmlns:p14="http://schemas.microsoft.com/office/powerpoint/2010/main" val="30477793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140</a:t>
            </a:fld>
            <a:endParaRPr lang="ru-RU"/>
          </a:p>
        </p:txBody>
      </p:sp>
    </p:spTree>
    <p:extLst>
      <p:ext uri="{BB962C8B-B14F-4D97-AF65-F5344CB8AC3E}">
        <p14:creationId xmlns:p14="http://schemas.microsoft.com/office/powerpoint/2010/main" val="403034783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141</a:t>
            </a:fld>
            <a:endParaRPr lang="ru-RU"/>
          </a:p>
        </p:txBody>
      </p:sp>
    </p:spTree>
    <p:extLst>
      <p:ext uri="{BB962C8B-B14F-4D97-AF65-F5344CB8AC3E}">
        <p14:creationId xmlns:p14="http://schemas.microsoft.com/office/powerpoint/2010/main" val="373228652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142</a:t>
            </a:fld>
            <a:endParaRPr lang="ru-RU"/>
          </a:p>
        </p:txBody>
      </p:sp>
    </p:spTree>
    <p:extLst>
      <p:ext uri="{BB962C8B-B14F-4D97-AF65-F5344CB8AC3E}">
        <p14:creationId xmlns:p14="http://schemas.microsoft.com/office/powerpoint/2010/main" val="50789196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143</a:t>
            </a:fld>
            <a:endParaRPr lang="ru-RU"/>
          </a:p>
        </p:txBody>
      </p:sp>
    </p:spTree>
    <p:extLst>
      <p:ext uri="{BB962C8B-B14F-4D97-AF65-F5344CB8AC3E}">
        <p14:creationId xmlns:p14="http://schemas.microsoft.com/office/powerpoint/2010/main" val="35730372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144</a:t>
            </a:fld>
            <a:endParaRPr lang="ru-RU"/>
          </a:p>
        </p:txBody>
      </p:sp>
    </p:spTree>
    <p:extLst>
      <p:ext uri="{BB962C8B-B14F-4D97-AF65-F5344CB8AC3E}">
        <p14:creationId xmlns:p14="http://schemas.microsoft.com/office/powerpoint/2010/main" val="31680244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145</a:t>
            </a:fld>
            <a:endParaRPr lang="ru-RU"/>
          </a:p>
        </p:txBody>
      </p:sp>
    </p:spTree>
    <p:extLst>
      <p:ext uri="{BB962C8B-B14F-4D97-AF65-F5344CB8AC3E}">
        <p14:creationId xmlns:p14="http://schemas.microsoft.com/office/powerpoint/2010/main" val="336080620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146</a:t>
            </a:fld>
            <a:endParaRPr lang="ru-RU"/>
          </a:p>
        </p:txBody>
      </p:sp>
    </p:spTree>
    <p:extLst>
      <p:ext uri="{BB962C8B-B14F-4D97-AF65-F5344CB8AC3E}">
        <p14:creationId xmlns:p14="http://schemas.microsoft.com/office/powerpoint/2010/main" val="306104963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147</a:t>
            </a:fld>
            <a:endParaRPr lang="ru-RU"/>
          </a:p>
        </p:txBody>
      </p:sp>
    </p:spTree>
    <p:extLst>
      <p:ext uri="{BB962C8B-B14F-4D97-AF65-F5344CB8AC3E}">
        <p14:creationId xmlns:p14="http://schemas.microsoft.com/office/powerpoint/2010/main" val="124940681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148</a:t>
            </a:fld>
            <a:endParaRPr lang="ru-RU"/>
          </a:p>
        </p:txBody>
      </p:sp>
    </p:spTree>
    <p:extLst>
      <p:ext uri="{BB962C8B-B14F-4D97-AF65-F5344CB8AC3E}">
        <p14:creationId xmlns:p14="http://schemas.microsoft.com/office/powerpoint/2010/main" val="10395457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149</a:t>
            </a:fld>
            <a:endParaRPr lang="ru-RU"/>
          </a:p>
        </p:txBody>
      </p:sp>
    </p:spTree>
    <p:extLst>
      <p:ext uri="{BB962C8B-B14F-4D97-AF65-F5344CB8AC3E}">
        <p14:creationId xmlns:p14="http://schemas.microsoft.com/office/powerpoint/2010/main" val="2512538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15</a:t>
            </a:fld>
            <a:endParaRPr lang="ru-RU"/>
          </a:p>
        </p:txBody>
      </p:sp>
    </p:spTree>
    <p:extLst>
      <p:ext uri="{BB962C8B-B14F-4D97-AF65-F5344CB8AC3E}">
        <p14:creationId xmlns:p14="http://schemas.microsoft.com/office/powerpoint/2010/main" val="331499867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150</a:t>
            </a:fld>
            <a:endParaRPr lang="ru-RU"/>
          </a:p>
        </p:txBody>
      </p:sp>
    </p:spTree>
    <p:extLst>
      <p:ext uri="{BB962C8B-B14F-4D97-AF65-F5344CB8AC3E}">
        <p14:creationId xmlns:p14="http://schemas.microsoft.com/office/powerpoint/2010/main" val="60752128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151</a:t>
            </a:fld>
            <a:endParaRPr lang="ru-RU"/>
          </a:p>
        </p:txBody>
      </p:sp>
    </p:spTree>
    <p:extLst>
      <p:ext uri="{BB962C8B-B14F-4D97-AF65-F5344CB8AC3E}">
        <p14:creationId xmlns:p14="http://schemas.microsoft.com/office/powerpoint/2010/main" val="16353983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152</a:t>
            </a:fld>
            <a:endParaRPr lang="ru-RU"/>
          </a:p>
        </p:txBody>
      </p:sp>
    </p:spTree>
    <p:extLst>
      <p:ext uri="{BB962C8B-B14F-4D97-AF65-F5344CB8AC3E}">
        <p14:creationId xmlns:p14="http://schemas.microsoft.com/office/powerpoint/2010/main" val="291752895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153</a:t>
            </a:fld>
            <a:endParaRPr lang="ru-RU"/>
          </a:p>
        </p:txBody>
      </p:sp>
    </p:spTree>
    <p:extLst>
      <p:ext uri="{BB962C8B-B14F-4D97-AF65-F5344CB8AC3E}">
        <p14:creationId xmlns:p14="http://schemas.microsoft.com/office/powerpoint/2010/main" val="163204550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154</a:t>
            </a:fld>
            <a:endParaRPr lang="ru-RU"/>
          </a:p>
        </p:txBody>
      </p:sp>
    </p:spTree>
    <p:extLst>
      <p:ext uri="{BB962C8B-B14F-4D97-AF65-F5344CB8AC3E}">
        <p14:creationId xmlns:p14="http://schemas.microsoft.com/office/powerpoint/2010/main" val="30351242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155</a:t>
            </a:fld>
            <a:endParaRPr lang="ru-RU"/>
          </a:p>
        </p:txBody>
      </p:sp>
    </p:spTree>
    <p:extLst>
      <p:ext uri="{BB962C8B-B14F-4D97-AF65-F5344CB8AC3E}">
        <p14:creationId xmlns:p14="http://schemas.microsoft.com/office/powerpoint/2010/main" val="256869699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156</a:t>
            </a:fld>
            <a:endParaRPr lang="ru-RU"/>
          </a:p>
        </p:txBody>
      </p:sp>
    </p:spTree>
    <p:extLst>
      <p:ext uri="{BB962C8B-B14F-4D97-AF65-F5344CB8AC3E}">
        <p14:creationId xmlns:p14="http://schemas.microsoft.com/office/powerpoint/2010/main" val="186956767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157</a:t>
            </a:fld>
            <a:endParaRPr lang="ru-RU"/>
          </a:p>
        </p:txBody>
      </p:sp>
    </p:spTree>
    <p:extLst>
      <p:ext uri="{BB962C8B-B14F-4D97-AF65-F5344CB8AC3E}">
        <p14:creationId xmlns:p14="http://schemas.microsoft.com/office/powerpoint/2010/main" val="297490729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158</a:t>
            </a:fld>
            <a:endParaRPr lang="ru-RU"/>
          </a:p>
        </p:txBody>
      </p:sp>
    </p:spTree>
    <p:extLst>
      <p:ext uri="{BB962C8B-B14F-4D97-AF65-F5344CB8AC3E}">
        <p14:creationId xmlns:p14="http://schemas.microsoft.com/office/powerpoint/2010/main" val="103115311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159</a:t>
            </a:fld>
            <a:endParaRPr lang="ru-RU"/>
          </a:p>
        </p:txBody>
      </p:sp>
    </p:spTree>
    <p:extLst>
      <p:ext uri="{BB962C8B-B14F-4D97-AF65-F5344CB8AC3E}">
        <p14:creationId xmlns:p14="http://schemas.microsoft.com/office/powerpoint/2010/main" val="121557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16</a:t>
            </a:fld>
            <a:endParaRPr lang="ru-RU"/>
          </a:p>
        </p:txBody>
      </p:sp>
    </p:spTree>
    <p:extLst>
      <p:ext uri="{BB962C8B-B14F-4D97-AF65-F5344CB8AC3E}">
        <p14:creationId xmlns:p14="http://schemas.microsoft.com/office/powerpoint/2010/main" val="383891477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160</a:t>
            </a:fld>
            <a:endParaRPr lang="ru-RU"/>
          </a:p>
        </p:txBody>
      </p:sp>
    </p:spTree>
    <p:extLst>
      <p:ext uri="{BB962C8B-B14F-4D97-AF65-F5344CB8AC3E}">
        <p14:creationId xmlns:p14="http://schemas.microsoft.com/office/powerpoint/2010/main" val="44559775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161</a:t>
            </a:fld>
            <a:endParaRPr lang="ru-RU"/>
          </a:p>
        </p:txBody>
      </p:sp>
    </p:spTree>
    <p:extLst>
      <p:ext uri="{BB962C8B-B14F-4D97-AF65-F5344CB8AC3E}">
        <p14:creationId xmlns:p14="http://schemas.microsoft.com/office/powerpoint/2010/main" val="35922571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162</a:t>
            </a:fld>
            <a:endParaRPr lang="ru-RU"/>
          </a:p>
        </p:txBody>
      </p:sp>
    </p:spTree>
    <p:extLst>
      <p:ext uri="{BB962C8B-B14F-4D97-AF65-F5344CB8AC3E}">
        <p14:creationId xmlns:p14="http://schemas.microsoft.com/office/powerpoint/2010/main" val="407852483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163</a:t>
            </a:fld>
            <a:endParaRPr lang="ru-RU"/>
          </a:p>
        </p:txBody>
      </p:sp>
    </p:spTree>
    <p:extLst>
      <p:ext uri="{BB962C8B-B14F-4D97-AF65-F5344CB8AC3E}">
        <p14:creationId xmlns:p14="http://schemas.microsoft.com/office/powerpoint/2010/main" val="252604047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164</a:t>
            </a:fld>
            <a:endParaRPr lang="ru-RU"/>
          </a:p>
        </p:txBody>
      </p:sp>
    </p:spTree>
    <p:extLst>
      <p:ext uri="{BB962C8B-B14F-4D97-AF65-F5344CB8AC3E}">
        <p14:creationId xmlns:p14="http://schemas.microsoft.com/office/powerpoint/2010/main" val="24878323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165</a:t>
            </a:fld>
            <a:endParaRPr lang="ru-RU"/>
          </a:p>
        </p:txBody>
      </p:sp>
    </p:spTree>
    <p:extLst>
      <p:ext uri="{BB962C8B-B14F-4D97-AF65-F5344CB8AC3E}">
        <p14:creationId xmlns:p14="http://schemas.microsoft.com/office/powerpoint/2010/main" val="157144127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166</a:t>
            </a:fld>
            <a:endParaRPr lang="ru-RU"/>
          </a:p>
        </p:txBody>
      </p:sp>
    </p:spTree>
    <p:extLst>
      <p:ext uri="{BB962C8B-B14F-4D97-AF65-F5344CB8AC3E}">
        <p14:creationId xmlns:p14="http://schemas.microsoft.com/office/powerpoint/2010/main" val="10912007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167</a:t>
            </a:fld>
            <a:endParaRPr lang="ru-RU"/>
          </a:p>
        </p:txBody>
      </p:sp>
    </p:spTree>
    <p:extLst>
      <p:ext uri="{BB962C8B-B14F-4D97-AF65-F5344CB8AC3E}">
        <p14:creationId xmlns:p14="http://schemas.microsoft.com/office/powerpoint/2010/main" val="63605608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168</a:t>
            </a:fld>
            <a:endParaRPr lang="ru-RU"/>
          </a:p>
        </p:txBody>
      </p:sp>
    </p:spTree>
    <p:extLst>
      <p:ext uri="{BB962C8B-B14F-4D97-AF65-F5344CB8AC3E}">
        <p14:creationId xmlns:p14="http://schemas.microsoft.com/office/powerpoint/2010/main" val="413421639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169</a:t>
            </a:fld>
            <a:endParaRPr lang="ru-RU"/>
          </a:p>
        </p:txBody>
      </p:sp>
    </p:spTree>
    <p:extLst>
      <p:ext uri="{BB962C8B-B14F-4D97-AF65-F5344CB8AC3E}">
        <p14:creationId xmlns:p14="http://schemas.microsoft.com/office/powerpoint/2010/main" val="1669063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17</a:t>
            </a:fld>
            <a:endParaRPr lang="ru-RU"/>
          </a:p>
        </p:txBody>
      </p:sp>
    </p:spTree>
    <p:extLst>
      <p:ext uri="{BB962C8B-B14F-4D97-AF65-F5344CB8AC3E}">
        <p14:creationId xmlns:p14="http://schemas.microsoft.com/office/powerpoint/2010/main" val="112681612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170</a:t>
            </a:fld>
            <a:endParaRPr lang="ru-RU" altLang="ru-RU"/>
          </a:p>
        </p:txBody>
      </p:sp>
    </p:spTree>
    <p:extLst>
      <p:ext uri="{BB962C8B-B14F-4D97-AF65-F5344CB8AC3E}">
        <p14:creationId xmlns:p14="http://schemas.microsoft.com/office/powerpoint/2010/main" val="206739587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171</a:t>
            </a:fld>
            <a:endParaRPr lang="ru-RU" altLang="ru-RU"/>
          </a:p>
        </p:txBody>
      </p:sp>
    </p:spTree>
    <p:extLst>
      <p:ext uri="{BB962C8B-B14F-4D97-AF65-F5344CB8AC3E}">
        <p14:creationId xmlns:p14="http://schemas.microsoft.com/office/powerpoint/2010/main" val="167324557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172</a:t>
            </a:fld>
            <a:endParaRPr lang="ru-RU"/>
          </a:p>
        </p:txBody>
      </p:sp>
    </p:spTree>
    <p:extLst>
      <p:ext uri="{BB962C8B-B14F-4D97-AF65-F5344CB8AC3E}">
        <p14:creationId xmlns:p14="http://schemas.microsoft.com/office/powerpoint/2010/main" val="215749445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173</a:t>
            </a:fld>
            <a:endParaRPr lang="ru-RU"/>
          </a:p>
        </p:txBody>
      </p:sp>
    </p:spTree>
    <p:extLst>
      <p:ext uri="{BB962C8B-B14F-4D97-AF65-F5344CB8AC3E}">
        <p14:creationId xmlns:p14="http://schemas.microsoft.com/office/powerpoint/2010/main" val="371199435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174</a:t>
            </a:fld>
            <a:endParaRPr lang="ru-RU" altLang="ru-RU"/>
          </a:p>
        </p:txBody>
      </p:sp>
    </p:spTree>
    <p:extLst>
      <p:ext uri="{BB962C8B-B14F-4D97-AF65-F5344CB8AC3E}">
        <p14:creationId xmlns:p14="http://schemas.microsoft.com/office/powerpoint/2010/main" val="53060476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175</a:t>
            </a:fld>
            <a:endParaRPr lang="ru-RU" altLang="ru-RU"/>
          </a:p>
        </p:txBody>
      </p:sp>
    </p:spTree>
    <p:extLst>
      <p:ext uri="{BB962C8B-B14F-4D97-AF65-F5344CB8AC3E}">
        <p14:creationId xmlns:p14="http://schemas.microsoft.com/office/powerpoint/2010/main" val="357118280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bwMode="auto">
          <a:noFill/>
          <a:ln>
            <a:solidFill>
              <a:srgbClr val="000000"/>
            </a:solidFill>
            <a:miter lim="800000"/>
            <a:headEnd/>
            <a:tailEnd/>
          </a:ln>
        </p:spPr>
      </p:sp>
      <p:sp>
        <p:nvSpPr>
          <p:cNvPr id="10137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1380" name="Номер слайда 3"/>
          <p:cNvSpPr>
            <a:spLocks noGrp="1"/>
          </p:cNvSpPr>
          <p:nvPr>
            <p:ph type="sldNum" sz="quarter" idx="5"/>
          </p:nvPr>
        </p:nvSpPr>
        <p:spPr bwMode="auto">
          <a:noFill/>
          <a:ln>
            <a:miter lim="800000"/>
            <a:headEnd/>
            <a:tailEnd/>
          </a:ln>
        </p:spPr>
        <p:txBody>
          <a:bodyPr/>
          <a:lstStyle/>
          <a:p>
            <a:fld id="{DC2B6A5A-48EB-4EA8-9952-BE75A0DD84FF}" type="slidenum">
              <a:rPr lang="ru-RU" altLang="ru-RU" smtClean="0">
                <a:cs typeface="Arial" pitchFamily="34" charset="0"/>
              </a:rPr>
              <a:pPr/>
              <a:t>176</a:t>
            </a:fld>
            <a:endParaRPr lang="ru-RU" altLang="ru-RU" smtClean="0">
              <a:cs typeface="Arial" pitchFamily="34" charset="0"/>
            </a:endParaRPr>
          </a:p>
        </p:txBody>
      </p:sp>
    </p:spTree>
    <p:extLst>
      <p:ext uri="{BB962C8B-B14F-4D97-AF65-F5344CB8AC3E}">
        <p14:creationId xmlns:p14="http://schemas.microsoft.com/office/powerpoint/2010/main" val="67029367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177</a:t>
            </a:fld>
            <a:endParaRPr lang="ru-RU" altLang="ru-RU"/>
          </a:p>
        </p:txBody>
      </p:sp>
    </p:spTree>
    <p:extLst>
      <p:ext uri="{BB962C8B-B14F-4D97-AF65-F5344CB8AC3E}">
        <p14:creationId xmlns:p14="http://schemas.microsoft.com/office/powerpoint/2010/main" val="357118280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178</a:t>
            </a:fld>
            <a:endParaRPr lang="ru-RU"/>
          </a:p>
        </p:txBody>
      </p:sp>
    </p:spTree>
    <p:extLst>
      <p:ext uri="{BB962C8B-B14F-4D97-AF65-F5344CB8AC3E}">
        <p14:creationId xmlns:p14="http://schemas.microsoft.com/office/powerpoint/2010/main" val="283583493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179</a:t>
            </a:fld>
            <a:endParaRPr lang="ru-RU" altLang="ru-RU"/>
          </a:p>
        </p:txBody>
      </p:sp>
    </p:spTree>
    <p:extLst>
      <p:ext uri="{BB962C8B-B14F-4D97-AF65-F5344CB8AC3E}">
        <p14:creationId xmlns:p14="http://schemas.microsoft.com/office/powerpoint/2010/main" val="195402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18</a:t>
            </a:fld>
            <a:endParaRPr lang="ru-RU"/>
          </a:p>
        </p:txBody>
      </p:sp>
    </p:spTree>
    <p:extLst>
      <p:ext uri="{BB962C8B-B14F-4D97-AF65-F5344CB8AC3E}">
        <p14:creationId xmlns:p14="http://schemas.microsoft.com/office/powerpoint/2010/main" val="37760139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B4C24B7-3DD6-44D5-AC7E-AAE44E40E675}" type="slidenum">
              <a:rPr lang="ru-RU" altLang="ru-RU" smtClean="0"/>
              <a:pPr>
                <a:defRPr/>
              </a:pPr>
              <a:t>180</a:t>
            </a:fld>
            <a:endParaRPr lang="ru-RU" altLang="ru-RU"/>
          </a:p>
        </p:txBody>
      </p:sp>
    </p:spTree>
    <p:extLst>
      <p:ext uri="{BB962C8B-B14F-4D97-AF65-F5344CB8AC3E}">
        <p14:creationId xmlns:p14="http://schemas.microsoft.com/office/powerpoint/2010/main" val="309845087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181</a:t>
            </a:fld>
            <a:endParaRPr lang="ru-RU"/>
          </a:p>
        </p:txBody>
      </p:sp>
    </p:spTree>
    <p:extLst>
      <p:ext uri="{BB962C8B-B14F-4D97-AF65-F5344CB8AC3E}">
        <p14:creationId xmlns:p14="http://schemas.microsoft.com/office/powerpoint/2010/main" val="295675532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182</a:t>
            </a:fld>
            <a:endParaRPr lang="ru-RU"/>
          </a:p>
        </p:txBody>
      </p:sp>
    </p:spTree>
    <p:extLst>
      <p:ext uri="{BB962C8B-B14F-4D97-AF65-F5344CB8AC3E}">
        <p14:creationId xmlns:p14="http://schemas.microsoft.com/office/powerpoint/2010/main" val="272338918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183</a:t>
            </a:fld>
            <a:endParaRPr lang="ru-RU"/>
          </a:p>
        </p:txBody>
      </p:sp>
    </p:spTree>
    <p:extLst>
      <p:ext uri="{BB962C8B-B14F-4D97-AF65-F5344CB8AC3E}">
        <p14:creationId xmlns:p14="http://schemas.microsoft.com/office/powerpoint/2010/main" val="6590401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184</a:t>
            </a:fld>
            <a:endParaRPr lang="ru-RU"/>
          </a:p>
        </p:txBody>
      </p:sp>
    </p:spTree>
    <p:extLst>
      <p:ext uri="{BB962C8B-B14F-4D97-AF65-F5344CB8AC3E}">
        <p14:creationId xmlns:p14="http://schemas.microsoft.com/office/powerpoint/2010/main" val="415800856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185</a:t>
            </a:fld>
            <a:endParaRPr lang="ru-RU"/>
          </a:p>
        </p:txBody>
      </p:sp>
    </p:spTree>
    <p:extLst>
      <p:ext uri="{BB962C8B-B14F-4D97-AF65-F5344CB8AC3E}">
        <p14:creationId xmlns:p14="http://schemas.microsoft.com/office/powerpoint/2010/main" val="142498109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186</a:t>
            </a:fld>
            <a:endParaRPr lang="ru-RU"/>
          </a:p>
        </p:txBody>
      </p:sp>
    </p:spTree>
    <p:extLst>
      <p:ext uri="{BB962C8B-B14F-4D97-AF65-F5344CB8AC3E}">
        <p14:creationId xmlns:p14="http://schemas.microsoft.com/office/powerpoint/2010/main" val="85518428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187</a:t>
            </a:fld>
            <a:endParaRPr lang="ru-RU"/>
          </a:p>
        </p:txBody>
      </p:sp>
    </p:spTree>
    <p:extLst>
      <p:ext uri="{BB962C8B-B14F-4D97-AF65-F5344CB8AC3E}">
        <p14:creationId xmlns:p14="http://schemas.microsoft.com/office/powerpoint/2010/main" val="163360181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188</a:t>
            </a:fld>
            <a:endParaRPr lang="ru-RU"/>
          </a:p>
        </p:txBody>
      </p:sp>
    </p:spTree>
    <p:extLst>
      <p:ext uri="{BB962C8B-B14F-4D97-AF65-F5344CB8AC3E}">
        <p14:creationId xmlns:p14="http://schemas.microsoft.com/office/powerpoint/2010/main" val="31281962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189</a:t>
            </a:fld>
            <a:endParaRPr lang="ru-RU"/>
          </a:p>
        </p:txBody>
      </p:sp>
    </p:spTree>
    <p:extLst>
      <p:ext uri="{BB962C8B-B14F-4D97-AF65-F5344CB8AC3E}">
        <p14:creationId xmlns:p14="http://schemas.microsoft.com/office/powerpoint/2010/main" val="4258170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19</a:t>
            </a:fld>
            <a:endParaRPr lang="ru-RU"/>
          </a:p>
        </p:txBody>
      </p:sp>
    </p:spTree>
    <p:extLst>
      <p:ext uri="{BB962C8B-B14F-4D97-AF65-F5344CB8AC3E}">
        <p14:creationId xmlns:p14="http://schemas.microsoft.com/office/powerpoint/2010/main" val="147225823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190</a:t>
            </a:fld>
            <a:endParaRPr lang="ru-RU"/>
          </a:p>
        </p:txBody>
      </p:sp>
    </p:spTree>
    <p:extLst>
      <p:ext uri="{BB962C8B-B14F-4D97-AF65-F5344CB8AC3E}">
        <p14:creationId xmlns:p14="http://schemas.microsoft.com/office/powerpoint/2010/main" val="134380948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191</a:t>
            </a:fld>
            <a:endParaRPr lang="ru-RU"/>
          </a:p>
        </p:txBody>
      </p:sp>
    </p:spTree>
    <p:extLst>
      <p:ext uri="{BB962C8B-B14F-4D97-AF65-F5344CB8AC3E}">
        <p14:creationId xmlns:p14="http://schemas.microsoft.com/office/powerpoint/2010/main" val="371675418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192</a:t>
            </a:fld>
            <a:endParaRPr lang="ru-RU"/>
          </a:p>
        </p:txBody>
      </p:sp>
    </p:spTree>
    <p:extLst>
      <p:ext uri="{BB962C8B-B14F-4D97-AF65-F5344CB8AC3E}">
        <p14:creationId xmlns:p14="http://schemas.microsoft.com/office/powerpoint/2010/main" val="266921689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193</a:t>
            </a:fld>
            <a:endParaRPr lang="ru-RU"/>
          </a:p>
        </p:txBody>
      </p:sp>
    </p:spTree>
    <p:extLst>
      <p:ext uri="{BB962C8B-B14F-4D97-AF65-F5344CB8AC3E}">
        <p14:creationId xmlns:p14="http://schemas.microsoft.com/office/powerpoint/2010/main" val="187038987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194</a:t>
            </a:fld>
            <a:endParaRPr lang="ru-RU"/>
          </a:p>
        </p:txBody>
      </p:sp>
    </p:spTree>
    <p:extLst>
      <p:ext uri="{BB962C8B-B14F-4D97-AF65-F5344CB8AC3E}">
        <p14:creationId xmlns:p14="http://schemas.microsoft.com/office/powerpoint/2010/main" val="285447116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195</a:t>
            </a:fld>
            <a:endParaRPr lang="ru-RU"/>
          </a:p>
        </p:txBody>
      </p:sp>
    </p:spTree>
    <p:extLst>
      <p:ext uri="{BB962C8B-B14F-4D97-AF65-F5344CB8AC3E}">
        <p14:creationId xmlns:p14="http://schemas.microsoft.com/office/powerpoint/2010/main" val="130898402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196</a:t>
            </a:fld>
            <a:endParaRPr lang="ru-RU"/>
          </a:p>
        </p:txBody>
      </p:sp>
    </p:spTree>
    <p:extLst>
      <p:ext uri="{BB962C8B-B14F-4D97-AF65-F5344CB8AC3E}">
        <p14:creationId xmlns:p14="http://schemas.microsoft.com/office/powerpoint/2010/main" val="285482290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197</a:t>
            </a:fld>
            <a:endParaRPr lang="ru-RU"/>
          </a:p>
        </p:txBody>
      </p:sp>
    </p:spTree>
    <p:extLst>
      <p:ext uri="{BB962C8B-B14F-4D97-AF65-F5344CB8AC3E}">
        <p14:creationId xmlns:p14="http://schemas.microsoft.com/office/powerpoint/2010/main" val="90942082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198</a:t>
            </a:fld>
            <a:endParaRPr lang="ru-RU"/>
          </a:p>
        </p:txBody>
      </p:sp>
    </p:spTree>
    <p:extLst>
      <p:ext uri="{BB962C8B-B14F-4D97-AF65-F5344CB8AC3E}">
        <p14:creationId xmlns:p14="http://schemas.microsoft.com/office/powerpoint/2010/main" val="94644384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199</a:t>
            </a:fld>
            <a:endParaRPr lang="ru-RU"/>
          </a:p>
        </p:txBody>
      </p:sp>
    </p:spTree>
    <p:extLst>
      <p:ext uri="{BB962C8B-B14F-4D97-AF65-F5344CB8AC3E}">
        <p14:creationId xmlns:p14="http://schemas.microsoft.com/office/powerpoint/2010/main" val="2356861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4320EE0-92E0-420C-A6B1-E4C4BD0E7485}" type="slidenum">
              <a:rPr lang="ru-RU" smtClean="0"/>
              <a:pPr/>
              <a:t>2</a:t>
            </a:fld>
            <a:endParaRPr lang="ru-RU" dirty="0"/>
          </a:p>
        </p:txBody>
      </p:sp>
    </p:spTree>
    <p:extLst>
      <p:ext uri="{BB962C8B-B14F-4D97-AF65-F5344CB8AC3E}">
        <p14:creationId xmlns:p14="http://schemas.microsoft.com/office/powerpoint/2010/main" val="2562215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20</a:t>
            </a:fld>
            <a:endParaRPr lang="ru-RU"/>
          </a:p>
        </p:txBody>
      </p:sp>
    </p:spTree>
    <p:extLst>
      <p:ext uri="{BB962C8B-B14F-4D97-AF65-F5344CB8AC3E}">
        <p14:creationId xmlns:p14="http://schemas.microsoft.com/office/powerpoint/2010/main" val="417120629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200</a:t>
            </a:fld>
            <a:endParaRPr lang="ru-RU"/>
          </a:p>
        </p:txBody>
      </p:sp>
    </p:spTree>
    <p:extLst>
      <p:ext uri="{BB962C8B-B14F-4D97-AF65-F5344CB8AC3E}">
        <p14:creationId xmlns:p14="http://schemas.microsoft.com/office/powerpoint/2010/main" val="278674409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201</a:t>
            </a:fld>
            <a:endParaRPr lang="ru-RU"/>
          </a:p>
        </p:txBody>
      </p:sp>
    </p:spTree>
    <p:extLst>
      <p:ext uri="{BB962C8B-B14F-4D97-AF65-F5344CB8AC3E}">
        <p14:creationId xmlns:p14="http://schemas.microsoft.com/office/powerpoint/2010/main" val="1530957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21</a:t>
            </a:fld>
            <a:endParaRPr lang="ru-RU"/>
          </a:p>
        </p:txBody>
      </p:sp>
    </p:spTree>
    <p:extLst>
      <p:ext uri="{BB962C8B-B14F-4D97-AF65-F5344CB8AC3E}">
        <p14:creationId xmlns:p14="http://schemas.microsoft.com/office/powerpoint/2010/main" val="248123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22</a:t>
            </a:fld>
            <a:endParaRPr lang="ru-RU"/>
          </a:p>
        </p:txBody>
      </p:sp>
    </p:spTree>
    <p:extLst>
      <p:ext uri="{BB962C8B-B14F-4D97-AF65-F5344CB8AC3E}">
        <p14:creationId xmlns:p14="http://schemas.microsoft.com/office/powerpoint/2010/main" val="1860605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23</a:t>
            </a:fld>
            <a:endParaRPr lang="ru-RU"/>
          </a:p>
        </p:txBody>
      </p:sp>
    </p:spTree>
    <p:extLst>
      <p:ext uri="{BB962C8B-B14F-4D97-AF65-F5344CB8AC3E}">
        <p14:creationId xmlns:p14="http://schemas.microsoft.com/office/powerpoint/2010/main" val="3933479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24</a:t>
            </a:fld>
            <a:endParaRPr lang="ru-RU"/>
          </a:p>
        </p:txBody>
      </p:sp>
    </p:spTree>
    <p:extLst>
      <p:ext uri="{BB962C8B-B14F-4D97-AF65-F5344CB8AC3E}">
        <p14:creationId xmlns:p14="http://schemas.microsoft.com/office/powerpoint/2010/main" val="425339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25</a:t>
            </a:fld>
            <a:endParaRPr lang="ru-RU"/>
          </a:p>
        </p:txBody>
      </p:sp>
    </p:spTree>
    <p:extLst>
      <p:ext uri="{BB962C8B-B14F-4D97-AF65-F5344CB8AC3E}">
        <p14:creationId xmlns:p14="http://schemas.microsoft.com/office/powerpoint/2010/main" val="255985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26</a:t>
            </a:fld>
            <a:endParaRPr lang="ru-RU"/>
          </a:p>
        </p:txBody>
      </p:sp>
    </p:spTree>
    <p:extLst>
      <p:ext uri="{BB962C8B-B14F-4D97-AF65-F5344CB8AC3E}">
        <p14:creationId xmlns:p14="http://schemas.microsoft.com/office/powerpoint/2010/main" val="3449819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27</a:t>
            </a:fld>
            <a:endParaRPr lang="ru-RU"/>
          </a:p>
        </p:txBody>
      </p:sp>
    </p:spTree>
    <p:extLst>
      <p:ext uri="{BB962C8B-B14F-4D97-AF65-F5344CB8AC3E}">
        <p14:creationId xmlns:p14="http://schemas.microsoft.com/office/powerpoint/2010/main" val="1129237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28</a:t>
            </a:fld>
            <a:endParaRPr lang="ru-RU"/>
          </a:p>
        </p:txBody>
      </p:sp>
    </p:spTree>
    <p:extLst>
      <p:ext uri="{BB962C8B-B14F-4D97-AF65-F5344CB8AC3E}">
        <p14:creationId xmlns:p14="http://schemas.microsoft.com/office/powerpoint/2010/main" val="924058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29</a:t>
            </a:fld>
            <a:endParaRPr lang="ru-RU"/>
          </a:p>
        </p:txBody>
      </p:sp>
    </p:spTree>
    <p:extLst>
      <p:ext uri="{BB962C8B-B14F-4D97-AF65-F5344CB8AC3E}">
        <p14:creationId xmlns:p14="http://schemas.microsoft.com/office/powerpoint/2010/main" val="2469908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3</a:t>
            </a:fld>
            <a:endParaRPr lang="ru-RU"/>
          </a:p>
        </p:txBody>
      </p:sp>
    </p:spTree>
    <p:extLst>
      <p:ext uri="{BB962C8B-B14F-4D97-AF65-F5344CB8AC3E}">
        <p14:creationId xmlns:p14="http://schemas.microsoft.com/office/powerpoint/2010/main" val="336958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30</a:t>
            </a:fld>
            <a:endParaRPr lang="ru-RU"/>
          </a:p>
        </p:txBody>
      </p:sp>
    </p:spTree>
    <p:extLst>
      <p:ext uri="{BB962C8B-B14F-4D97-AF65-F5344CB8AC3E}">
        <p14:creationId xmlns:p14="http://schemas.microsoft.com/office/powerpoint/2010/main" val="45456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31</a:t>
            </a:fld>
            <a:endParaRPr lang="ru-RU"/>
          </a:p>
        </p:txBody>
      </p:sp>
    </p:spTree>
    <p:extLst>
      <p:ext uri="{BB962C8B-B14F-4D97-AF65-F5344CB8AC3E}">
        <p14:creationId xmlns:p14="http://schemas.microsoft.com/office/powerpoint/2010/main" val="1155705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32</a:t>
            </a:fld>
            <a:endParaRPr lang="ru-RU"/>
          </a:p>
        </p:txBody>
      </p:sp>
    </p:spTree>
    <p:extLst>
      <p:ext uri="{BB962C8B-B14F-4D97-AF65-F5344CB8AC3E}">
        <p14:creationId xmlns:p14="http://schemas.microsoft.com/office/powerpoint/2010/main" val="2471137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33</a:t>
            </a:fld>
            <a:endParaRPr lang="ru-RU"/>
          </a:p>
        </p:txBody>
      </p:sp>
    </p:spTree>
    <p:extLst>
      <p:ext uri="{BB962C8B-B14F-4D97-AF65-F5344CB8AC3E}">
        <p14:creationId xmlns:p14="http://schemas.microsoft.com/office/powerpoint/2010/main" val="26221699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34</a:t>
            </a:fld>
            <a:endParaRPr lang="ru-RU"/>
          </a:p>
        </p:txBody>
      </p:sp>
    </p:spTree>
    <p:extLst>
      <p:ext uri="{BB962C8B-B14F-4D97-AF65-F5344CB8AC3E}">
        <p14:creationId xmlns:p14="http://schemas.microsoft.com/office/powerpoint/2010/main" val="886292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35</a:t>
            </a:fld>
            <a:endParaRPr lang="ru-RU"/>
          </a:p>
        </p:txBody>
      </p:sp>
    </p:spTree>
    <p:extLst>
      <p:ext uri="{BB962C8B-B14F-4D97-AF65-F5344CB8AC3E}">
        <p14:creationId xmlns:p14="http://schemas.microsoft.com/office/powerpoint/2010/main" val="1462399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36</a:t>
            </a:fld>
            <a:endParaRPr lang="ru-RU"/>
          </a:p>
        </p:txBody>
      </p:sp>
    </p:spTree>
    <p:extLst>
      <p:ext uri="{BB962C8B-B14F-4D97-AF65-F5344CB8AC3E}">
        <p14:creationId xmlns:p14="http://schemas.microsoft.com/office/powerpoint/2010/main" val="4205190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37</a:t>
            </a:fld>
            <a:endParaRPr lang="ru-RU"/>
          </a:p>
        </p:txBody>
      </p:sp>
    </p:spTree>
    <p:extLst>
      <p:ext uri="{BB962C8B-B14F-4D97-AF65-F5344CB8AC3E}">
        <p14:creationId xmlns:p14="http://schemas.microsoft.com/office/powerpoint/2010/main" val="3456565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38</a:t>
            </a:fld>
            <a:endParaRPr lang="ru-RU"/>
          </a:p>
        </p:txBody>
      </p:sp>
    </p:spTree>
    <p:extLst>
      <p:ext uri="{BB962C8B-B14F-4D97-AF65-F5344CB8AC3E}">
        <p14:creationId xmlns:p14="http://schemas.microsoft.com/office/powerpoint/2010/main" val="3344697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39</a:t>
            </a:fld>
            <a:endParaRPr lang="ru-RU"/>
          </a:p>
        </p:txBody>
      </p:sp>
    </p:spTree>
    <p:extLst>
      <p:ext uri="{BB962C8B-B14F-4D97-AF65-F5344CB8AC3E}">
        <p14:creationId xmlns:p14="http://schemas.microsoft.com/office/powerpoint/2010/main" val="4210762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4</a:t>
            </a:fld>
            <a:endParaRPr lang="ru-RU"/>
          </a:p>
        </p:txBody>
      </p:sp>
    </p:spTree>
    <p:extLst>
      <p:ext uri="{BB962C8B-B14F-4D97-AF65-F5344CB8AC3E}">
        <p14:creationId xmlns:p14="http://schemas.microsoft.com/office/powerpoint/2010/main" val="179100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40</a:t>
            </a:fld>
            <a:endParaRPr lang="ru-RU"/>
          </a:p>
        </p:txBody>
      </p:sp>
    </p:spTree>
    <p:extLst>
      <p:ext uri="{BB962C8B-B14F-4D97-AF65-F5344CB8AC3E}">
        <p14:creationId xmlns:p14="http://schemas.microsoft.com/office/powerpoint/2010/main" val="648466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41</a:t>
            </a:fld>
            <a:endParaRPr lang="ru-RU"/>
          </a:p>
        </p:txBody>
      </p:sp>
    </p:spTree>
    <p:extLst>
      <p:ext uri="{BB962C8B-B14F-4D97-AF65-F5344CB8AC3E}">
        <p14:creationId xmlns:p14="http://schemas.microsoft.com/office/powerpoint/2010/main" val="19798858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42</a:t>
            </a:fld>
            <a:endParaRPr lang="ru-RU"/>
          </a:p>
        </p:txBody>
      </p:sp>
    </p:spTree>
    <p:extLst>
      <p:ext uri="{BB962C8B-B14F-4D97-AF65-F5344CB8AC3E}">
        <p14:creationId xmlns:p14="http://schemas.microsoft.com/office/powerpoint/2010/main" val="13446365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43</a:t>
            </a:fld>
            <a:endParaRPr lang="ru-RU"/>
          </a:p>
        </p:txBody>
      </p:sp>
    </p:spTree>
    <p:extLst>
      <p:ext uri="{BB962C8B-B14F-4D97-AF65-F5344CB8AC3E}">
        <p14:creationId xmlns:p14="http://schemas.microsoft.com/office/powerpoint/2010/main" val="965802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44</a:t>
            </a:fld>
            <a:endParaRPr lang="ru-RU"/>
          </a:p>
        </p:txBody>
      </p:sp>
    </p:spTree>
    <p:extLst>
      <p:ext uri="{BB962C8B-B14F-4D97-AF65-F5344CB8AC3E}">
        <p14:creationId xmlns:p14="http://schemas.microsoft.com/office/powerpoint/2010/main" val="11618287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45</a:t>
            </a:fld>
            <a:endParaRPr lang="ru-RU"/>
          </a:p>
        </p:txBody>
      </p:sp>
    </p:spTree>
    <p:extLst>
      <p:ext uri="{BB962C8B-B14F-4D97-AF65-F5344CB8AC3E}">
        <p14:creationId xmlns:p14="http://schemas.microsoft.com/office/powerpoint/2010/main" val="29482065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46</a:t>
            </a:fld>
            <a:endParaRPr lang="ru-RU"/>
          </a:p>
        </p:txBody>
      </p:sp>
    </p:spTree>
    <p:extLst>
      <p:ext uri="{BB962C8B-B14F-4D97-AF65-F5344CB8AC3E}">
        <p14:creationId xmlns:p14="http://schemas.microsoft.com/office/powerpoint/2010/main" val="3932234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47</a:t>
            </a:fld>
            <a:endParaRPr lang="ru-RU"/>
          </a:p>
        </p:txBody>
      </p:sp>
    </p:spTree>
    <p:extLst>
      <p:ext uri="{BB962C8B-B14F-4D97-AF65-F5344CB8AC3E}">
        <p14:creationId xmlns:p14="http://schemas.microsoft.com/office/powerpoint/2010/main" val="23356463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48</a:t>
            </a:fld>
            <a:endParaRPr lang="ru-RU"/>
          </a:p>
        </p:txBody>
      </p:sp>
    </p:spTree>
    <p:extLst>
      <p:ext uri="{BB962C8B-B14F-4D97-AF65-F5344CB8AC3E}">
        <p14:creationId xmlns:p14="http://schemas.microsoft.com/office/powerpoint/2010/main" val="28602276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49</a:t>
            </a:fld>
            <a:endParaRPr lang="ru-RU"/>
          </a:p>
        </p:txBody>
      </p:sp>
    </p:spTree>
    <p:extLst>
      <p:ext uri="{BB962C8B-B14F-4D97-AF65-F5344CB8AC3E}">
        <p14:creationId xmlns:p14="http://schemas.microsoft.com/office/powerpoint/2010/main" val="3150002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5</a:t>
            </a:fld>
            <a:endParaRPr lang="ru-RU"/>
          </a:p>
        </p:txBody>
      </p:sp>
    </p:spTree>
    <p:extLst>
      <p:ext uri="{BB962C8B-B14F-4D97-AF65-F5344CB8AC3E}">
        <p14:creationId xmlns:p14="http://schemas.microsoft.com/office/powerpoint/2010/main" val="35878276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50</a:t>
            </a:fld>
            <a:endParaRPr lang="ru-RU"/>
          </a:p>
        </p:txBody>
      </p:sp>
    </p:spTree>
    <p:extLst>
      <p:ext uri="{BB962C8B-B14F-4D97-AF65-F5344CB8AC3E}">
        <p14:creationId xmlns:p14="http://schemas.microsoft.com/office/powerpoint/2010/main" val="1268287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51</a:t>
            </a:fld>
            <a:endParaRPr lang="ru-RU"/>
          </a:p>
        </p:txBody>
      </p:sp>
    </p:spTree>
    <p:extLst>
      <p:ext uri="{BB962C8B-B14F-4D97-AF65-F5344CB8AC3E}">
        <p14:creationId xmlns:p14="http://schemas.microsoft.com/office/powerpoint/2010/main" val="27680770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52</a:t>
            </a:fld>
            <a:endParaRPr lang="ru-RU"/>
          </a:p>
        </p:txBody>
      </p:sp>
    </p:spTree>
    <p:extLst>
      <p:ext uri="{BB962C8B-B14F-4D97-AF65-F5344CB8AC3E}">
        <p14:creationId xmlns:p14="http://schemas.microsoft.com/office/powerpoint/2010/main" val="7987941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53</a:t>
            </a:fld>
            <a:endParaRPr lang="ru-RU"/>
          </a:p>
        </p:txBody>
      </p:sp>
    </p:spTree>
    <p:extLst>
      <p:ext uri="{BB962C8B-B14F-4D97-AF65-F5344CB8AC3E}">
        <p14:creationId xmlns:p14="http://schemas.microsoft.com/office/powerpoint/2010/main" val="10499874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54</a:t>
            </a:fld>
            <a:endParaRPr lang="ru-RU"/>
          </a:p>
        </p:txBody>
      </p:sp>
    </p:spTree>
    <p:extLst>
      <p:ext uri="{BB962C8B-B14F-4D97-AF65-F5344CB8AC3E}">
        <p14:creationId xmlns:p14="http://schemas.microsoft.com/office/powerpoint/2010/main" val="24945030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55</a:t>
            </a:fld>
            <a:endParaRPr lang="ru-RU"/>
          </a:p>
        </p:txBody>
      </p:sp>
    </p:spTree>
    <p:extLst>
      <p:ext uri="{BB962C8B-B14F-4D97-AF65-F5344CB8AC3E}">
        <p14:creationId xmlns:p14="http://schemas.microsoft.com/office/powerpoint/2010/main" val="21963446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56</a:t>
            </a:fld>
            <a:endParaRPr lang="ru-RU"/>
          </a:p>
        </p:txBody>
      </p:sp>
    </p:spTree>
    <p:extLst>
      <p:ext uri="{BB962C8B-B14F-4D97-AF65-F5344CB8AC3E}">
        <p14:creationId xmlns:p14="http://schemas.microsoft.com/office/powerpoint/2010/main" val="17579443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57</a:t>
            </a:fld>
            <a:endParaRPr lang="ru-RU"/>
          </a:p>
        </p:txBody>
      </p:sp>
    </p:spTree>
    <p:extLst>
      <p:ext uri="{BB962C8B-B14F-4D97-AF65-F5344CB8AC3E}">
        <p14:creationId xmlns:p14="http://schemas.microsoft.com/office/powerpoint/2010/main" val="876582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58</a:t>
            </a:fld>
            <a:endParaRPr lang="ru-RU"/>
          </a:p>
        </p:txBody>
      </p:sp>
    </p:spTree>
    <p:extLst>
      <p:ext uri="{BB962C8B-B14F-4D97-AF65-F5344CB8AC3E}">
        <p14:creationId xmlns:p14="http://schemas.microsoft.com/office/powerpoint/2010/main" val="39499272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59</a:t>
            </a:fld>
            <a:endParaRPr lang="ru-RU"/>
          </a:p>
        </p:txBody>
      </p:sp>
    </p:spTree>
    <p:extLst>
      <p:ext uri="{BB962C8B-B14F-4D97-AF65-F5344CB8AC3E}">
        <p14:creationId xmlns:p14="http://schemas.microsoft.com/office/powerpoint/2010/main" val="582680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6</a:t>
            </a:fld>
            <a:endParaRPr lang="ru-RU"/>
          </a:p>
        </p:txBody>
      </p:sp>
    </p:spTree>
    <p:extLst>
      <p:ext uri="{BB962C8B-B14F-4D97-AF65-F5344CB8AC3E}">
        <p14:creationId xmlns:p14="http://schemas.microsoft.com/office/powerpoint/2010/main" val="31860037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60</a:t>
            </a:fld>
            <a:endParaRPr lang="ru-RU"/>
          </a:p>
        </p:txBody>
      </p:sp>
    </p:spTree>
    <p:extLst>
      <p:ext uri="{BB962C8B-B14F-4D97-AF65-F5344CB8AC3E}">
        <p14:creationId xmlns:p14="http://schemas.microsoft.com/office/powerpoint/2010/main" val="19188420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61</a:t>
            </a:fld>
            <a:endParaRPr lang="ru-RU"/>
          </a:p>
        </p:txBody>
      </p:sp>
    </p:spTree>
    <p:extLst>
      <p:ext uri="{BB962C8B-B14F-4D97-AF65-F5344CB8AC3E}">
        <p14:creationId xmlns:p14="http://schemas.microsoft.com/office/powerpoint/2010/main" val="31310740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62</a:t>
            </a:fld>
            <a:endParaRPr lang="ru-RU"/>
          </a:p>
        </p:txBody>
      </p:sp>
    </p:spTree>
    <p:extLst>
      <p:ext uri="{BB962C8B-B14F-4D97-AF65-F5344CB8AC3E}">
        <p14:creationId xmlns:p14="http://schemas.microsoft.com/office/powerpoint/2010/main" val="26088230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63</a:t>
            </a:fld>
            <a:endParaRPr lang="ru-RU"/>
          </a:p>
        </p:txBody>
      </p:sp>
    </p:spTree>
    <p:extLst>
      <p:ext uri="{BB962C8B-B14F-4D97-AF65-F5344CB8AC3E}">
        <p14:creationId xmlns:p14="http://schemas.microsoft.com/office/powerpoint/2010/main" val="22760670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64</a:t>
            </a:fld>
            <a:endParaRPr lang="ru-RU"/>
          </a:p>
        </p:txBody>
      </p:sp>
    </p:spTree>
    <p:extLst>
      <p:ext uri="{BB962C8B-B14F-4D97-AF65-F5344CB8AC3E}">
        <p14:creationId xmlns:p14="http://schemas.microsoft.com/office/powerpoint/2010/main" val="26389325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65</a:t>
            </a:fld>
            <a:endParaRPr lang="ru-RU"/>
          </a:p>
        </p:txBody>
      </p:sp>
    </p:spTree>
    <p:extLst>
      <p:ext uri="{BB962C8B-B14F-4D97-AF65-F5344CB8AC3E}">
        <p14:creationId xmlns:p14="http://schemas.microsoft.com/office/powerpoint/2010/main" val="37417275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66</a:t>
            </a:fld>
            <a:endParaRPr lang="ru-RU"/>
          </a:p>
        </p:txBody>
      </p:sp>
    </p:spTree>
    <p:extLst>
      <p:ext uri="{BB962C8B-B14F-4D97-AF65-F5344CB8AC3E}">
        <p14:creationId xmlns:p14="http://schemas.microsoft.com/office/powerpoint/2010/main" val="14913048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67</a:t>
            </a:fld>
            <a:endParaRPr lang="ru-RU"/>
          </a:p>
        </p:txBody>
      </p:sp>
    </p:spTree>
    <p:extLst>
      <p:ext uri="{BB962C8B-B14F-4D97-AF65-F5344CB8AC3E}">
        <p14:creationId xmlns:p14="http://schemas.microsoft.com/office/powerpoint/2010/main" val="1194320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68</a:t>
            </a:fld>
            <a:endParaRPr lang="ru-RU"/>
          </a:p>
        </p:txBody>
      </p:sp>
    </p:spTree>
    <p:extLst>
      <p:ext uri="{BB962C8B-B14F-4D97-AF65-F5344CB8AC3E}">
        <p14:creationId xmlns:p14="http://schemas.microsoft.com/office/powerpoint/2010/main" val="39728235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69</a:t>
            </a:fld>
            <a:endParaRPr lang="ru-RU"/>
          </a:p>
        </p:txBody>
      </p:sp>
    </p:spTree>
    <p:extLst>
      <p:ext uri="{BB962C8B-B14F-4D97-AF65-F5344CB8AC3E}">
        <p14:creationId xmlns:p14="http://schemas.microsoft.com/office/powerpoint/2010/main" val="1933979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4320EE0-92E0-420C-A6B1-E4C4BD0E7485}" type="slidenum">
              <a:rPr lang="ru-RU" smtClean="0"/>
              <a:pPr/>
              <a:t>7</a:t>
            </a:fld>
            <a:endParaRPr lang="ru-RU" dirty="0"/>
          </a:p>
        </p:txBody>
      </p:sp>
    </p:spTree>
    <p:extLst>
      <p:ext uri="{BB962C8B-B14F-4D97-AF65-F5344CB8AC3E}">
        <p14:creationId xmlns:p14="http://schemas.microsoft.com/office/powerpoint/2010/main" val="14787866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70</a:t>
            </a:fld>
            <a:endParaRPr lang="ru-RU"/>
          </a:p>
        </p:txBody>
      </p:sp>
    </p:spTree>
    <p:extLst>
      <p:ext uri="{BB962C8B-B14F-4D97-AF65-F5344CB8AC3E}">
        <p14:creationId xmlns:p14="http://schemas.microsoft.com/office/powerpoint/2010/main" val="26800199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71</a:t>
            </a:fld>
            <a:endParaRPr lang="ru-RU"/>
          </a:p>
        </p:txBody>
      </p:sp>
    </p:spTree>
    <p:extLst>
      <p:ext uri="{BB962C8B-B14F-4D97-AF65-F5344CB8AC3E}">
        <p14:creationId xmlns:p14="http://schemas.microsoft.com/office/powerpoint/2010/main" val="36031843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72</a:t>
            </a:fld>
            <a:endParaRPr lang="ru-RU"/>
          </a:p>
        </p:txBody>
      </p:sp>
    </p:spTree>
    <p:extLst>
      <p:ext uri="{BB962C8B-B14F-4D97-AF65-F5344CB8AC3E}">
        <p14:creationId xmlns:p14="http://schemas.microsoft.com/office/powerpoint/2010/main" val="8631132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73</a:t>
            </a:fld>
            <a:endParaRPr lang="ru-RU"/>
          </a:p>
        </p:txBody>
      </p:sp>
    </p:spTree>
    <p:extLst>
      <p:ext uri="{BB962C8B-B14F-4D97-AF65-F5344CB8AC3E}">
        <p14:creationId xmlns:p14="http://schemas.microsoft.com/office/powerpoint/2010/main" val="16625401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74</a:t>
            </a:fld>
            <a:endParaRPr lang="ru-RU"/>
          </a:p>
        </p:txBody>
      </p:sp>
    </p:spTree>
    <p:extLst>
      <p:ext uri="{BB962C8B-B14F-4D97-AF65-F5344CB8AC3E}">
        <p14:creationId xmlns:p14="http://schemas.microsoft.com/office/powerpoint/2010/main" val="32806710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75</a:t>
            </a:fld>
            <a:endParaRPr lang="ru-RU"/>
          </a:p>
        </p:txBody>
      </p:sp>
    </p:spTree>
    <p:extLst>
      <p:ext uri="{BB962C8B-B14F-4D97-AF65-F5344CB8AC3E}">
        <p14:creationId xmlns:p14="http://schemas.microsoft.com/office/powerpoint/2010/main" val="16602907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76</a:t>
            </a:fld>
            <a:endParaRPr lang="ru-RU"/>
          </a:p>
        </p:txBody>
      </p:sp>
    </p:spTree>
    <p:extLst>
      <p:ext uri="{BB962C8B-B14F-4D97-AF65-F5344CB8AC3E}">
        <p14:creationId xmlns:p14="http://schemas.microsoft.com/office/powerpoint/2010/main" val="9663433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77</a:t>
            </a:fld>
            <a:endParaRPr lang="ru-RU"/>
          </a:p>
        </p:txBody>
      </p:sp>
    </p:spTree>
    <p:extLst>
      <p:ext uri="{BB962C8B-B14F-4D97-AF65-F5344CB8AC3E}">
        <p14:creationId xmlns:p14="http://schemas.microsoft.com/office/powerpoint/2010/main" val="15253009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78</a:t>
            </a:fld>
            <a:endParaRPr lang="ru-RU"/>
          </a:p>
        </p:txBody>
      </p:sp>
    </p:spTree>
    <p:extLst>
      <p:ext uri="{BB962C8B-B14F-4D97-AF65-F5344CB8AC3E}">
        <p14:creationId xmlns:p14="http://schemas.microsoft.com/office/powerpoint/2010/main" val="639995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79</a:t>
            </a:fld>
            <a:endParaRPr lang="ru-RU"/>
          </a:p>
        </p:txBody>
      </p:sp>
    </p:spTree>
    <p:extLst>
      <p:ext uri="{BB962C8B-B14F-4D97-AF65-F5344CB8AC3E}">
        <p14:creationId xmlns:p14="http://schemas.microsoft.com/office/powerpoint/2010/main" val="3430639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8</a:t>
            </a:fld>
            <a:endParaRPr lang="ru-RU"/>
          </a:p>
        </p:txBody>
      </p:sp>
    </p:spTree>
    <p:extLst>
      <p:ext uri="{BB962C8B-B14F-4D97-AF65-F5344CB8AC3E}">
        <p14:creationId xmlns:p14="http://schemas.microsoft.com/office/powerpoint/2010/main" val="18496284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80</a:t>
            </a:fld>
            <a:endParaRPr lang="ru-RU"/>
          </a:p>
        </p:txBody>
      </p:sp>
    </p:spTree>
    <p:extLst>
      <p:ext uri="{BB962C8B-B14F-4D97-AF65-F5344CB8AC3E}">
        <p14:creationId xmlns:p14="http://schemas.microsoft.com/office/powerpoint/2010/main" val="22759495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81</a:t>
            </a:fld>
            <a:endParaRPr lang="ru-RU"/>
          </a:p>
        </p:txBody>
      </p:sp>
    </p:spTree>
    <p:extLst>
      <p:ext uri="{BB962C8B-B14F-4D97-AF65-F5344CB8AC3E}">
        <p14:creationId xmlns:p14="http://schemas.microsoft.com/office/powerpoint/2010/main" val="1090272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82</a:t>
            </a:fld>
            <a:endParaRPr lang="ru-RU"/>
          </a:p>
        </p:txBody>
      </p:sp>
    </p:spTree>
    <p:extLst>
      <p:ext uri="{BB962C8B-B14F-4D97-AF65-F5344CB8AC3E}">
        <p14:creationId xmlns:p14="http://schemas.microsoft.com/office/powerpoint/2010/main" val="2866269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83</a:t>
            </a:fld>
            <a:endParaRPr lang="ru-RU"/>
          </a:p>
        </p:txBody>
      </p:sp>
    </p:spTree>
    <p:extLst>
      <p:ext uri="{BB962C8B-B14F-4D97-AF65-F5344CB8AC3E}">
        <p14:creationId xmlns:p14="http://schemas.microsoft.com/office/powerpoint/2010/main" val="18296859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84</a:t>
            </a:fld>
            <a:endParaRPr lang="ru-RU"/>
          </a:p>
        </p:txBody>
      </p:sp>
    </p:spTree>
    <p:extLst>
      <p:ext uri="{BB962C8B-B14F-4D97-AF65-F5344CB8AC3E}">
        <p14:creationId xmlns:p14="http://schemas.microsoft.com/office/powerpoint/2010/main" val="41352278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85</a:t>
            </a:fld>
            <a:endParaRPr lang="ru-RU"/>
          </a:p>
        </p:txBody>
      </p:sp>
    </p:spTree>
    <p:extLst>
      <p:ext uri="{BB962C8B-B14F-4D97-AF65-F5344CB8AC3E}">
        <p14:creationId xmlns:p14="http://schemas.microsoft.com/office/powerpoint/2010/main" val="4111501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86</a:t>
            </a:fld>
            <a:endParaRPr lang="ru-RU"/>
          </a:p>
        </p:txBody>
      </p:sp>
    </p:spTree>
    <p:extLst>
      <p:ext uri="{BB962C8B-B14F-4D97-AF65-F5344CB8AC3E}">
        <p14:creationId xmlns:p14="http://schemas.microsoft.com/office/powerpoint/2010/main" val="23206878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87</a:t>
            </a:fld>
            <a:endParaRPr lang="ru-RU"/>
          </a:p>
        </p:txBody>
      </p:sp>
    </p:spTree>
    <p:extLst>
      <p:ext uri="{BB962C8B-B14F-4D97-AF65-F5344CB8AC3E}">
        <p14:creationId xmlns:p14="http://schemas.microsoft.com/office/powerpoint/2010/main" val="25376106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88</a:t>
            </a:fld>
            <a:endParaRPr lang="ru-RU"/>
          </a:p>
        </p:txBody>
      </p:sp>
    </p:spTree>
    <p:extLst>
      <p:ext uri="{BB962C8B-B14F-4D97-AF65-F5344CB8AC3E}">
        <p14:creationId xmlns:p14="http://schemas.microsoft.com/office/powerpoint/2010/main" val="30258790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89</a:t>
            </a:fld>
            <a:endParaRPr lang="ru-RU"/>
          </a:p>
        </p:txBody>
      </p:sp>
    </p:spTree>
    <p:extLst>
      <p:ext uri="{BB962C8B-B14F-4D97-AF65-F5344CB8AC3E}">
        <p14:creationId xmlns:p14="http://schemas.microsoft.com/office/powerpoint/2010/main" val="292005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9</a:t>
            </a:fld>
            <a:endParaRPr lang="ru-RU"/>
          </a:p>
        </p:txBody>
      </p:sp>
    </p:spTree>
    <p:extLst>
      <p:ext uri="{BB962C8B-B14F-4D97-AF65-F5344CB8AC3E}">
        <p14:creationId xmlns:p14="http://schemas.microsoft.com/office/powerpoint/2010/main" val="26502949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90</a:t>
            </a:fld>
            <a:endParaRPr lang="ru-RU"/>
          </a:p>
        </p:txBody>
      </p:sp>
    </p:spTree>
    <p:extLst>
      <p:ext uri="{BB962C8B-B14F-4D97-AF65-F5344CB8AC3E}">
        <p14:creationId xmlns:p14="http://schemas.microsoft.com/office/powerpoint/2010/main" val="4482231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91</a:t>
            </a:fld>
            <a:endParaRPr lang="ru-RU"/>
          </a:p>
        </p:txBody>
      </p:sp>
    </p:spTree>
    <p:extLst>
      <p:ext uri="{BB962C8B-B14F-4D97-AF65-F5344CB8AC3E}">
        <p14:creationId xmlns:p14="http://schemas.microsoft.com/office/powerpoint/2010/main" val="11710879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92</a:t>
            </a:fld>
            <a:endParaRPr lang="ru-RU"/>
          </a:p>
        </p:txBody>
      </p:sp>
    </p:spTree>
    <p:extLst>
      <p:ext uri="{BB962C8B-B14F-4D97-AF65-F5344CB8AC3E}">
        <p14:creationId xmlns:p14="http://schemas.microsoft.com/office/powerpoint/2010/main" val="20425013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93</a:t>
            </a:fld>
            <a:endParaRPr lang="ru-RU"/>
          </a:p>
        </p:txBody>
      </p:sp>
    </p:spTree>
    <p:extLst>
      <p:ext uri="{BB962C8B-B14F-4D97-AF65-F5344CB8AC3E}">
        <p14:creationId xmlns:p14="http://schemas.microsoft.com/office/powerpoint/2010/main" val="11280030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94</a:t>
            </a:fld>
            <a:endParaRPr lang="ru-RU"/>
          </a:p>
        </p:txBody>
      </p:sp>
    </p:spTree>
    <p:extLst>
      <p:ext uri="{BB962C8B-B14F-4D97-AF65-F5344CB8AC3E}">
        <p14:creationId xmlns:p14="http://schemas.microsoft.com/office/powerpoint/2010/main" val="236645425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95</a:t>
            </a:fld>
            <a:endParaRPr lang="ru-RU"/>
          </a:p>
        </p:txBody>
      </p:sp>
    </p:spTree>
    <p:extLst>
      <p:ext uri="{BB962C8B-B14F-4D97-AF65-F5344CB8AC3E}">
        <p14:creationId xmlns:p14="http://schemas.microsoft.com/office/powerpoint/2010/main" val="40697156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96</a:t>
            </a:fld>
            <a:endParaRPr lang="ru-RU"/>
          </a:p>
        </p:txBody>
      </p:sp>
    </p:spTree>
    <p:extLst>
      <p:ext uri="{BB962C8B-B14F-4D97-AF65-F5344CB8AC3E}">
        <p14:creationId xmlns:p14="http://schemas.microsoft.com/office/powerpoint/2010/main" val="35366454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97</a:t>
            </a:fld>
            <a:endParaRPr lang="ru-RU"/>
          </a:p>
        </p:txBody>
      </p:sp>
    </p:spTree>
    <p:extLst>
      <p:ext uri="{BB962C8B-B14F-4D97-AF65-F5344CB8AC3E}">
        <p14:creationId xmlns:p14="http://schemas.microsoft.com/office/powerpoint/2010/main" val="37627167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DCB245D-1453-4C92-B5D7-0602E98A81B2}" type="slidenum">
              <a:rPr lang="ru-RU" smtClean="0"/>
              <a:t>98</a:t>
            </a:fld>
            <a:endParaRPr lang="ru-RU"/>
          </a:p>
        </p:txBody>
      </p:sp>
    </p:spTree>
    <p:extLst>
      <p:ext uri="{BB962C8B-B14F-4D97-AF65-F5344CB8AC3E}">
        <p14:creationId xmlns:p14="http://schemas.microsoft.com/office/powerpoint/2010/main" val="5394597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4320EE0-92E0-420C-A6B1-E4C4BD0E7485}" type="slidenum">
              <a:rPr lang="ru-RU" smtClean="0"/>
              <a:pPr/>
              <a:t>99</a:t>
            </a:fld>
            <a:endParaRPr lang="ru-RU"/>
          </a:p>
        </p:txBody>
      </p:sp>
    </p:spTree>
    <p:extLst>
      <p:ext uri="{BB962C8B-B14F-4D97-AF65-F5344CB8AC3E}">
        <p14:creationId xmlns:p14="http://schemas.microsoft.com/office/powerpoint/2010/main" val="1192180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254BC34-B820-4B99-BD46-16ABF6D56438}" type="datetime1">
              <a:rPr lang="ru-RU" smtClean="0"/>
              <a:pPr/>
              <a:t>28.03.2023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46923B-772B-4878-82EA-E2BF3C0C558C}"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1AE6FE9-BAED-453A-97AF-F3701CEF9A81}" type="datetime1">
              <a:rPr lang="ru-RU" smtClean="0"/>
              <a:pPr/>
              <a:t>28.03.2023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46923B-772B-4878-82EA-E2BF3C0C558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11D387E-BBE6-43F8-9499-0076FA21E12B}" type="datetime1">
              <a:rPr lang="ru-RU" smtClean="0"/>
              <a:pPr/>
              <a:t>28.03.2023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46923B-772B-4878-82EA-E2BF3C0C558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DD6B904-B908-47BB-B207-C716561488FC}" type="datetime1">
              <a:rPr lang="ru-RU" smtClean="0"/>
              <a:pPr/>
              <a:t>28.03.2023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46923B-772B-4878-82EA-E2BF3C0C558C}"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011D91A-3139-497D-84BE-3405C5181603}" type="datetime1">
              <a:rPr lang="ru-RU" smtClean="0"/>
              <a:pPr/>
              <a:t>28.03.2023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46923B-772B-4878-82EA-E2BF3C0C558C}"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710695E-0706-4AA5-84F2-27E8C83045AA}" type="datetime1">
              <a:rPr lang="ru-RU" smtClean="0"/>
              <a:pPr/>
              <a:t>28.03.2023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B46923B-772B-4878-82EA-E2BF3C0C558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C2E8017-3801-4BC6-9C37-F81EA9E665AB}" type="datetime1">
              <a:rPr lang="ru-RU" smtClean="0"/>
              <a:pPr/>
              <a:t>28.03.2023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B46923B-772B-4878-82EA-E2BF3C0C558C}"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F0CF4CB-0F31-43FE-BD24-E6AAFDB8C452}" type="datetime1">
              <a:rPr lang="ru-RU" smtClean="0"/>
              <a:pPr/>
              <a:t>28.03.2023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B46923B-772B-4878-82EA-E2BF3C0C558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6962832-7F6C-4840-A788-017067645C16}" type="datetime1">
              <a:rPr lang="ru-RU" smtClean="0"/>
              <a:pPr/>
              <a:t>28.03.2023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B46923B-772B-4878-82EA-E2BF3C0C558C}"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CAAFD02-F401-4B26-8B27-6B694C8664DA}" type="datetime1">
              <a:rPr lang="ru-RU" smtClean="0"/>
              <a:pPr/>
              <a:t>28.03.2023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B46923B-772B-4878-82EA-E2BF3C0C558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ADE9727-4A83-4448-86D2-AA23D9326197}" type="datetime1">
              <a:rPr lang="ru-RU" smtClean="0"/>
              <a:pPr/>
              <a:t>28.03.2023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B46923B-772B-4878-82EA-E2BF3C0C558C}"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E10B0-51F2-4E07-9625-24A4FD60A1B5}" type="datetime1">
              <a:rPr lang="ru-RU" smtClean="0"/>
              <a:pPr/>
              <a:t>28.03.2023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46923B-772B-4878-82EA-E2BF3C0C558C}"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10.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8" Type="http://schemas.openxmlformats.org/officeDocument/2006/relationships/slide" Target="slide101.xml"/><Relationship Id="rId13" Type="http://schemas.openxmlformats.org/officeDocument/2006/relationships/slide" Target="slide186.xml"/><Relationship Id="rId3" Type="http://schemas.openxmlformats.org/officeDocument/2006/relationships/notesSlide" Target="../notesSlides/notesSlide100.xml"/><Relationship Id="rId7" Type="http://schemas.openxmlformats.org/officeDocument/2006/relationships/slide" Target="slide99.xml"/><Relationship Id="rId12" Type="http://schemas.openxmlformats.org/officeDocument/2006/relationships/slide" Target="slide181.xml"/><Relationship Id="rId2" Type="http://schemas.openxmlformats.org/officeDocument/2006/relationships/slideLayout" Target="../slideLayouts/slideLayout7.xml"/><Relationship Id="rId1" Type="http://schemas.openxmlformats.org/officeDocument/2006/relationships/tags" Target="../tags/tag101.xml"/><Relationship Id="rId6" Type="http://schemas.openxmlformats.org/officeDocument/2006/relationships/slide" Target="slide6.xml"/><Relationship Id="rId11" Type="http://schemas.openxmlformats.org/officeDocument/2006/relationships/slide" Target="slide159.xml"/><Relationship Id="rId5" Type="http://schemas.openxmlformats.org/officeDocument/2006/relationships/hyperlink" Target="&#1063;&#1072;&#1089;&#1090;&#1100;%201.%20&#1069;&#1083;&#1072;&#1089;&#1090;&#1086;&#1084;&#1077;&#1088;&#1085;&#1099;&#1077;%20&#1084;&#1072;&#1090;&#1077;&#1088;&#1080;&#1072;&#1083;&#1099;.pptx" TargetMode="External"/><Relationship Id="rId10" Type="http://schemas.openxmlformats.org/officeDocument/2006/relationships/slide" Target="slide131.xml"/><Relationship Id="rId4" Type="http://schemas.openxmlformats.org/officeDocument/2006/relationships/slide" Target="slide3.xml"/><Relationship Id="rId9" Type="http://schemas.openxmlformats.org/officeDocument/2006/relationships/slide" Target="slide127.xml"/><Relationship Id="rId1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xml"/><Relationship Id="rId1" Type="http://schemas.openxmlformats.org/officeDocument/2006/relationships/tags" Target="../tags/tag102.xml"/><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03.xml"/><Relationship Id="rId5" Type="http://schemas.openxmlformats.org/officeDocument/2006/relationships/image" Target="../media/image1.png"/><Relationship Id="rId4" Type="http://schemas.openxmlformats.org/officeDocument/2006/relationships/image" Target="../media/image127.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04.xml"/><Relationship Id="rId5" Type="http://schemas.openxmlformats.org/officeDocument/2006/relationships/image" Target="../media/image1.png"/><Relationship Id="rId4" Type="http://schemas.openxmlformats.org/officeDocument/2006/relationships/image" Target="../media/image128.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05.xml"/><Relationship Id="rId4" Type="http://schemas.openxmlformats.org/officeDocument/2006/relationships/image" Target="../media/image1.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06.xml"/><Relationship Id="rId5" Type="http://schemas.openxmlformats.org/officeDocument/2006/relationships/image" Target="../media/image1.png"/><Relationship Id="rId4" Type="http://schemas.openxmlformats.org/officeDocument/2006/relationships/image" Target="../media/image129.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08.xml"/><Relationship Id="rId5" Type="http://schemas.openxmlformats.org/officeDocument/2006/relationships/image" Target="../media/image1.png"/><Relationship Id="rId4" Type="http://schemas.openxmlformats.org/officeDocument/2006/relationships/image" Target="../media/image127.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09.xml"/><Relationship Id="rId4" Type="http://schemas.openxmlformats.org/officeDocument/2006/relationships/image" Target="../media/image1.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1.png"/><Relationship Id="rId4" Type="http://schemas.openxmlformats.org/officeDocument/2006/relationships/image" Target="../media/image13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1.png"/><Relationship Id="rId4" Type="http://schemas.openxmlformats.org/officeDocument/2006/relationships/image" Target="../media/image131.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1.png"/><Relationship Id="rId4" Type="http://schemas.openxmlformats.org/officeDocument/2006/relationships/image" Target="../media/image132.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1.png"/><Relationship Id="rId4" Type="http://schemas.openxmlformats.org/officeDocument/2006/relationships/image" Target="../media/image133.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14.xml"/><Relationship Id="rId4" Type="http://schemas.openxmlformats.org/officeDocument/2006/relationships/image" Target="../media/image1.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1.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16.xml"/><Relationship Id="rId5" Type="http://schemas.openxmlformats.org/officeDocument/2006/relationships/image" Target="../media/image1.png"/><Relationship Id="rId4" Type="http://schemas.openxmlformats.org/officeDocument/2006/relationships/image" Target="../media/image134.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17.xml"/><Relationship Id="rId4" Type="http://schemas.openxmlformats.org/officeDocument/2006/relationships/image" Target="../media/image1.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18.xml"/><Relationship Id="rId4" Type="http://schemas.openxmlformats.org/officeDocument/2006/relationships/image" Target="../media/image1.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119.xml"/><Relationship Id="rId4" Type="http://schemas.openxmlformats.org/officeDocument/2006/relationships/image" Target="../media/image1.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emf"/></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1.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23.xml"/><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24.xml"/><Relationship Id="rId4" Type="http://schemas.openxmlformats.org/officeDocument/2006/relationships/image" Target="../media/image1.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25.xml"/><Relationship Id="rId4" Type="http://schemas.openxmlformats.org/officeDocument/2006/relationships/image" Target="../media/image1.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26.xml"/><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27.xml"/><Relationship Id="rId5" Type="http://schemas.openxmlformats.org/officeDocument/2006/relationships/image" Target="../media/image1.png"/><Relationship Id="rId4" Type="http://schemas.openxmlformats.org/officeDocument/2006/relationships/image" Target="../media/image135.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1.xml"/><Relationship Id="rId1" Type="http://schemas.openxmlformats.org/officeDocument/2006/relationships/tags" Target="../tags/tag128.xml"/><Relationship Id="rId4" Type="http://schemas.openxmlformats.org/officeDocument/2006/relationships/image" Target="../media/image1.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7.xml"/><Relationship Id="rId1" Type="http://schemas.openxmlformats.org/officeDocument/2006/relationships/tags" Target="../tags/tag129.xml"/><Relationship Id="rId4" Type="http://schemas.openxmlformats.org/officeDocument/2006/relationships/image" Target="../media/image1.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7.xml"/><Relationship Id="rId1" Type="http://schemas.openxmlformats.org/officeDocument/2006/relationships/tags" Target="../tags/tag130.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7.xml"/><Relationship Id="rId1" Type="http://schemas.openxmlformats.org/officeDocument/2006/relationships/tags" Target="../tags/tag131.xml"/><Relationship Id="rId4" Type="http://schemas.openxmlformats.org/officeDocument/2006/relationships/image" Target="../media/image1.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32.xml"/><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7.xml"/><Relationship Id="rId1" Type="http://schemas.openxmlformats.org/officeDocument/2006/relationships/tags" Target="../tags/tag133.xml"/><Relationship Id="rId6" Type="http://schemas.openxmlformats.org/officeDocument/2006/relationships/image" Target="../media/image1.png"/><Relationship Id="rId5" Type="http://schemas.openxmlformats.org/officeDocument/2006/relationships/image" Target="../media/image137.png"/><Relationship Id="rId4" Type="http://schemas.openxmlformats.org/officeDocument/2006/relationships/image" Target="../media/image136.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7.xml"/><Relationship Id="rId1" Type="http://schemas.openxmlformats.org/officeDocument/2006/relationships/tags" Target="../tags/tag134.xml"/><Relationship Id="rId6" Type="http://schemas.openxmlformats.org/officeDocument/2006/relationships/image" Target="../media/image1.png"/><Relationship Id="rId5" Type="http://schemas.openxmlformats.org/officeDocument/2006/relationships/image" Target="../media/image139.png"/><Relationship Id="rId4" Type="http://schemas.openxmlformats.org/officeDocument/2006/relationships/image" Target="../media/image138.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7.xml"/><Relationship Id="rId1" Type="http://schemas.openxmlformats.org/officeDocument/2006/relationships/tags" Target="../tags/tag135.xml"/><Relationship Id="rId6" Type="http://schemas.openxmlformats.org/officeDocument/2006/relationships/image" Target="../media/image1.png"/><Relationship Id="rId5" Type="http://schemas.openxmlformats.org/officeDocument/2006/relationships/image" Target="../media/image141.png"/><Relationship Id="rId4" Type="http://schemas.openxmlformats.org/officeDocument/2006/relationships/image" Target="../media/image140.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1.xml"/><Relationship Id="rId1" Type="http://schemas.openxmlformats.org/officeDocument/2006/relationships/tags" Target="../tags/tag136.xml"/><Relationship Id="rId4" Type="http://schemas.openxmlformats.org/officeDocument/2006/relationships/image" Target="../media/image1.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7.xml"/><Relationship Id="rId1" Type="http://schemas.openxmlformats.org/officeDocument/2006/relationships/tags" Target="../tags/tag137.xml"/><Relationship Id="rId4" Type="http://schemas.openxmlformats.org/officeDocument/2006/relationships/image" Target="../media/image1.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7.xml"/><Relationship Id="rId1" Type="http://schemas.openxmlformats.org/officeDocument/2006/relationships/tags" Target="../tags/tag138.xml"/><Relationship Id="rId5" Type="http://schemas.openxmlformats.org/officeDocument/2006/relationships/image" Target="../media/image1.png"/><Relationship Id="rId4" Type="http://schemas.openxmlformats.org/officeDocument/2006/relationships/image" Target="../media/image142.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7.xml"/><Relationship Id="rId1" Type="http://schemas.openxmlformats.org/officeDocument/2006/relationships/tags" Target="../tags/tag139.xml"/><Relationship Id="rId4" Type="http://schemas.openxmlformats.org/officeDocument/2006/relationships/image" Target="../media/image1.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7.xml"/><Relationship Id="rId1" Type="http://schemas.openxmlformats.org/officeDocument/2006/relationships/tags" Target="../tags/tag140.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7.xml"/><Relationship Id="rId1" Type="http://schemas.openxmlformats.org/officeDocument/2006/relationships/tags" Target="../tags/tag141.xml"/><Relationship Id="rId5" Type="http://schemas.openxmlformats.org/officeDocument/2006/relationships/image" Target="../media/image1.png"/><Relationship Id="rId4" Type="http://schemas.openxmlformats.org/officeDocument/2006/relationships/image" Target="../media/image143.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7.xml"/><Relationship Id="rId1" Type="http://schemas.openxmlformats.org/officeDocument/2006/relationships/tags" Target="../tags/tag142.xml"/><Relationship Id="rId5" Type="http://schemas.openxmlformats.org/officeDocument/2006/relationships/image" Target="../media/image1.png"/><Relationship Id="rId4" Type="http://schemas.openxmlformats.org/officeDocument/2006/relationships/image" Target="../media/image144.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7.xml"/><Relationship Id="rId1" Type="http://schemas.openxmlformats.org/officeDocument/2006/relationships/tags" Target="../tags/tag143.xml"/><Relationship Id="rId6" Type="http://schemas.openxmlformats.org/officeDocument/2006/relationships/image" Target="../media/image1.png"/><Relationship Id="rId5" Type="http://schemas.openxmlformats.org/officeDocument/2006/relationships/image" Target="../media/image146.png"/><Relationship Id="rId4" Type="http://schemas.openxmlformats.org/officeDocument/2006/relationships/image" Target="../media/image145.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7.xml"/><Relationship Id="rId1" Type="http://schemas.openxmlformats.org/officeDocument/2006/relationships/tags" Target="../tags/tag144.xml"/><Relationship Id="rId4" Type="http://schemas.openxmlformats.org/officeDocument/2006/relationships/image" Target="../media/image1.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7.xml"/><Relationship Id="rId1" Type="http://schemas.openxmlformats.org/officeDocument/2006/relationships/tags" Target="../tags/tag145.xml"/><Relationship Id="rId6" Type="http://schemas.openxmlformats.org/officeDocument/2006/relationships/image" Target="../media/image1.png"/><Relationship Id="rId5" Type="http://schemas.openxmlformats.org/officeDocument/2006/relationships/image" Target="../media/image148.png"/><Relationship Id="rId4" Type="http://schemas.openxmlformats.org/officeDocument/2006/relationships/image" Target="../media/image147.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7.xml"/><Relationship Id="rId1" Type="http://schemas.openxmlformats.org/officeDocument/2006/relationships/tags" Target="../tags/tag146.xml"/><Relationship Id="rId4" Type="http://schemas.openxmlformats.org/officeDocument/2006/relationships/image" Target="../media/image1.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7.xml"/><Relationship Id="rId1" Type="http://schemas.openxmlformats.org/officeDocument/2006/relationships/tags" Target="../tags/tag147.xml"/><Relationship Id="rId5" Type="http://schemas.openxmlformats.org/officeDocument/2006/relationships/image" Target="../media/image1.png"/><Relationship Id="rId4" Type="http://schemas.openxmlformats.org/officeDocument/2006/relationships/image" Target="../media/image149.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7.xml"/><Relationship Id="rId1" Type="http://schemas.openxmlformats.org/officeDocument/2006/relationships/tags" Target="../tags/tag148.xml"/><Relationship Id="rId5" Type="http://schemas.openxmlformats.org/officeDocument/2006/relationships/image" Target="../media/image1.png"/><Relationship Id="rId4" Type="http://schemas.openxmlformats.org/officeDocument/2006/relationships/image" Target="../media/image150.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7.xml"/><Relationship Id="rId1" Type="http://schemas.openxmlformats.org/officeDocument/2006/relationships/tags" Target="../tags/tag149.xml"/><Relationship Id="rId6" Type="http://schemas.openxmlformats.org/officeDocument/2006/relationships/image" Target="../media/image1.png"/><Relationship Id="rId5" Type="http://schemas.openxmlformats.org/officeDocument/2006/relationships/image" Target="../media/image152.png"/><Relationship Id="rId4" Type="http://schemas.openxmlformats.org/officeDocument/2006/relationships/image" Target="../media/image151.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7.xml"/><Relationship Id="rId1" Type="http://schemas.openxmlformats.org/officeDocument/2006/relationships/tags" Target="../tags/tag150.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1.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7.xml"/><Relationship Id="rId1" Type="http://schemas.openxmlformats.org/officeDocument/2006/relationships/tags" Target="../tags/tag151.xml"/><Relationship Id="rId6" Type="http://schemas.openxmlformats.org/officeDocument/2006/relationships/image" Target="../media/image1.png"/><Relationship Id="rId5" Type="http://schemas.openxmlformats.org/officeDocument/2006/relationships/image" Target="../media/image154.png"/><Relationship Id="rId4" Type="http://schemas.openxmlformats.org/officeDocument/2006/relationships/image" Target="../media/image153.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7.xml"/><Relationship Id="rId1" Type="http://schemas.openxmlformats.org/officeDocument/2006/relationships/tags" Target="../tags/tag152.xml"/><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7.xml"/><Relationship Id="rId1" Type="http://schemas.openxmlformats.org/officeDocument/2006/relationships/tags" Target="../tags/tag153.xml"/><Relationship Id="rId5" Type="http://schemas.openxmlformats.org/officeDocument/2006/relationships/image" Target="../media/image1.png"/><Relationship Id="rId4" Type="http://schemas.openxmlformats.org/officeDocument/2006/relationships/image" Target="../media/image155.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1.xml"/><Relationship Id="rId1" Type="http://schemas.openxmlformats.org/officeDocument/2006/relationships/tags" Target="../tags/tag154.xml"/><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7.xml"/><Relationship Id="rId1" Type="http://schemas.openxmlformats.org/officeDocument/2006/relationships/tags" Target="../tags/tag155.xml"/><Relationship Id="rId4" Type="http://schemas.openxmlformats.org/officeDocument/2006/relationships/image" Target="../media/image1.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1.xml"/><Relationship Id="rId1" Type="http://schemas.openxmlformats.org/officeDocument/2006/relationships/tags" Target="../tags/tag156.xml"/><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7.xml"/><Relationship Id="rId1" Type="http://schemas.openxmlformats.org/officeDocument/2006/relationships/tags" Target="../tags/tag157.xml"/><Relationship Id="rId4" Type="http://schemas.openxmlformats.org/officeDocument/2006/relationships/image" Target="../media/image1.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58.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7.xml"/><Relationship Id="rId1" Type="http://schemas.openxmlformats.org/officeDocument/2006/relationships/tags" Target="../tags/tag159.xml"/><Relationship Id="rId4" Type="http://schemas.openxmlformats.org/officeDocument/2006/relationships/image" Target="../media/image1.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1.xml"/><Relationship Id="rId1" Type="http://schemas.openxmlformats.org/officeDocument/2006/relationships/tags" Target="../tags/tag160.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7.xml"/><Relationship Id="rId1" Type="http://schemas.openxmlformats.org/officeDocument/2006/relationships/tags" Target="../tags/tag161.xml"/><Relationship Id="rId4" Type="http://schemas.openxmlformats.org/officeDocument/2006/relationships/image" Target="../media/image1.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7.xml"/><Relationship Id="rId1" Type="http://schemas.openxmlformats.org/officeDocument/2006/relationships/tags" Target="../tags/tag162.xml"/><Relationship Id="rId4" Type="http://schemas.openxmlformats.org/officeDocument/2006/relationships/image" Target="../media/image1.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xml"/><Relationship Id="rId1" Type="http://schemas.openxmlformats.org/officeDocument/2006/relationships/tags" Target="../tags/tag163.xml"/><Relationship Id="rId4" Type="http://schemas.openxmlformats.org/officeDocument/2006/relationships/image" Target="../media/image1.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7.xml"/><Relationship Id="rId1" Type="http://schemas.openxmlformats.org/officeDocument/2006/relationships/tags" Target="../tags/tag164.xml"/><Relationship Id="rId4" Type="http://schemas.openxmlformats.org/officeDocument/2006/relationships/image" Target="../media/image1.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7.xml"/><Relationship Id="rId1" Type="http://schemas.openxmlformats.org/officeDocument/2006/relationships/tags" Target="../tags/tag165.xml"/><Relationship Id="rId5" Type="http://schemas.openxmlformats.org/officeDocument/2006/relationships/image" Target="../media/image1.png"/><Relationship Id="rId4" Type="http://schemas.openxmlformats.org/officeDocument/2006/relationships/image" Target="../media/image159.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7.xml"/><Relationship Id="rId1" Type="http://schemas.openxmlformats.org/officeDocument/2006/relationships/tags" Target="../tags/tag166.xml"/><Relationship Id="rId4" Type="http://schemas.openxmlformats.org/officeDocument/2006/relationships/image" Target="../media/image1.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7.xml"/><Relationship Id="rId1" Type="http://schemas.openxmlformats.org/officeDocument/2006/relationships/tags" Target="../tags/tag167.xml"/><Relationship Id="rId4" Type="http://schemas.openxmlformats.org/officeDocument/2006/relationships/image" Target="../media/image1.pn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7.xml"/><Relationship Id="rId1" Type="http://schemas.openxmlformats.org/officeDocument/2006/relationships/tags" Target="../tags/tag168.xml"/><Relationship Id="rId4" Type="http://schemas.openxmlformats.org/officeDocument/2006/relationships/image" Target="../media/image1.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7.xml"/><Relationship Id="rId1" Type="http://schemas.openxmlformats.org/officeDocument/2006/relationships/tags" Target="../tags/tag169.xml"/><Relationship Id="rId4" Type="http://schemas.openxmlformats.org/officeDocument/2006/relationships/image" Target="../media/image1.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7.xml"/><Relationship Id="rId1" Type="http://schemas.openxmlformats.org/officeDocument/2006/relationships/tags" Target="../tags/tag170.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1.png"/></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7.xml"/><Relationship Id="rId1" Type="http://schemas.openxmlformats.org/officeDocument/2006/relationships/tags" Target="../tags/tag171.xml"/><Relationship Id="rId4" Type="http://schemas.openxmlformats.org/officeDocument/2006/relationships/image" Target="../media/image1.pn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7.xml"/><Relationship Id="rId1" Type="http://schemas.openxmlformats.org/officeDocument/2006/relationships/tags" Target="../tags/tag172.xml"/><Relationship Id="rId4" Type="http://schemas.openxmlformats.org/officeDocument/2006/relationships/image" Target="../media/image1.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7.xml"/><Relationship Id="rId1" Type="http://schemas.openxmlformats.org/officeDocument/2006/relationships/tags" Target="../tags/tag173.xml"/><Relationship Id="rId4" Type="http://schemas.openxmlformats.org/officeDocument/2006/relationships/image" Target="../media/image1.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7.xml"/><Relationship Id="rId1" Type="http://schemas.openxmlformats.org/officeDocument/2006/relationships/tags" Target="../tags/tag174.xml"/><Relationship Id="rId4" Type="http://schemas.openxmlformats.org/officeDocument/2006/relationships/image" Target="../media/image1.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7.xml"/><Relationship Id="rId1" Type="http://schemas.openxmlformats.org/officeDocument/2006/relationships/tags" Target="../tags/tag175.xml"/><Relationship Id="rId5" Type="http://schemas.openxmlformats.org/officeDocument/2006/relationships/image" Target="../media/image1.png"/><Relationship Id="rId4" Type="http://schemas.openxmlformats.org/officeDocument/2006/relationships/image" Target="../media/image160.pn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7.xml"/><Relationship Id="rId1" Type="http://schemas.openxmlformats.org/officeDocument/2006/relationships/tags" Target="../tags/tag176.xml"/><Relationship Id="rId4" Type="http://schemas.openxmlformats.org/officeDocument/2006/relationships/image" Target="../media/image1.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7.xml"/><Relationship Id="rId1" Type="http://schemas.openxmlformats.org/officeDocument/2006/relationships/tags" Target="../tags/tag177.xml"/><Relationship Id="rId4" Type="http://schemas.openxmlformats.org/officeDocument/2006/relationships/image" Target="../media/image1.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7.xml"/><Relationship Id="rId1" Type="http://schemas.openxmlformats.org/officeDocument/2006/relationships/tags" Target="../tags/tag178.xml"/><Relationship Id="rId4" Type="http://schemas.openxmlformats.org/officeDocument/2006/relationships/image" Target="../media/image1.pn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7.xml"/><Relationship Id="rId1" Type="http://schemas.openxmlformats.org/officeDocument/2006/relationships/tags" Target="../tags/tag179.xml"/><Relationship Id="rId4" Type="http://schemas.openxmlformats.org/officeDocument/2006/relationships/image" Target="../media/image1.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7.xml"/><Relationship Id="rId1" Type="http://schemas.openxmlformats.org/officeDocument/2006/relationships/tags" Target="../tags/tag180.xml"/><Relationship Id="rId5" Type="http://schemas.openxmlformats.org/officeDocument/2006/relationships/image" Target="../media/image1.png"/><Relationship Id="rId4" Type="http://schemas.openxmlformats.org/officeDocument/2006/relationships/image" Target="../media/image16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pn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7.xml"/><Relationship Id="rId1" Type="http://schemas.openxmlformats.org/officeDocument/2006/relationships/tags" Target="../tags/tag181.xml"/><Relationship Id="rId4" Type="http://schemas.openxmlformats.org/officeDocument/2006/relationships/image" Target="../media/image1.pn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1.xml"/><Relationship Id="rId1" Type="http://schemas.openxmlformats.org/officeDocument/2006/relationships/tags" Target="../tags/tag182.xml"/><Relationship Id="rId4" Type="http://schemas.openxmlformats.org/officeDocument/2006/relationships/image" Target="../media/image1.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7.xml"/><Relationship Id="rId1" Type="http://schemas.openxmlformats.org/officeDocument/2006/relationships/tags" Target="../tags/tag183.xml"/><Relationship Id="rId4" Type="http://schemas.openxmlformats.org/officeDocument/2006/relationships/image" Target="../media/image1.pn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7.xml"/><Relationship Id="rId1" Type="http://schemas.openxmlformats.org/officeDocument/2006/relationships/tags" Target="../tags/tag184.xml"/><Relationship Id="rId4" Type="http://schemas.openxmlformats.org/officeDocument/2006/relationships/image" Target="../media/image1.pn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7.xml"/><Relationship Id="rId1" Type="http://schemas.openxmlformats.org/officeDocument/2006/relationships/tags" Target="../tags/tag185.xml"/><Relationship Id="rId4" Type="http://schemas.openxmlformats.org/officeDocument/2006/relationships/image" Target="../media/image1.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7.xml"/><Relationship Id="rId1" Type="http://schemas.openxmlformats.org/officeDocument/2006/relationships/tags" Target="../tags/tag186.xml"/><Relationship Id="rId4" Type="http://schemas.openxmlformats.org/officeDocument/2006/relationships/image" Target="../media/image1.pn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1.xml"/><Relationship Id="rId1" Type="http://schemas.openxmlformats.org/officeDocument/2006/relationships/tags" Target="../tags/tag187.xml"/><Relationship Id="rId4" Type="http://schemas.openxmlformats.org/officeDocument/2006/relationships/image" Target="../media/image1.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7.xml"/><Relationship Id="rId1" Type="http://schemas.openxmlformats.org/officeDocument/2006/relationships/tags" Target="../tags/tag188.xml"/><Relationship Id="rId4" Type="http://schemas.openxmlformats.org/officeDocument/2006/relationships/image" Target="../media/image1.pn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7.xml"/><Relationship Id="rId1" Type="http://schemas.openxmlformats.org/officeDocument/2006/relationships/tags" Target="../tags/tag189.xml"/><Relationship Id="rId4" Type="http://schemas.openxmlformats.org/officeDocument/2006/relationships/image" Target="../media/image1.pn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7.xml"/><Relationship Id="rId1" Type="http://schemas.openxmlformats.org/officeDocument/2006/relationships/tags" Target="../tags/tag190.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7.xml"/><Relationship Id="rId1" Type="http://schemas.openxmlformats.org/officeDocument/2006/relationships/tags" Target="../tags/tag191.xml"/><Relationship Id="rId4" Type="http://schemas.openxmlformats.org/officeDocument/2006/relationships/image" Target="../media/image1.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7.xml"/><Relationship Id="rId1" Type="http://schemas.openxmlformats.org/officeDocument/2006/relationships/tags" Target="../tags/tag192.xml"/><Relationship Id="rId4" Type="http://schemas.openxmlformats.org/officeDocument/2006/relationships/image" Target="../media/image1.pn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7.xml"/><Relationship Id="rId1" Type="http://schemas.openxmlformats.org/officeDocument/2006/relationships/tags" Target="../tags/tag193.xml"/><Relationship Id="rId4" Type="http://schemas.openxmlformats.org/officeDocument/2006/relationships/image" Target="../media/image1.pn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7.xml"/><Relationship Id="rId1" Type="http://schemas.openxmlformats.org/officeDocument/2006/relationships/tags" Target="../tags/tag194.xml"/><Relationship Id="rId4" Type="http://schemas.openxmlformats.org/officeDocument/2006/relationships/image" Target="../media/image1.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7.xml"/><Relationship Id="rId1" Type="http://schemas.openxmlformats.org/officeDocument/2006/relationships/tags" Target="../tags/tag195.xml"/><Relationship Id="rId4" Type="http://schemas.openxmlformats.org/officeDocument/2006/relationships/image" Target="../media/image1.pn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7.xml"/><Relationship Id="rId1" Type="http://schemas.openxmlformats.org/officeDocument/2006/relationships/tags" Target="../tags/tag196.xml"/><Relationship Id="rId6" Type="http://schemas.openxmlformats.org/officeDocument/2006/relationships/image" Target="../media/image1.png"/><Relationship Id="rId5" Type="http://schemas.openxmlformats.org/officeDocument/2006/relationships/image" Target="../media/image163.gif"/><Relationship Id="rId4" Type="http://schemas.openxmlformats.org/officeDocument/2006/relationships/image" Target="../media/image162.gif"/></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7.xml"/><Relationship Id="rId1" Type="http://schemas.openxmlformats.org/officeDocument/2006/relationships/tags" Target="../tags/tag197.xml"/><Relationship Id="rId6" Type="http://schemas.openxmlformats.org/officeDocument/2006/relationships/image" Target="../media/image1.png"/><Relationship Id="rId5" Type="http://schemas.openxmlformats.org/officeDocument/2006/relationships/image" Target="../media/image165.gif"/><Relationship Id="rId4" Type="http://schemas.openxmlformats.org/officeDocument/2006/relationships/image" Target="../media/image164.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7.xml"/><Relationship Id="rId1" Type="http://schemas.openxmlformats.org/officeDocument/2006/relationships/tags" Target="../tags/tag198.xml"/><Relationship Id="rId5" Type="http://schemas.openxmlformats.org/officeDocument/2006/relationships/image" Target="../media/image1.png"/><Relationship Id="rId4" Type="http://schemas.openxmlformats.org/officeDocument/2006/relationships/image" Target="../media/image166.gif"/></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7.xml"/><Relationship Id="rId1" Type="http://schemas.openxmlformats.org/officeDocument/2006/relationships/tags" Target="../tags/tag199.xml"/><Relationship Id="rId5" Type="http://schemas.openxmlformats.org/officeDocument/2006/relationships/image" Target="../media/image1.png"/><Relationship Id="rId4" Type="http://schemas.openxmlformats.org/officeDocument/2006/relationships/image" Target="../media/image167.gif"/></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7.xml"/><Relationship Id="rId1" Type="http://schemas.openxmlformats.org/officeDocument/2006/relationships/tags" Target="../tags/tag200.xml"/><Relationship Id="rId6" Type="http://schemas.openxmlformats.org/officeDocument/2006/relationships/image" Target="../media/image1.png"/><Relationship Id="rId5" Type="http://schemas.openxmlformats.org/officeDocument/2006/relationships/image" Target="../media/image169.png"/><Relationship Id="rId4" Type="http://schemas.openxmlformats.org/officeDocument/2006/relationships/image" Target="../media/image168.gif"/></Relationships>
</file>

<file path=ppt/slides/_rels/slide2.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99.xml"/><Relationship Id="rId18" Type="http://schemas.openxmlformats.org/officeDocument/2006/relationships/slide" Target="slide181.xml"/><Relationship Id="rId3" Type="http://schemas.openxmlformats.org/officeDocument/2006/relationships/notesSlide" Target="../notesSlides/notesSlide2.xml"/><Relationship Id="rId7" Type="http://schemas.openxmlformats.org/officeDocument/2006/relationships/slide" Target="slide8.xml"/><Relationship Id="rId12" Type="http://schemas.openxmlformats.org/officeDocument/2006/relationships/slide" Target="slide95.xml"/><Relationship Id="rId17" Type="http://schemas.openxmlformats.org/officeDocument/2006/relationships/slide" Target="slide159.xml"/><Relationship Id="rId2" Type="http://schemas.openxmlformats.org/officeDocument/2006/relationships/slideLayout" Target="../slideLayouts/slideLayout7.xml"/><Relationship Id="rId16" Type="http://schemas.openxmlformats.org/officeDocument/2006/relationships/slide" Target="slide131.xml"/><Relationship Id="rId20" Type="http://schemas.openxmlformats.org/officeDocument/2006/relationships/image" Target="../media/image1.png"/><Relationship Id="rId1" Type="http://schemas.openxmlformats.org/officeDocument/2006/relationships/tags" Target="../tags/tag3.xml"/><Relationship Id="rId6" Type="http://schemas.openxmlformats.org/officeDocument/2006/relationships/slide" Target="slide6.xml"/><Relationship Id="rId11" Type="http://schemas.openxmlformats.org/officeDocument/2006/relationships/slide" Target="slide69.xml"/><Relationship Id="rId5" Type="http://schemas.openxmlformats.org/officeDocument/2006/relationships/hyperlink" Target="&#1063;&#1072;&#1089;&#1090;&#1100;%201.%20&#1069;&#1083;&#1072;&#1089;&#1090;&#1086;&#1084;&#1077;&#1088;&#1085;&#1099;&#1077;%20&#1084;&#1072;&#1090;&#1077;&#1088;&#1080;&#1072;&#1083;&#1099;.pptx" TargetMode="External"/><Relationship Id="rId15" Type="http://schemas.openxmlformats.org/officeDocument/2006/relationships/slide" Target="slide127.xml"/><Relationship Id="rId10" Type="http://schemas.openxmlformats.org/officeDocument/2006/relationships/slide" Target="slide56.xml"/><Relationship Id="rId19" Type="http://schemas.openxmlformats.org/officeDocument/2006/relationships/slide" Target="slide186.xml"/><Relationship Id="rId4" Type="http://schemas.openxmlformats.org/officeDocument/2006/relationships/slide" Target="slide3.xml"/><Relationship Id="rId9" Type="http://schemas.openxmlformats.org/officeDocument/2006/relationships/slide" Target="slide41.xml"/><Relationship Id="rId14" Type="http://schemas.openxmlformats.org/officeDocument/2006/relationships/slide" Target="slide101.xml"/></Relationships>
</file>

<file path=ppt/slides/_rels/slide2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notesSlide" Target="../notesSlides/notesSlide20.xml"/><Relationship Id="rId7" Type="http://schemas.openxmlformats.org/officeDocument/2006/relationships/image" Target="../media/image19.emf"/><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1.png"/><Relationship Id="rId4" Type="http://schemas.openxmlformats.org/officeDocument/2006/relationships/image" Target="../media/image16.emf"/><Relationship Id="rId9" Type="http://schemas.openxmlformats.org/officeDocument/2006/relationships/image" Target="../media/image21.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7.xml"/><Relationship Id="rId1" Type="http://schemas.openxmlformats.org/officeDocument/2006/relationships/tags" Target="../tags/tag201.xml"/><Relationship Id="rId6" Type="http://schemas.openxmlformats.org/officeDocument/2006/relationships/image" Target="../media/image1.png"/><Relationship Id="rId5" Type="http://schemas.openxmlformats.org/officeDocument/2006/relationships/image" Target="../media/image171.gif"/><Relationship Id="rId4" Type="http://schemas.openxmlformats.org/officeDocument/2006/relationships/image" Target="../media/image170.gif"/></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7.xml"/><Relationship Id="rId1" Type="http://schemas.openxmlformats.org/officeDocument/2006/relationships/tags" Target="../tags/tag202.xml"/><Relationship Id="rId5" Type="http://schemas.openxmlformats.org/officeDocument/2006/relationships/image" Target="../media/image126.png"/><Relationship Id="rId4" Type="http://schemas.openxmlformats.org/officeDocument/2006/relationships/image" Target="../media/image172.png"/></Relationships>
</file>

<file path=ppt/slides/_rels/slide21.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1.png"/><Relationship Id="rId3" Type="http://schemas.openxmlformats.org/officeDocument/2006/relationships/notesSlide" Target="../notesSlides/notesSlide21.xml"/><Relationship Id="rId7" Type="http://schemas.openxmlformats.org/officeDocument/2006/relationships/image" Target="../media/image25.emf"/><Relationship Id="rId12" Type="http://schemas.openxmlformats.org/officeDocument/2006/relationships/image" Target="../media/image30.emf"/><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s>
</file>

<file path=ppt/slides/_rels/slide22.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image" Target="../media/image1.png"/><Relationship Id="rId3" Type="http://schemas.openxmlformats.org/officeDocument/2006/relationships/notesSlide" Target="../notesSlides/notesSlide22.xml"/><Relationship Id="rId7" Type="http://schemas.openxmlformats.org/officeDocument/2006/relationships/image" Target="../media/image34.emf"/><Relationship Id="rId12" Type="http://schemas.openxmlformats.org/officeDocument/2006/relationships/image" Target="../media/image39.emf"/><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3.emf"/><Relationship Id="rId11" Type="http://schemas.openxmlformats.org/officeDocument/2006/relationships/image" Target="../media/image38.emf"/><Relationship Id="rId5" Type="http://schemas.openxmlformats.org/officeDocument/2006/relationships/image" Target="../media/image32.emf"/><Relationship Id="rId10" Type="http://schemas.openxmlformats.org/officeDocument/2006/relationships/image" Target="../media/image37.emf"/><Relationship Id="rId4" Type="http://schemas.openxmlformats.org/officeDocument/2006/relationships/image" Target="../media/image31.emf"/><Relationship Id="rId9" Type="http://schemas.openxmlformats.org/officeDocument/2006/relationships/image" Target="../media/image36.emf"/></Relationships>
</file>

<file path=ppt/slides/_rels/slide23.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notesSlide" Target="../notesSlides/notesSlide23.xml"/><Relationship Id="rId7" Type="http://schemas.openxmlformats.org/officeDocument/2006/relationships/image" Target="../media/image43.emf"/><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42.emf"/><Relationship Id="rId5" Type="http://schemas.openxmlformats.org/officeDocument/2006/relationships/image" Target="../media/image41.emf"/><Relationship Id="rId10" Type="http://schemas.openxmlformats.org/officeDocument/2006/relationships/image" Target="../media/image1.png"/><Relationship Id="rId4" Type="http://schemas.openxmlformats.org/officeDocument/2006/relationships/image" Target="../media/image40.emf"/><Relationship Id="rId9"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48.emf"/><Relationship Id="rId5" Type="http://schemas.openxmlformats.org/officeDocument/2006/relationships/image" Target="../media/image47.png"/><Relationship Id="rId4" Type="http://schemas.openxmlformats.org/officeDocument/2006/relationships/image" Target="../media/image46.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1.png"/><Relationship Id="rId5" Type="http://schemas.openxmlformats.org/officeDocument/2006/relationships/image" Target="../media/image50.png"/><Relationship Id="rId4" Type="http://schemas.openxmlformats.org/officeDocument/2006/relationships/image" Target="../media/image49.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1.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1.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1.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29.xml"/><Relationship Id="rId7"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2.jpeg"/><Relationship Id="rId5" Type="http://schemas.openxmlformats.org/officeDocument/2006/relationships/image" Target="../media/image1.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1.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0.xml"/><Relationship Id="rId7"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xml"/><Relationship Id="rId1" Type="http://schemas.openxmlformats.org/officeDocument/2006/relationships/tags" Target="../tags/tag43.xml"/><Relationship Id="rId5" Type="http://schemas.openxmlformats.org/officeDocument/2006/relationships/image" Target="../media/image1.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44.xml"/><Relationship Id="rId5" Type="http://schemas.openxmlformats.org/officeDocument/2006/relationships/image" Target="../media/image1.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tags" Target="../tags/tag45.xml"/><Relationship Id="rId5" Type="http://schemas.openxmlformats.org/officeDocument/2006/relationships/image" Target="../media/image1.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xml"/><Relationship Id="rId1" Type="http://schemas.openxmlformats.org/officeDocument/2006/relationships/tags" Target="../tags/tag46.xml"/><Relationship Id="rId5" Type="http://schemas.openxmlformats.org/officeDocument/2006/relationships/image" Target="../media/image1.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tags" Target="../tags/tag47.xml"/><Relationship Id="rId5" Type="http://schemas.openxmlformats.org/officeDocument/2006/relationships/image" Target="../media/image1.png"/><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tags" Target="../tags/tag48.xml"/><Relationship Id="rId6" Type="http://schemas.openxmlformats.org/officeDocument/2006/relationships/image" Target="../media/image1.png"/><Relationship Id="rId5" Type="http://schemas.openxmlformats.org/officeDocument/2006/relationships/image" Target="../media/image78.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tags" Target="../tags/tag49.xml"/><Relationship Id="rId5" Type="http://schemas.openxmlformats.org/officeDocument/2006/relationships/image" Target="../media/image1.pn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50.xml"/><Relationship Id="rId5" Type="http://schemas.openxmlformats.org/officeDocument/2006/relationships/image" Target="../media/image1.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51.xml"/><Relationship Id="rId5" Type="http://schemas.openxmlformats.org/officeDocument/2006/relationships/image" Target="../media/image1.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52.xml"/><Relationship Id="rId5" Type="http://schemas.openxmlformats.org/officeDocument/2006/relationships/image" Target="../media/image1.png"/><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xml"/><Relationship Id="rId1" Type="http://schemas.openxmlformats.org/officeDocument/2006/relationships/tags" Target="../tags/tag53.xml"/><Relationship Id="rId5" Type="http://schemas.openxmlformats.org/officeDocument/2006/relationships/image" Target="../media/image1.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xml"/><Relationship Id="rId1" Type="http://schemas.openxmlformats.org/officeDocument/2006/relationships/tags" Target="../tags/tag54.xml"/><Relationship Id="rId5" Type="http://schemas.openxmlformats.org/officeDocument/2006/relationships/image" Target="../media/image1.pn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xml"/><Relationship Id="rId1" Type="http://schemas.openxmlformats.org/officeDocument/2006/relationships/tags" Target="../tags/tag55.xml"/><Relationship Id="rId6" Type="http://schemas.openxmlformats.org/officeDocument/2006/relationships/image" Target="../media/image1.png"/><Relationship Id="rId5" Type="http://schemas.openxmlformats.org/officeDocument/2006/relationships/image" Target="../media/image86.png"/><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xml"/><Relationship Id="rId1" Type="http://schemas.openxmlformats.org/officeDocument/2006/relationships/tags" Target="../tags/tag56.xml"/><Relationship Id="rId6" Type="http://schemas.openxmlformats.org/officeDocument/2006/relationships/image" Target="../media/image1.png"/><Relationship Id="rId5" Type="http://schemas.openxmlformats.org/officeDocument/2006/relationships/image" Target="../media/image88.png"/><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57.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58.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0.xml"/><Relationship Id="rId5" Type="http://schemas.openxmlformats.org/officeDocument/2006/relationships/image" Target="../media/image1.png"/><Relationship Id="rId4" Type="http://schemas.openxmlformats.org/officeDocument/2006/relationships/image" Target="../media/image89.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61.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xml"/><Relationship Id="rId1" Type="http://schemas.openxmlformats.org/officeDocument/2006/relationships/tags" Target="../tags/tag62.xml"/><Relationship Id="rId6" Type="http://schemas.openxmlformats.org/officeDocument/2006/relationships/image" Target="../media/image1.png"/><Relationship Id="rId5" Type="http://schemas.openxmlformats.org/officeDocument/2006/relationships/image" Target="../media/image91.png"/><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63.xml"/><Relationship Id="rId6" Type="http://schemas.openxmlformats.org/officeDocument/2006/relationships/image" Target="../media/image1.png"/><Relationship Id="rId5" Type="http://schemas.openxmlformats.org/officeDocument/2006/relationships/image" Target="../media/image93.png"/><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tags" Target="../tags/tag64.xml"/><Relationship Id="rId5" Type="http://schemas.openxmlformats.org/officeDocument/2006/relationships/image" Target="../media/image1.png"/><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6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xml"/><Relationship Id="rId1" Type="http://schemas.openxmlformats.org/officeDocument/2006/relationships/tags" Target="../tags/tag66.xml"/><Relationship Id="rId6" Type="http://schemas.openxmlformats.org/officeDocument/2006/relationships/image" Target="../media/image1.png"/><Relationship Id="rId5" Type="http://schemas.openxmlformats.org/officeDocument/2006/relationships/image" Target="../media/image99.png"/><Relationship Id="rId4" Type="http://schemas.openxmlformats.org/officeDocument/2006/relationships/image" Target="../media/image98.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6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xml"/><Relationship Id="rId1" Type="http://schemas.openxmlformats.org/officeDocument/2006/relationships/tags" Target="../tags/tag68.xml"/><Relationship Id="rId6" Type="http://schemas.openxmlformats.org/officeDocument/2006/relationships/image" Target="../media/image1.png"/><Relationship Id="rId5" Type="http://schemas.openxmlformats.org/officeDocument/2006/relationships/image" Target="../media/image104.png"/><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69.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tags" Target="../tags/tag70.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99.xml"/><Relationship Id="rId3" Type="http://schemas.openxmlformats.org/officeDocument/2006/relationships/notesSlide" Target="../notesSlides/notesSlide7.xml"/><Relationship Id="rId7" Type="http://schemas.openxmlformats.org/officeDocument/2006/relationships/slide" Target="slide8.xml"/><Relationship Id="rId12" Type="http://schemas.openxmlformats.org/officeDocument/2006/relationships/slide" Target="slide95.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slide" Target="slide6.xml"/><Relationship Id="rId11" Type="http://schemas.openxmlformats.org/officeDocument/2006/relationships/slide" Target="slide69.xml"/><Relationship Id="rId5" Type="http://schemas.openxmlformats.org/officeDocument/2006/relationships/hyperlink" Target="&#1063;&#1072;&#1089;&#1090;&#1100;%201.%20&#1069;&#1083;&#1072;&#1089;&#1090;&#1086;&#1084;&#1077;&#1088;&#1085;&#1099;&#1077;%20&#1084;&#1072;&#1090;&#1077;&#1088;&#1080;&#1072;&#1083;&#1099;.pptx" TargetMode="External"/><Relationship Id="rId10" Type="http://schemas.openxmlformats.org/officeDocument/2006/relationships/slide" Target="slide56.xml"/><Relationship Id="rId4" Type="http://schemas.openxmlformats.org/officeDocument/2006/relationships/slide" Target="slide3.xml"/><Relationship Id="rId9" Type="http://schemas.openxmlformats.org/officeDocument/2006/relationships/slide" Target="slide41.xml"/><Relationship Id="rId1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tags" Target="../tags/tag71.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1.png"/><Relationship Id="rId5" Type="http://schemas.openxmlformats.org/officeDocument/2006/relationships/image" Target="../media/image109.png"/><Relationship Id="rId4" Type="http://schemas.openxmlformats.org/officeDocument/2006/relationships/image" Target="../media/image108.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73.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74.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75.xml"/><Relationship Id="rId5" Type="http://schemas.openxmlformats.org/officeDocument/2006/relationships/image" Target="../media/image1.png"/><Relationship Id="rId4" Type="http://schemas.openxmlformats.org/officeDocument/2006/relationships/image" Target="../media/image110.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76.xml"/><Relationship Id="rId5" Type="http://schemas.openxmlformats.org/officeDocument/2006/relationships/image" Target="../media/image1.png"/><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77.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78.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79.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ags" Target="../tags/tag80.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81.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82.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83.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84.xml"/><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xml"/><Relationship Id="rId1" Type="http://schemas.openxmlformats.org/officeDocument/2006/relationships/tags" Target="../tags/tag85.xml"/><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ags" Target="../tags/tag86.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86.xml"/><Relationship Id="rId7" Type="http://schemas.openxmlformats.org/officeDocument/2006/relationships/image" Target="../media/image115.png"/><Relationship Id="rId2" Type="http://schemas.openxmlformats.org/officeDocument/2006/relationships/slideLayout" Target="../slideLayouts/slideLayout7.xml"/><Relationship Id="rId1" Type="http://schemas.openxmlformats.org/officeDocument/2006/relationships/tags" Target="../tags/tag8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tags" Target="../tags/tag88.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notesSlide" Target="../notesSlides/notesSlide88.xml"/><Relationship Id="rId7" Type="http://schemas.openxmlformats.org/officeDocument/2006/relationships/image" Target="../media/image119.png"/><Relationship Id="rId2" Type="http://schemas.openxmlformats.org/officeDocument/2006/relationships/slideLayout" Target="../slideLayouts/slideLayout7.xml"/><Relationship Id="rId1" Type="http://schemas.openxmlformats.org/officeDocument/2006/relationships/tags" Target="../tags/tag89.xml"/><Relationship Id="rId6" Type="http://schemas.openxmlformats.org/officeDocument/2006/relationships/image" Target="../media/image118.png"/><Relationship Id="rId11" Type="http://schemas.openxmlformats.org/officeDocument/2006/relationships/image" Target="../media/image1.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ags" Target="../tags/tag90.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ags" Target="../tags/tag91.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7.xml"/><Relationship Id="rId1" Type="http://schemas.openxmlformats.org/officeDocument/2006/relationships/tags" Target="../tags/tag92.x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93.xml"/><Relationship Id="rId5" Type="http://schemas.openxmlformats.org/officeDocument/2006/relationships/image" Target="../media/image1.png"/><Relationship Id="rId4" Type="http://schemas.openxmlformats.org/officeDocument/2006/relationships/image" Target="../media/image123.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tags" Target="../tags/tag94.xml"/><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tags" Target="../tags/tag95.xml"/><Relationship Id="rId5" Type="http://schemas.openxmlformats.org/officeDocument/2006/relationships/image" Target="../media/image1.png"/><Relationship Id="rId4" Type="http://schemas.openxmlformats.org/officeDocument/2006/relationships/image" Target="../media/image124.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xml"/><Relationship Id="rId1" Type="http://schemas.openxmlformats.org/officeDocument/2006/relationships/tags" Target="../tags/tag96.xml"/><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xml"/><Relationship Id="rId1" Type="http://schemas.openxmlformats.org/officeDocument/2006/relationships/tags" Target="../tags/tag97.xm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98.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xml"/><Relationship Id="rId1" Type="http://schemas.openxmlformats.org/officeDocument/2006/relationships/tags" Target="../tags/tag99.xml"/><Relationship Id="rId5" Type="http://schemas.openxmlformats.org/officeDocument/2006/relationships/image" Target="../media/image126.png"/><Relationship Id="rId4" Type="http://schemas.openxmlformats.org/officeDocument/2006/relationships/image" Target="../media/image125.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xml"/><Relationship Id="rId1" Type="http://schemas.openxmlformats.org/officeDocument/2006/relationships/tags" Target="../tags/tag100.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1214422"/>
            <a:ext cx="8072494" cy="4143404"/>
          </a:xfrm>
        </p:spPr>
        <p:txBody>
          <a:bodyPr>
            <a:noAutofit/>
          </a:bodyPr>
          <a:lstStyle/>
          <a:p>
            <a:r>
              <a:rPr lang="ru-RU" sz="4800" b="1" smtClean="0">
                <a:solidFill>
                  <a:srgbClr val="0B02C6"/>
                </a:solidFill>
              </a:rPr>
              <a:t>Резина – промышленный полимерный материал с уникальными эксплуатационными свойствами</a:t>
            </a:r>
            <a:endParaRPr lang="ru-RU" sz="4800">
              <a:solidFill>
                <a:srgbClr val="0B02C6"/>
              </a:solidFill>
              <a:latin typeface="Calibri" pitchFamily="34" charset="0"/>
            </a:endParaRPr>
          </a:p>
        </p:txBody>
      </p:sp>
      <p:sp>
        <p:nvSpPr>
          <p:cNvPr id="7" name="Номер слайда 6"/>
          <p:cNvSpPr>
            <a:spLocks noGrp="1"/>
          </p:cNvSpPr>
          <p:nvPr>
            <p:ph type="sldNum" sz="quarter" idx="12"/>
          </p:nvPr>
        </p:nvSpPr>
        <p:spPr/>
        <p:txBody>
          <a:bodyPr/>
          <a:lstStyle/>
          <a:p>
            <a:fld id="{3B46923B-772B-4878-82EA-E2BF3C0C558C}" type="slidenum">
              <a:rPr lang="ru-RU" smtClean="0"/>
              <a:pPr/>
              <a:t>1</a:t>
            </a:fld>
            <a:endParaRPr lang="ru-RU"/>
          </a:p>
        </p:txBody>
      </p:sp>
      <p:grpSp>
        <p:nvGrpSpPr>
          <p:cNvPr id="8" name="Группа 9"/>
          <p:cNvGrpSpPr/>
          <p:nvPr/>
        </p:nvGrpSpPr>
        <p:grpSpPr>
          <a:xfrm>
            <a:off x="-32" y="0"/>
            <a:ext cx="9144032" cy="642918"/>
            <a:chOff x="-32" y="0"/>
            <a:chExt cx="9144032" cy="642918"/>
          </a:xfrm>
          <a:solidFill>
            <a:schemeClr val="tx2">
              <a:lumMod val="20000"/>
              <a:lumOff val="80000"/>
            </a:schemeClr>
          </a:solidFill>
          <a:effectLst/>
        </p:grpSpPr>
        <p:sp>
          <p:nvSpPr>
            <p:cNvPr id="9" name="Прямоугольник 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857224" y="130710"/>
              <a:ext cx="7500990" cy="369332"/>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endParaRPr lang="ru-RU" smtClean="0">
                <a:solidFill>
                  <a:srgbClr val="0B02C6"/>
                </a:solidFill>
              </a:endParaRPr>
            </a:p>
          </p:txBody>
        </p:sp>
        <p:pic>
          <p:nvPicPr>
            <p:cNvPr id="15" name="Рисунок 14"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60000" y="1044000"/>
            <a:ext cx="4783504" cy="1170554"/>
          </a:xfrm>
        </p:spPr>
        <p:txBody>
          <a:bodyPr>
            <a:noAutofit/>
          </a:bodyPr>
          <a:lstStyle/>
          <a:p>
            <a:pPr marL="0" indent="0" algn="just">
              <a:spcBef>
                <a:spcPts val="0"/>
              </a:spcBef>
              <a:spcAft>
                <a:spcPts val="1200"/>
              </a:spcAft>
              <a:buNone/>
            </a:pPr>
            <a:r>
              <a:rPr lang="ru-RU" sz="1800" b="1" smtClean="0">
                <a:solidFill>
                  <a:srgbClr val="0B02C6"/>
                </a:solidFill>
              </a:rPr>
              <a:t>Полимеры</a:t>
            </a:r>
            <a:r>
              <a:rPr lang="ru-RU" sz="1800" smtClean="0"/>
              <a:t> </a:t>
            </a:r>
            <a:r>
              <a:rPr lang="ru-RU" sz="1800" smtClean="0">
                <a:solidFill>
                  <a:srgbClr val="002060"/>
                </a:solidFill>
              </a:rPr>
              <a:t>– высокомолекулярные соединения (ВМС), молекулы которых построены из большого числа повторяющихся структурных единиц (мономерных звеньев) одинаковых или разных, соединенных между собой химическими (или координационными) связями в длинные цепи.</a:t>
            </a:r>
            <a:endParaRPr lang="ru-RU" sz="1600">
              <a:solidFill>
                <a:srgbClr val="002060"/>
              </a:solidFill>
            </a:endParaRPr>
          </a:p>
          <a:p>
            <a:endParaRPr lang="ru-RU" sz="1600" smtClean="0"/>
          </a:p>
          <a:p>
            <a:endParaRPr lang="ru-RU" sz="1600"/>
          </a:p>
          <a:p>
            <a:pPr marL="0" indent="0" algn="just">
              <a:spcBef>
                <a:spcPts val="0"/>
              </a:spcBef>
              <a:spcAft>
                <a:spcPts val="1200"/>
              </a:spcAft>
              <a:buNone/>
            </a:pPr>
            <a:endParaRPr lang="ru-RU" sz="1600"/>
          </a:p>
        </p:txBody>
      </p:sp>
      <p:sp>
        <p:nvSpPr>
          <p:cNvPr id="17" name="Номер слайда 1"/>
          <p:cNvSpPr>
            <a:spLocks noGrp="1"/>
          </p:cNvSpPr>
          <p:nvPr>
            <p:ph type="sldNum" sz="quarter" idx="12"/>
          </p:nvPr>
        </p:nvSpPr>
        <p:spPr/>
        <p:txBody>
          <a:bodyPr/>
          <a:lstStyle/>
          <a:p>
            <a:fld id="{3B46923B-772B-4878-82EA-E2BF3C0C558C}" type="slidenum">
              <a:rPr lang="ru-RU" smtClean="0"/>
              <a:pPr/>
              <a:t>10</a:t>
            </a:fld>
            <a:endParaRPr lang="ru-RU"/>
          </a:p>
        </p:txBody>
      </p:sp>
      <p:sp>
        <p:nvSpPr>
          <p:cNvPr id="5" name="TextBox 4"/>
          <p:cNvSpPr txBox="1"/>
          <p:nvPr/>
        </p:nvSpPr>
        <p:spPr>
          <a:xfrm>
            <a:off x="3500430" y="714356"/>
            <a:ext cx="2354875" cy="369332"/>
          </a:xfrm>
          <a:prstGeom prst="rect">
            <a:avLst/>
          </a:prstGeom>
          <a:noFill/>
        </p:spPr>
        <p:txBody>
          <a:bodyPr wrap="none" rtlCol="0">
            <a:spAutoFit/>
          </a:bodyPr>
          <a:lstStyle/>
          <a:p>
            <a:r>
              <a:rPr lang="ru-RU" b="1" smtClean="0">
                <a:solidFill>
                  <a:srgbClr val="C00000"/>
                </a:solidFill>
                <a:effectLst>
                  <a:outerShdw blurRad="50800" dist="38100" algn="tr" rotWithShape="0">
                    <a:prstClr val="black">
                      <a:alpha val="40000"/>
                    </a:prstClr>
                  </a:outerShdw>
                </a:effectLst>
              </a:rPr>
              <a:t>Что такое полимеры?</a:t>
            </a:r>
            <a:endParaRPr lang="ru-RU">
              <a:solidFill>
                <a:srgbClr val="C00000"/>
              </a:solidFill>
            </a:endParaRPr>
          </a:p>
        </p:txBody>
      </p:sp>
      <p:sp>
        <p:nvSpPr>
          <p:cNvPr id="32" name="TextBox 31"/>
          <p:cNvSpPr txBox="1"/>
          <p:nvPr/>
        </p:nvSpPr>
        <p:spPr>
          <a:xfrm>
            <a:off x="1000100" y="4786322"/>
            <a:ext cx="2067617" cy="646331"/>
          </a:xfrm>
          <a:prstGeom prst="rect">
            <a:avLst/>
          </a:prstGeom>
          <a:noFill/>
        </p:spPr>
        <p:txBody>
          <a:bodyPr wrap="square" rtlCol="0">
            <a:spAutoFit/>
          </a:bodyPr>
          <a:lstStyle/>
          <a:p>
            <a:pPr algn="ctr"/>
            <a:r>
              <a:rPr lang="ru-RU" b="1" smtClean="0">
                <a:solidFill>
                  <a:srgbClr val="C00000"/>
                </a:solidFill>
              </a:rPr>
              <a:t>молекула этилена, </a:t>
            </a:r>
          </a:p>
          <a:p>
            <a:pPr algn="ctr"/>
            <a:r>
              <a:rPr lang="ru-RU" b="1" smtClean="0">
                <a:solidFill>
                  <a:srgbClr val="C00000"/>
                </a:solidFill>
              </a:rPr>
              <a:t>мономер</a:t>
            </a:r>
            <a:endParaRPr lang="ru-RU" b="1">
              <a:solidFill>
                <a:srgbClr val="C00000"/>
              </a:solidFill>
            </a:endParaRPr>
          </a:p>
        </p:txBody>
      </p:sp>
      <p:sp>
        <p:nvSpPr>
          <p:cNvPr id="33" name="TextBox 32"/>
          <p:cNvSpPr txBox="1"/>
          <p:nvPr/>
        </p:nvSpPr>
        <p:spPr>
          <a:xfrm>
            <a:off x="5643570" y="4782933"/>
            <a:ext cx="2857520" cy="646331"/>
          </a:xfrm>
          <a:prstGeom prst="rect">
            <a:avLst/>
          </a:prstGeom>
          <a:noFill/>
        </p:spPr>
        <p:txBody>
          <a:bodyPr wrap="square" rtlCol="0">
            <a:spAutoFit/>
          </a:bodyPr>
          <a:lstStyle/>
          <a:p>
            <a:pPr algn="ctr"/>
            <a:r>
              <a:rPr lang="ru-RU" b="1" smtClean="0">
                <a:solidFill>
                  <a:srgbClr val="C00000"/>
                </a:solidFill>
              </a:rPr>
              <a:t>фрагмент макромолекулы</a:t>
            </a:r>
          </a:p>
          <a:p>
            <a:pPr algn="ctr"/>
            <a:r>
              <a:rPr lang="ru-RU" b="1" smtClean="0">
                <a:solidFill>
                  <a:srgbClr val="C00000"/>
                </a:solidFill>
              </a:rPr>
              <a:t> полиэтилена</a:t>
            </a:r>
            <a:endParaRPr lang="ru-RU" b="1">
              <a:solidFill>
                <a:srgbClr val="C00000"/>
              </a:solidFill>
            </a:endParaRPr>
          </a:p>
        </p:txBody>
      </p:sp>
      <p:pic>
        <p:nvPicPr>
          <p:cNvPr id="7" name="Picture 3" descr="I:\Дистант Нано\Дистант курс Резина полимер 2015-10-15\5\images\clip20150923_10.png"/>
          <p:cNvPicPr>
            <a:picLocks noChangeAspect="1" noChangeArrowheads="1"/>
          </p:cNvPicPr>
          <p:nvPr/>
        </p:nvPicPr>
        <p:blipFill>
          <a:blip r:embed="rId4"/>
          <a:srcRect/>
          <a:stretch>
            <a:fillRect/>
          </a:stretch>
        </p:blipFill>
        <p:spPr bwMode="auto">
          <a:xfrm>
            <a:off x="478148" y="3214686"/>
            <a:ext cx="3093720" cy="1524762"/>
          </a:xfrm>
          <a:prstGeom prst="rect">
            <a:avLst/>
          </a:prstGeom>
          <a:noFill/>
        </p:spPr>
      </p:pic>
      <p:pic>
        <p:nvPicPr>
          <p:cNvPr id="16" name="Picture 4"/>
          <p:cNvPicPr>
            <a:picLocks noChangeAspect="1" noChangeArrowheads="1"/>
          </p:cNvPicPr>
          <p:nvPr/>
        </p:nvPicPr>
        <p:blipFill>
          <a:blip r:embed="rId5"/>
          <a:srcRect/>
          <a:stretch>
            <a:fillRect/>
          </a:stretch>
        </p:blipFill>
        <p:spPr bwMode="auto">
          <a:xfrm>
            <a:off x="5357841" y="1528772"/>
            <a:ext cx="3286125" cy="3257550"/>
          </a:xfrm>
          <a:prstGeom prst="rect">
            <a:avLst/>
          </a:prstGeom>
          <a:noFill/>
          <a:ln w="9525">
            <a:noFill/>
            <a:miter lim="800000"/>
            <a:headEnd/>
            <a:tailEnd/>
          </a:ln>
        </p:spPr>
      </p:pic>
      <p:pic>
        <p:nvPicPr>
          <p:cNvPr id="18" name="Рисунок 17" descr="Полимер.png"/>
          <p:cNvPicPr>
            <a:picLocks noChangeAspect="1"/>
          </p:cNvPicPr>
          <p:nvPr/>
        </p:nvPicPr>
        <p:blipFill>
          <a:blip r:embed="rId6"/>
          <a:stretch>
            <a:fillRect/>
          </a:stretch>
        </p:blipFill>
        <p:spPr>
          <a:xfrm>
            <a:off x="4572000" y="5438629"/>
            <a:ext cx="4344007" cy="1205081"/>
          </a:xfrm>
          <a:prstGeom prst="rect">
            <a:avLst/>
          </a:prstGeom>
        </p:spPr>
      </p:pic>
      <p:pic>
        <p:nvPicPr>
          <p:cNvPr id="19" name="Рисунок 18" descr="Мономер 1.PNG"/>
          <p:cNvPicPr>
            <a:picLocks noChangeAspect="1"/>
          </p:cNvPicPr>
          <p:nvPr/>
        </p:nvPicPr>
        <p:blipFill>
          <a:blip r:embed="rId7"/>
          <a:stretch>
            <a:fillRect/>
          </a:stretch>
        </p:blipFill>
        <p:spPr>
          <a:xfrm>
            <a:off x="1399978" y="5429264"/>
            <a:ext cx="1314634" cy="1109818"/>
          </a:xfrm>
          <a:prstGeom prst="rect">
            <a:avLst/>
          </a:prstGeom>
        </p:spPr>
      </p:pic>
      <p:grpSp>
        <p:nvGrpSpPr>
          <p:cNvPr id="21" name="Группа 9"/>
          <p:cNvGrpSpPr/>
          <p:nvPr/>
        </p:nvGrpSpPr>
        <p:grpSpPr>
          <a:xfrm>
            <a:off x="-32" y="0"/>
            <a:ext cx="9144032" cy="642918"/>
            <a:chOff x="-32" y="0"/>
            <a:chExt cx="9144032" cy="642918"/>
          </a:xfrm>
          <a:solidFill>
            <a:schemeClr val="tx2">
              <a:lumMod val="20000"/>
              <a:lumOff val="80000"/>
            </a:schemeClr>
          </a:solidFill>
          <a:effectLst>
            <a:outerShdw blurRad="50800" dist="38100" dir="5400000" algn="t" rotWithShape="0">
              <a:prstClr val="black">
                <a:alpha val="40000"/>
              </a:prstClr>
            </a:outerShdw>
          </a:effectLst>
        </p:grpSpPr>
        <p:sp>
          <p:nvSpPr>
            <p:cNvPr id="22" name="Прямоугольник 2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24" name="Рисунок 23" descr="logo_lable_s-vfu_clear.png"/>
            <p:cNvPicPr>
              <a:picLocks noChangeAspect="1"/>
            </p:cNvPicPr>
            <p:nvPr/>
          </p:nvPicPr>
          <p:blipFill>
            <a:blip r:embed="rId8"/>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100</a:t>
            </a:fld>
            <a:endParaRPr lang="ru-RU" dirty="0"/>
          </a:p>
        </p:txBody>
      </p:sp>
      <p:sp>
        <p:nvSpPr>
          <p:cNvPr id="8" name="TextBox 7"/>
          <p:cNvSpPr txBox="1"/>
          <p:nvPr/>
        </p:nvSpPr>
        <p:spPr>
          <a:xfrm>
            <a:off x="714348" y="1142984"/>
            <a:ext cx="8072494" cy="3570208"/>
          </a:xfrm>
          <a:prstGeom prst="rect">
            <a:avLst/>
          </a:prstGeom>
          <a:noFill/>
        </p:spPr>
        <p:txBody>
          <a:bodyPr wrap="square" rtlCol="0">
            <a:spAutoFit/>
          </a:bodyPr>
          <a:lstStyle/>
          <a:p>
            <a:pPr>
              <a:spcAft>
                <a:spcPts val="1200"/>
              </a:spcAft>
            </a:pPr>
            <a:r>
              <a:rPr lang="ru-RU" b="1" dirty="0" smtClean="0">
                <a:solidFill>
                  <a:srgbClr val="0B02C6"/>
                </a:solidFill>
                <a:hlinkClick r:id="rId4" action="ppaction://hlinksldjump"/>
              </a:rPr>
              <a:t>Введение</a:t>
            </a:r>
            <a:endParaRPr lang="ru-RU" b="1" dirty="0" smtClean="0">
              <a:solidFill>
                <a:srgbClr val="0B02C6"/>
              </a:solidFill>
              <a:hlinkClick r:id="rId5" action="ppaction://hlinkpres?slideindex=1&amp;slidetitle="/>
            </a:endParaRPr>
          </a:p>
          <a:p>
            <a:r>
              <a:rPr lang="ru-RU" b="1" dirty="0" smtClean="0">
                <a:solidFill>
                  <a:srgbClr val="0B02C6"/>
                </a:solidFill>
                <a:hlinkClick r:id="rId6" action="ppaction://hlinksldjump"/>
              </a:rPr>
              <a:t>Часть 1. Эластомерные материалы</a:t>
            </a:r>
            <a:endParaRPr lang="ru-RU" b="1" dirty="0" smtClean="0">
              <a:solidFill>
                <a:srgbClr val="0B02C6"/>
              </a:solidFill>
            </a:endParaRPr>
          </a:p>
          <a:p>
            <a:endParaRPr lang="ru-RU" b="1" dirty="0" smtClean="0">
              <a:solidFill>
                <a:srgbClr val="0B02C6"/>
              </a:solidFill>
            </a:endParaRPr>
          </a:p>
          <a:p>
            <a:r>
              <a:rPr lang="ru-RU" b="1" dirty="0" smtClean="0">
                <a:solidFill>
                  <a:srgbClr val="0B02C6"/>
                </a:solidFill>
                <a:hlinkClick r:id="rId7" action="ppaction://hlinksldjump"/>
              </a:rPr>
              <a:t>Часть 2. Ингредиенты резиновых смесей и их функциональное назначение</a:t>
            </a:r>
            <a:endParaRPr lang="ru-RU" b="1" dirty="0" smtClean="0">
              <a:solidFill>
                <a:srgbClr val="0B02C6"/>
              </a:solidFill>
            </a:endParaRPr>
          </a:p>
          <a:p>
            <a:pPr indent="361950"/>
            <a:r>
              <a:rPr lang="ru-RU" b="1" dirty="0" smtClean="0">
                <a:solidFill>
                  <a:srgbClr val="0B02C6"/>
                </a:solidFill>
                <a:hlinkClick r:id="rId8" action="ppaction://hlinksldjump"/>
              </a:rPr>
              <a:t>Модуль 7. Каучуки. Классификация и свойства резин</a:t>
            </a:r>
            <a:endParaRPr lang="ru-RU" b="1" dirty="0" smtClean="0">
              <a:solidFill>
                <a:srgbClr val="0B02C6"/>
              </a:solidFill>
            </a:endParaRPr>
          </a:p>
          <a:p>
            <a:pPr indent="361950"/>
            <a:r>
              <a:rPr lang="ru-RU" b="1" dirty="0" smtClean="0">
                <a:solidFill>
                  <a:srgbClr val="0B02C6"/>
                </a:solidFill>
                <a:hlinkClick r:id="rId9" action="ppaction://hlinksldjump"/>
              </a:rPr>
              <a:t>Модуль 8. Основные ингредиенты резиновых смесей</a:t>
            </a:r>
            <a:endParaRPr lang="ru-RU" b="1" dirty="0" smtClean="0">
              <a:solidFill>
                <a:srgbClr val="0B02C6"/>
              </a:solidFill>
            </a:endParaRPr>
          </a:p>
          <a:p>
            <a:pPr indent="361950"/>
            <a:r>
              <a:rPr lang="ru-RU" b="1" dirty="0" smtClean="0">
                <a:solidFill>
                  <a:srgbClr val="0B02C6"/>
                </a:solidFill>
                <a:hlinkClick r:id="rId10" action="ppaction://hlinksldjump"/>
              </a:rPr>
              <a:t>Модуль 9. Вулканизующие агенты</a:t>
            </a:r>
            <a:endParaRPr lang="ru-RU" b="1" dirty="0" smtClean="0">
              <a:solidFill>
                <a:srgbClr val="0B02C6"/>
              </a:solidFill>
            </a:endParaRPr>
          </a:p>
          <a:p>
            <a:pPr indent="361950"/>
            <a:r>
              <a:rPr lang="ru-RU" b="1" dirty="0" smtClean="0">
                <a:solidFill>
                  <a:srgbClr val="0B02C6"/>
                </a:solidFill>
                <a:hlinkClick r:id="rId11" action="ppaction://hlinksldjump"/>
              </a:rPr>
              <a:t>Модуль 10. Наполнители</a:t>
            </a:r>
            <a:endParaRPr lang="ru-RU" b="1" dirty="0" smtClean="0">
              <a:solidFill>
                <a:srgbClr val="0B02C6"/>
              </a:solidFill>
            </a:endParaRPr>
          </a:p>
          <a:p>
            <a:pPr indent="361950"/>
            <a:r>
              <a:rPr lang="ru-RU" b="1" dirty="0" smtClean="0">
                <a:solidFill>
                  <a:srgbClr val="0B02C6"/>
                </a:solidFill>
                <a:hlinkClick r:id="rId12" action="ppaction://hlinksldjump"/>
              </a:rPr>
              <a:t>Модуль 11. Пластификаторы. </a:t>
            </a:r>
            <a:r>
              <a:rPr lang="ru-RU" b="1" dirty="0" err="1" smtClean="0">
                <a:solidFill>
                  <a:srgbClr val="0B02C6"/>
                </a:solidFill>
                <a:hlinkClick r:id="rId12" action="ppaction://hlinksldjump"/>
              </a:rPr>
              <a:t>Мягчители</a:t>
            </a:r>
            <a:endParaRPr lang="ru-RU" b="1" dirty="0" smtClean="0">
              <a:solidFill>
                <a:srgbClr val="0B02C6"/>
              </a:solidFill>
            </a:endParaRPr>
          </a:p>
          <a:p>
            <a:pPr indent="361950"/>
            <a:r>
              <a:rPr lang="ru-RU" b="1" dirty="0" smtClean="0">
                <a:solidFill>
                  <a:srgbClr val="0B02C6"/>
                </a:solidFill>
                <a:hlinkClick r:id="rId13" action="ppaction://hlinksldjump"/>
              </a:rPr>
              <a:t>Модуль 12. </a:t>
            </a:r>
            <a:r>
              <a:rPr lang="ru-RU" b="1" dirty="0" err="1" smtClean="0">
                <a:solidFill>
                  <a:srgbClr val="0B02C6"/>
                </a:solidFill>
                <a:hlinkClick r:id="rId13" action="ppaction://hlinksldjump"/>
              </a:rPr>
              <a:t>Противостарители</a:t>
            </a:r>
            <a:r>
              <a:rPr lang="ru-RU" b="1" dirty="0" smtClean="0">
                <a:solidFill>
                  <a:srgbClr val="0B02C6"/>
                </a:solidFill>
                <a:hlinkClick r:id="rId13" action="ppaction://hlinksldjump"/>
              </a:rPr>
              <a:t> (антиоксиданты)</a:t>
            </a:r>
            <a:endParaRPr lang="ru-RU" b="1" dirty="0" smtClean="0">
              <a:solidFill>
                <a:srgbClr val="0B02C6"/>
              </a:solidFill>
            </a:endParaRPr>
          </a:p>
          <a:p>
            <a:pPr indent="725488"/>
            <a:r>
              <a:rPr lang="ru-RU" b="1" dirty="0" smtClean="0">
                <a:solidFill>
                  <a:srgbClr val="0B02C6"/>
                </a:solidFill>
                <a:hlinkClick r:id="" action="ppaction://noaction"/>
              </a:rPr>
              <a:t>Контролирующие вопросы к части 2</a:t>
            </a:r>
            <a:endParaRPr lang="ru-RU" b="1" dirty="0" smtClean="0">
              <a:solidFill>
                <a:srgbClr val="0B02C6"/>
              </a:solidFill>
            </a:endParaRPr>
          </a:p>
          <a:p>
            <a:pPr indent="725488"/>
            <a:endParaRPr lang="en-US" b="1" dirty="0" smtClean="0">
              <a:solidFill>
                <a:srgbClr val="0B02C6"/>
              </a:solidFill>
            </a:endParaRPr>
          </a:p>
        </p:txBody>
      </p:sp>
      <p:sp>
        <p:nvSpPr>
          <p:cNvPr id="10" name="TextBox 9"/>
          <p:cNvSpPr txBox="1"/>
          <p:nvPr/>
        </p:nvSpPr>
        <p:spPr>
          <a:xfrm>
            <a:off x="3645885" y="702214"/>
            <a:ext cx="1444691" cy="369332"/>
          </a:xfrm>
          <a:prstGeom prst="rect">
            <a:avLst/>
          </a:prstGeom>
          <a:noFill/>
        </p:spPr>
        <p:txBody>
          <a:bodyPr wrap="none" rtlCol="0">
            <a:spAutoFit/>
          </a:bodyPr>
          <a:lstStyle/>
          <a:p>
            <a:r>
              <a:rPr lang="ru-RU" b="1" dirty="0" smtClean="0">
                <a:solidFill>
                  <a:srgbClr val="002060"/>
                </a:solidFill>
                <a:effectLst>
                  <a:outerShdw blurRad="50800" dist="38100" algn="tr" rotWithShape="0">
                    <a:prstClr val="black">
                      <a:alpha val="40000"/>
                    </a:prstClr>
                  </a:outerShdw>
                </a:effectLst>
              </a:rPr>
              <a:t>Содержание</a:t>
            </a:r>
            <a:endParaRPr lang="ru-RU" dirty="0">
              <a:solidFill>
                <a:srgbClr val="002060"/>
              </a:solidFill>
            </a:endParaRPr>
          </a:p>
        </p:txBody>
      </p:sp>
      <p:grpSp>
        <p:nvGrpSpPr>
          <p:cNvPr id="3" name="Группа 9"/>
          <p:cNvGrpSpPr/>
          <p:nvPr/>
        </p:nvGrpSpPr>
        <p:grpSpPr>
          <a:xfrm>
            <a:off x="-32" y="0"/>
            <a:ext cx="9144032" cy="642918"/>
            <a:chOff x="-32" y="0"/>
            <a:chExt cx="9144032" cy="642918"/>
          </a:xfrm>
          <a:solidFill>
            <a:schemeClr val="tx2">
              <a:lumMod val="20000"/>
              <a:lumOff val="80000"/>
            </a:schemeClr>
          </a:solidFill>
          <a:effectLst/>
        </p:grpSpPr>
        <p:sp>
          <p:nvSpPr>
            <p:cNvPr id="12" name="Прямоугольник 1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2"/>
            <p:cNvSpPr/>
            <p:nvPr/>
          </p:nvSpPr>
          <p:spPr>
            <a:xfrm>
              <a:off x="857224" y="130710"/>
              <a:ext cx="7500990" cy="369332"/>
            </a:xfrm>
            <a:prstGeom prst="rect">
              <a:avLst/>
            </a:prstGeom>
            <a:grpFill/>
            <a:ln>
              <a:noFill/>
            </a:ln>
          </p:spPr>
          <p:txBody>
            <a:bodyPr wrap="square">
              <a:spAutoFit/>
            </a:bodyPr>
            <a:lstStyle/>
            <a:p>
              <a:r>
                <a:rPr lang="ru-RU" b="1" dirty="0">
                  <a:solidFill>
                    <a:srgbClr val="0B02C6"/>
                  </a:solidFill>
                </a:rPr>
                <a:t>Резина – промышленный полимерный </a:t>
              </a:r>
              <a:r>
                <a:rPr lang="ru-RU" b="1" dirty="0" smtClean="0">
                  <a:solidFill>
                    <a:srgbClr val="0B02C6"/>
                  </a:solidFill>
                </a:rPr>
                <a:t>материал</a:t>
              </a:r>
              <a:endParaRPr lang="ru-RU" dirty="0" smtClean="0">
                <a:solidFill>
                  <a:srgbClr val="0B02C6"/>
                </a:solidFill>
              </a:endParaRPr>
            </a:p>
          </p:txBody>
        </p:sp>
        <p:pic>
          <p:nvPicPr>
            <p:cNvPr id="14" name="Рисунок 13" descr="logo_lable_s-vfu_clear.png"/>
            <p:cNvPicPr>
              <a:picLocks noChangeAspect="1"/>
            </p:cNvPicPr>
            <p:nvPr/>
          </p:nvPicPr>
          <p:blipFill>
            <a:blip r:embed="rId1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ctrTitle"/>
          </p:nvPr>
        </p:nvSpPr>
        <p:spPr>
          <a:xfrm>
            <a:off x="725303" y="2420888"/>
            <a:ext cx="7772400" cy="1470025"/>
          </a:xfrm>
        </p:spPr>
        <p:txBody>
          <a:bodyPr>
            <a:noAutofit/>
          </a:bodyPr>
          <a:lstStyle/>
          <a:p>
            <a:r>
              <a:rPr lang="ru-RU" sz="4800" b="1" smtClean="0">
                <a:solidFill>
                  <a:srgbClr val="0B02C6"/>
                </a:solidFill>
              </a:rPr>
              <a:t>Каучуки. </a:t>
            </a:r>
            <a:br>
              <a:rPr lang="ru-RU" sz="4800" b="1" smtClean="0">
                <a:solidFill>
                  <a:srgbClr val="0B02C6"/>
                </a:solidFill>
              </a:rPr>
            </a:br>
            <a:r>
              <a:rPr lang="ru-RU" sz="4800" b="1" smtClean="0">
                <a:solidFill>
                  <a:srgbClr val="0B02C6"/>
                </a:solidFill>
              </a:rPr>
              <a:t>Классификация и свойства резин</a:t>
            </a:r>
            <a:endParaRPr lang="ru-RU" altLang="ru-RU" sz="4800" b="1" smtClean="0">
              <a:solidFill>
                <a:srgbClr val="002060"/>
              </a:solidFill>
              <a:latin typeface="Calibri" pitchFamily="34" charset="0"/>
            </a:endParaRPr>
          </a:p>
        </p:txBody>
      </p:sp>
      <p:grpSp>
        <p:nvGrpSpPr>
          <p:cNvPr id="2" name="Группа 3"/>
          <p:cNvGrpSpPr/>
          <p:nvPr/>
        </p:nvGrpSpPr>
        <p:grpSpPr>
          <a:xfrm>
            <a:off x="-32" y="0"/>
            <a:ext cx="9144032" cy="642918"/>
            <a:chOff x="-32" y="0"/>
            <a:chExt cx="9144032" cy="642918"/>
          </a:xfrm>
          <a:solidFill>
            <a:schemeClr val="tx2">
              <a:lumMod val="20000"/>
              <a:lumOff val="80000"/>
            </a:schemeClr>
          </a:solidFill>
          <a:effectLst/>
        </p:grpSpPr>
        <p:grpSp>
          <p:nvGrpSpPr>
            <p:cNvPr id="3" name="Группа 4"/>
            <p:cNvGrpSpPr/>
            <p:nvPr/>
          </p:nvGrpSpPr>
          <p:grpSpPr>
            <a:xfrm>
              <a:off x="0" y="0"/>
              <a:ext cx="9144000" cy="642918"/>
              <a:chOff x="0" y="0"/>
              <a:chExt cx="9144000" cy="642918"/>
            </a:xfrm>
            <a:grpFill/>
          </p:grpSpPr>
          <p:sp>
            <p:nvSpPr>
              <p:cNvPr id="7" name="Прямоугольник 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6" name="Рисунок 5"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
        <p:nvSpPr>
          <p:cNvPr id="9" name="Подзаголовок 2"/>
          <p:cNvSpPr txBox="1">
            <a:spLocks/>
          </p:cNvSpPr>
          <p:nvPr/>
        </p:nvSpPr>
        <p:spPr>
          <a:xfrm>
            <a:off x="6157914" y="1142984"/>
            <a:ext cx="2986086" cy="68580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1" i="0" u="none" strike="noStrike" kern="1200" cap="none" spc="0" normalizeH="0" baseline="0" noProof="0" smtClean="0">
                <a:ln>
                  <a:noFill/>
                </a:ln>
                <a:solidFill>
                  <a:srgbClr val="0B02C6"/>
                </a:solidFill>
                <a:effectLst/>
                <a:uLnTx/>
                <a:uFillTx/>
                <a:latin typeface="+mn-lt"/>
                <a:ea typeface="+mn-ea"/>
                <a:cs typeface="+mn-cs"/>
              </a:rPr>
              <a:t>Модуль 7</a:t>
            </a:r>
            <a:endParaRPr kumimoji="0" lang="ru-RU" sz="3200" b="1" i="0" u="none" strike="noStrike" kern="1200" cap="none" spc="0" normalizeH="0" baseline="0" noProof="0">
              <a:ln>
                <a:noFill/>
              </a:ln>
              <a:solidFill>
                <a:srgbClr val="0B02C6"/>
              </a:solidFill>
              <a:effectLst/>
              <a:uLnTx/>
              <a:uFillTx/>
              <a:latin typeface="+mn-lt"/>
              <a:ea typeface="+mn-ea"/>
              <a:cs typeface="+mn-cs"/>
            </a:endParaRPr>
          </a:p>
        </p:txBody>
      </p:sp>
    </p:spTree>
    <p:custDataLst>
      <p:tags r:id="rId1"/>
    </p:custData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Прямоугольник 3"/>
          <p:cNvSpPr>
            <a:spLocks noChangeArrowheads="1"/>
          </p:cNvSpPr>
          <p:nvPr/>
        </p:nvSpPr>
        <p:spPr bwMode="auto">
          <a:xfrm>
            <a:off x="214313" y="285750"/>
            <a:ext cx="8643937" cy="738188"/>
          </a:xfrm>
          <a:prstGeom prst="rect">
            <a:avLst/>
          </a:prstGeom>
          <a:noFill/>
          <a:ln w="9525">
            <a:noFill/>
            <a:miter lim="800000"/>
            <a:headEnd/>
            <a:tailEnd/>
          </a:ln>
        </p:spPr>
        <p:txBody>
          <a:bodyPr>
            <a:spAutoFit/>
          </a:bodyPr>
          <a:lstStyle/>
          <a:p>
            <a:pPr indent="457200" algn="ctr"/>
            <a:endParaRPr lang="ru-RU" altLang="ru-RU" sz="2400">
              <a:latin typeface="Calibri" pitchFamily="34" charset="0"/>
            </a:endParaRPr>
          </a:p>
          <a:p>
            <a:pPr indent="457200" algn="just"/>
            <a:r>
              <a:rPr lang="ru-RU" altLang="ru-RU">
                <a:latin typeface="Calibri" pitchFamily="34" charset="0"/>
              </a:rPr>
              <a:t> </a:t>
            </a:r>
          </a:p>
        </p:txBody>
      </p:sp>
      <p:sp>
        <p:nvSpPr>
          <p:cNvPr id="4100" name="Содержимое 2"/>
          <p:cNvSpPr>
            <a:spLocks noGrp="1"/>
          </p:cNvSpPr>
          <p:nvPr>
            <p:ph idx="1"/>
          </p:nvPr>
        </p:nvSpPr>
        <p:spPr>
          <a:xfrm>
            <a:off x="252000" y="1440000"/>
            <a:ext cx="8640000" cy="4275016"/>
          </a:xfrm>
        </p:spPr>
        <p:txBody>
          <a:bodyPr>
            <a:normAutofit/>
          </a:bodyPr>
          <a:lstStyle/>
          <a:p>
            <a:pPr marL="0" indent="0" algn="just">
              <a:spcBef>
                <a:spcPct val="0"/>
              </a:spcBef>
              <a:spcAft>
                <a:spcPts val="600"/>
              </a:spcAft>
              <a:buNone/>
            </a:pPr>
            <a:r>
              <a:rPr lang="ru-RU" altLang="ru-RU" sz="1800" b="1" dirty="0" smtClean="0">
                <a:solidFill>
                  <a:srgbClr val="0B02C6"/>
                </a:solidFill>
              </a:rPr>
              <a:t>Натуральный каучук (НК) </a:t>
            </a:r>
            <a:r>
              <a:rPr lang="ru-RU" altLang="ru-RU" sz="1800" dirty="0" smtClean="0">
                <a:solidFill>
                  <a:srgbClr val="002060"/>
                </a:solidFill>
              </a:rPr>
              <a:t>является полимером изопрена –(С</a:t>
            </a:r>
            <a:r>
              <a:rPr lang="ru-RU" altLang="ru-RU" sz="1800" baseline="-25000" dirty="0" smtClean="0">
                <a:solidFill>
                  <a:srgbClr val="002060"/>
                </a:solidFill>
              </a:rPr>
              <a:t>5</a:t>
            </a:r>
            <a:r>
              <a:rPr lang="ru-RU" altLang="ru-RU" sz="1800" dirty="0" smtClean="0">
                <a:solidFill>
                  <a:srgbClr val="002060"/>
                </a:solidFill>
              </a:rPr>
              <a:t>Н</a:t>
            </a:r>
            <a:r>
              <a:rPr lang="ru-RU" altLang="ru-RU" sz="1800" baseline="-25000" dirty="0" smtClean="0">
                <a:solidFill>
                  <a:srgbClr val="002060"/>
                </a:solidFill>
              </a:rPr>
              <a:t>8</a:t>
            </a:r>
            <a:r>
              <a:rPr lang="ru-RU" altLang="ru-RU" sz="1800" dirty="0" smtClean="0">
                <a:solidFill>
                  <a:srgbClr val="002060"/>
                </a:solidFill>
              </a:rPr>
              <a:t>)</a:t>
            </a:r>
            <a:r>
              <a:rPr lang="ru-RU" altLang="ru-RU" sz="1800" baseline="-25000" dirty="0" smtClean="0">
                <a:solidFill>
                  <a:srgbClr val="002060"/>
                </a:solidFill>
              </a:rPr>
              <a:t>n</a:t>
            </a:r>
            <a:r>
              <a:rPr lang="ru-RU" altLang="ru-RU" sz="1800" dirty="0" smtClean="0">
                <a:solidFill>
                  <a:srgbClr val="002060"/>
                </a:solidFill>
              </a:rPr>
              <a:t>–.</a:t>
            </a:r>
          </a:p>
          <a:p>
            <a:pPr marL="0" indent="0" algn="just" eaLnBrk="1" hangingPunct="1">
              <a:spcBef>
                <a:spcPct val="0"/>
              </a:spcBef>
              <a:spcAft>
                <a:spcPts val="600"/>
              </a:spcAft>
              <a:buFont typeface="Arial" pitchFamily="34" charset="0"/>
              <a:buNone/>
            </a:pPr>
            <a:r>
              <a:rPr lang="ru-RU" altLang="ru-RU" sz="1800" dirty="0" smtClean="0">
                <a:solidFill>
                  <a:srgbClr val="002060"/>
                </a:solidFill>
              </a:rPr>
              <a:t>Он растворяется в жирных и ароматических растворителях (бензине, бензоле, хлороформе, сероуглероде и др.), образуя вязкие растворы, применяемые в качестве клеев. </a:t>
            </a:r>
          </a:p>
          <a:p>
            <a:pPr marL="0" indent="0" algn="just" eaLnBrk="1" hangingPunct="1">
              <a:spcBef>
                <a:spcPct val="0"/>
              </a:spcBef>
              <a:spcAft>
                <a:spcPts val="600"/>
              </a:spcAft>
              <a:buFont typeface="Arial" pitchFamily="34" charset="0"/>
              <a:buNone/>
            </a:pPr>
            <a:r>
              <a:rPr lang="ru-RU" altLang="ru-RU" sz="1800" dirty="0" smtClean="0">
                <a:solidFill>
                  <a:srgbClr val="002060"/>
                </a:solidFill>
              </a:rPr>
              <a:t>При нагреве выше 80—100 °С каучук становится пластичным и при 200 °С начинает разлагаться. При температуре -70 °С НК становится хрупким. </a:t>
            </a:r>
          </a:p>
          <a:p>
            <a:pPr marL="0" indent="0" algn="just" eaLnBrk="1" hangingPunct="1">
              <a:spcBef>
                <a:spcPct val="0"/>
              </a:spcBef>
              <a:buFont typeface="Arial" pitchFamily="34" charset="0"/>
              <a:buNone/>
            </a:pPr>
            <a:r>
              <a:rPr lang="ru-RU" altLang="ru-RU" sz="1800" dirty="0" smtClean="0">
                <a:solidFill>
                  <a:srgbClr val="002060"/>
                </a:solidFill>
              </a:rPr>
              <a:t>Обычно НК </a:t>
            </a:r>
            <a:r>
              <a:rPr lang="ru-RU" altLang="ru-RU" sz="1800" b="1" dirty="0" smtClean="0">
                <a:solidFill>
                  <a:srgbClr val="002060"/>
                </a:solidFill>
              </a:rPr>
              <a:t>аморфен</a:t>
            </a:r>
            <a:r>
              <a:rPr lang="ru-RU" altLang="ru-RU" sz="1800" dirty="0" smtClean="0">
                <a:solidFill>
                  <a:srgbClr val="002060"/>
                </a:solidFill>
              </a:rPr>
              <a:t>. Однако при длительном хранении возможна его кристаллизация. </a:t>
            </a:r>
          </a:p>
          <a:p>
            <a:pPr marL="0" indent="0" algn="just" eaLnBrk="1" hangingPunct="1">
              <a:spcBef>
                <a:spcPct val="0"/>
              </a:spcBef>
              <a:buFont typeface="Arial" pitchFamily="34" charset="0"/>
              <a:buNone/>
            </a:pPr>
            <a:endParaRPr lang="ru-RU" altLang="ru-RU" sz="1800" dirty="0" smtClean="0">
              <a:solidFill>
                <a:srgbClr val="002060"/>
              </a:solidFill>
            </a:endParaRPr>
          </a:p>
          <a:p>
            <a:pPr marL="0" indent="0" algn="just" eaLnBrk="1" hangingPunct="1">
              <a:spcBef>
                <a:spcPct val="0"/>
              </a:spcBef>
              <a:buFont typeface="Arial" pitchFamily="34" charset="0"/>
              <a:buNone/>
            </a:pPr>
            <a:endParaRPr lang="ru-RU" altLang="ru-RU" sz="1800" dirty="0" smtClean="0">
              <a:solidFill>
                <a:srgbClr val="002060"/>
              </a:solidFill>
            </a:endParaRPr>
          </a:p>
          <a:p>
            <a:pPr marL="0" indent="0" algn="just" eaLnBrk="1" hangingPunct="1">
              <a:spcBef>
                <a:spcPct val="0"/>
              </a:spcBef>
              <a:buFont typeface="Arial" pitchFamily="34" charset="0"/>
              <a:buNone/>
            </a:pPr>
            <a:endParaRPr lang="ru-RU" altLang="ru-RU" sz="1800" dirty="0" smtClean="0">
              <a:solidFill>
                <a:srgbClr val="002060"/>
              </a:solidFill>
            </a:endParaRPr>
          </a:p>
          <a:p>
            <a:pPr marL="0" indent="0" algn="just" eaLnBrk="1" hangingPunct="1">
              <a:spcBef>
                <a:spcPct val="0"/>
              </a:spcBef>
              <a:buFont typeface="Arial" pitchFamily="34" charset="0"/>
              <a:buNone/>
            </a:pPr>
            <a:endParaRPr lang="ru-RU" altLang="ru-RU" sz="1800" dirty="0" smtClean="0">
              <a:solidFill>
                <a:srgbClr val="002060"/>
              </a:solidFill>
            </a:endParaRPr>
          </a:p>
        </p:txBody>
      </p:sp>
      <p:sp>
        <p:nvSpPr>
          <p:cNvPr id="4099" name="Номер слайда 2"/>
          <p:cNvSpPr>
            <a:spLocks noGrp="1"/>
          </p:cNvSpPr>
          <p:nvPr>
            <p:ph type="sldNum" sz="quarter" idx="12"/>
          </p:nvPr>
        </p:nvSpPr>
        <p:spPr bwMode="auto">
          <a:noFill/>
          <a:ln>
            <a:miter lim="800000"/>
            <a:headEnd/>
            <a:tailEnd/>
          </a:ln>
        </p:spPr>
        <p:txBody>
          <a:bodyPr/>
          <a:lstStyle/>
          <a:p>
            <a:fld id="{9FA62EAE-3EB5-46D5-8C6B-47B0186A235F}" type="slidenum">
              <a:rPr lang="ru-RU" altLang="ru-RU" smtClean="0">
                <a:cs typeface="Arial" pitchFamily="34" charset="0"/>
              </a:rPr>
              <a:pPr/>
              <a:t>102</a:t>
            </a:fld>
            <a:endParaRPr lang="ru-RU" altLang="ru-RU" smtClean="0">
              <a:cs typeface="Arial" pitchFamily="34" charset="0"/>
            </a:endParaRPr>
          </a:p>
        </p:txBody>
      </p:sp>
      <p:sp>
        <p:nvSpPr>
          <p:cNvPr id="6" name="TextBox 5"/>
          <p:cNvSpPr txBox="1"/>
          <p:nvPr/>
        </p:nvSpPr>
        <p:spPr>
          <a:xfrm>
            <a:off x="214282" y="714356"/>
            <a:ext cx="8643938"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ru-RU" b="1">
                <a:solidFill>
                  <a:srgbClr val="C00000"/>
                </a:solidFill>
                <a:latin typeface="+mj-lt"/>
                <a:cs typeface="Tahoma" pitchFamily="34" charset="0"/>
              </a:rPr>
              <a:t>Классификация резин по назначению</a:t>
            </a:r>
          </a:p>
          <a:p>
            <a:pPr algn="ctr">
              <a:defRPr/>
            </a:pPr>
            <a:r>
              <a:rPr lang="ru-RU" b="1">
                <a:solidFill>
                  <a:srgbClr val="C00000"/>
                </a:solidFill>
                <a:latin typeface="+mj-lt"/>
              </a:rPr>
              <a:t>Каучуки общего назначения (неполярные каучуки) — НК, СКБ, СКС, </a:t>
            </a:r>
            <a:r>
              <a:rPr lang="ru-RU" b="1" smtClean="0">
                <a:solidFill>
                  <a:srgbClr val="C00000"/>
                </a:solidFill>
                <a:latin typeface="+mj-lt"/>
              </a:rPr>
              <a:t>СКИ</a:t>
            </a:r>
            <a:endParaRPr lang="ru-RU" b="1">
              <a:solidFill>
                <a:srgbClr val="C00000"/>
              </a:solidFill>
              <a:latin typeface="+mj-lt"/>
            </a:endParaRPr>
          </a:p>
        </p:txBody>
      </p:sp>
      <p:pic>
        <p:nvPicPr>
          <p:cNvPr id="4102" name="Picture 4"/>
          <p:cNvPicPr>
            <a:picLocks noChangeAspect="1" noChangeArrowheads="1"/>
          </p:cNvPicPr>
          <p:nvPr/>
        </p:nvPicPr>
        <p:blipFill>
          <a:blip r:embed="rId4" cstate="print"/>
          <a:srcRect/>
          <a:stretch>
            <a:fillRect/>
          </a:stretch>
        </p:blipFill>
        <p:spPr bwMode="auto">
          <a:xfrm>
            <a:off x="3214678" y="3995750"/>
            <a:ext cx="2867025" cy="1219200"/>
          </a:xfrm>
          <a:prstGeom prst="rect">
            <a:avLst/>
          </a:prstGeom>
          <a:noFill/>
          <a:ln w="9525">
            <a:noFill/>
            <a:miter lim="800000"/>
            <a:headEnd/>
            <a:tailEnd/>
          </a:ln>
        </p:spPr>
      </p:pic>
      <p:sp>
        <p:nvSpPr>
          <p:cNvPr id="4104" name="Прямоугольник 14"/>
          <p:cNvSpPr>
            <a:spLocks noChangeArrowheads="1"/>
          </p:cNvSpPr>
          <p:nvPr/>
        </p:nvSpPr>
        <p:spPr bwMode="auto">
          <a:xfrm>
            <a:off x="252000" y="5500702"/>
            <a:ext cx="8640000" cy="738188"/>
          </a:xfrm>
          <a:prstGeom prst="rect">
            <a:avLst/>
          </a:prstGeom>
          <a:noFill/>
          <a:ln w="9525">
            <a:noFill/>
            <a:miter lim="800000"/>
            <a:headEnd/>
            <a:tailEnd/>
          </a:ln>
        </p:spPr>
        <p:txBody>
          <a:bodyPr>
            <a:spAutoFit/>
          </a:bodyPr>
          <a:lstStyle/>
          <a:p>
            <a:pPr algn="just"/>
            <a:r>
              <a:rPr lang="ru-RU" altLang="ru-RU" sz="1400" b="1">
                <a:solidFill>
                  <a:srgbClr val="0B02C6"/>
                </a:solidFill>
                <a:latin typeface="Calibri" pitchFamily="34" charset="0"/>
              </a:rPr>
              <a:t>Резины общего назначения могут работать в среде воды, воздуха, слабых растворов кислот и щелочей. Интервал рабочих температур составляет от -35 до 130 °С. Из этих резин изготовляют шины, ремни, рукава, конвейерные ленты, изоляцию кабелей, различные резинотехнические изделия.</a:t>
            </a:r>
          </a:p>
        </p:txBody>
      </p:sp>
      <p:grpSp>
        <p:nvGrpSpPr>
          <p:cNvPr id="13" name="Группа 3"/>
          <p:cNvGrpSpPr/>
          <p:nvPr/>
        </p:nvGrpSpPr>
        <p:grpSpPr>
          <a:xfrm>
            <a:off x="-32" y="0"/>
            <a:ext cx="9144032" cy="642918"/>
            <a:chOff x="-32" y="0"/>
            <a:chExt cx="9144032" cy="642918"/>
          </a:xfrm>
          <a:solidFill>
            <a:schemeClr val="tx2">
              <a:lumMod val="20000"/>
              <a:lumOff val="80000"/>
            </a:schemeClr>
          </a:solidFill>
          <a:effectLst/>
        </p:grpSpPr>
        <p:grpSp>
          <p:nvGrpSpPr>
            <p:cNvPr id="14" name="Группа 4"/>
            <p:cNvGrpSpPr/>
            <p:nvPr/>
          </p:nvGrpSpPr>
          <p:grpSpPr>
            <a:xfrm>
              <a:off x="0" y="0"/>
              <a:ext cx="9144000" cy="642918"/>
              <a:chOff x="0" y="0"/>
              <a:chExt cx="9144000" cy="642918"/>
            </a:xfrm>
            <a:grpFill/>
          </p:grpSpPr>
          <p:sp>
            <p:nvSpPr>
              <p:cNvPr id="16" name="Прямоугольник 15"/>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5" name="Рисунок 14"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Прямоугольник 3"/>
          <p:cNvSpPr>
            <a:spLocks noChangeArrowheads="1"/>
          </p:cNvSpPr>
          <p:nvPr/>
        </p:nvSpPr>
        <p:spPr bwMode="auto">
          <a:xfrm>
            <a:off x="214313" y="285750"/>
            <a:ext cx="8643937" cy="738188"/>
          </a:xfrm>
          <a:prstGeom prst="rect">
            <a:avLst/>
          </a:prstGeom>
          <a:noFill/>
          <a:ln w="9525">
            <a:noFill/>
            <a:miter lim="800000"/>
            <a:headEnd/>
            <a:tailEnd/>
          </a:ln>
        </p:spPr>
        <p:txBody>
          <a:bodyPr>
            <a:spAutoFit/>
          </a:bodyPr>
          <a:lstStyle/>
          <a:p>
            <a:pPr indent="457200" algn="ctr"/>
            <a:endParaRPr lang="ru-RU" altLang="ru-RU" sz="2400">
              <a:latin typeface="Calibri" pitchFamily="34" charset="0"/>
            </a:endParaRPr>
          </a:p>
          <a:p>
            <a:pPr indent="457200" algn="just"/>
            <a:r>
              <a:rPr lang="ru-RU" altLang="ru-RU">
                <a:latin typeface="Calibri" pitchFamily="34" charset="0"/>
              </a:rPr>
              <a:t> </a:t>
            </a:r>
          </a:p>
        </p:txBody>
      </p:sp>
      <p:sp>
        <p:nvSpPr>
          <p:cNvPr id="4100" name="Содержимое 2"/>
          <p:cNvSpPr>
            <a:spLocks noGrp="1"/>
          </p:cNvSpPr>
          <p:nvPr>
            <p:ph idx="1"/>
          </p:nvPr>
        </p:nvSpPr>
        <p:spPr>
          <a:xfrm>
            <a:off x="252000" y="1440000"/>
            <a:ext cx="8640000" cy="2417628"/>
          </a:xfrm>
        </p:spPr>
        <p:txBody>
          <a:bodyPr>
            <a:normAutofit/>
          </a:bodyPr>
          <a:lstStyle/>
          <a:p>
            <a:pPr marL="0" indent="0" algn="just">
              <a:spcBef>
                <a:spcPct val="0"/>
              </a:spcBef>
              <a:spcAft>
                <a:spcPts val="600"/>
              </a:spcAft>
              <a:buNone/>
            </a:pPr>
            <a:r>
              <a:rPr lang="ru-RU" sz="1800" b="1" dirty="0" smtClean="0">
                <a:solidFill>
                  <a:srgbClr val="0B02C6"/>
                </a:solidFill>
              </a:rPr>
              <a:t>Бутадиеновый (</a:t>
            </a:r>
            <a:r>
              <a:rPr lang="ru-RU" sz="1800" b="1" dirty="0" err="1" smtClean="0">
                <a:solidFill>
                  <a:srgbClr val="0B02C6"/>
                </a:solidFill>
              </a:rPr>
              <a:t>дивинильный</a:t>
            </a:r>
            <a:r>
              <a:rPr lang="ru-RU" sz="1800" b="1" dirty="0" smtClean="0">
                <a:solidFill>
                  <a:srgbClr val="0B02C6"/>
                </a:solidFill>
              </a:rPr>
              <a:t>) (СКД) </a:t>
            </a:r>
            <a:r>
              <a:rPr lang="ru-RU" sz="1800" dirty="0" smtClean="0">
                <a:solidFill>
                  <a:srgbClr val="002060"/>
                </a:solidFill>
              </a:rPr>
              <a:t>каучук получают по методу С.В. Лебедева. </a:t>
            </a:r>
          </a:p>
          <a:p>
            <a:pPr marL="0" indent="0" algn="just">
              <a:spcBef>
                <a:spcPct val="0"/>
              </a:spcBef>
              <a:spcAft>
                <a:spcPts val="600"/>
              </a:spcAft>
              <a:buNone/>
            </a:pPr>
            <a:r>
              <a:rPr lang="ru-RU" sz="1800" dirty="0" smtClean="0">
                <a:solidFill>
                  <a:srgbClr val="002060"/>
                </a:solidFill>
              </a:rPr>
              <a:t>Формула полибутадиена </a:t>
            </a:r>
            <a:r>
              <a:rPr lang="ru-RU" altLang="ru-RU" sz="1800" dirty="0" smtClean="0">
                <a:solidFill>
                  <a:srgbClr val="002060"/>
                </a:solidFill>
              </a:rPr>
              <a:t>–</a:t>
            </a:r>
            <a:r>
              <a:rPr lang="ru-RU" sz="1800" dirty="0" smtClean="0">
                <a:solidFill>
                  <a:srgbClr val="002060"/>
                </a:solidFill>
              </a:rPr>
              <a:t>(С</a:t>
            </a:r>
            <a:r>
              <a:rPr lang="ru-RU" sz="1800" baseline="-25000" dirty="0" smtClean="0">
                <a:solidFill>
                  <a:srgbClr val="002060"/>
                </a:solidFill>
              </a:rPr>
              <a:t>4</a:t>
            </a:r>
            <a:r>
              <a:rPr lang="ru-RU" sz="1800" dirty="0" smtClean="0">
                <a:solidFill>
                  <a:srgbClr val="002060"/>
                </a:solidFill>
              </a:rPr>
              <a:t>Н</a:t>
            </a:r>
            <a:r>
              <a:rPr lang="ru-RU" sz="1800" baseline="-25000" dirty="0" smtClean="0">
                <a:solidFill>
                  <a:srgbClr val="002060"/>
                </a:solidFill>
              </a:rPr>
              <a:t>6</a:t>
            </a:r>
            <a:r>
              <a:rPr lang="ru-RU" sz="1800" dirty="0" smtClean="0">
                <a:solidFill>
                  <a:srgbClr val="002060"/>
                </a:solidFill>
              </a:rPr>
              <a:t>)</a:t>
            </a:r>
            <a:r>
              <a:rPr lang="ru-RU" sz="1800" baseline="-25000" dirty="0" smtClean="0">
                <a:solidFill>
                  <a:srgbClr val="002060"/>
                </a:solidFill>
              </a:rPr>
              <a:t>n</a:t>
            </a:r>
            <a:r>
              <a:rPr lang="ru-RU" altLang="ru-RU" sz="1800" dirty="0" smtClean="0">
                <a:solidFill>
                  <a:srgbClr val="002060"/>
                </a:solidFill>
              </a:rPr>
              <a:t>–.</a:t>
            </a:r>
            <a:r>
              <a:rPr lang="ru-RU" sz="1800" dirty="0" smtClean="0">
                <a:solidFill>
                  <a:srgbClr val="002060"/>
                </a:solidFill>
              </a:rPr>
              <a:t> </a:t>
            </a:r>
          </a:p>
          <a:p>
            <a:pPr marL="0" indent="0" algn="just">
              <a:spcBef>
                <a:spcPct val="0"/>
              </a:spcBef>
              <a:spcAft>
                <a:spcPts val="600"/>
              </a:spcAft>
              <a:buNone/>
            </a:pPr>
            <a:r>
              <a:rPr lang="ru-RU" sz="1800" dirty="0" smtClean="0">
                <a:solidFill>
                  <a:srgbClr val="002060"/>
                </a:solidFill>
              </a:rPr>
              <a:t>Он является некристаллизующимся каучуком и имеет низкий предел прочности при растяжении, поэтому в резину на его основе необходимо вводить усиливающие наполнители. </a:t>
            </a:r>
          </a:p>
          <a:p>
            <a:pPr marL="0" indent="0" algn="just">
              <a:spcBef>
                <a:spcPct val="0"/>
              </a:spcBef>
              <a:spcAft>
                <a:spcPts val="600"/>
              </a:spcAft>
              <a:buNone/>
            </a:pPr>
            <a:r>
              <a:rPr lang="ru-RU" sz="1800" dirty="0" smtClean="0">
                <a:solidFill>
                  <a:srgbClr val="002060"/>
                </a:solidFill>
              </a:rPr>
              <a:t>Морозостойкость бутадиенового каучука невысокая (от -40 до -45 °С).</a:t>
            </a:r>
            <a:endParaRPr lang="ru-RU" altLang="ru-RU" sz="1800" dirty="0" smtClean="0">
              <a:solidFill>
                <a:srgbClr val="002060"/>
              </a:solidFill>
            </a:endParaRPr>
          </a:p>
        </p:txBody>
      </p:sp>
      <p:sp>
        <p:nvSpPr>
          <p:cNvPr id="4099" name="Номер слайда 2"/>
          <p:cNvSpPr>
            <a:spLocks noGrp="1"/>
          </p:cNvSpPr>
          <p:nvPr>
            <p:ph type="sldNum" sz="quarter" idx="12"/>
          </p:nvPr>
        </p:nvSpPr>
        <p:spPr bwMode="auto">
          <a:noFill/>
          <a:ln>
            <a:miter lim="800000"/>
            <a:headEnd/>
            <a:tailEnd/>
          </a:ln>
        </p:spPr>
        <p:txBody>
          <a:bodyPr/>
          <a:lstStyle/>
          <a:p>
            <a:fld id="{9FA62EAE-3EB5-46D5-8C6B-47B0186A235F}" type="slidenum">
              <a:rPr lang="ru-RU" altLang="ru-RU" smtClean="0">
                <a:cs typeface="Arial" pitchFamily="34" charset="0"/>
              </a:rPr>
              <a:pPr/>
              <a:t>103</a:t>
            </a:fld>
            <a:endParaRPr lang="ru-RU" altLang="ru-RU" smtClean="0">
              <a:cs typeface="Arial" pitchFamily="34" charset="0"/>
            </a:endParaRPr>
          </a:p>
        </p:txBody>
      </p:sp>
      <p:pic>
        <p:nvPicPr>
          <p:cNvPr id="4103" name="Picture 5"/>
          <p:cNvPicPr>
            <a:picLocks noChangeAspect="1" noChangeArrowheads="1"/>
          </p:cNvPicPr>
          <p:nvPr/>
        </p:nvPicPr>
        <p:blipFill>
          <a:blip r:embed="rId4" cstate="print"/>
          <a:srcRect/>
          <a:stretch>
            <a:fillRect/>
          </a:stretch>
        </p:blipFill>
        <p:spPr bwMode="auto">
          <a:xfrm>
            <a:off x="3143240" y="4143380"/>
            <a:ext cx="2838450" cy="552450"/>
          </a:xfrm>
          <a:prstGeom prst="rect">
            <a:avLst/>
          </a:prstGeom>
          <a:noFill/>
          <a:ln w="9525">
            <a:noFill/>
            <a:miter lim="800000"/>
            <a:headEnd/>
            <a:tailEnd/>
          </a:ln>
        </p:spPr>
      </p:pic>
      <p:sp>
        <p:nvSpPr>
          <p:cNvPr id="4104" name="Прямоугольник 14"/>
          <p:cNvSpPr>
            <a:spLocks noChangeArrowheads="1"/>
          </p:cNvSpPr>
          <p:nvPr/>
        </p:nvSpPr>
        <p:spPr bwMode="auto">
          <a:xfrm>
            <a:off x="252000" y="5572140"/>
            <a:ext cx="8640000" cy="738188"/>
          </a:xfrm>
          <a:prstGeom prst="rect">
            <a:avLst/>
          </a:prstGeom>
          <a:noFill/>
          <a:ln w="9525">
            <a:noFill/>
            <a:miter lim="800000"/>
            <a:headEnd/>
            <a:tailEnd/>
          </a:ln>
        </p:spPr>
        <p:txBody>
          <a:bodyPr>
            <a:spAutoFit/>
          </a:bodyPr>
          <a:lstStyle/>
          <a:p>
            <a:pPr algn="just"/>
            <a:r>
              <a:rPr lang="ru-RU" altLang="ru-RU" sz="1400" b="1">
                <a:solidFill>
                  <a:srgbClr val="0B02C6"/>
                </a:solidFill>
                <a:latin typeface="Calibri" pitchFamily="34" charset="0"/>
              </a:rPr>
              <a:t>Резины общего назначения могут работать в среде воды, воздуха, слабых растворов кислот и щелочей. Интервал рабочих температур составляет от -35 до 130 °С. Из этих резин изготовляют шины, ремни, рукава, конвейерные ленты, изоляцию кабелей, различные резинотехнические изделия.</a:t>
            </a:r>
          </a:p>
        </p:txBody>
      </p:sp>
      <p:sp>
        <p:nvSpPr>
          <p:cNvPr id="27" name="TextBox 26"/>
          <p:cNvSpPr txBox="1"/>
          <p:nvPr/>
        </p:nvSpPr>
        <p:spPr>
          <a:xfrm>
            <a:off x="214282" y="714356"/>
            <a:ext cx="8643938"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ru-RU" b="1">
                <a:solidFill>
                  <a:srgbClr val="C00000"/>
                </a:solidFill>
                <a:latin typeface="+mj-lt"/>
                <a:cs typeface="Tahoma" pitchFamily="34" charset="0"/>
              </a:rPr>
              <a:t>Классификация резин по назначению</a:t>
            </a:r>
          </a:p>
          <a:p>
            <a:pPr algn="ctr">
              <a:defRPr/>
            </a:pPr>
            <a:r>
              <a:rPr lang="ru-RU" b="1">
                <a:solidFill>
                  <a:srgbClr val="C00000"/>
                </a:solidFill>
                <a:latin typeface="+mj-lt"/>
              </a:rPr>
              <a:t>Каучуки общего назначения (неполярные каучуки) — НК, СКБ, СКС, </a:t>
            </a:r>
            <a:r>
              <a:rPr lang="ru-RU" b="1" smtClean="0">
                <a:solidFill>
                  <a:srgbClr val="C00000"/>
                </a:solidFill>
                <a:latin typeface="+mj-lt"/>
              </a:rPr>
              <a:t>СКИ</a:t>
            </a:r>
            <a:endParaRPr lang="ru-RU" b="1">
              <a:solidFill>
                <a:srgbClr val="C00000"/>
              </a:solidFill>
              <a:latin typeface="+mj-lt"/>
            </a:endParaRPr>
          </a:p>
        </p:txBody>
      </p:sp>
      <p:grpSp>
        <p:nvGrpSpPr>
          <p:cNvPr id="13" name="Группа 3"/>
          <p:cNvGrpSpPr/>
          <p:nvPr/>
        </p:nvGrpSpPr>
        <p:grpSpPr>
          <a:xfrm>
            <a:off x="-32" y="0"/>
            <a:ext cx="9144032" cy="642918"/>
            <a:chOff x="-32" y="0"/>
            <a:chExt cx="9144032" cy="642918"/>
          </a:xfrm>
          <a:solidFill>
            <a:schemeClr val="tx2">
              <a:lumMod val="20000"/>
              <a:lumOff val="80000"/>
            </a:schemeClr>
          </a:solidFill>
          <a:effectLst/>
        </p:grpSpPr>
        <p:grpSp>
          <p:nvGrpSpPr>
            <p:cNvPr id="14" name="Группа 4"/>
            <p:cNvGrpSpPr/>
            <p:nvPr/>
          </p:nvGrpSpPr>
          <p:grpSpPr>
            <a:xfrm>
              <a:off x="0" y="0"/>
              <a:ext cx="9144000" cy="642918"/>
              <a:chOff x="0" y="0"/>
              <a:chExt cx="9144000" cy="642918"/>
            </a:xfrm>
            <a:grpFill/>
          </p:grpSpPr>
          <p:sp>
            <p:nvSpPr>
              <p:cNvPr id="16" name="Прямоугольник 15"/>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5" name="Рисунок 14"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одержимое 4"/>
          <p:cNvGraphicFramePr>
            <a:graphicFrameLocks/>
          </p:cNvGraphicFramePr>
          <p:nvPr/>
        </p:nvGraphicFramePr>
        <p:xfrm>
          <a:off x="285720" y="1214422"/>
          <a:ext cx="8640000" cy="5072062"/>
        </p:xfrm>
        <a:graphic>
          <a:graphicData uri="http://schemas.openxmlformats.org/drawingml/2006/table">
            <a:tbl>
              <a:tblPr firstRow="1" bandRow="1">
                <a:tableStyleId>{5C22544A-7EE6-4342-B048-85BDC9FD1C3A}</a:tableStyleId>
              </a:tblPr>
              <a:tblGrid>
                <a:gridCol w="4576377">
                  <a:extLst>
                    <a:ext uri="{9D8B030D-6E8A-4147-A177-3AD203B41FA5}">
                      <a16:colId xmlns:a16="http://schemas.microsoft.com/office/drawing/2014/main" val="20000"/>
                    </a:ext>
                  </a:extLst>
                </a:gridCol>
                <a:gridCol w="1391971">
                  <a:extLst>
                    <a:ext uri="{9D8B030D-6E8A-4147-A177-3AD203B41FA5}">
                      <a16:colId xmlns:a16="http://schemas.microsoft.com/office/drawing/2014/main" val="20001"/>
                    </a:ext>
                  </a:extLst>
                </a:gridCol>
                <a:gridCol w="1391971">
                  <a:extLst>
                    <a:ext uri="{9D8B030D-6E8A-4147-A177-3AD203B41FA5}">
                      <a16:colId xmlns:a16="http://schemas.microsoft.com/office/drawing/2014/main" val="20002"/>
                    </a:ext>
                  </a:extLst>
                </a:gridCol>
                <a:gridCol w="1279681">
                  <a:extLst>
                    <a:ext uri="{9D8B030D-6E8A-4147-A177-3AD203B41FA5}">
                      <a16:colId xmlns:a16="http://schemas.microsoft.com/office/drawing/2014/main" val="20003"/>
                    </a:ext>
                  </a:extLst>
                </a:gridCol>
              </a:tblGrid>
              <a:tr h="500038">
                <a:tc>
                  <a:txBody>
                    <a:bodyPr/>
                    <a:lstStyle/>
                    <a:p>
                      <a:pPr algn="ctr"/>
                      <a:r>
                        <a:rPr lang="ru-RU" sz="1600" dirty="0" smtClean="0">
                          <a:solidFill>
                            <a:schemeClr val="tx1"/>
                          </a:solidFill>
                        </a:rPr>
                        <a:t>Показатели </a:t>
                      </a:r>
                      <a:endParaRPr lang="ru-RU" sz="1600" dirty="0">
                        <a:solidFill>
                          <a:schemeClr val="tx1"/>
                        </a:solidFill>
                      </a:endParaRPr>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r>
                        <a:rPr lang="ru-RU" sz="1600" smtClean="0">
                          <a:solidFill>
                            <a:schemeClr val="tx1"/>
                          </a:solidFill>
                        </a:rPr>
                        <a:t>СКД</a:t>
                      </a:r>
                      <a:r>
                        <a:rPr lang="ru-RU" sz="1600" baseline="0" smtClean="0">
                          <a:solidFill>
                            <a:schemeClr val="tx1"/>
                          </a:solidFill>
                        </a:rPr>
                        <a:t> </a:t>
                      </a:r>
                      <a:endParaRPr lang="ru-RU" sz="1600">
                        <a:solidFill>
                          <a:schemeClr val="tx1"/>
                        </a:solidFill>
                      </a:endParaRPr>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r>
                        <a:rPr lang="ru-RU" sz="1600" smtClean="0">
                          <a:solidFill>
                            <a:schemeClr val="tx1"/>
                          </a:solidFill>
                        </a:rPr>
                        <a:t>СКДМ-30</a:t>
                      </a:r>
                      <a:endParaRPr lang="ru-RU" sz="1600">
                        <a:solidFill>
                          <a:schemeClr val="tx1"/>
                        </a:solidFill>
                      </a:endParaRPr>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r>
                        <a:rPr lang="ru-RU" sz="1600" smtClean="0">
                          <a:solidFill>
                            <a:schemeClr val="tx1"/>
                          </a:solidFill>
                        </a:rPr>
                        <a:t>СКДМ-50</a:t>
                      </a:r>
                      <a:endParaRPr lang="ru-RU" sz="1600">
                        <a:solidFill>
                          <a:schemeClr val="tx1"/>
                        </a:solidFill>
                      </a:endParaRPr>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430240">
                <a:tc>
                  <a:txBody>
                    <a:bodyPr/>
                    <a:lstStyle/>
                    <a:p>
                      <a:r>
                        <a:rPr lang="ru-RU" sz="1800" dirty="0" smtClean="0"/>
                        <a:t>Вязкость по </a:t>
                      </a:r>
                      <a:r>
                        <a:rPr lang="ru-RU" sz="1800" dirty="0" err="1" smtClean="0"/>
                        <a:t>Муни</a:t>
                      </a:r>
                      <a:r>
                        <a:rPr lang="ru-RU" sz="1800" dirty="0" smtClean="0"/>
                        <a:t> МБ 1=4 (100 °С), %</a:t>
                      </a:r>
                      <a:endParaRPr lang="ru-RU" sz="18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60</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32</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27</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80330">
                <a:tc>
                  <a:txBody>
                    <a:bodyPr/>
                    <a:lstStyle/>
                    <a:p>
                      <a:r>
                        <a:rPr lang="ru-RU" sz="1800" dirty="0" smtClean="0"/>
                        <a:t>Пластичность</a:t>
                      </a:r>
                      <a:endParaRPr lang="ru-RU" sz="18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0,40</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0,56</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0,53</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32517">
                <a:tc>
                  <a:txBody>
                    <a:bodyPr/>
                    <a:lstStyle/>
                    <a:p>
                      <a:r>
                        <a:rPr lang="ru-RU" sz="1800" smtClean="0"/>
                        <a:t>Условное</a:t>
                      </a:r>
                      <a:r>
                        <a:rPr lang="ru-RU" sz="1800" baseline="0" smtClean="0"/>
                        <a:t> напряжение при 300%-ном удлинении, МПа</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8,1</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5,5</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5,5</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14375">
                <a:tc>
                  <a:txBody>
                    <a:bodyPr/>
                    <a:lstStyle/>
                    <a:p>
                      <a:r>
                        <a:rPr lang="ru-RU" sz="1800" smtClean="0"/>
                        <a:t>Условная прочность при растяжении,</a:t>
                      </a:r>
                      <a:r>
                        <a:rPr lang="ru-RU" sz="1800" baseline="0" smtClean="0"/>
                        <a:t> МПа</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21,5</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17,7</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14,3</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82923">
                <a:tc>
                  <a:txBody>
                    <a:bodyPr/>
                    <a:lstStyle/>
                    <a:p>
                      <a:r>
                        <a:rPr lang="ru-RU" sz="1800" smtClean="0"/>
                        <a:t>Относительное удлинение при разрыве, %</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590</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660</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575</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731515">
                <a:tc>
                  <a:txBody>
                    <a:bodyPr/>
                    <a:lstStyle/>
                    <a:p>
                      <a:r>
                        <a:rPr lang="ru-RU" sz="1800" smtClean="0"/>
                        <a:t>Относительное остаточное удлинение после разрыва, %</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10</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12</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9</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00062">
                <a:tc>
                  <a:txBody>
                    <a:bodyPr/>
                    <a:lstStyle/>
                    <a:p>
                      <a:r>
                        <a:rPr lang="ru-RU" sz="1800" smtClean="0"/>
                        <a:t>Эластичность по отскоку, %</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52</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464</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6</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500062">
                <a:tc>
                  <a:txBody>
                    <a:bodyPr/>
                    <a:lstStyle/>
                    <a:p>
                      <a:r>
                        <a:rPr lang="ru-RU" sz="1800" smtClean="0"/>
                        <a:t>Твердость по ТМ-2</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800" smtClean="0"/>
                        <a:t>67</a:t>
                      </a:r>
                      <a:endParaRPr lang="ru-RU" sz="180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smtClean="0"/>
                        <a:t>62</a:t>
                      </a:r>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smtClean="0"/>
                        <a:t>56</a:t>
                      </a:r>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5175" name="Прямоугольник 3"/>
          <p:cNvSpPr>
            <a:spLocks noChangeArrowheads="1"/>
          </p:cNvSpPr>
          <p:nvPr/>
        </p:nvSpPr>
        <p:spPr bwMode="auto">
          <a:xfrm>
            <a:off x="285720" y="6286520"/>
            <a:ext cx="8353425" cy="460375"/>
          </a:xfrm>
          <a:prstGeom prst="rect">
            <a:avLst/>
          </a:prstGeom>
          <a:noFill/>
          <a:ln w="9525">
            <a:noFill/>
            <a:miter lim="800000"/>
            <a:headEnd/>
            <a:tailEnd/>
          </a:ln>
        </p:spPr>
        <p:txBody>
          <a:bodyPr>
            <a:spAutoFit/>
          </a:bodyPr>
          <a:lstStyle/>
          <a:p>
            <a:pPr eaLnBrk="0" hangingPunct="0"/>
            <a:r>
              <a:rPr lang="ru-RU" sz="1200" i="1" smtClean="0"/>
              <a:t>Большой </a:t>
            </a:r>
            <a:r>
              <a:rPr lang="ru-RU" sz="1200" i="1"/>
              <a:t>справочник резинщика. Ч.1. Каучуки и ингредиенты /Под ред. С.В. Резниченко, Ю.Л. Морозова. – М.: </a:t>
            </a:r>
            <a:r>
              <a:rPr lang="ru-RU" sz="1200" i="1" smtClean="0"/>
              <a:t>«</a:t>
            </a:r>
            <a:r>
              <a:rPr lang="ru-RU" sz="1200" i="1"/>
              <a:t>Издательский центр «</a:t>
            </a:r>
            <a:r>
              <a:rPr lang="ru-RU" sz="1200" i="1" err="1"/>
              <a:t>Техинформ</a:t>
            </a:r>
            <a:r>
              <a:rPr lang="ru-RU" sz="1200" i="1"/>
              <a:t>» МАИ, 2012. – 136 с.</a:t>
            </a:r>
          </a:p>
        </p:txBody>
      </p:sp>
      <p:sp>
        <p:nvSpPr>
          <p:cNvPr id="11" name="TextBox 10"/>
          <p:cNvSpPr txBox="1"/>
          <p:nvPr/>
        </p:nvSpPr>
        <p:spPr>
          <a:xfrm>
            <a:off x="567242" y="720000"/>
            <a:ext cx="7862410" cy="369332"/>
          </a:xfrm>
          <a:prstGeom prst="rect">
            <a:avLst/>
          </a:prstGeom>
          <a:noFill/>
        </p:spPr>
        <p:txBody>
          <a:bodyPr wrap="none" rtlCol="0">
            <a:spAutoFit/>
          </a:bodyPr>
          <a:lstStyle/>
          <a:p>
            <a:pPr indent="449263" algn="ctr">
              <a:defRPr/>
            </a:pPr>
            <a:r>
              <a:rPr lang="ru-RU" b="1" smtClean="0">
                <a:solidFill>
                  <a:srgbClr val="C00000"/>
                </a:solidFill>
              </a:rPr>
              <a:t>Физико-механические свойства бутадиеновых каучуков и вулканизатов</a:t>
            </a:r>
            <a:endParaRPr lang="ru-RU" b="1">
              <a:solidFill>
                <a:srgbClr val="C00000"/>
              </a:solidFill>
              <a:cs typeface="Times New Roman" pitchFamily="18" charset="0"/>
            </a:endParaRPr>
          </a:p>
        </p:txBody>
      </p:sp>
      <p:grpSp>
        <p:nvGrpSpPr>
          <p:cNvPr id="10" name="Группа 3"/>
          <p:cNvGrpSpPr/>
          <p:nvPr/>
        </p:nvGrpSpPr>
        <p:grpSpPr>
          <a:xfrm>
            <a:off x="-32" y="0"/>
            <a:ext cx="9144032" cy="642918"/>
            <a:chOff x="-32" y="0"/>
            <a:chExt cx="9144032" cy="642918"/>
          </a:xfrm>
          <a:solidFill>
            <a:schemeClr val="tx2">
              <a:lumMod val="20000"/>
              <a:lumOff val="80000"/>
            </a:schemeClr>
          </a:solidFill>
          <a:effectLst/>
        </p:grpSpPr>
        <p:grpSp>
          <p:nvGrpSpPr>
            <p:cNvPr id="12"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8" name="Рисунок 17"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Прямоугольник 3"/>
          <p:cNvSpPr>
            <a:spLocks noChangeArrowheads="1"/>
          </p:cNvSpPr>
          <p:nvPr/>
        </p:nvSpPr>
        <p:spPr bwMode="auto">
          <a:xfrm>
            <a:off x="214313" y="285750"/>
            <a:ext cx="8643937" cy="738188"/>
          </a:xfrm>
          <a:prstGeom prst="rect">
            <a:avLst/>
          </a:prstGeom>
          <a:noFill/>
          <a:ln w="9525">
            <a:noFill/>
            <a:miter lim="800000"/>
            <a:headEnd/>
            <a:tailEnd/>
          </a:ln>
        </p:spPr>
        <p:txBody>
          <a:bodyPr>
            <a:spAutoFit/>
          </a:bodyPr>
          <a:lstStyle/>
          <a:p>
            <a:pPr indent="457200" algn="ctr"/>
            <a:endParaRPr lang="ru-RU" altLang="ru-RU" sz="2400">
              <a:latin typeface="Calibri" pitchFamily="34" charset="0"/>
            </a:endParaRPr>
          </a:p>
          <a:p>
            <a:pPr indent="457200" algn="just"/>
            <a:r>
              <a:rPr lang="ru-RU" altLang="ru-RU">
                <a:latin typeface="Calibri" pitchFamily="34" charset="0"/>
              </a:rPr>
              <a:t> </a:t>
            </a:r>
          </a:p>
        </p:txBody>
      </p:sp>
      <p:sp>
        <p:nvSpPr>
          <p:cNvPr id="6147" name="Номер слайда 2"/>
          <p:cNvSpPr>
            <a:spLocks noGrp="1"/>
          </p:cNvSpPr>
          <p:nvPr>
            <p:ph type="sldNum" sz="quarter" idx="12"/>
          </p:nvPr>
        </p:nvSpPr>
        <p:spPr bwMode="auto">
          <a:noFill/>
          <a:ln>
            <a:miter lim="800000"/>
            <a:headEnd/>
            <a:tailEnd/>
          </a:ln>
        </p:spPr>
        <p:txBody>
          <a:bodyPr/>
          <a:lstStyle/>
          <a:p>
            <a:fld id="{3C637D34-A47C-4DEE-B5A3-9C135A16FC18}" type="slidenum">
              <a:rPr lang="ru-RU" altLang="ru-RU" smtClean="0">
                <a:cs typeface="Arial" pitchFamily="34" charset="0"/>
              </a:rPr>
              <a:pPr/>
              <a:t>105</a:t>
            </a:fld>
            <a:endParaRPr lang="ru-RU" altLang="ru-RU" smtClean="0">
              <a:cs typeface="Arial" pitchFamily="34" charset="0"/>
            </a:endParaRPr>
          </a:p>
        </p:txBody>
      </p:sp>
      <p:pic>
        <p:nvPicPr>
          <p:cNvPr id="6149" name="Picture 8"/>
          <p:cNvPicPr>
            <a:picLocks noChangeAspect="1" noChangeArrowheads="1"/>
          </p:cNvPicPr>
          <p:nvPr/>
        </p:nvPicPr>
        <p:blipFill>
          <a:blip r:embed="rId4" cstate="print"/>
          <a:srcRect/>
          <a:stretch>
            <a:fillRect/>
          </a:stretch>
        </p:blipFill>
        <p:spPr bwMode="auto">
          <a:xfrm>
            <a:off x="2857463" y="3000347"/>
            <a:ext cx="3947429" cy="1749429"/>
          </a:xfrm>
          <a:prstGeom prst="rect">
            <a:avLst/>
          </a:prstGeom>
          <a:noFill/>
          <a:ln w="9525">
            <a:noFill/>
            <a:miter lim="800000"/>
            <a:headEnd/>
            <a:tailEnd/>
          </a:ln>
        </p:spPr>
      </p:pic>
      <p:sp>
        <p:nvSpPr>
          <p:cNvPr id="23" name="Содержимое 2"/>
          <p:cNvSpPr txBox="1">
            <a:spLocks/>
          </p:cNvSpPr>
          <p:nvPr/>
        </p:nvSpPr>
        <p:spPr>
          <a:xfrm>
            <a:off x="252000" y="1440000"/>
            <a:ext cx="8640000" cy="988868"/>
          </a:xfrm>
          <a:prstGeom prst="rect">
            <a:avLst/>
          </a:prstGeom>
        </p:spPr>
        <p:txBody>
          <a:bodyPr vert="horz" lIns="91440" tIns="45720" rIns="91440" bIns="45720" rtlCol="0">
            <a:normAutofit lnSpcReduction="10000"/>
          </a:bodyPr>
          <a:lstStyle/>
          <a:p>
            <a:pPr algn="just">
              <a:spcBef>
                <a:spcPct val="0"/>
              </a:spcBef>
              <a:spcAft>
                <a:spcPts val="600"/>
              </a:spcAft>
            </a:pPr>
            <a:r>
              <a:rPr lang="ru-RU" altLang="ru-RU" b="1" smtClean="0">
                <a:solidFill>
                  <a:srgbClr val="0B02C6"/>
                </a:solidFill>
              </a:rPr>
              <a:t>Бутадиенстирольный каучук (СКС) </a:t>
            </a:r>
            <a:r>
              <a:rPr lang="ru-RU" altLang="ru-RU" smtClean="0">
                <a:solidFill>
                  <a:srgbClr val="002060"/>
                </a:solidFill>
              </a:rPr>
              <a:t>получают при совместной полимеризации бутадиена (С</a:t>
            </a:r>
            <a:r>
              <a:rPr lang="ru-RU" altLang="ru-RU" baseline="-25000" smtClean="0">
                <a:solidFill>
                  <a:srgbClr val="002060"/>
                </a:solidFill>
              </a:rPr>
              <a:t>4</a:t>
            </a:r>
            <a:r>
              <a:rPr lang="ru-RU" altLang="ru-RU" smtClean="0">
                <a:solidFill>
                  <a:srgbClr val="002060"/>
                </a:solidFill>
              </a:rPr>
              <a:t>Н</a:t>
            </a:r>
            <a:r>
              <a:rPr lang="ru-RU" altLang="ru-RU" baseline="-25000" smtClean="0">
                <a:solidFill>
                  <a:srgbClr val="002060"/>
                </a:solidFill>
              </a:rPr>
              <a:t>6</a:t>
            </a:r>
            <a:r>
              <a:rPr lang="ru-RU" altLang="ru-RU" smtClean="0">
                <a:solidFill>
                  <a:srgbClr val="002060"/>
                </a:solidFill>
              </a:rPr>
              <a:t>) и стирола (СН</a:t>
            </a:r>
            <a:r>
              <a:rPr lang="ru-RU" altLang="ru-RU" baseline="-25000" smtClean="0">
                <a:solidFill>
                  <a:srgbClr val="002060"/>
                </a:solidFill>
              </a:rPr>
              <a:t>2</a:t>
            </a:r>
            <a:r>
              <a:rPr lang="ru-RU" altLang="ru-RU" smtClean="0">
                <a:solidFill>
                  <a:srgbClr val="002060"/>
                </a:solidFill>
              </a:rPr>
              <a:t>=СН—С</a:t>
            </a:r>
            <a:r>
              <a:rPr lang="ru-RU" altLang="ru-RU" baseline="-25000" smtClean="0">
                <a:solidFill>
                  <a:srgbClr val="002060"/>
                </a:solidFill>
              </a:rPr>
              <a:t>6</a:t>
            </a:r>
            <a:r>
              <a:rPr lang="ru-RU" altLang="ru-RU" smtClean="0">
                <a:solidFill>
                  <a:srgbClr val="002060"/>
                </a:solidFill>
              </a:rPr>
              <a:t>Н</a:t>
            </a:r>
            <a:r>
              <a:rPr lang="ru-RU" altLang="ru-RU" baseline="-25000" smtClean="0">
                <a:solidFill>
                  <a:srgbClr val="002060"/>
                </a:solidFill>
              </a:rPr>
              <a:t>5</a:t>
            </a:r>
            <a:r>
              <a:rPr lang="ru-RU" altLang="ru-RU" smtClean="0">
                <a:solidFill>
                  <a:srgbClr val="002060"/>
                </a:solidFill>
              </a:rPr>
              <a:t>). </a:t>
            </a:r>
          </a:p>
          <a:p>
            <a:pPr algn="just">
              <a:spcBef>
                <a:spcPct val="0"/>
              </a:spcBef>
              <a:spcAft>
                <a:spcPts val="600"/>
              </a:spcAft>
            </a:pPr>
            <a:r>
              <a:rPr lang="ru-RU" altLang="ru-RU" smtClean="0">
                <a:solidFill>
                  <a:srgbClr val="002060"/>
                </a:solidFill>
              </a:rPr>
              <a:t>Это самый распространенный каучук общего назначения.</a:t>
            </a:r>
          </a:p>
        </p:txBody>
      </p:sp>
      <p:sp>
        <p:nvSpPr>
          <p:cNvPr id="26" name="Прямоугольник 14"/>
          <p:cNvSpPr>
            <a:spLocks noChangeArrowheads="1"/>
          </p:cNvSpPr>
          <p:nvPr/>
        </p:nvSpPr>
        <p:spPr bwMode="auto">
          <a:xfrm>
            <a:off x="252000" y="5572140"/>
            <a:ext cx="8640000" cy="738188"/>
          </a:xfrm>
          <a:prstGeom prst="rect">
            <a:avLst/>
          </a:prstGeom>
          <a:noFill/>
          <a:ln w="9525">
            <a:noFill/>
            <a:miter lim="800000"/>
            <a:headEnd/>
            <a:tailEnd/>
          </a:ln>
        </p:spPr>
        <p:txBody>
          <a:bodyPr>
            <a:spAutoFit/>
          </a:bodyPr>
          <a:lstStyle/>
          <a:p>
            <a:pPr algn="just"/>
            <a:r>
              <a:rPr lang="ru-RU" altLang="ru-RU" sz="1400" b="1">
                <a:solidFill>
                  <a:srgbClr val="0B02C6"/>
                </a:solidFill>
                <a:latin typeface="Calibri" pitchFamily="34" charset="0"/>
              </a:rPr>
              <a:t>Резины общего назначения могут работать в среде воды, воздуха, слабых растворов кислот и щелочей. Интервал рабочих температур составляет от -35 до 130 °С. Из этих резин изготовляют шины, ремни, рукава, конвейерные ленты, изоляцию кабелей, различные резинотехнические изделия.</a:t>
            </a:r>
          </a:p>
        </p:txBody>
      </p:sp>
      <p:sp>
        <p:nvSpPr>
          <p:cNvPr id="28" name="TextBox 27"/>
          <p:cNvSpPr txBox="1"/>
          <p:nvPr/>
        </p:nvSpPr>
        <p:spPr>
          <a:xfrm>
            <a:off x="214282" y="714356"/>
            <a:ext cx="8643938"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ru-RU" b="1">
                <a:solidFill>
                  <a:srgbClr val="C00000"/>
                </a:solidFill>
                <a:latin typeface="+mj-lt"/>
                <a:cs typeface="Tahoma" pitchFamily="34" charset="0"/>
              </a:rPr>
              <a:t>Классификация резин по назначению</a:t>
            </a:r>
          </a:p>
          <a:p>
            <a:pPr algn="ctr">
              <a:defRPr/>
            </a:pPr>
            <a:r>
              <a:rPr lang="ru-RU" b="1">
                <a:solidFill>
                  <a:srgbClr val="C00000"/>
                </a:solidFill>
                <a:latin typeface="+mj-lt"/>
              </a:rPr>
              <a:t>Каучуки общего назначения (неполярные каучуки) — НК, СКБ, СКС, </a:t>
            </a:r>
            <a:r>
              <a:rPr lang="ru-RU" b="1" smtClean="0">
                <a:solidFill>
                  <a:srgbClr val="C00000"/>
                </a:solidFill>
                <a:latin typeface="+mj-lt"/>
              </a:rPr>
              <a:t>СКИ</a:t>
            </a:r>
            <a:endParaRPr lang="ru-RU" b="1">
              <a:solidFill>
                <a:srgbClr val="C00000"/>
              </a:solidFill>
              <a:latin typeface="+mj-lt"/>
            </a:endParaRPr>
          </a:p>
        </p:txBody>
      </p:sp>
      <p:grpSp>
        <p:nvGrpSpPr>
          <p:cNvPr id="13" name="Группа 3"/>
          <p:cNvGrpSpPr/>
          <p:nvPr/>
        </p:nvGrpSpPr>
        <p:grpSpPr>
          <a:xfrm>
            <a:off x="-32" y="0"/>
            <a:ext cx="9144032" cy="642918"/>
            <a:chOff x="-32" y="0"/>
            <a:chExt cx="9144032" cy="642918"/>
          </a:xfrm>
          <a:solidFill>
            <a:schemeClr val="tx2">
              <a:lumMod val="20000"/>
              <a:lumOff val="80000"/>
            </a:schemeClr>
          </a:solidFill>
          <a:effectLst/>
        </p:grpSpPr>
        <p:grpSp>
          <p:nvGrpSpPr>
            <p:cNvPr id="14" name="Группа 4"/>
            <p:cNvGrpSpPr/>
            <p:nvPr/>
          </p:nvGrpSpPr>
          <p:grpSpPr>
            <a:xfrm>
              <a:off x="0" y="0"/>
              <a:ext cx="9144000" cy="642918"/>
              <a:chOff x="0" y="0"/>
              <a:chExt cx="9144000" cy="642918"/>
            </a:xfrm>
            <a:grpFill/>
          </p:grpSpPr>
          <p:sp>
            <p:nvSpPr>
              <p:cNvPr id="16" name="Прямоугольник 15"/>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5" name="Рисунок 14"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8" name="Заголовок 1"/>
          <p:cNvSpPr>
            <a:spLocks noGrp="1"/>
          </p:cNvSpPr>
          <p:nvPr>
            <p:ph type="title"/>
          </p:nvPr>
        </p:nvSpPr>
        <p:spPr>
          <a:xfrm>
            <a:off x="800128" y="720000"/>
            <a:ext cx="7772400" cy="396000"/>
          </a:xfrm>
        </p:spPr>
        <p:txBody>
          <a:bodyPr>
            <a:normAutofit/>
          </a:bodyPr>
          <a:lstStyle/>
          <a:p>
            <a:pPr eaLnBrk="1" hangingPunct="1"/>
            <a:r>
              <a:rPr lang="ru-RU" altLang="ru-RU" sz="1800" b="1" smtClean="0">
                <a:solidFill>
                  <a:srgbClr val="C00000"/>
                </a:solidFill>
              </a:rPr>
              <a:t>Свойства </a:t>
            </a:r>
            <a:r>
              <a:rPr lang="ru-RU" altLang="ru-RU" sz="1800" b="1" err="1" smtClean="0">
                <a:solidFill>
                  <a:srgbClr val="C00000"/>
                </a:solidFill>
              </a:rPr>
              <a:t>бутадиенстирольных</a:t>
            </a:r>
            <a:r>
              <a:rPr lang="ru-RU" altLang="ru-RU" sz="1800" b="1" smtClean="0">
                <a:solidFill>
                  <a:srgbClr val="C00000"/>
                </a:solidFill>
              </a:rPr>
              <a:t> каучуков</a:t>
            </a:r>
          </a:p>
        </p:txBody>
      </p:sp>
      <p:sp>
        <p:nvSpPr>
          <p:cNvPr id="7229" name="Содержимое 3"/>
          <p:cNvSpPr>
            <a:spLocks noGrp="1"/>
          </p:cNvSpPr>
          <p:nvPr>
            <p:ph idx="1"/>
          </p:nvPr>
        </p:nvSpPr>
        <p:spPr>
          <a:xfrm>
            <a:off x="252000" y="1080000"/>
            <a:ext cx="8640000" cy="1285875"/>
          </a:xfrm>
        </p:spPr>
        <p:txBody>
          <a:bodyPr>
            <a:noAutofit/>
          </a:bodyPr>
          <a:lstStyle/>
          <a:p>
            <a:pPr marL="0" indent="0" algn="just" eaLnBrk="1" hangingPunct="1">
              <a:spcBef>
                <a:spcPct val="0"/>
              </a:spcBef>
              <a:buFont typeface="Arial" pitchFamily="34" charset="0"/>
              <a:buNone/>
              <a:tabLst>
                <a:tab pos="185738" algn="l"/>
              </a:tabLst>
            </a:pPr>
            <a:r>
              <a:rPr lang="ru-RU" altLang="ru-RU" sz="1800" smtClean="0">
                <a:solidFill>
                  <a:srgbClr val="002060"/>
                </a:solidFill>
              </a:rPr>
              <a:t>Хорошая </a:t>
            </a:r>
            <a:r>
              <a:rPr lang="ru-RU" altLang="ru-RU" sz="1800" err="1" smtClean="0">
                <a:solidFill>
                  <a:srgbClr val="002060"/>
                </a:solidFill>
              </a:rPr>
              <a:t>шприцуемость</a:t>
            </a:r>
            <a:r>
              <a:rPr lang="ru-RU" altLang="ru-RU" sz="1800" smtClean="0">
                <a:solidFill>
                  <a:srgbClr val="002060"/>
                </a:solidFill>
              </a:rPr>
              <a:t>, клейкость. Высокие показатели  эластических и механических свойств, которые сохраняются в широком температурном диапазоне </a:t>
            </a:r>
            <a:br>
              <a:rPr lang="ru-RU" altLang="ru-RU" sz="1800" smtClean="0">
                <a:solidFill>
                  <a:srgbClr val="002060"/>
                </a:solidFill>
              </a:rPr>
            </a:br>
            <a:r>
              <a:rPr lang="ru-RU" altLang="ru-RU" sz="1800" smtClean="0">
                <a:solidFill>
                  <a:srgbClr val="002060"/>
                </a:solidFill>
              </a:rPr>
              <a:t>( от -50 до 100 °С). Высокая износостойкость. Стойкость к окислению  и механическим воздействиям в условиях эксплуатации.</a:t>
            </a:r>
          </a:p>
        </p:txBody>
      </p:sp>
      <p:sp>
        <p:nvSpPr>
          <p:cNvPr id="7170" name="Номер слайда 2"/>
          <p:cNvSpPr>
            <a:spLocks noGrp="1"/>
          </p:cNvSpPr>
          <p:nvPr>
            <p:ph type="sldNum" sz="quarter" idx="12"/>
          </p:nvPr>
        </p:nvSpPr>
        <p:spPr bwMode="auto">
          <a:noFill/>
          <a:ln>
            <a:miter lim="800000"/>
            <a:headEnd/>
            <a:tailEnd/>
          </a:ln>
        </p:spPr>
        <p:txBody>
          <a:bodyPr/>
          <a:lstStyle/>
          <a:p>
            <a:fld id="{18E158CE-AAEA-4BC7-9475-1B12135647B7}" type="slidenum">
              <a:rPr lang="ru-RU" altLang="ru-RU" smtClean="0">
                <a:cs typeface="Arial" pitchFamily="34" charset="0"/>
              </a:rPr>
              <a:pPr/>
              <a:t>106</a:t>
            </a:fld>
            <a:endParaRPr lang="ru-RU" altLang="ru-RU" smtClean="0">
              <a:cs typeface="Arial" pitchFamily="34" charset="0"/>
            </a:endParaRPr>
          </a:p>
        </p:txBody>
      </p:sp>
      <p:graphicFrame>
        <p:nvGraphicFramePr>
          <p:cNvPr id="6" name="Содержимое 4"/>
          <p:cNvGraphicFramePr>
            <a:graphicFrameLocks/>
          </p:cNvGraphicFramePr>
          <p:nvPr>
            <p:extLst>
              <p:ext uri="{D42A27DB-BD31-4B8C-83A1-F6EECF244321}">
                <p14:modId xmlns:p14="http://schemas.microsoft.com/office/powerpoint/2010/main" val="337508240"/>
              </p:ext>
            </p:extLst>
          </p:nvPr>
        </p:nvGraphicFramePr>
        <p:xfrm>
          <a:off x="285720" y="2285992"/>
          <a:ext cx="8643998" cy="3673661"/>
        </p:xfrm>
        <a:graphic>
          <a:graphicData uri="http://schemas.openxmlformats.org/drawingml/2006/table">
            <a:tbl>
              <a:tblPr firstRow="1" bandRow="1">
                <a:tableStyleId>{5C22544A-7EE6-4342-B048-85BDC9FD1C3A}</a:tableStyleId>
              </a:tblPr>
              <a:tblGrid>
                <a:gridCol w="4177813">
                  <a:extLst>
                    <a:ext uri="{9D8B030D-6E8A-4147-A177-3AD203B41FA5}">
                      <a16:colId xmlns:a16="http://schemas.microsoft.com/office/drawing/2014/main" val="20000"/>
                    </a:ext>
                  </a:extLst>
                </a:gridCol>
                <a:gridCol w="1612501">
                  <a:extLst>
                    <a:ext uri="{9D8B030D-6E8A-4147-A177-3AD203B41FA5}">
                      <a16:colId xmlns:a16="http://schemas.microsoft.com/office/drawing/2014/main" val="20001"/>
                    </a:ext>
                  </a:extLst>
                </a:gridCol>
                <a:gridCol w="1465910">
                  <a:extLst>
                    <a:ext uri="{9D8B030D-6E8A-4147-A177-3AD203B41FA5}">
                      <a16:colId xmlns:a16="http://schemas.microsoft.com/office/drawing/2014/main" val="20002"/>
                    </a:ext>
                  </a:extLst>
                </a:gridCol>
                <a:gridCol w="1387774">
                  <a:extLst>
                    <a:ext uri="{9D8B030D-6E8A-4147-A177-3AD203B41FA5}">
                      <a16:colId xmlns:a16="http://schemas.microsoft.com/office/drawing/2014/main" val="20003"/>
                    </a:ext>
                  </a:extLst>
                </a:gridCol>
              </a:tblGrid>
              <a:tr h="549397">
                <a:tc>
                  <a:txBody>
                    <a:bodyPr/>
                    <a:lstStyle/>
                    <a:p>
                      <a:pPr algn="ctr"/>
                      <a:r>
                        <a:rPr lang="ru-RU" sz="1600" dirty="0" smtClean="0"/>
                        <a:t>Показатели </a:t>
                      </a:r>
                      <a:endParaRPr lang="ru-RU" sz="1600" dirty="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СКМС -30 АРК</a:t>
                      </a:r>
                      <a:r>
                        <a:rPr lang="ru-RU" sz="1600" baseline="0" smtClean="0"/>
                        <a:t> </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СКМС -30 </a:t>
                      </a:r>
                    </a:p>
                    <a:p>
                      <a:pPr algn="ctr"/>
                      <a:r>
                        <a:rPr lang="ru-RU" sz="1600" smtClean="0"/>
                        <a:t>АРКМ -15</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СКМС-30</a:t>
                      </a:r>
                      <a:r>
                        <a:rPr lang="ru-RU" sz="1600" baseline="0" smtClean="0"/>
                        <a:t> АРКМ -27</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3172">
                <a:tc>
                  <a:txBody>
                    <a:bodyPr/>
                    <a:lstStyle/>
                    <a:p>
                      <a:endParaRPr lang="ru-RU" sz="14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smtClean="0"/>
                        <a:t>Содержание, %</a:t>
                      </a:r>
                      <a:endParaRPr lang="ru-RU" sz="14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323172">
                <a:tc>
                  <a:txBody>
                    <a:bodyPr/>
                    <a:lstStyle/>
                    <a:p>
                      <a:r>
                        <a:rPr lang="ru-RU" sz="1600" smtClean="0"/>
                        <a:t>Свободные карбоновые кислоты</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5,8-7,3</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5-6,7</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4,4-6</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23172">
                <a:tc>
                  <a:txBody>
                    <a:bodyPr/>
                    <a:lstStyle/>
                    <a:p>
                      <a:r>
                        <a:rPr lang="ru-RU" sz="1600" smtClean="0"/>
                        <a:t>Антиоксидант</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1,0-1,4</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1-1,5</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1-1,4</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23172">
                <a:tc>
                  <a:txBody>
                    <a:bodyPr/>
                    <a:lstStyle/>
                    <a:p>
                      <a:r>
                        <a:rPr lang="ru-RU" sz="1600" smtClean="0"/>
                        <a:t>Эмульгатор</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1,15-0,20</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0,25</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0,15-0,20</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23739">
                <a:tc>
                  <a:txBody>
                    <a:bodyPr/>
                    <a:lstStyle/>
                    <a:p>
                      <a:r>
                        <a:rPr lang="ru-RU" sz="1600" smtClean="0"/>
                        <a:t>Масло</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0</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14-17</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26,5-29</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23172">
                <a:tc>
                  <a:txBody>
                    <a:bodyPr/>
                    <a:lstStyle/>
                    <a:p>
                      <a:r>
                        <a:rPr lang="ru-RU" sz="1600" smtClean="0"/>
                        <a:t>Прочность при растяжении,</a:t>
                      </a:r>
                      <a:r>
                        <a:rPr lang="ru-RU" sz="1600" baseline="0" smtClean="0"/>
                        <a:t> МПа, не менее</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27,4-27,9</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24,5</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21,5-22</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40360">
                <a:tc>
                  <a:txBody>
                    <a:bodyPr/>
                    <a:lstStyle/>
                    <a:p>
                      <a:r>
                        <a:rPr lang="ru-RU" sz="1600" dirty="0" smtClean="0"/>
                        <a:t>Относительное удлинение, %</a:t>
                      </a:r>
                      <a:endParaRPr lang="ru-RU" sz="1600" dirty="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550-750</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550-750</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550-750</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23172">
                <a:tc>
                  <a:txBody>
                    <a:bodyPr/>
                    <a:lstStyle/>
                    <a:p>
                      <a:r>
                        <a:rPr lang="ru-RU" sz="1600" dirty="0" smtClean="0"/>
                        <a:t>Остаточное удлинение, %</a:t>
                      </a:r>
                      <a:endParaRPr lang="ru-RU" sz="1600" dirty="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20</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20</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20</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419371">
                <a:tc>
                  <a:txBody>
                    <a:bodyPr/>
                    <a:lstStyle/>
                    <a:p>
                      <a:r>
                        <a:rPr lang="ru-RU" sz="1600" smtClean="0"/>
                        <a:t>Эластичность по отскоку, %</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38-39</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28-30</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smtClean="0"/>
                        <a:t>28-29</a:t>
                      </a:r>
                      <a:endParaRPr lang="ru-RU" sz="1600"/>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7230" name="Прямоугольник 6"/>
          <p:cNvSpPr>
            <a:spLocks noChangeArrowheads="1"/>
          </p:cNvSpPr>
          <p:nvPr/>
        </p:nvSpPr>
        <p:spPr bwMode="auto">
          <a:xfrm>
            <a:off x="214282" y="6215082"/>
            <a:ext cx="8353425" cy="461665"/>
          </a:xfrm>
          <a:prstGeom prst="rect">
            <a:avLst/>
          </a:prstGeom>
          <a:noFill/>
          <a:ln w="9525">
            <a:noFill/>
            <a:miter lim="800000"/>
            <a:headEnd/>
            <a:tailEnd/>
          </a:ln>
        </p:spPr>
        <p:txBody>
          <a:bodyPr>
            <a:spAutoFit/>
          </a:bodyPr>
          <a:lstStyle/>
          <a:p>
            <a:pPr eaLnBrk="0" hangingPunct="0"/>
            <a:r>
              <a:rPr lang="ru-RU" sz="1200" i="1"/>
              <a:t>Ссылка: Большой справочник резинщика. Ч.1. Каучуки и ингредиенты /Под ред. С.В. Резниченко, Ю.Л. Морозова. – М.: </a:t>
            </a:r>
            <a:r>
              <a:rPr lang="ru-RU" sz="1200" i="1" smtClean="0"/>
              <a:t>«</a:t>
            </a:r>
            <a:r>
              <a:rPr lang="ru-RU" sz="1200" i="1"/>
              <a:t>Издательский центр «</a:t>
            </a:r>
            <a:r>
              <a:rPr lang="ru-RU" sz="1200" i="1" err="1"/>
              <a:t>Техинформ</a:t>
            </a:r>
            <a:r>
              <a:rPr lang="ru-RU" sz="1200" i="1"/>
              <a:t>» МАИ, 2012. – 167 с.</a:t>
            </a:r>
          </a:p>
        </p:txBody>
      </p:sp>
      <p:grpSp>
        <p:nvGrpSpPr>
          <p:cNvPr id="17" name="Группа 3"/>
          <p:cNvGrpSpPr/>
          <p:nvPr/>
        </p:nvGrpSpPr>
        <p:grpSpPr>
          <a:xfrm>
            <a:off x="-32" y="0"/>
            <a:ext cx="9144032" cy="642918"/>
            <a:chOff x="-32" y="0"/>
            <a:chExt cx="9144032" cy="642918"/>
          </a:xfrm>
          <a:solidFill>
            <a:schemeClr val="tx2">
              <a:lumMod val="20000"/>
              <a:lumOff val="80000"/>
            </a:schemeClr>
          </a:solidFill>
          <a:effectLst/>
        </p:grpSpPr>
        <p:grpSp>
          <p:nvGrpSpPr>
            <p:cNvPr id="18" name="Группа 4"/>
            <p:cNvGrpSpPr/>
            <p:nvPr/>
          </p:nvGrpSpPr>
          <p:grpSpPr>
            <a:xfrm>
              <a:off x="0" y="0"/>
              <a:ext cx="9144000" cy="642918"/>
              <a:chOff x="0" y="0"/>
              <a:chExt cx="9144000" cy="642918"/>
            </a:xfrm>
            <a:grpFill/>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9" name="Рисунок 18"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Прямоугольник 3"/>
          <p:cNvSpPr>
            <a:spLocks noChangeArrowheads="1"/>
          </p:cNvSpPr>
          <p:nvPr/>
        </p:nvSpPr>
        <p:spPr bwMode="auto">
          <a:xfrm>
            <a:off x="214313" y="285750"/>
            <a:ext cx="8643937" cy="738188"/>
          </a:xfrm>
          <a:prstGeom prst="rect">
            <a:avLst/>
          </a:prstGeom>
          <a:noFill/>
          <a:ln w="9525">
            <a:noFill/>
            <a:miter lim="800000"/>
            <a:headEnd/>
            <a:tailEnd/>
          </a:ln>
        </p:spPr>
        <p:txBody>
          <a:bodyPr>
            <a:spAutoFit/>
          </a:bodyPr>
          <a:lstStyle/>
          <a:p>
            <a:pPr indent="457200" algn="ctr"/>
            <a:endParaRPr lang="ru-RU" altLang="ru-RU" sz="2400">
              <a:latin typeface="Calibri" pitchFamily="34" charset="0"/>
            </a:endParaRPr>
          </a:p>
          <a:p>
            <a:pPr indent="457200" algn="just"/>
            <a:r>
              <a:rPr lang="ru-RU" altLang="ru-RU">
                <a:latin typeface="Calibri" pitchFamily="34" charset="0"/>
              </a:rPr>
              <a:t> </a:t>
            </a:r>
          </a:p>
        </p:txBody>
      </p:sp>
      <p:sp>
        <p:nvSpPr>
          <p:cNvPr id="6147" name="Номер слайда 2"/>
          <p:cNvSpPr>
            <a:spLocks noGrp="1"/>
          </p:cNvSpPr>
          <p:nvPr>
            <p:ph type="sldNum" sz="quarter" idx="12"/>
          </p:nvPr>
        </p:nvSpPr>
        <p:spPr bwMode="auto">
          <a:noFill/>
          <a:ln>
            <a:miter lim="800000"/>
            <a:headEnd/>
            <a:tailEnd/>
          </a:ln>
        </p:spPr>
        <p:txBody>
          <a:bodyPr/>
          <a:lstStyle/>
          <a:p>
            <a:fld id="{3C637D34-A47C-4DEE-B5A3-9C135A16FC18}" type="slidenum">
              <a:rPr lang="ru-RU" altLang="ru-RU" smtClean="0">
                <a:cs typeface="Arial" pitchFamily="34" charset="0"/>
              </a:rPr>
              <a:pPr/>
              <a:t>107</a:t>
            </a:fld>
            <a:endParaRPr lang="ru-RU" altLang="ru-RU" smtClean="0">
              <a:cs typeface="Arial" pitchFamily="34" charset="0"/>
            </a:endParaRPr>
          </a:p>
        </p:txBody>
      </p:sp>
      <p:pic>
        <p:nvPicPr>
          <p:cNvPr id="6150" name="Picture 4"/>
          <p:cNvPicPr>
            <a:picLocks noChangeAspect="1" noChangeArrowheads="1"/>
          </p:cNvPicPr>
          <p:nvPr/>
        </p:nvPicPr>
        <p:blipFill>
          <a:blip r:embed="rId4" cstate="print"/>
          <a:srcRect/>
          <a:stretch>
            <a:fillRect/>
          </a:stretch>
        </p:blipFill>
        <p:spPr bwMode="auto">
          <a:xfrm>
            <a:off x="3214678" y="4143380"/>
            <a:ext cx="2867025" cy="1219200"/>
          </a:xfrm>
          <a:prstGeom prst="rect">
            <a:avLst/>
          </a:prstGeom>
          <a:noFill/>
          <a:ln w="9525">
            <a:noFill/>
            <a:miter lim="800000"/>
            <a:headEnd/>
            <a:tailEnd/>
          </a:ln>
        </p:spPr>
      </p:pic>
      <p:sp>
        <p:nvSpPr>
          <p:cNvPr id="25" name="Содержимое 2"/>
          <p:cNvSpPr txBox="1">
            <a:spLocks/>
          </p:cNvSpPr>
          <p:nvPr/>
        </p:nvSpPr>
        <p:spPr>
          <a:xfrm>
            <a:off x="252000" y="1440000"/>
            <a:ext cx="8640000" cy="2560504"/>
          </a:xfrm>
          <a:prstGeom prst="rect">
            <a:avLst/>
          </a:prstGeom>
        </p:spPr>
        <p:txBody>
          <a:bodyPr vert="horz" lIns="91440" tIns="45720" rIns="91440" bIns="45720" rtlCol="0">
            <a:normAutofit lnSpcReduction="10000"/>
          </a:bodyPr>
          <a:lstStyle/>
          <a:p>
            <a:pPr algn="just">
              <a:spcAft>
                <a:spcPts val="600"/>
              </a:spcAft>
              <a:buFont typeface="Arial" charset="0"/>
              <a:buNone/>
              <a:defRPr/>
            </a:pPr>
            <a:r>
              <a:rPr lang="ru-RU" b="1" dirty="0" err="1" smtClean="0">
                <a:solidFill>
                  <a:srgbClr val="0B02C6"/>
                </a:solidFill>
              </a:rPr>
              <a:t>Изопреновый</a:t>
            </a:r>
            <a:r>
              <a:rPr lang="ru-RU" b="1" dirty="0" smtClean="0">
                <a:solidFill>
                  <a:srgbClr val="0B02C6"/>
                </a:solidFill>
              </a:rPr>
              <a:t> каучук (СКИ) </a:t>
            </a:r>
            <a:r>
              <a:rPr lang="ru-RU" dirty="0" smtClean="0">
                <a:solidFill>
                  <a:srgbClr val="002060"/>
                </a:solidFill>
              </a:rPr>
              <a:t>— синтетический продукт полимеризации изопрена </a:t>
            </a:r>
            <a:br>
              <a:rPr lang="ru-RU" dirty="0" smtClean="0">
                <a:solidFill>
                  <a:srgbClr val="002060"/>
                </a:solidFill>
              </a:rPr>
            </a:br>
            <a:r>
              <a:rPr lang="ru-RU" altLang="ru-RU" dirty="0" smtClean="0">
                <a:solidFill>
                  <a:srgbClr val="002060"/>
                </a:solidFill>
              </a:rPr>
              <a:t>– </a:t>
            </a:r>
            <a:r>
              <a:rPr lang="ru-RU" dirty="0" smtClean="0">
                <a:solidFill>
                  <a:srgbClr val="002060"/>
                </a:solidFill>
              </a:rPr>
              <a:t>(С</a:t>
            </a:r>
            <a:r>
              <a:rPr lang="ru-RU" baseline="-25000" dirty="0" smtClean="0">
                <a:solidFill>
                  <a:srgbClr val="002060"/>
                </a:solidFill>
              </a:rPr>
              <a:t>5</a:t>
            </a:r>
            <a:r>
              <a:rPr lang="ru-RU" dirty="0" smtClean="0">
                <a:solidFill>
                  <a:srgbClr val="002060"/>
                </a:solidFill>
              </a:rPr>
              <a:t>Н</a:t>
            </a:r>
            <a:r>
              <a:rPr lang="ru-RU" baseline="-25000" dirty="0" smtClean="0">
                <a:solidFill>
                  <a:srgbClr val="002060"/>
                </a:solidFill>
              </a:rPr>
              <a:t>8</a:t>
            </a:r>
            <a:r>
              <a:rPr lang="ru-RU" dirty="0" smtClean="0">
                <a:solidFill>
                  <a:srgbClr val="002060"/>
                </a:solidFill>
              </a:rPr>
              <a:t>)</a:t>
            </a:r>
            <a:r>
              <a:rPr lang="ru-RU" altLang="ru-RU" dirty="0" smtClean="0">
                <a:solidFill>
                  <a:srgbClr val="002060"/>
                </a:solidFill>
              </a:rPr>
              <a:t>–.</a:t>
            </a:r>
            <a:r>
              <a:rPr lang="ru-RU" dirty="0" smtClean="0">
                <a:solidFill>
                  <a:srgbClr val="002060"/>
                </a:solidFill>
              </a:rPr>
              <a:t> </a:t>
            </a:r>
          </a:p>
          <a:p>
            <a:pPr algn="just">
              <a:spcAft>
                <a:spcPts val="600"/>
              </a:spcAft>
              <a:buFont typeface="Arial" charset="0"/>
              <a:buNone/>
              <a:defRPr/>
            </a:pPr>
            <a:r>
              <a:rPr lang="ru-RU" dirty="0" smtClean="0">
                <a:solidFill>
                  <a:srgbClr val="002060"/>
                </a:solidFill>
              </a:rPr>
              <a:t>Получение СКИ стало возможным в связи с применением новых видов катализаторов. </a:t>
            </a:r>
          </a:p>
          <a:p>
            <a:pPr algn="just">
              <a:spcAft>
                <a:spcPts val="600"/>
              </a:spcAft>
              <a:buFont typeface="Arial" charset="0"/>
              <a:buNone/>
              <a:defRPr/>
            </a:pPr>
            <a:r>
              <a:rPr lang="ru-RU" dirty="0" smtClean="0">
                <a:solidFill>
                  <a:srgbClr val="002060"/>
                </a:solidFill>
              </a:rPr>
              <a:t>По строению, химическим и физико-механическим свойствам СКИ близок к натуральному каучуку. </a:t>
            </a:r>
          </a:p>
          <a:p>
            <a:pPr algn="just">
              <a:spcAft>
                <a:spcPts val="600"/>
              </a:spcAft>
              <a:buFont typeface="Arial" charset="0"/>
              <a:buNone/>
              <a:defRPr/>
            </a:pPr>
            <a:r>
              <a:rPr lang="ru-RU" dirty="0" smtClean="0">
                <a:solidFill>
                  <a:srgbClr val="002060"/>
                </a:solidFill>
              </a:rPr>
              <a:t>Промышленностью выпускаются каучуки СКИ-3 и СКИ-ЗП, наиболее близкие по свойствам к НК; каучук СКИ-ЗД, предназначенный для получения электроизоляционных резин, СКИ-ЗВ — для вакуумной техники.</a:t>
            </a:r>
            <a:endParaRPr lang="ru-RU" dirty="0">
              <a:solidFill>
                <a:srgbClr val="002060"/>
              </a:solidFill>
            </a:endParaRPr>
          </a:p>
        </p:txBody>
      </p:sp>
      <p:sp>
        <p:nvSpPr>
          <p:cNvPr id="16" name="Прямоугольник 14"/>
          <p:cNvSpPr>
            <a:spLocks noChangeArrowheads="1"/>
          </p:cNvSpPr>
          <p:nvPr/>
        </p:nvSpPr>
        <p:spPr bwMode="auto">
          <a:xfrm>
            <a:off x="252000" y="5572140"/>
            <a:ext cx="8640000" cy="738188"/>
          </a:xfrm>
          <a:prstGeom prst="rect">
            <a:avLst/>
          </a:prstGeom>
          <a:noFill/>
          <a:ln w="9525">
            <a:noFill/>
            <a:miter lim="800000"/>
            <a:headEnd/>
            <a:tailEnd/>
          </a:ln>
        </p:spPr>
        <p:txBody>
          <a:bodyPr>
            <a:spAutoFit/>
          </a:bodyPr>
          <a:lstStyle/>
          <a:p>
            <a:pPr algn="just"/>
            <a:r>
              <a:rPr lang="ru-RU" altLang="ru-RU" sz="1400" b="1">
                <a:solidFill>
                  <a:srgbClr val="0B02C6"/>
                </a:solidFill>
                <a:latin typeface="Calibri" pitchFamily="34" charset="0"/>
              </a:rPr>
              <a:t>Резины общего назначения могут работать в среде воды, воздуха, слабых растворов кислот и щелочей. Интервал рабочих температур составляет от -35 до 130 °С. Из этих резин изготовляют шины, ремни, рукава, конвейерные ленты, изоляцию кабелей, различные резинотехнические изделия.</a:t>
            </a:r>
          </a:p>
        </p:txBody>
      </p:sp>
      <p:sp>
        <p:nvSpPr>
          <p:cNvPr id="18" name="TextBox 17"/>
          <p:cNvSpPr txBox="1"/>
          <p:nvPr/>
        </p:nvSpPr>
        <p:spPr>
          <a:xfrm>
            <a:off x="214282" y="714356"/>
            <a:ext cx="8643938"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ru-RU" b="1">
                <a:solidFill>
                  <a:srgbClr val="C00000"/>
                </a:solidFill>
                <a:latin typeface="+mj-lt"/>
                <a:cs typeface="Tahoma" pitchFamily="34" charset="0"/>
              </a:rPr>
              <a:t>Классификация резин по назначению</a:t>
            </a:r>
          </a:p>
          <a:p>
            <a:pPr algn="ctr">
              <a:defRPr/>
            </a:pPr>
            <a:r>
              <a:rPr lang="ru-RU" b="1">
                <a:solidFill>
                  <a:srgbClr val="C00000"/>
                </a:solidFill>
                <a:latin typeface="+mj-lt"/>
              </a:rPr>
              <a:t>Каучуки общего назначения (неполярные каучуки) — НК, СКБ, СКС, </a:t>
            </a:r>
            <a:r>
              <a:rPr lang="ru-RU" b="1" smtClean="0">
                <a:solidFill>
                  <a:srgbClr val="C00000"/>
                </a:solidFill>
                <a:latin typeface="+mj-lt"/>
              </a:rPr>
              <a:t>СКИ</a:t>
            </a:r>
            <a:endParaRPr lang="ru-RU" b="1">
              <a:solidFill>
                <a:srgbClr val="C00000"/>
              </a:solidFill>
              <a:latin typeface="+mj-lt"/>
            </a:endParaRPr>
          </a:p>
        </p:txBody>
      </p:sp>
      <p:grpSp>
        <p:nvGrpSpPr>
          <p:cNvPr id="13" name="Группа 3"/>
          <p:cNvGrpSpPr/>
          <p:nvPr/>
        </p:nvGrpSpPr>
        <p:grpSpPr>
          <a:xfrm>
            <a:off x="-32" y="0"/>
            <a:ext cx="9144032" cy="642918"/>
            <a:chOff x="-32" y="0"/>
            <a:chExt cx="9144032" cy="642918"/>
          </a:xfrm>
          <a:solidFill>
            <a:schemeClr val="tx2">
              <a:lumMod val="20000"/>
              <a:lumOff val="80000"/>
            </a:schemeClr>
          </a:solidFill>
          <a:effectLst/>
        </p:grpSpPr>
        <p:grpSp>
          <p:nvGrpSpPr>
            <p:cNvPr id="14" name="Группа 4"/>
            <p:cNvGrpSpPr/>
            <p:nvPr/>
          </p:nvGrpSpPr>
          <p:grpSpPr>
            <a:xfrm>
              <a:off x="0" y="0"/>
              <a:ext cx="9144000" cy="642918"/>
              <a:chOff x="0" y="0"/>
              <a:chExt cx="9144000" cy="642918"/>
            </a:xfrm>
            <a:grpFill/>
          </p:grpSpPr>
          <p:sp>
            <p:nvSpPr>
              <p:cNvPr id="17" name="Прямоугольник 1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5" name="Рисунок 14"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252000" y="576835"/>
            <a:ext cx="8640000" cy="646331"/>
          </a:xfrm>
          <a:prstGeom prst="rect">
            <a:avLst/>
          </a:prstGeom>
          <a:noFill/>
          <a:ln w="9525">
            <a:noFill/>
            <a:miter lim="800000"/>
            <a:headEnd/>
            <a:tailEnd/>
          </a:ln>
        </p:spPr>
        <p:txBody>
          <a:bodyPr wrap="square" anchor="ctr">
            <a:spAutoFit/>
          </a:bodyPr>
          <a:lstStyle/>
          <a:p>
            <a:pPr algn="ctr"/>
            <a:r>
              <a:rPr lang="ru-RU" altLang="ru-RU" b="1">
                <a:solidFill>
                  <a:srgbClr val="C00000"/>
                </a:solidFill>
                <a:latin typeface="Calibri" pitchFamily="34" charset="0"/>
                <a:ea typeface="Calibri" pitchFamily="34" charset="0"/>
                <a:cs typeface="Times New Roman" pitchFamily="18" charset="0"/>
              </a:rPr>
              <a:t>Характеристики промышленных </a:t>
            </a:r>
            <a:r>
              <a:rPr lang="ru-RU" altLang="ru-RU" b="1" err="1">
                <a:solidFill>
                  <a:srgbClr val="C00000"/>
                </a:solidFill>
                <a:latin typeface="Calibri" pitchFamily="34" charset="0"/>
                <a:ea typeface="Calibri" pitchFamily="34" charset="0"/>
                <a:cs typeface="Times New Roman" pitchFamily="18" charset="0"/>
              </a:rPr>
              <a:t>изопреновых</a:t>
            </a:r>
            <a:r>
              <a:rPr lang="ru-RU" altLang="ru-RU" b="1">
                <a:solidFill>
                  <a:srgbClr val="C00000"/>
                </a:solidFill>
                <a:latin typeface="Calibri" pitchFamily="34" charset="0"/>
                <a:ea typeface="Calibri" pitchFamily="34" charset="0"/>
                <a:cs typeface="Times New Roman" pitchFamily="18" charset="0"/>
              </a:rPr>
              <a:t> каучуков и </a:t>
            </a:r>
            <a:r>
              <a:rPr lang="ru-RU" altLang="ru-RU" b="1" err="1">
                <a:solidFill>
                  <a:srgbClr val="C00000"/>
                </a:solidFill>
                <a:latin typeface="Calibri" pitchFamily="34" charset="0"/>
                <a:ea typeface="Calibri" pitchFamily="34" charset="0"/>
                <a:cs typeface="Times New Roman" pitchFamily="18" charset="0"/>
              </a:rPr>
              <a:t>вулканизатов</a:t>
            </a:r>
            <a:r>
              <a:rPr lang="ru-RU" altLang="ru-RU" b="1">
                <a:solidFill>
                  <a:srgbClr val="C00000"/>
                </a:solidFill>
                <a:latin typeface="Calibri" pitchFamily="34" charset="0"/>
                <a:ea typeface="Calibri" pitchFamily="34" charset="0"/>
                <a:cs typeface="Times New Roman" pitchFamily="18" charset="0"/>
              </a:rPr>
              <a:t> </a:t>
            </a:r>
            <a:endParaRPr lang="ru-RU" altLang="ru-RU" b="1" smtClean="0">
              <a:solidFill>
                <a:srgbClr val="C00000"/>
              </a:solidFill>
              <a:latin typeface="Calibri" pitchFamily="34" charset="0"/>
              <a:ea typeface="Calibri" pitchFamily="34" charset="0"/>
              <a:cs typeface="Times New Roman" pitchFamily="18" charset="0"/>
            </a:endParaRPr>
          </a:p>
          <a:p>
            <a:pPr algn="ctr"/>
            <a:r>
              <a:rPr lang="ru-RU" altLang="ru-RU" b="1" smtClean="0">
                <a:solidFill>
                  <a:srgbClr val="C00000"/>
                </a:solidFill>
                <a:latin typeface="Calibri" pitchFamily="34" charset="0"/>
                <a:ea typeface="Calibri" pitchFamily="34" charset="0"/>
                <a:cs typeface="Times New Roman" pitchFamily="18" charset="0"/>
              </a:rPr>
              <a:t>СКИ-5 </a:t>
            </a:r>
            <a:r>
              <a:rPr lang="ru-RU" altLang="ru-RU" b="1">
                <a:solidFill>
                  <a:srgbClr val="C00000"/>
                </a:solidFill>
                <a:latin typeface="Calibri" pitchFamily="34" charset="0"/>
                <a:ea typeface="Calibri" pitchFamily="34" charset="0"/>
                <a:cs typeface="Times New Roman" pitchFamily="18" charset="0"/>
              </a:rPr>
              <a:t>и СКИ-3</a:t>
            </a:r>
          </a:p>
        </p:txBody>
      </p:sp>
      <p:graphicFrame>
        <p:nvGraphicFramePr>
          <p:cNvPr id="6" name="Таблица 5"/>
          <p:cNvGraphicFramePr>
            <a:graphicFrameLocks noGrp="1"/>
          </p:cNvGraphicFramePr>
          <p:nvPr>
            <p:extLst>
              <p:ext uri="{D42A27DB-BD31-4B8C-83A1-F6EECF244321}">
                <p14:modId xmlns:p14="http://schemas.microsoft.com/office/powerpoint/2010/main" val="121969041"/>
              </p:ext>
            </p:extLst>
          </p:nvPr>
        </p:nvGraphicFramePr>
        <p:xfrm>
          <a:off x="863588" y="2794436"/>
          <a:ext cx="7416824" cy="3538573"/>
        </p:xfrm>
        <a:graphic>
          <a:graphicData uri="http://schemas.openxmlformats.org/drawingml/2006/table">
            <a:tbl>
              <a:tblPr/>
              <a:tblGrid>
                <a:gridCol w="4852980">
                  <a:extLst>
                    <a:ext uri="{9D8B030D-6E8A-4147-A177-3AD203B41FA5}">
                      <a16:colId xmlns:a16="http://schemas.microsoft.com/office/drawing/2014/main" val="20000"/>
                    </a:ext>
                  </a:extLst>
                </a:gridCol>
                <a:gridCol w="1281929">
                  <a:extLst>
                    <a:ext uri="{9D8B030D-6E8A-4147-A177-3AD203B41FA5}">
                      <a16:colId xmlns:a16="http://schemas.microsoft.com/office/drawing/2014/main" val="20001"/>
                    </a:ext>
                  </a:extLst>
                </a:gridCol>
                <a:gridCol w="1281915">
                  <a:extLst>
                    <a:ext uri="{9D8B030D-6E8A-4147-A177-3AD203B41FA5}">
                      <a16:colId xmlns:a16="http://schemas.microsoft.com/office/drawing/2014/main" val="20002"/>
                    </a:ext>
                  </a:extLst>
                </a:gridCol>
              </a:tblGrid>
              <a:tr h="35320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Times New Roman" pitchFamily="18" charset="0"/>
                        </a:rPr>
                        <a:t>Показатель </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Times New Roman" pitchFamily="18" charset="0"/>
                        </a:rPr>
                        <a:t>СКИ-3 (Россия) </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Times New Roman" pitchFamily="18" charset="0"/>
                        </a:rPr>
                        <a:t>СКИ-5</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5113">
                <a:tc grid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Times New Roman" pitchFamily="18" charset="0"/>
                        </a:rPr>
                        <a:t>Свойства каучуков</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265113">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400" b="1" i="0" u="none" strike="noStrike" cap="none" normalizeH="0" baseline="0" smtClean="0">
                          <a:ln>
                            <a:noFill/>
                          </a:ln>
                          <a:solidFill>
                            <a:schemeClr val="tx1"/>
                          </a:solidFill>
                          <a:effectLst/>
                          <a:latin typeface="+mn-lt"/>
                          <a:cs typeface="Times New Roman" pitchFamily="18" charset="0"/>
                        </a:rPr>
                        <a:t>Содержание </a:t>
                      </a:r>
                      <a:r>
                        <a:rPr kumimoji="0" lang="ru-RU" sz="1400" b="1" i="0" u="none" strike="noStrike" cap="none" normalizeH="0" baseline="0" err="1" smtClean="0">
                          <a:ln>
                            <a:noFill/>
                          </a:ln>
                          <a:solidFill>
                            <a:schemeClr val="tx1"/>
                          </a:solidFill>
                          <a:effectLst/>
                          <a:latin typeface="+mn-lt"/>
                          <a:cs typeface="Times New Roman" pitchFamily="18" charset="0"/>
                        </a:rPr>
                        <a:t>гель-фракции</a:t>
                      </a:r>
                      <a:r>
                        <a:rPr kumimoji="0" lang="ru-RU" sz="1400" b="1" i="0" u="none" strike="noStrike" cap="none" normalizeH="0" baseline="0" smtClean="0">
                          <a:ln>
                            <a:noFill/>
                          </a:ln>
                          <a:solidFill>
                            <a:schemeClr val="tx1"/>
                          </a:solidFill>
                          <a:effectLst/>
                          <a:latin typeface="+mn-lt"/>
                          <a:cs typeface="Times New Roman" pitchFamily="18" charset="0"/>
                        </a:rPr>
                        <a:t> в </a:t>
                      </a:r>
                      <a:r>
                        <a:rPr kumimoji="0" lang="ru-RU" sz="1400" b="1" i="0" u="none" strike="noStrike" cap="none" normalizeH="0" baseline="0" err="1" smtClean="0">
                          <a:ln>
                            <a:noFill/>
                          </a:ln>
                          <a:solidFill>
                            <a:schemeClr val="tx1"/>
                          </a:solidFill>
                          <a:effectLst/>
                          <a:latin typeface="+mn-lt"/>
                          <a:cs typeface="Times New Roman" pitchFamily="18" charset="0"/>
                        </a:rPr>
                        <a:t>гексане</a:t>
                      </a:r>
                      <a:r>
                        <a:rPr kumimoji="0" lang="ru-RU" sz="1400" b="1" i="0" u="none" strike="noStrike" cap="none" normalizeH="0" baseline="0" smtClean="0">
                          <a:ln>
                            <a:noFill/>
                          </a:ln>
                          <a:solidFill>
                            <a:schemeClr val="tx1"/>
                          </a:solidFill>
                          <a:effectLst/>
                          <a:latin typeface="+mn-lt"/>
                          <a:cs typeface="Times New Roman" pitchFamily="18" charset="0"/>
                        </a:rPr>
                        <a:t>, % </a:t>
                      </a:r>
                      <a:endParaRPr kumimoji="0" lang="ru-RU" sz="1400" b="1" i="0" u="none" strike="noStrike" cap="none" normalizeH="0" baseline="0" smtClean="0">
                        <a:ln>
                          <a:noFill/>
                        </a:ln>
                        <a:solidFill>
                          <a:schemeClr val="tx1"/>
                        </a:solidFill>
                        <a:effectLst/>
                        <a:latin typeface="+mn-lt"/>
                        <a:ea typeface="Calibri" pitchFamily="34" charset="0"/>
                        <a:cs typeface="Times New Roman" pitchFamily="18" charset="0"/>
                      </a:endParaRP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400" b="1" i="0" u="none" strike="noStrike" cap="none" normalizeH="0" baseline="0" smtClean="0">
                          <a:ln>
                            <a:noFill/>
                          </a:ln>
                          <a:solidFill>
                            <a:schemeClr val="tx1"/>
                          </a:solidFill>
                          <a:effectLst/>
                          <a:latin typeface="+mn-lt"/>
                          <a:ea typeface="Calibri" pitchFamily="34" charset="0"/>
                          <a:cs typeface="Times New Roman" pitchFamily="18" charset="0"/>
                        </a:rPr>
                        <a:t>10-20</a:t>
                      </a: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400" b="1" i="0" u="none" strike="noStrike" cap="none" normalizeH="0" baseline="0" err="1" smtClean="0">
                          <a:ln>
                            <a:noFill/>
                          </a:ln>
                          <a:solidFill>
                            <a:schemeClr val="tx1"/>
                          </a:solidFill>
                          <a:effectLst/>
                          <a:latin typeface="+mn-lt"/>
                          <a:ea typeface="Calibri" pitchFamily="34" charset="0"/>
                          <a:cs typeface="Times New Roman" pitchFamily="18" charset="0"/>
                        </a:rPr>
                        <a:t>Отс</a:t>
                      </a:r>
                      <a:r>
                        <a:rPr kumimoji="0" lang="ru-RU" sz="1400" b="1" i="0" u="none" strike="noStrike" cap="none" normalizeH="0" baseline="0" smtClean="0">
                          <a:ln>
                            <a:noFill/>
                          </a:ln>
                          <a:solidFill>
                            <a:schemeClr val="tx1"/>
                          </a:solidFill>
                          <a:effectLst/>
                          <a:latin typeface="+mn-lt"/>
                          <a:ea typeface="Calibri" pitchFamily="34" charset="0"/>
                          <a:cs typeface="Times New Roman" pitchFamily="18" charset="0"/>
                        </a:rPr>
                        <a:t>.</a:t>
                      </a: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584">
                <a:tc>
                  <a:txBody>
                    <a:bodyPr/>
                    <a:lstStyle/>
                    <a:p>
                      <a:pPr marL="0" marR="0" lvl="0" indent="0" algn="l" defTabSz="914400" rtl="0" eaLnBrk="1" fontAlgn="base" latinLnBrk="0" hangingPunct="1">
                        <a:lnSpc>
                          <a:spcPct val="115000"/>
                        </a:lnSpc>
                        <a:spcBef>
                          <a:spcPct val="0"/>
                        </a:spcBef>
                        <a:spcAft>
                          <a:spcPts val="1000"/>
                        </a:spcAft>
                        <a:buClrTx/>
                        <a:buSzTx/>
                        <a:buFontTx/>
                        <a:buNone/>
                        <a:tabLst/>
                        <a:defRPr/>
                      </a:pPr>
                      <a:r>
                        <a:rPr kumimoji="0" lang="ru-RU" sz="1400" b="1" i="0" u="none" strike="noStrike" cap="none" normalizeH="0" baseline="0" smtClean="0">
                          <a:ln>
                            <a:noFill/>
                          </a:ln>
                          <a:solidFill>
                            <a:schemeClr val="tx1"/>
                          </a:solidFill>
                          <a:effectLst/>
                          <a:latin typeface="+mn-lt"/>
                          <a:cs typeface="Times New Roman" pitchFamily="18" charset="0"/>
                        </a:rPr>
                        <a:t>Молекулярная масса </a:t>
                      </a:r>
                      <a:r>
                        <a:rPr kumimoji="0" lang="en-US" sz="1400" b="1" i="0" u="none" strike="noStrike" cap="none" normalizeH="0" baseline="0" smtClean="0">
                          <a:ln>
                            <a:noFill/>
                          </a:ln>
                          <a:solidFill>
                            <a:schemeClr val="tx1"/>
                          </a:solidFill>
                          <a:effectLst/>
                          <a:latin typeface="+mn-lt"/>
                          <a:cs typeface="Times New Roman" pitchFamily="18" charset="0"/>
                        </a:rPr>
                        <a:t>Mw</a:t>
                      </a:r>
                      <a:r>
                        <a:rPr kumimoji="0" lang="ru-RU" sz="1400" b="1" i="0" u="none" strike="noStrike" cap="none" normalizeH="0" baseline="0" smtClean="0">
                          <a:ln>
                            <a:noFill/>
                          </a:ln>
                          <a:solidFill>
                            <a:schemeClr val="tx1"/>
                          </a:solidFill>
                          <a:effectLst/>
                          <a:latin typeface="+mn-lt"/>
                          <a:cs typeface="Times New Roman" pitchFamily="18" charset="0"/>
                        </a:rPr>
                        <a:t> х10</a:t>
                      </a:r>
                      <a:r>
                        <a:rPr kumimoji="0" lang="ru-RU" sz="1400" b="1" i="0" u="none" strike="noStrike" cap="none" normalizeH="0" baseline="30000" smtClean="0">
                          <a:ln>
                            <a:noFill/>
                          </a:ln>
                          <a:solidFill>
                            <a:schemeClr val="tx1"/>
                          </a:solidFill>
                          <a:effectLst/>
                          <a:latin typeface="+mn-lt"/>
                          <a:cs typeface="Times New Roman" pitchFamily="18" charset="0"/>
                        </a:rPr>
                        <a:t>-3</a:t>
                      </a:r>
                      <a:r>
                        <a:rPr kumimoji="0" lang="ru-RU" sz="1400" b="1" i="0" u="none" strike="noStrike" cap="none" normalizeH="0" baseline="0" smtClean="0">
                          <a:ln>
                            <a:noFill/>
                          </a:ln>
                          <a:solidFill>
                            <a:schemeClr val="tx1"/>
                          </a:solidFill>
                          <a:effectLst/>
                          <a:latin typeface="+mn-lt"/>
                          <a:cs typeface="Times New Roman" pitchFamily="18" charset="0"/>
                        </a:rPr>
                        <a:t> </a:t>
                      </a:r>
                      <a:endParaRPr kumimoji="0" lang="ru-RU" sz="1400" b="1" i="0" u="none" strike="noStrike" cap="none" normalizeH="0" baseline="0" smtClean="0">
                        <a:ln>
                          <a:noFill/>
                        </a:ln>
                        <a:solidFill>
                          <a:schemeClr val="tx1"/>
                        </a:solidFill>
                        <a:effectLst/>
                        <a:latin typeface="+mn-lt"/>
                        <a:ea typeface="Calibri" pitchFamily="34" charset="0"/>
                        <a:cs typeface="Times New Roman" pitchFamily="18" charset="0"/>
                      </a:endParaRP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400" b="1" i="0" u="none" strike="noStrike" cap="none" normalizeH="0" baseline="0" smtClean="0">
                          <a:ln>
                            <a:noFill/>
                          </a:ln>
                          <a:solidFill>
                            <a:schemeClr val="tx1"/>
                          </a:solidFill>
                          <a:effectLst/>
                          <a:latin typeface="+mn-lt"/>
                          <a:ea typeface="Calibri" pitchFamily="34" charset="0"/>
                          <a:cs typeface="Times New Roman" pitchFamily="18" charset="0"/>
                        </a:rPr>
                        <a:t>700-900</a:t>
                      </a: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400" b="1" i="0" u="none" strike="noStrike" cap="none" normalizeH="0" baseline="0" smtClean="0">
                          <a:ln>
                            <a:noFill/>
                          </a:ln>
                          <a:solidFill>
                            <a:schemeClr val="tx1"/>
                          </a:solidFill>
                          <a:effectLst/>
                          <a:latin typeface="+mn-lt"/>
                          <a:ea typeface="Calibri" pitchFamily="34" charset="0"/>
                          <a:cs typeface="Times New Roman" pitchFamily="18" charset="0"/>
                        </a:rPr>
                        <a:t>800-1000</a:t>
                      </a:r>
                      <a:endParaRPr kumimoji="0" lang="ru-RU" sz="1400" b="1" i="0" u="none" strike="noStrike" cap="none" normalizeH="0" baseline="0" smtClean="0">
                        <a:ln>
                          <a:noFill/>
                        </a:ln>
                        <a:solidFill>
                          <a:schemeClr val="tx1"/>
                        </a:solidFill>
                        <a:effectLst/>
                        <a:latin typeface="+mn-lt"/>
                        <a:ea typeface="Calibri" pitchFamily="34" charset="0"/>
                        <a:cs typeface="Times New Roman" pitchFamily="18" charset="0"/>
                      </a:endParaRP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extLst>
                  <a:ext uri="{0D108BD9-81ED-4DB2-BD59-A6C34878D82A}">
                    <a16:rowId xmlns:a16="http://schemas.microsoft.com/office/drawing/2014/main" val="10003"/>
                  </a:ext>
                </a:extLst>
              </a:tr>
              <a:tr h="330334">
                <a:tc>
                  <a:txBody>
                    <a:bodyPr/>
                    <a:lstStyle/>
                    <a:p>
                      <a:r>
                        <a:rPr lang="ru-RU" sz="1400" b="1" smtClean="0">
                          <a:latin typeface="+mn-lt"/>
                        </a:rPr>
                        <a:t>Прочность при растяжении,</a:t>
                      </a:r>
                      <a:r>
                        <a:rPr lang="ru-RU" sz="1400" b="1" baseline="0" smtClean="0">
                          <a:latin typeface="+mn-lt"/>
                        </a:rPr>
                        <a:t> МПа, </a:t>
                      </a:r>
                      <a:endParaRPr lang="ru-RU" sz="1400" b="1">
                        <a:latin typeface="+mn-lt"/>
                      </a:endParaRPr>
                    </a:p>
                  </a:txBody>
                  <a:tcPr marL="91439" marR="91439" marT="45717" marB="45717">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400" b="1" i="0" u="none" strike="noStrike" cap="none" normalizeH="0" baseline="0" smtClean="0">
                          <a:ln>
                            <a:noFill/>
                          </a:ln>
                          <a:solidFill>
                            <a:schemeClr val="tx1"/>
                          </a:solidFill>
                          <a:effectLst/>
                          <a:latin typeface="+mn-lt"/>
                          <a:ea typeface="Calibri" pitchFamily="34" charset="0"/>
                          <a:cs typeface="Times New Roman" pitchFamily="18" charset="0"/>
                        </a:rPr>
                        <a:t>25-26</a:t>
                      </a:r>
                      <a:endParaRPr kumimoji="0" lang="ru-RU" sz="1400" b="1" i="0" u="none" strike="noStrike" cap="none" normalizeH="0" baseline="0" smtClean="0">
                        <a:ln>
                          <a:noFill/>
                        </a:ln>
                        <a:solidFill>
                          <a:schemeClr val="tx1"/>
                        </a:solidFill>
                        <a:effectLst/>
                        <a:latin typeface="+mn-lt"/>
                        <a:ea typeface="Calibri" pitchFamily="34" charset="0"/>
                        <a:cs typeface="Times New Roman" pitchFamily="18" charset="0"/>
                      </a:endParaRP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400" b="1" i="0" u="none" strike="noStrike" cap="none" normalizeH="0" baseline="0" smtClean="0">
                          <a:ln>
                            <a:noFill/>
                          </a:ln>
                          <a:solidFill>
                            <a:schemeClr val="tx1"/>
                          </a:solidFill>
                          <a:effectLst/>
                          <a:latin typeface="+mn-lt"/>
                          <a:ea typeface="Calibri" pitchFamily="34" charset="0"/>
                          <a:cs typeface="Times New Roman" pitchFamily="18" charset="0"/>
                        </a:rPr>
                        <a:t>26</a:t>
                      </a:r>
                      <a:endParaRPr kumimoji="0" lang="ru-RU" sz="1400" b="1" i="0" u="none" strike="noStrike" cap="none" normalizeH="0" baseline="0" smtClean="0">
                        <a:ln>
                          <a:noFill/>
                        </a:ln>
                        <a:solidFill>
                          <a:schemeClr val="tx1"/>
                        </a:solidFill>
                        <a:effectLst/>
                        <a:latin typeface="+mn-lt"/>
                        <a:ea typeface="Calibri" pitchFamily="34" charset="0"/>
                        <a:cs typeface="Times New Roman" pitchFamily="18" charset="0"/>
                      </a:endParaRP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0334">
                <a:tc>
                  <a:txBody>
                    <a:bodyPr/>
                    <a:lstStyle/>
                    <a:p>
                      <a:r>
                        <a:rPr lang="ru-RU" sz="1400" b="1" smtClean="0">
                          <a:latin typeface="+mn-lt"/>
                        </a:rPr>
                        <a:t>Условное</a:t>
                      </a:r>
                      <a:r>
                        <a:rPr lang="ru-RU" sz="1400" b="1" baseline="0" smtClean="0">
                          <a:latin typeface="+mn-lt"/>
                        </a:rPr>
                        <a:t> напряжение при 300% удлинении, МПа</a:t>
                      </a:r>
                      <a:endParaRPr lang="ru-RU" sz="1400" b="1">
                        <a:latin typeface="+mn-lt"/>
                      </a:endParaRPr>
                    </a:p>
                  </a:txBody>
                  <a:tcPr marL="91439" marR="91439" marT="45717" marB="45717">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p>
                      <a:r>
                        <a:rPr lang="ru-RU" sz="1400" b="1" smtClean="0">
                          <a:latin typeface="+mn-lt"/>
                        </a:rPr>
                        <a:t>9,5</a:t>
                      </a:r>
                      <a:endParaRPr lang="ru-RU" sz="1400" b="1">
                        <a:latin typeface="+mn-lt"/>
                      </a:endParaRP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p>
                      <a:r>
                        <a:rPr lang="ru-RU" sz="1400" b="1" smtClean="0">
                          <a:latin typeface="+mn-lt"/>
                        </a:rPr>
                        <a:t>9,5</a:t>
                      </a:r>
                      <a:endParaRPr lang="ru-RU" sz="1400" b="1">
                        <a:latin typeface="+mn-lt"/>
                      </a:endParaRP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6543">
                <a:tc>
                  <a:txBody>
                    <a:bodyPr/>
                    <a:lstStyle/>
                    <a:p>
                      <a:r>
                        <a:rPr lang="ru-RU" sz="1400" b="1" smtClean="0">
                          <a:latin typeface="+mn-lt"/>
                        </a:rPr>
                        <a:t>Относительное удлинение %</a:t>
                      </a:r>
                      <a:endParaRPr lang="ru-RU" sz="1400" b="1">
                        <a:latin typeface="+mn-lt"/>
                      </a:endParaRPr>
                    </a:p>
                  </a:txBody>
                  <a:tcPr marL="91439" marR="91439" marT="45717" marB="45717">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400" b="1" i="0" u="none" strike="noStrike" cap="none" normalizeH="0" baseline="0" smtClean="0">
                          <a:ln>
                            <a:noFill/>
                          </a:ln>
                          <a:solidFill>
                            <a:schemeClr val="tx1"/>
                          </a:solidFill>
                          <a:effectLst/>
                          <a:latin typeface="+mn-lt"/>
                          <a:ea typeface="Calibri" pitchFamily="34" charset="0"/>
                          <a:cs typeface="Times New Roman" pitchFamily="18" charset="0"/>
                        </a:rPr>
                        <a:t>500-600</a:t>
                      </a:r>
                      <a:endParaRPr kumimoji="0" lang="ru-RU" sz="1400" b="1" i="0" u="none" strike="noStrike" cap="none" normalizeH="0" baseline="0" smtClean="0">
                        <a:ln>
                          <a:noFill/>
                        </a:ln>
                        <a:solidFill>
                          <a:schemeClr val="tx1"/>
                        </a:solidFill>
                        <a:effectLst/>
                        <a:latin typeface="+mn-lt"/>
                        <a:ea typeface="Calibri" pitchFamily="34" charset="0"/>
                        <a:cs typeface="Times New Roman" pitchFamily="18" charset="0"/>
                      </a:endParaRP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400" b="1" i="0" u="none" strike="noStrike" cap="none" normalizeH="0" baseline="0" smtClean="0">
                          <a:ln>
                            <a:noFill/>
                          </a:ln>
                          <a:solidFill>
                            <a:schemeClr val="tx1"/>
                          </a:solidFill>
                          <a:effectLst/>
                          <a:latin typeface="+mn-lt"/>
                          <a:ea typeface="Calibri" pitchFamily="34" charset="0"/>
                          <a:cs typeface="Times New Roman" pitchFamily="18" charset="0"/>
                        </a:rPr>
                        <a:t>600-650</a:t>
                      </a:r>
                      <a:endParaRPr kumimoji="0" lang="ru-RU" sz="1400" b="1" i="0" u="none" strike="noStrike" cap="none" normalizeH="0" baseline="0" smtClean="0">
                        <a:ln>
                          <a:noFill/>
                        </a:ln>
                        <a:solidFill>
                          <a:schemeClr val="tx1"/>
                        </a:solidFill>
                        <a:effectLst/>
                        <a:latin typeface="+mn-lt"/>
                        <a:ea typeface="Calibri" pitchFamily="34" charset="0"/>
                        <a:cs typeface="Times New Roman" pitchFamily="18" charset="0"/>
                      </a:endParaRP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extLst>
                  <a:ext uri="{0D108BD9-81ED-4DB2-BD59-A6C34878D82A}">
                    <a16:rowId xmlns:a16="http://schemas.microsoft.com/office/drawing/2014/main" val="10006"/>
                  </a:ext>
                </a:extLst>
              </a:tr>
              <a:tr h="404812">
                <a:tc>
                  <a:txBody>
                    <a:bodyPr/>
                    <a:lstStyle/>
                    <a:p>
                      <a:r>
                        <a:rPr lang="ru-RU" sz="1400" b="1" smtClean="0">
                          <a:latin typeface="+mn-lt"/>
                        </a:rPr>
                        <a:t>Сопротивление </a:t>
                      </a:r>
                      <a:r>
                        <a:rPr lang="ru-RU" sz="1400" b="1" err="1" smtClean="0">
                          <a:latin typeface="+mn-lt"/>
                        </a:rPr>
                        <a:t>раздиру</a:t>
                      </a:r>
                      <a:r>
                        <a:rPr lang="ru-RU" sz="1400" b="1" smtClean="0">
                          <a:latin typeface="+mn-lt"/>
                        </a:rPr>
                        <a:t> кН/м</a:t>
                      </a:r>
                      <a:endParaRPr lang="ru-RU" sz="1400" b="1">
                        <a:latin typeface="+mn-lt"/>
                      </a:endParaRPr>
                    </a:p>
                  </a:txBody>
                  <a:tcPr marL="91439" marR="91439" marT="45717" marB="45717">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p>
                      <a:pPr algn="ctr"/>
                      <a:r>
                        <a:rPr lang="en-US" sz="1400" b="1" smtClean="0">
                          <a:latin typeface="+mn-lt"/>
                        </a:rPr>
                        <a:t>90-100</a:t>
                      </a:r>
                      <a:endParaRPr lang="ru-RU" sz="1400" b="1">
                        <a:latin typeface="+mn-lt"/>
                      </a:endParaRP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p>
                      <a:pPr algn="ctr"/>
                      <a:r>
                        <a:rPr lang="en-US" sz="1400" b="1" smtClean="0">
                          <a:latin typeface="+mn-lt"/>
                        </a:rPr>
                        <a:t>90-100</a:t>
                      </a:r>
                      <a:endParaRPr lang="ru-RU" sz="1400" b="1">
                        <a:latin typeface="+mn-lt"/>
                      </a:endParaRP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4812">
                <a:tc>
                  <a:txBody>
                    <a:bodyPr/>
                    <a:lstStyle/>
                    <a:p>
                      <a:r>
                        <a:rPr lang="ru-RU" sz="1400" b="1" smtClean="0">
                          <a:latin typeface="+mn-lt"/>
                        </a:rPr>
                        <a:t>Эластичность по отскоку, %</a:t>
                      </a:r>
                      <a:endParaRPr lang="ru-RU" sz="1400" b="1">
                        <a:latin typeface="+mn-lt"/>
                      </a:endParaRPr>
                    </a:p>
                  </a:txBody>
                  <a:tcPr marL="91439" marR="91439" marT="45717" marB="45717">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400" b="1" i="0" u="none" strike="noStrike" cap="none" normalizeH="0" baseline="0" smtClean="0">
                          <a:ln>
                            <a:noFill/>
                          </a:ln>
                          <a:solidFill>
                            <a:schemeClr val="tx1"/>
                          </a:solidFill>
                          <a:effectLst/>
                          <a:latin typeface="+mn-lt"/>
                          <a:ea typeface="Calibri" pitchFamily="34" charset="0"/>
                          <a:cs typeface="Times New Roman" pitchFamily="18" charset="0"/>
                        </a:rPr>
                        <a:t>43-46</a:t>
                      </a:r>
                      <a:endParaRPr kumimoji="0" lang="ru-RU" sz="1400" b="1" i="0" u="none" strike="noStrike" cap="none" normalizeH="0" baseline="0" smtClean="0">
                        <a:ln>
                          <a:noFill/>
                        </a:ln>
                        <a:solidFill>
                          <a:schemeClr val="tx1"/>
                        </a:solidFill>
                        <a:effectLst/>
                        <a:latin typeface="+mn-lt"/>
                        <a:ea typeface="Calibri" pitchFamily="34" charset="0"/>
                        <a:cs typeface="Times New Roman" pitchFamily="18" charset="0"/>
                      </a:endParaRP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400" b="1" i="0" u="none" strike="noStrike" cap="none" normalizeH="0" baseline="0" smtClean="0">
                          <a:ln>
                            <a:noFill/>
                          </a:ln>
                          <a:solidFill>
                            <a:schemeClr val="tx1"/>
                          </a:solidFill>
                          <a:effectLst/>
                          <a:latin typeface="+mn-lt"/>
                          <a:ea typeface="Calibri" pitchFamily="34" charset="0"/>
                          <a:cs typeface="Times New Roman" pitchFamily="18" charset="0"/>
                        </a:rPr>
                        <a:t>43-46</a:t>
                      </a:r>
                      <a:endParaRPr kumimoji="0" lang="ru-RU" sz="1400" b="1" i="0" u="none" strike="noStrike" cap="none" normalizeH="0" baseline="0" smtClean="0">
                        <a:ln>
                          <a:noFill/>
                        </a:ln>
                        <a:solidFill>
                          <a:schemeClr val="tx1"/>
                        </a:solidFill>
                        <a:effectLst/>
                        <a:latin typeface="+mn-lt"/>
                        <a:ea typeface="Calibri" pitchFamily="34" charset="0"/>
                        <a:cs typeface="Times New Roman" pitchFamily="18" charset="0"/>
                      </a:endParaRP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3DFEE"/>
                    </a:solidFill>
                  </a:tcPr>
                </a:tc>
                <a:extLst>
                  <a:ext uri="{0D108BD9-81ED-4DB2-BD59-A6C34878D82A}">
                    <a16:rowId xmlns:a16="http://schemas.microsoft.com/office/drawing/2014/main" val="10008"/>
                  </a:ext>
                </a:extLst>
              </a:tr>
              <a:tr h="404812">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400" b="1" i="0" u="none" strike="noStrike" cap="none" normalizeH="0" baseline="0" smtClean="0">
                          <a:ln>
                            <a:noFill/>
                          </a:ln>
                          <a:solidFill>
                            <a:schemeClr val="tx1"/>
                          </a:solidFill>
                          <a:effectLst/>
                          <a:latin typeface="+mn-lt"/>
                          <a:ea typeface="Calibri" pitchFamily="34" charset="0"/>
                          <a:cs typeface="Times New Roman" pitchFamily="18" charset="0"/>
                        </a:rPr>
                        <a:t>Усталостная выносливость при многократном растяжении 200%, тыс. циклов</a:t>
                      </a: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400" b="1" i="0" u="none" strike="noStrike" cap="none" normalizeH="0" baseline="0" smtClean="0">
                          <a:ln>
                            <a:noFill/>
                          </a:ln>
                          <a:solidFill>
                            <a:schemeClr val="tx1"/>
                          </a:solidFill>
                          <a:effectLst/>
                          <a:latin typeface="+mn-lt"/>
                          <a:ea typeface="Calibri" pitchFamily="34" charset="0"/>
                          <a:cs typeface="Times New Roman" pitchFamily="18" charset="0"/>
                        </a:rPr>
                        <a:t>15-20</a:t>
                      </a: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400" b="1" i="0" u="none" strike="noStrike" cap="none" normalizeH="0" baseline="0" smtClean="0">
                          <a:ln>
                            <a:noFill/>
                          </a:ln>
                          <a:solidFill>
                            <a:schemeClr val="tx1"/>
                          </a:solidFill>
                          <a:effectLst/>
                          <a:latin typeface="+mn-lt"/>
                          <a:ea typeface="Calibri" pitchFamily="34" charset="0"/>
                          <a:cs typeface="Times New Roman" pitchFamily="18" charset="0"/>
                        </a:rPr>
                        <a:t>2-25</a:t>
                      </a:r>
                    </a:p>
                  </a:txBody>
                  <a:tcPr marL="44526" marR="44526"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41" name="Номер слайда 3"/>
          <p:cNvSpPr>
            <a:spLocks noGrp="1"/>
          </p:cNvSpPr>
          <p:nvPr>
            <p:ph type="sldNum" sz="quarter" idx="12"/>
          </p:nvPr>
        </p:nvSpPr>
        <p:spPr bwMode="auto">
          <a:noFill/>
          <a:ln>
            <a:miter lim="800000"/>
            <a:headEnd/>
            <a:tailEnd/>
          </a:ln>
        </p:spPr>
        <p:txBody>
          <a:bodyPr/>
          <a:lstStyle/>
          <a:p>
            <a:fld id="{8116BAAC-79B4-46B8-8D32-6FF32B2D6AC9}" type="slidenum">
              <a:rPr lang="ru-RU" altLang="ru-RU" smtClean="0">
                <a:cs typeface="Arial" pitchFamily="34" charset="0"/>
              </a:rPr>
              <a:pPr/>
              <a:t>108</a:t>
            </a:fld>
            <a:endParaRPr lang="ru-RU" altLang="ru-RU" smtClean="0">
              <a:cs typeface="Arial" pitchFamily="34" charset="0"/>
            </a:endParaRPr>
          </a:p>
        </p:txBody>
      </p:sp>
      <p:sp>
        <p:nvSpPr>
          <p:cNvPr id="8242" name="Прямоугольник 4"/>
          <p:cNvSpPr>
            <a:spLocks noChangeArrowheads="1"/>
          </p:cNvSpPr>
          <p:nvPr/>
        </p:nvSpPr>
        <p:spPr bwMode="auto">
          <a:xfrm>
            <a:off x="252000" y="1214422"/>
            <a:ext cx="8640000" cy="1569660"/>
          </a:xfrm>
          <a:prstGeom prst="rect">
            <a:avLst/>
          </a:prstGeom>
          <a:noFill/>
          <a:ln w="9525">
            <a:noFill/>
            <a:miter lim="800000"/>
            <a:headEnd/>
            <a:tailEnd/>
          </a:ln>
        </p:spPr>
        <p:txBody>
          <a:bodyPr>
            <a:spAutoFit/>
          </a:bodyPr>
          <a:lstStyle/>
          <a:p>
            <a:pPr algn="just" eaLnBrk="0" hangingPunct="0">
              <a:buFont typeface="Arial" pitchFamily="34" charset="0"/>
              <a:buChar char="•"/>
            </a:pPr>
            <a:r>
              <a:rPr lang="ru-RU" sz="1600">
                <a:solidFill>
                  <a:srgbClr val="002060"/>
                </a:solidFill>
                <a:latin typeface="Times New Roman" pitchFamily="18" charset="0"/>
              </a:rPr>
              <a:t>Рабочий диапазон температур: от −55 °C до +80 °C;</a:t>
            </a:r>
            <a:endParaRPr lang="ru-RU" sz="1600">
              <a:solidFill>
                <a:srgbClr val="002060"/>
              </a:solidFill>
            </a:endParaRPr>
          </a:p>
          <a:p>
            <a:pPr algn="just" eaLnBrk="0" hangingPunct="0">
              <a:buFont typeface="Arial" pitchFamily="34" charset="0"/>
              <a:buChar char="•"/>
            </a:pPr>
            <a:r>
              <a:rPr lang="ru-RU" sz="1600">
                <a:solidFill>
                  <a:srgbClr val="002060"/>
                </a:solidFill>
                <a:latin typeface="Times New Roman" pitchFamily="18" charset="0"/>
                <a:cs typeface="Times New Roman" pitchFamily="18" charset="0"/>
              </a:rPr>
              <a:t>Отличная эластичность по отскоку;</a:t>
            </a:r>
            <a:endParaRPr lang="ru-RU" sz="1600">
              <a:solidFill>
                <a:srgbClr val="002060"/>
              </a:solidFill>
            </a:endParaRPr>
          </a:p>
          <a:p>
            <a:pPr algn="just" eaLnBrk="0" hangingPunct="0">
              <a:buFont typeface="Arial" pitchFamily="34" charset="0"/>
              <a:buChar char="•"/>
            </a:pPr>
            <a:r>
              <a:rPr lang="ru-RU" sz="1600">
                <a:solidFill>
                  <a:srgbClr val="002060"/>
                </a:solidFill>
                <a:latin typeface="Times New Roman" pitchFamily="18" charset="0"/>
                <a:cs typeface="Times New Roman" pitchFamily="18" charset="0"/>
              </a:rPr>
              <a:t>Очень хорошая прочность на </a:t>
            </a:r>
            <a:r>
              <a:rPr lang="ru-RU" sz="1600" err="1">
                <a:solidFill>
                  <a:srgbClr val="002060"/>
                </a:solidFill>
                <a:latin typeface="Times New Roman" pitchFamily="18" charset="0"/>
                <a:cs typeface="Times New Roman" pitchFamily="18" charset="0"/>
              </a:rPr>
              <a:t>раздир</a:t>
            </a:r>
            <a:r>
              <a:rPr lang="ru-RU" sz="1600">
                <a:solidFill>
                  <a:srgbClr val="002060"/>
                </a:solidFill>
                <a:latin typeface="Times New Roman" pitchFamily="18" charset="0"/>
                <a:cs typeface="Times New Roman" pitchFamily="18" charset="0"/>
              </a:rPr>
              <a:t> и истирание, прочность на разрыв;</a:t>
            </a:r>
            <a:endParaRPr lang="ru-RU" sz="1600">
              <a:solidFill>
                <a:srgbClr val="002060"/>
              </a:solidFill>
            </a:endParaRPr>
          </a:p>
          <a:p>
            <a:pPr algn="just" eaLnBrk="0" hangingPunct="0">
              <a:buFont typeface="Arial" pitchFamily="34" charset="0"/>
              <a:buChar char="•"/>
            </a:pPr>
            <a:r>
              <a:rPr lang="ru-RU" sz="1600">
                <a:solidFill>
                  <a:srgbClr val="002060"/>
                </a:solidFill>
                <a:latin typeface="Times New Roman" pitchFamily="18" charset="0"/>
                <a:cs typeface="Times New Roman" pitchFamily="18" charset="0"/>
              </a:rPr>
              <a:t>Хорошая электроизоляционная стойкость – удельное объемное сопротивление 3,4 – 1012 Ом-м;</a:t>
            </a:r>
            <a:endParaRPr lang="ru-RU" sz="1600">
              <a:solidFill>
                <a:srgbClr val="002060"/>
              </a:solidFill>
            </a:endParaRPr>
          </a:p>
          <a:p>
            <a:pPr algn="just" eaLnBrk="0" hangingPunct="0">
              <a:buFont typeface="Arial" pitchFamily="34" charset="0"/>
              <a:buChar char="•"/>
            </a:pPr>
            <a:r>
              <a:rPr lang="ru-RU" sz="1600">
                <a:solidFill>
                  <a:srgbClr val="002060"/>
                </a:solidFill>
                <a:latin typeface="Times New Roman" pitchFamily="18" charset="0"/>
              </a:rPr>
              <a:t>Хорошая стойкость к воде, этанолу, ацетону. Очень низкая стойкость к маслам, бензинам и углеродным растворителям. Каучуки выпускают с заданной вязкостью</a:t>
            </a:r>
            <a:r>
              <a:rPr lang="ru-RU" sz="1600" smtClean="0">
                <a:solidFill>
                  <a:srgbClr val="002060"/>
                </a:solidFill>
                <a:latin typeface="Times New Roman" pitchFamily="18" charset="0"/>
              </a:rPr>
              <a:t>.</a:t>
            </a:r>
            <a:endParaRPr lang="ru-RU" sz="1600">
              <a:solidFill>
                <a:srgbClr val="002060"/>
              </a:solidFill>
            </a:endParaRPr>
          </a:p>
        </p:txBody>
      </p:sp>
      <p:sp>
        <p:nvSpPr>
          <p:cNvPr id="8243" name="Прямоугольник 6"/>
          <p:cNvSpPr>
            <a:spLocks noChangeArrowheads="1"/>
          </p:cNvSpPr>
          <p:nvPr/>
        </p:nvSpPr>
        <p:spPr bwMode="auto">
          <a:xfrm>
            <a:off x="395288" y="6335713"/>
            <a:ext cx="8353425" cy="461665"/>
          </a:xfrm>
          <a:prstGeom prst="rect">
            <a:avLst/>
          </a:prstGeom>
          <a:noFill/>
          <a:ln w="9525">
            <a:noFill/>
            <a:miter lim="800000"/>
            <a:headEnd/>
            <a:tailEnd/>
          </a:ln>
        </p:spPr>
        <p:txBody>
          <a:bodyPr>
            <a:spAutoFit/>
          </a:bodyPr>
          <a:lstStyle/>
          <a:p>
            <a:pPr eaLnBrk="0" hangingPunct="0"/>
            <a:r>
              <a:rPr lang="ru-RU" sz="1200" i="1"/>
              <a:t>Ссылка: Большой справочник резинщика. Ч.1. Каучуки и ингредиенты /Под ред. С.В. Резниченко, Ю.Л. Морозова. – М.: ЩЩЩ «Издательский центр «</a:t>
            </a:r>
            <a:r>
              <a:rPr lang="ru-RU" sz="1200" i="1" err="1"/>
              <a:t>Техинформ</a:t>
            </a:r>
            <a:r>
              <a:rPr lang="ru-RU" sz="1200" i="1"/>
              <a:t>» МАИ, 2012. – 129 с.</a:t>
            </a:r>
          </a:p>
        </p:txBody>
      </p:sp>
      <p:grpSp>
        <p:nvGrpSpPr>
          <p:cNvPr id="17" name="Группа 3"/>
          <p:cNvGrpSpPr/>
          <p:nvPr/>
        </p:nvGrpSpPr>
        <p:grpSpPr>
          <a:xfrm>
            <a:off x="-32" y="0"/>
            <a:ext cx="9144032" cy="642918"/>
            <a:chOff x="-32" y="0"/>
            <a:chExt cx="9144032" cy="642918"/>
          </a:xfrm>
          <a:solidFill>
            <a:schemeClr val="tx2">
              <a:lumMod val="20000"/>
              <a:lumOff val="80000"/>
            </a:schemeClr>
          </a:solidFill>
          <a:effectLst/>
        </p:grpSpPr>
        <p:grpSp>
          <p:nvGrpSpPr>
            <p:cNvPr id="18" name="Группа 4"/>
            <p:cNvGrpSpPr/>
            <p:nvPr/>
          </p:nvGrpSpPr>
          <p:grpSpPr>
            <a:xfrm>
              <a:off x="0" y="0"/>
              <a:ext cx="9144000" cy="642918"/>
              <a:chOff x="0" y="0"/>
              <a:chExt cx="9144000" cy="642918"/>
            </a:xfrm>
            <a:grpFill/>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9" name="Рисунок 18"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357290" y="714356"/>
            <a:ext cx="6643734" cy="7143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a:p>
        </p:txBody>
      </p:sp>
      <p:sp>
        <p:nvSpPr>
          <p:cNvPr id="9218" name="Прямоугольник 5"/>
          <p:cNvSpPr>
            <a:spLocks noChangeArrowheads="1"/>
          </p:cNvSpPr>
          <p:nvPr/>
        </p:nvSpPr>
        <p:spPr bwMode="auto">
          <a:xfrm>
            <a:off x="252000" y="1500174"/>
            <a:ext cx="8640000" cy="4201150"/>
          </a:xfrm>
          <a:prstGeom prst="rect">
            <a:avLst/>
          </a:prstGeom>
          <a:noFill/>
          <a:ln w="9525">
            <a:noFill/>
            <a:miter lim="800000"/>
            <a:headEnd/>
            <a:tailEnd/>
          </a:ln>
        </p:spPr>
        <p:txBody>
          <a:bodyPr>
            <a:spAutoFit/>
          </a:bodyPr>
          <a:lstStyle/>
          <a:p>
            <a:pPr algn="just">
              <a:spcAft>
                <a:spcPts val="600"/>
              </a:spcAft>
            </a:pPr>
            <a:r>
              <a:rPr lang="ru-RU" altLang="ru-RU" b="1" dirty="0" smtClean="0">
                <a:solidFill>
                  <a:srgbClr val="0B02C6"/>
                </a:solidFill>
                <a:latin typeface="Calibri" pitchFamily="34" charset="0"/>
              </a:rPr>
              <a:t>Бутадиен-нитрильные </a:t>
            </a:r>
            <a:r>
              <a:rPr lang="ru-RU" altLang="ru-RU" b="1" dirty="0">
                <a:solidFill>
                  <a:srgbClr val="0B02C6"/>
                </a:solidFill>
                <a:latin typeface="Calibri" pitchFamily="34" charset="0"/>
              </a:rPr>
              <a:t>каучуки (БНК, СКН) </a:t>
            </a:r>
            <a:r>
              <a:rPr lang="ru-RU" altLang="ru-RU" dirty="0" smtClean="0">
                <a:solidFill>
                  <a:srgbClr val="002060"/>
                </a:solidFill>
                <a:latin typeface="Calibri" pitchFamily="34" charset="0"/>
              </a:rPr>
              <a:t>–</a:t>
            </a:r>
            <a:r>
              <a:rPr lang="ru-RU" altLang="ru-RU" b="1" dirty="0" smtClean="0">
                <a:solidFill>
                  <a:srgbClr val="002060"/>
                </a:solidFill>
                <a:latin typeface="Calibri" pitchFamily="34" charset="0"/>
              </a:rPr>
              <a:t> </a:t>
            </a:r>
            <a:r>
              <a:rPr lang="ru-RU" altLang="ru-RU" dirty="0">
                <a:solidFill>
                  <a:srgbClr val="002060"/>
                </a:solidFill>
                <a:latin typeface="Calibri" pitchFamily="34" charset="0"/>
              </a:rPr>
              <a:t>продукт  совместной  полимеризации бутадиена с нитрилом акриловой кислоты. В зависимости от состава каучук выпускают следующих марок: СКН-18, СКН-26, СКН-40. </a:t>
            </a:r>
          </a:p>
          <a:p>
            <a:pPr algn="just">
              <a:spcAft>
                <a:spcPts val="600"/>
              </a:spcAft>
            </a:pPr>
            <a:r>
              <a:rPr lang="ru-RU" altLang="ru-RU" dirty="0" smtClean="0">
                <a:solidFill>
                  <a:srgbClr val="002060"/>
                </a:solidFill>
                <a:latin typeface="Calibri" pitchFamily="34" charset="0"/>
              </a:rPr>
              <a:t>Присутствие </a:t>
            </a:r>
            <a:r>
              <a:rPr lang="ru-RU" altLang="ru-RU" dirty="0">
                <a:solidFill>
                  <a:srgbClr val="002060"/>
                </a:solidFill>
                <a:latin typeface="Calibri" pitchFamily="34" charset="0"/>
              </a:rPr>
              <a:t>в  молекулах  каучука  группы  </a:t>
            </a:r>
            <a:r>
              <a:rPr lang="ru-RU" altLang="ru-RU" dirty="0">
                <a:solidFill>
                  <a:srgbClr val="002060"/>
                </a:solidFill>
              </a:rPr>
              <a:t>–</a:t>
            </a:r>
            <a:r>
              <a:rPr lang="ru-RU" altLang="ru-RU" dirty="0" smtClean="0">
                <a:solidFill>
                  <a:srgbClr val="002060"/>
                </a:solidFill>
                <a:latin typeface="Calibri" pitchFamily="34" charset="0"/>
              </a:rPr>
              <a:t>СN  </a:t>
            </a:r>
            <a:r>
              <a:rPr lang="ru-RU" altLang="ru-RU" dirty="0">
                <a:solidFill>
                  <a:srgbClr val="002060"/>
                </a:solidFill>
                <a:latin typeface="Calibri" pitchFamily="34" charset="0"/>
              </a:rPr>
              <a:t>сообщает  ему  полярные свойства. Чем выше полярность каучука,    тем  выше  его  механические   и   химические   свойства   и   тем   ниже морозостойкость (например, для СКН-18 от -50 до -60 °С, для , СКН-40 от  -26 до -28 °С). </a:t>
            </a:r>
          </a:p>
          <a:p>
            <a:pPr algn="just">
              <a:spcAft>
                <a:spcPts val="600"/>
              </a:spcAft>
            </a:pPr>
            <a:r>
              <a:rPr lang="ru-RU" altLang="ru-RU" dirty="0" smtClean="0">
                <a:solidFill>
                  <a:srgbClr val="002060"/>
                </a:solidFill>
                <a:latin typeface="Calibri" pitchFamily="34" charset="0"/>
              </a:rPr>
              <a:t>Резины </a:t>
            </a:r>
            <a:r>
              <a:rPr lang="ru-RU" altLang="ru-RU" dirty="0">
                <a:solidFill>
                  <a:srgbClr val="002060"/>
                </a:solidFill>
                <a:latin typeface="Calibri" pitchFamily="34" charset="0"/>
              </a:rPr>
              <a:t>на основе СКН применяют для производства  ремней,  конвейерных  лент, рукавов,  </a:t>
            </a:r>
            <a:r>
              <a:rPr lang="ru-RU" altLang="ru-RU" dirty="0" err="1">
                <a:solidFill>
                  <a:srgbClr val="002060"/>
                </a:solidFill>
                <a:latin typeface="Calibri" pitchFamily="34" charset="0"/>
              </a:rPr>
              <a:t>маслобензостойких</a:t>
            </a:r>
            <a:r>
              <a:rPr lang="ru-RU" altLang="ru-RU" dirty="0">
                <a:solidFill>
                  <a:srgbClr val="002060"/>
                </a:solidFill>
                <a:latin typeface="Calibri" pitchFamily="34" charset="0"/>
              </a:rPr>
              <a:t>  резиновых  деталей  (уплотнительные  прокладки, манжеты и т.п.)</a:t>
            </a:r>
          </a:p>
          <a:p>
            <a:pPr algn="just">
              <a:tabLst>
                <a:tab pos="358775" algn="l"/>
              </a:tabLst>
            </a:pPr>
            <a:endParaRPr lang="ru-RU" altLang="ru-RU" dirty="0">
              <a:latin typeface="Calibri" pitchFamily="34" charset="0"/>
            </a:endParaRPr>
          </a:p>
          <a:p>
            <a:pPr algn="just">
              <a:tabLst>
                <a:tab pos="358775" algn="l"/>
              </a:tabLst>
            </a:pPr>
            <a:endParaRPr lang="ru-RU" altLang="ru-RU" dirty="0">
              <a:latin typeface="Calibri" pitchFamily="34" charset="0"/>
            </a:endParaRPr>
          </a:p>
          <a:p>
            <a:pPr algn="just">
              <a:tabLst>
                <a:tab pos="358775" algn="l"/>
              </a:tabLst>
            </a:pPr>
            <a:endParaRPr lang="ru-RU" altLang="ru-RU" dirty="0">
              <a:latin typeface="Calibri" pitchFamily="34" charset="0"/>
            </a:endParaRPr>
          </a:p>
          <a:p>
            <a:pPr algn="just">
              <a:tabLst>
                <a:tab pos="358775" algn="l"/>
              </a:tabLst>
            </a:pPr>
            <a:endParaRPr lang="ru-RU" altLang="ru-RU" dirty="0">
              <a:latin typeface="Calibri" pitchFamily="34" charset="0"/>
            </a:endParaRPr>
          </a:p>
        </p:txBody>
      </p:sp>
      <p:pic>
        <p:nvPicPr>
          <p:cNvPr id="9219" name="Picture 2"/>
          <p:cNvPicPr>
            <a:picLocks noChangeAspect="1" noChangeArrowheads="1"/>
          </p:cNvPicPr>
          <p:nvPr/>
        </p:nvPicPr>
        <p:blipFill>
          <a:blip r:embed="rId4" cstate="print"/>
          <a:srcRect/>
          <a:stretch>
            <a:fillRect/>
          </a:stretch>
        </p:blipFill>
        <p:spPr bwMode="auto">
          <a:xfrm>
            <a:off x="1643042" y="4572008"/>
            <a:ext cx="5994400" cy="1357312"/>
          </a:xfrm>
          <a:prstGeom prst="rect">
            <a:avLst/>
          </a:prstGeom>
          <a:noFill/>
          <a:ln w="9525">
            <a:noFill/>
            <a:miter lim="800000"/>
            <a:headEnd/>
            <a:tailEnd/>
          </a:ln>
        </p:spPr>
      </p:pic>
      <p:sp>
        <p:nvSpPr>
          <p:cNvPr id="9220" name="Номер слайда 6"/>
          <p:cNvSpPr>
            <a:spLocks noGrp="1"/>
          </p:cNvSpPr>
          <p:nvPr>
            <p:ph type="sldNum" sz="quarter" idx="12"/>
          </p:nvPr>
        </p:nvSpPr>
        <p:spPr bwMode="auto">
          <a:noFill/>
          <a:ln>
            <a:miter lim="800000"/>
            <a:headEnd/>
            <a:tailEnd/>
          </a:ln>
        </p:spPr>
        <p:txBody>
          <a:bodyPr/>
          <a:lstStyle/>
          <a:p>
            <a:fld id="{B5DF29B6-BCCA-4265-9863-7DE27A9B9DD9}" type="slidenum">
              <a:rPr lang="ru-RU" altLang="ru-RU" smtClean="0">
                <a:cs typeface="Arial" pitchFamily="34" charset="0"/>
              </a:rPr>
              <a:pPr/>
              <a:t>109</a:t>
            </a:fld>
            <a:endParaRPr lang="ru-RU" altLang="ru-RU" smtClean="0">
              <a:cs typeface="Arial" pitchFamily="34" charset="0"/>
            </a:endParaRPr>
          </a:p>
        </p:txBody>
      </p:sp>
      <p:sp>
        <p:nvSpPr>
          <p:cNvPr id="7" name="TextBox 6"/>
          <p:cNvSpPr txBox="1"/>
          <p:nvPr/>
        </p:nvSpPr>
        <p:spPr>
          <a:xfrm>
            <a:off x="1571604" y="714356"/>
            <a:ext cx="6286500" cy="64611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b="1">
                <a:solidFill>
                  <a:srgbClr val="C00000"/>
                </a:solidFill>
                <a:latin typeface="+mj-lt"/>
                <a:cs typeface="Tahoma" pitchFamily="34" charset="0"/>
              </a:rPr>
              <a:t>Каучуки специального назначения</a:t>
            </a:r>
          </a:p>
          <a:p>
            <a:pPr algn="ctr" fontAlgn="auto">
              <a:spcBef>
                <a:spcPts val="0"/>
              </a:spcBef>
              <a:spcAft>
                <a:spcPts val="0"/>
              </a:spcAft>
              <a:defRPr/>
            </a:pPr>
            <a:r>
              <a:rPr lang="ru-RU" b="1">
                <a:solidFill>
                  <a:srgbClr val="C00000"/>
                </a:solidFill>
                <a:latin typeface="+mj-lt"/>
              </a:rPr>
              <a:t>БНК, ПХП, СКФ, БАК, БАКХ, ЭАКХ, СКЭХГ, СКПО, СКУ, СКТ  и др. </a:t>
            </a:r>
          </a:p>
        </p:txBody>
      </p:sp>
      <p:grpSp>
        <p:nvGrpSpPr>
          <p:cNvPr id="18" name="Группа 3"/>
          <p:cNvGrpSpPr/>
          <p:nvPr/>
        </p:nvGrpSpPr>
        <p:grpSpPr>
          <a:xfrm>
            <a:off x="-32" y="0"/>
            <a:ext cx="9144032" cy="642918"/>
            <a:chOff x="-32" y="0"/>
            <a:chExt cx="9144032" cy="642918"/>
          </a:xfrm>
          <a:solidFill>
            <a:schemeClr val="tx2">
              <a:lumMod val="20000"/>
              <a:lumOff val="80000"/>
            </a:schemeClr>
          </a:solidFill>
          <a:effectLst/>
        </p:grpSpPr>
        <p:grpSp>
          <p:nvGrpSpPr>
            <p:cNvPr id="19" name="Группа 4"/>
            <p:cNvGrpSpPr/>
            <p:nvPr/>
          </p:nvGrpSpPr>
          <p:grpSpPr>
            <a:xfrm>
              <a:off x="0" y="0"/>
              <a:ext cx="9144000" cy="642918"/>
              <a:chOff x="0" y="0"/>
              <a:chExt cx="9144000" cy="642918"/>
            </a:xfrm>
            <a:grpFill/>
          </p:grpSpPr>
          <p:sp>
            <p:nvSpPr>
              <p:cNvPr id="21" name="Прямоугольник 20"/>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20" name="Рисунок 19"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1044000"/>
            <a:ext cx="8643998" cy="3170818"/>
          </a:xfrm>
        </p:spPr>
        <p:txBody>
          <a:bodyPr>
            <a:noAutofit/>
          </a:bodyPr>
          <a:lstStyle/>
          <a:p>
            <a:pPr marL="0" indent="0" algn="just">
              <a:spcBef>
                <a:spcPts val="0"/>
              </a:spcBef>
              <a:spcAft>
                <a:spcPts val="600"/>
              </a:spcAft>
              <a:buNone/>
            </a:pPr>
            <a:r>
              <a:rPr lang="ru-RU" sz="1800" smtClean="0">
                <a:solidFill>
                  <a:srgbClr val="002060"/>
                </a:solidFill>
              </a:rPr>
              <a:t>Исходные низкомолекулярные соединения (НМС), из которых образуются полимеры в результате реакций полимеризации называются </a:t>
            </a:r>
            <a:r>
              <a:rPr lang="ru-RU" sz="1800" b="1" smtClean="0">
                <a:solidFill>
                  <a:srgbClr val="C00000"/>
                </a:solidFill>
              </a:rPr>
              <a:t>мономерами</a:t>
            </a:r>
            <a:r>
              <a:rPr lang="ru-RU" sz="1800" b="1" smtClean="0">
                <a:solidFill>
                  <a:srgbClr val="002060"/>
                </a:solidFill>
              </a:rPr>
              <a:t> </a:t>
            </a:r>
            <a:r>
              <a:rPr lang="ru-RU" sz="1800" smtClean="0">
                <a:solidFill>
                  <a:srgbClr val="002060"/>
                </a:solidFill>
              </a:rPr>
              <a:t>(</a:t>
            </a:r>
            <a:r>
              <a:rPr lang="ru-RU" sz="1800" i="1" smtClean="0">
                <a:solidFill>
                  <a:srgbClr val="002060"/>
                </a:solidFill>
              </a:rPr>
              <a:t>моно</a:t>
            </a:r>
            <a:r>
              <a:rPr lang="ru-RU" sz="1800" smtClean="0">
                <a:solidFill>
                  <a:srgbClr val="002060"/>
                </a:solidFill>
              </a:rPr>
              <a:t> – один). </a:t>
            </a:r>
          </a:p>
          <a:p>
            <a:pPr marL="0" indent="0" algn="just">
              <a:spcBef>
                <a:spcPts val="0"/>
              </a:spcBef>
              <a:spcAft>
                <a:spcPts val="600"/>
              </a:spcAft>
              <a:buNone/>
            </a:pPr>
            <a:r>
              <a:rPr lang="ru-RU" sz="1800" smtClean="0">
                <a:solidFill>
                  <a:srgbClr val="002060"/>
                </a:solidFill>
              </a:rPr>
              <a:t>Если макромолекулы построены только из звеньев одного типа, то полимер называется </a:t>
            </a:r>
            <a:r>
              <a:rPr lang="ru-RU" sz="1800" b="1" smtClean="0">
                <a:solidFill>
                  <a:srgbClr val="C00000"/>
                </a:solidFill>
              </a:rPr>
              <a:t>гомополимером</a:t>
            </a:r>
            <a:r>
              <a:rPr lang="ru-RU" sz="1800" smtClean="0">
                <a:solidFill>
                  <a:srgbClr val="C00000"/>
                </a:solidFill>
              </a:rPr>
              <a:t>. </a:t>
            </a:r>
            <a:r>
              <a:rPr lang="ru-RU" sz="1800" smtClean="0">
                <a:solidFill>
                  <a:srgbClr val="002060"/>
                </a:solidFill>
              </a:rPr>
              <a:t>Если из разных – </a:t>
            </a:r>
            <a:r>
              <a:rPr lang="ru-RU" sz="1800" b="1" smtClean="0">
                <a:solidFill>
                  <a:srgbClr val="C00000"/>
                </a:solidFill>
              </a:rPr>
              <a:t>сополимером</a:t>
            </a:r>
            <a:r>
              <a:rPr lang="ru-RU" sz="1800" smtClean="0">
                <a:solidFill>
                  <a:srgbClr val="C00000"/>
                </a:solidFill>
              </a:rPr>
              <a:t>.</a:t>
            </a:r>
          </a:p>
          <a:p>
            <a:endParaRPr lang="ru-RU" sz="1600" smtClean="0"/>
          </a:p>
          <a:p>
            <a:endParaRPr lang="ru-RU" sz="1600"/>
          </a:p>
          <a:p>
            <a:pPr marL="0" indent="0" algn="just">
              <a:spcBef>
                <a:spcPts val="0"/>
              </a:spcBef>
              <a:spcAft>
                <a:spcPts val="1200"/>
              </a:spcAft>
              <a:buNone/>
            </a:pPr>
            <a:endParaRPr lang="ru-RU" sz="1600"/>
          </a:p>
        </p:txBody>
      </p:sp>
      <p:sp>
        <p:nvSpPr>
          <p:cNvPr id="11" name="Номер слайда 1"/>
          <p:cNvSpPr>
            <a:spLocks noGrp="1"/>
          </p:cNvSpPr>
          <p:nvPr>
            <p:ph type="sldNum" sz="quarter" idx="12"/>
          </p:nvPr>
        </p:nvSpPr>
        <p:spPr/>
        <p:txBody>
          <a:bodyPr/>
          <a:lstStyle/>
          <a:p>
            <a:fld id="{3B46923B-772B-4878-82EA-E2BF3C0C558C}" type="slidenum">
              <a:rPr lang="ru-RU" smtClean="0"/>
              <a:pPr/>
              <a:t>11</a:t>
            </a:fld>
            <a:endParaRPr lang="ru-RU"/>
          </a:p>
        </p:txBody>
      </p:sp>
      <p:sp>
        <p:nvSpPr>
          <p:cNvPr id="5" name="TextBox 4"/>
          <p:cNvSpPr txBox="1"/>
          <p:nvPr/>
        </p:nvSpPr>
        <p:spPr>
          <a:xfrm>
            <a:off x="3500430" y="714356"/>
            <a:ext cx="2354875" cy="369332"/>
          </a:xfrm>
          <a:prstGeom prst="rect">
            <a:avLst/>
          </a:prstGeom>
          <a:noFill/>
        </p:spPr>
        <p:txBody>
          <a:bodyPr wrap="none" rtlCol="0">
            <a:spAutoFit/>
          </a:bodyPr>
          <a:lstStyle/>
          <a:p>
            <a:r>
              <a:rPr lang="ru-RU" b="1" smtClean="0">
                <a:solidFill>
                  <a:srgbClr val="C00000"/>
                </a:solidFill>
                <a:effectLst>
                  <a:outerShdw blurRad="50800" dist="38100" algn="tr" rotWithShape="0">
                    <a:prstClr val="black">
                      <a:alpha val="40000"/>
                    </a:prstClr>
                  </a:outerShdw>
                </a:effectLst>
              </a:rPr>
              <a:t>Что такое полимеры?</a:t>
            </a:r>
            <a:endParaRPr lang="ru-RU">
              <a:solidFill>
                <a:srgbClr val="C00000"/>
              </a:solidFill>
            </a:endParaRPr>
          </a:p>
        </p:txBody>
      </p:sp>
      <p:pic>
        <p:nvPicPr>
          <p:cNvPr id="18" name="Picture 2"/>
          <p:cNvPicPr>
            <a:picLocks noChangeAspect="1" noChangeArrowheads="1"/>
          </p:cNvPicPr>
          <p:nvPr/>
        </p:nvPicPr>
        <p:blipFill>
          <a:blip r:embed="rId4"/>
          <a:srcRect/>
          <a:stretch>
            <a:fillRect/>
          </a:stretch>
        </p:blipFill>
        <p:spPr bwMode="auto">
          <a:xfrm>
            <a:off x="500034" y="2857496"/>
            <a:ext cx="3783013" cy="1152525"/>
          </a:xfrm>
          <a:prstGeom prst="rect">
            <a:avLst/>
          </a:prstGeom>
          <a:noFill/>
          <a:ln w="9525">
            <a:noFill/>
            <a:miter lim="800000"/>
            <a:headEnd/>
            <a:tailEnd/>
          </a:ln>
        </p:spPr>
      </p:pic>
      <p:pic>
        <p:nvPicPr>
          <p:cNvPr id="19" name="Picture 3"/>
          <p:cNvPicPr>
            <a:picLocks noChangeAspect="1" noChangeArrowheads="1"/>
          </p:cNvPicPr>
          <p:nvPr/>
        </p:nvPicPr>
        <p:blipFill>
          <a:blip r:embed="rId5"/>
          <a:srcRect/>
          <a:stretch>
            <a:fillRect/>
          </a:stretch>
        </p:blipFill>
        <p:spPr bwMode="auto">
          <a:xfrm>
            <a:off x="4629659" y="2857496"/>
            <a:ext cx="3871431" cy="1357322"/>
          </a:xfrm>
          <a:prstGeom prst="rect">
            <a:avLst/>
          </a:prstGeom>
          <a:noFill/>
          <a:ln w="9525">
            <a:noFill/>
            <a:miter lim="800000"/>
            <a:headEnd/>
            <a:tailEnd/>
          </a:ln>
        </p:spPr>
      </p:pic>
      <p:grpSp>
        <p:nvGrpSpPr>
          <p:cNvPr id="12" name="Группа 9"/>
          <p:cNvGrpSpPr/>
          <p:nvPr/>
        </p:nvGrpSpPr>
        <p:grpSpPr>
          <a:xfrm>
            <a:off x="-32" y="0"/>
            <a:ext cx="9144032" cy="642918"/>
            <a:chOff x="-32" y="0"/>
            <a:chExt cx="9144032" cy="642918"/>
          </a:xfrm>
          <a:solidFill>
            <a:schemeClr val="tx2">
              <a:lumMod val="20000"/>
              <a:lumOff val="80000"/>
            </a:schemeClr>
          </a:solidFill>
          <a:effectLst>
            <a:outerShdw blurRad="50800" dist="38100" dir="5400000" algn="t" rotWithShape="0">
              <a:prstClr val="black">
                <a:alpha val="40000"/>
              </a:prstClr>
            </a:outerShdw>
          </a:effectLst>
        </p:grpSpPr>
        <p:sp>
          <p:nvSpPr>
            <p:cNvPr id="17" name="Прямоугольник 1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21" name="Рисунок 20" descr="logo_lable_s-vfu_clear.png"/>
            <p:cNvPicPr>
              <a:picLocks noChangeAspect="1"/>
            </p:cNvPicPr>
            <p:nvPr/>
          </p:nvPicPr>
          <p:blipFill>
            <a:blip r:embed="rId6"/>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500166" y="714356"/>
            <a:ext cx="6429420" cy="64294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a:p>
        </p:txBody>
      </p:sp>
      <p:sp>
        <p:nvSpPr>
          <p:cNvPr id="10242" name="Прямоугольник 5"/>
          <p:cNvSpPr>
            <a:spLocks noChangeArrowheads="1"/>
          </p:cNvSpPr>
          <p:nvPr/>
        </p:nvSpPr>
        <p:spPr bwMode="auto">
          <a:xfrm>
            <a:off x="252000" y="1440000"/>
            <a:ext cx="8640000" cy="4201150"/>
          </a:xfrm>
          <a:prstGeom prst="rect">
            <a:avLst/>
          </a:prstGeom>
          <a:noFill/>
          <a:ln w="9525">
            <a:noFill/>
            <a:miter lim="800000"/>
            <a:headEnd/>
            <a:tailEnd/>
          </a:ln>
        </p:spPr>
        <p:txBody>
          <a:bodyPr>
            <a:spAutoFit/>
          </a:bodyPr>
          <a:lstStyle/>
          <a:p>
            <a:pPr algn="just">
              <a:spcAft>
                <a:spcPts val="600"/>
              </a:spcAft>
            </a:pPr>
            <a:r>
              <a:rPr lang="ru-RU" altLang="ru-RU" b="1" dirty="0" smtClean="0">
                <a:solidFill>
                  <a:srgbClr val="0B02C6"/>
                </a:solidFill>
                <a:latin typeface="Calibri" pitchFamily="34" charset="0"/>
              </a:rPr>
              <a:t>Хлоропреновые </a:t>
            </a:r>
            <a:r>
              <a:rPr lang="ru-RU" altLang="ru-RU" b="1" dirty="0">
                <a:solidFill>
                  <a:srgbClr val="0B02C6"/>
                </a:solidFill>
                <a:latin typeface="Calibri" pitchFamily="34" charset="0"/>
              </a:rPr>
              <a:t>каучуки (ПХП) </a:t>
            </a:r>
            <a:r>
              <a:rPr lang="ru-RU" altLang="ru-RU" dirty="0">
                <a:solidFill>
                  <a:srgbClr val="002060"/>
                </a:solidFill>
                <a:latin typeface="Calibri" pitchFamily="34" charset="0"/>
              </a:rPr>
              <a:t>–</a:t>
            </a:r>
            <a:r>
              <a:rPr lang="ru-RU" altLang="ru-RU" b="1" dirty="0">
                <a:solidFill>
                  <a:srgbClr val="002060"/>
                </a:solidFill>
                <a:latin typeface="Calibri" pitchFamily="34" charset="0"/>
              </a:rPr>
              <a:t> </a:t>
            </a:r>
            <a:r>
              <a:rPr lang="ru-RU" altLang="ru-RU" dirty="0">
                <a:solidFill>
                  <a:srgbClr val="002060"/>
                </a:solidFill>
                <a:latin typeface="Calibri" pitchFamily="34" charset="0"/>
              </a:rPr>
              <a:t>получают эмульсионной полимеризацией хлоропрена под влиянием инициаторов по свободно-радикальному механизму при температуре от 10 до 40 ° С. </a:t>
            </a:r>
          </a:p>
          <a:p>
            <a:pPr algn="just">
              <a:spcAft>
                <a:spcPts val="600"/>
              </a:spcAft>
            </a:pPr>
            <a:r>
              <a:rPr lang="ru-RU" altLang="ru-RU" dirty="0" smtClean="0">
                <a:solidFill>
                  <a:srgbClr val="002060"/>
                </a:solidFill>
                <a:latin typeface="Calibri" pitchFamily="34" charset="0"/>
              </a:rPr>
              <a:t>Основные </a:t>
            </a:r>
            <a:r>
              <a:rPr lang="ru-RU" altLang="ru-RU" dirty="0">
                <a:solidFill>
                  <a:srgbClr val="002060"/>
                </a:solidFill>
                <a:latin typeface="Calibri" pitchFamily="34" charset="0"/>
              </a:rPr>
              <a:t>свойства: хорошая стойкость к открытому огню; отличная адгезия (способность склеиваться) к тканям и металлам; очень хорошая стойкость к атмосферному воздействию, </a:t>
            </a:r>
            <a:r>
              <a:rPr lang="ru-RU" altLang="ru-RU" dirty="0" err="1">
                <a:solidFill>
                  <a:srgbClr val="002060"/>
                </a:solidFill>
                <a:latin typeface="Calibri" pitchFamily="34" charset="0"/>
              </a:rPr>
              <a:t>озоностойкость</a:t>
            </a:r>
            <a:r>
              <a:rPr lang="ru-RU" altLang="ru-RU" dirty="0">
                <a:solidFill>
                  <a:srgbClr val="002060"/>
                </a:solidFill>
                <a:latin typeface="Calibri" pitchFamily="34" charset="0"/>
              </a:rPr>
              <a:t> и стойкость к естественному окислению; хорошая стойкость к истиранию и низкой температуре. </a:t>
            </a:r>
          </a:p>
          <a:p>
            <a:pPr algn="just">
              <a:spcAft>
                <a:spcPts val="600"/>
              </a:spcAft>
            </a:pPr>
            <a:r>
              <a:rPr lang="ru-RU" altLang="ru-RU" dirty="0" smtClean="0">
                <a:solidFill>
                  <a:srgbClr val="002060"/>
                </a:solidFill>
                <a:latin typeface="Calibri" pitchFamily="34" charset="0"/>
              </a:rPr>
              <a:t>Производство </a:t>
            </a:r>
            <a:r>
              <a:rPr lang="ru-RU" altLang="ru-RU" dirty="0" err="1">
                <a:solidFill>
                  <a:srgbClr val="002060"/>
                </a:solidFill>
                <a:latin typeface="Calibri" pitchFamily="34" charset="0"/>
              </a:rPr>
              <a:t>резино</a:t>
            </a:r>
            <a:r>
              <a:rPr lang="ru-RU" altLang="ru-RU" dirty="0">
                <a:solidFill>
                  <a:srgbClr val="002060"/>
                </a:solidFill>
                <a:latin typeface="Calibri" pitchFamily="34" charset="0"/>
              </a:rPr>
              <a:t>-технических изделий: конвейерных лент, приводных ремней, рукавов, шлангов, водолазных костюмов, электроизоляционных материалов, технических пластин. Из </a:t>
            </a:r>
            <a:r>
              <a:rPr lang="ru-RU" altLang="ru-RU" dirty="0" smtClean="0">
                <a:solidFill>
                  <a:srgbClr val="002060"/>
                </a:solidFill>
                <a:latin typeface="Calibri" pitchFamily="34" charset="0"/>
              </a:rPr>
              <a:t>ПХП </a:t>
            </a:r>
            <a:r>
              <a:rPr lang="ru-RU" altLang="ru-RU" dirty="0">
                <a:solidFill>
                  <a:srgbClr val="002060"/>
                </a:solidFill>
                <a:latin typeface="Calibri" pitchFamily="34" charset="0"/>
              </a:rPr>
              <a:t>изготовляют также оболочки проводов и кабелей, защитные покрытия. Важное промышленное значение имеют клеи из CR и хлоропреновые латексы.</a:t>
            </a:r>
          </a:p>
          <a:p>
            <a:pPr algn="just">
              <a:tabLst>
                <a:tab pos="358775" algn="l"/>
              </a:tabLst>
            </a:pPr>
            <a:endParaRPr lang="ru-RU" altLang="ru-RU" dirty="0">
              <a:latin typeface="Calibri" pitchFamily="34" charset="0"/>
            </a:endParaRPr>
          </a:p>
          <a:p>
            <a:pPr algn="just">
              <a:tabLst>
                <a:tab pos="358775" algn="l"/>
              </a:tabLst>
            </a:pPr>
            <a:endParaRPr lang="ru-RU" altLang="ru-RU" dirty="0">
              <a:latin typeface="Calibri" pitchFamily="34" charset="0"/>
            </a:endParaRPr>
          </a:p>
        </p:txBody>
      </p:sp>
      <p:pic>
        <p:nvPicPr>
          <p:cNvPr id="10243" name="Picture 3"/>
          <p:cNvPicPr>
            <a:picLocks noChangeAspect="1" noChangeArrowheads="1"/>
          </p:cNvPicPr>
          <p:nvPr/>
        </p:nvPicPr>
        <p:blipFill>
          <a:blip r:embed="rId4" cstate="print"/>
          <a:srcRect/>
          <a:stretch>
            <a:fillRect/>
          </a:stretch>
        </p:blipFill>
        <p:spPr bwMode="auto">
          <a:xfrm>
            <a:off x="825500" y="5158721"/>
            <a:ext cx="6675458" cy="984904"/>
          </a:xfrm>
          <a:prstGeom prst="rect">
            <a:avLst/>
          </a:prstGeom>
          <a:noFill/>
          <a:ln w="9525">
            <a:noFill/>
            <a:miter lim="800000"/>
            <a:headEnd/>
            <a:tailEnd/>
          </a:ln>
        </p:spPr>
      </p:pic>
      <p:sp>
        <p:nvSpPr>
          <p:cNvPr id="10244" name="Номер слайда 6"/>
          <p:cNvSpPr>
            <a:spLocks noGrp="1"/>
          </p:cNvSpPr>
          <p:nvPr>
            <p:ph type="sldNum" sz="quarter" idx="12"/>
          </p:nvPr>
        </p:nvSpPr>
        <p:spPr bwMode="auto">
          <a:noFill/>
          <a:ln>
            <a:miter lim="800000"/>
            <a:headEnd/>
            <a:tailEnd/>
          </a:ln>
        </p:spPr>
        <p:txBody>
          <a:bodyPr/>
          <a:lstStyle/>
          <a:p>
            <a:fld id="{92919DD5-640E-497D-889A-1261CA8EE0EA}" type="slidenum">
              <a:rPr lang="ru-RU" altLang="ru-RU" smtClean="0">
                <a:cs typeface="Arial" pitchFamily="34" charset="0"/>
              </a:rPr>
              <a:pPr/>
              <a:t>110</a:t>
            </a:fld>
            <a:endParaRPr lang="ru-RU" altLang="ru-RU" smtClean="0">
              <a:cs typeface="Arial" pitchFamily="34" charset="0"/>
            </a:endParaRPr>
          </a:p>
        </p:txBody>
      </p:sp>
      <p:sp>
        <p:nvSpPr>
          <p:cNvPr id="18" name="TextBox 17"/>
          <p:cNvSpPr txBox="1"/>
          <p:nvPr/>
        </p:nvSpPr>
        <p:spPr>
          <a:xfrm>
            <a:off x="1571604" y="714356"/>
            <a:ext cx="6286500" cy="64611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b="1">
                <a:solidFill>
                  <a:srgbClr val="C00000"/>
                </a:solidFill>
                <a:latin typeface="+mj-lt"/>
                <a:cs typeface="Tahoma" pitchFamily="34" charset="0"/>
              </a:rPr>
              <a:t>Каучуки специального назначения</a:t>
            </a:r>
          </a:p>
          <a:p>
            <a:pPr algn="ctr" fontAlgn="auto">
              <a:spcBef>
                <a:spcPts val="0"/>
              </a:spcBef>
              <a:spcAft>
                <a:spcPts val="0"/>
              </a:spcAft>
              <a:defRPr/>
            </a:pPr>
            <a:r>
              <a:rPr lang="ru-RU" b="1">
                <a:solidFill>
                  <a:srgbClr val="C00000"/>
                </a:solidFill>
                <a:latin typeface="+mj-lt"/>
              </a:rPr>
              <a:t>БНК, ПХП, СКФ, БАК, БАКХ, ЭАКХ, СКЭХГ, СКПО, СКУ, СКТ  и др. </a:t>
            </a:r>
          </a:p>
        </p:txBody>
      </p:sp>
      <p:grpSp>
        <p:nvGrpSpPr>
          <p:cNvPr id="19" name="Группа 3"/>
          <p:cNvGrpSpPr/>
          <p:nvPr/>
        </p:nvGrpSpPr>
        <p:grpSpPr>
          <a:xfrm>
            <a:off x="-32" y="0"/>
            <a:ext cx="9144032" cy="642918"/>
            <a:chOff x="-32" y="0"/>
            <a:chExt cx="9144032" cy="642918"/>
          </a:xfrm>
          <a:solidFill>
            <a:schemeClr val="tx2">
              <a:lumMod val="20000"/>
              <a:lumOff val="80000"/>
            </a:schemeClr>
          </a:solidFill>
          <a:effectLst/>
        </p:grpSpPr>
        <p:grpSp>
          <p:nvGrpSpPr>
            <p:cNvPr id="20" name="Группа 4"/>
            <p:cNvGrpSpPr/>
            <p:nvPr/>
          </p:nvGrpSpPr>
          <p:grpSpPr>
            <a:xfrm>
              <a:off x="0" y="0"/>
              <a:ext cx="9144000" cy="642918"/>
              <a:chOff x="0" y="0"/>
              <a:chExt cx="9144000" cy="642918"/>
            </a:xfrm>
            <a:grpFill/>
          </p:grpSpPr>
          <p:sp>
            <p:nvSpPr>
              <p:cNvPr id="22" name="Прямоугольник 2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21" name="Рисунок 20"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Прямоугольник 5"/>
          <p:cNvSpPr>
            <a:spLocks noChangeArrowheads="1"/>
          </p:cNvSpPr>
          <p:nvPr/>
        </p:nvSpPr>
        <p:spPr bwMode="auto">
          <a:xfrm>
            <a:off x="252000" y="1440000"/>
            <a:ext cx="8640000" cy="3170099"/>
          </a:xfrm>
          <a:prstGeom prst="rect">
            <a:avLst/>
          </a:prstGeom>
          <a:noFill/>
          <a:ln w="9525">
            <a:noFill/>
            <a:miter lim="800000"/>
            <a:headEnd/>
            <a:tailEnd/>
          </a:ln>
        </p:spPr>
        <p:txBody>
          <a:bodyPr>
            <a:spAutoFit/>
          </a:bodyPr>
          <a:lstStyle/>
          <a:p>
            <a:pPr algn="just">
              <a:spcAft>
                <a:spcPts val="600"/>
              </a:spcAft>
            </a:pPr>
            <a:r>
              <a:rPr lang="ru-RU" altLang="ru-RU" b="1" dirty="0" smtClean="0">
                <a:solidFill>
                  <a:srgbClr val="0B02C6"/>
                </a:solidFill>
                <a:latin typeface="Calibri" pitchFamily="34" charset="0"/>
              </a:rPr>
              <a:t>Фторсодержащие</a:t>
            </a:r>
            <a:r>
              <a:rPr lang="ru-RU" altLang="ru-RU" dirty="0" smtClean="0">
                <a:solidFill>
                  <a:srgbClr val="0B02C6"/>
                </a:solidFill>
                <a:latin typeface="Calibri" pitchFamily="34" charset="0"/>
              </a:rPr>
              <a:t> </a:t>
            </a:r>
            <a:r>
              <a:rPr lang="ru-RU" altLang="ru-RU" b="1" dirty="0">
                <a:solidFill>
                  <a:srgbClr val="0B02C6"/>
                </a:solidFill>
                <a:latin typeface="Calibri" pitchFamily="34" charset="0"/>
              </a:rPr>
              <a:t>каучуки  (фторкаучуки – СКФ)  </a:t>
            </a:r>
            <a:r>
              <a:rPr lang="ru-RU" altLang="ru-RU" dirty="0">
                <a:solidFill>
                  <a:srgbClr val="002060"/>
                </a:solidFill>
                <a:latin typeface="Calibri" pitchFamily="34" charset="0"/>
              </a:rPr>
              <a:t>получают    </a:t>
            </a:r>
            <a:r>
              <a:rPr lang="ru-RU" altLang="ru-RU" dirty="0" err="1">
                <a:solidFill>
                  <a:srgbClr val="002060"/>
                </a:solidFill>
                <a:latin typeface="Calibri" pitchFamily="34" charset="0"/>
              </a:rPr>
              <a:t>сополимеризацией</a:t>
            </a:r>
            <a:r>
              <a:rPr lang="ru-RU" altLang="ru-RU" dirty="0">
                <a:solidFill>
                  <a:srgbClr val="002060"/>
                </a:solidFill>
                <a:latin typeface="Calibri" pitchFamily="34" charset="0"/>
              </a:rPr>
              <a:t>    ненасыщенных фторированных углеводородов. Отечественные фторкаучуки выпускают под марками СКФ-32,  СКФ-26. </a:t>
            </a:r>
          </a:p>
          <a:p>
            <a:pPr algn="just">
              <a:spcAft>
                <a:spcPts val="600"/>
              </a:spcAft>
            </a:pPr>
            <a:r>
              <a:rPr lang="ru-RU" altLang="ru-RU" dirty="0" smtClean="0">
                <a:solidFill>
                  <a:srgbClr val="002060"/>
                </a:solidFill>
                <a:latin typeface="Calibri" pitchFamily="34" charset="0"/>
              </a:rPr>
              <a:t>Каучуки  </a:t>
            </a:r>
            <a:r>
              <a:rPr lang="ru-RU" altLang="ru-RU" dirty="0">
                <a:solidFill>
                  <a:srgbClr val="002060"/>
                </a:solidFill>
                <a:latin typeface="Calibri" pitchFamily="34" charset="0"/>
              </a:rPr>
              <a:t>устойчивы  к  тепловому  старению,  воздействию масел, топлива, различных растворителей (даже при повышенных  температурах), </a:t>
            </a:r>
            <a:r>
              <a:rPr lang="ru-RU" altLang="ru-RU" dirty="0" err="1">
                <a:solidFill>
                  <a:srgbClr val="002060"/>
                </a:solidFill>
                <a:latin typeface="Calibri" pitchFamily="34" charset="0"/>
              </a:rPr>
              <a:t>негорючи</a:t>
            </a:r>
            <a:r>
              <a:rPr lang="ru-RU" altLang="ru-RU" dirty="0">
                <a:solidFill>
                  <a:srgbClr val="002060"/>
                </a:solidFill>
                <a:latin typeface="Calibri" pitchFamily="34" charset="0"/>
              </a:rPr>
              <a:t>. </a:t>
            </a:r>
            <a:r>
              <a:rPr lang="ru-RU" altLang="ru-RU" dirty="0" smtClean="0">
                <a:solidFill>
                  <a:srgbClr val="002060"/>
                </a:solidFill>
                <a:latin typeface="Calibri" pitchFamily="34" charset="0"/>
              </a:rPr>
              <a:t>Вулканизованные </a:t>
            </a:r>
            <a:r>
              <a:rPr lang="ru-RU" altLang="ru-RU" dirty="0">
                <a:solidFill>
                  <a:srgbClr val="002060"/>
                </a:solidFill>
                <a:latin typeface="Calibri" pitchFamily="34" charset="0"/>
              </a:rPr>
              <a:t>резины обладают высоким сопротивлением  истиранию. 	</a:t>
            </a:r>
            <a:endParaRPr lang="ru-RU" altLang="ru-RU" dirty="0" smtClean="0">
              <a:solidFill>
                <a:srgbClr val="002060"/>
              </a:solidFill>
              <a:latin typeface="Calibri" pitchFamily="34" charset="0"/>
            </a:endParaRPr>
          </a:p>
          <a:p>
            <a:pPr algn="just">
              <a:spcAft>
                <a:spcPts val="600"/>
              </a:spcAft>
            </a:pPr>
            <a:r>
              <a:rPr lang="ru-RU" altLang="ru-RU" dirty="0" smtClean="0">
                <a:solidFill>
                  <a:srgbClr val="002060"/>
                </a:solidFill>
                <a:latin typeface="Calibri" pitchFamily="34" charset="0"/>
              </a:rPr>
              <a:t>Теплостойкость  </a:t>
            </a:r>
            <a:r>
              <a:rPr lang="ru-RU" altLang="ru-RU" dirty="0">
                <a:solidFill>
                  <a:srgbClr val="002060"/>
                </a:solidFill>
                <a:latin typeface="Calibri" pitchFamily="34" charset="0"/>
              </a:rPr>
              <a:t>длительная  (до  300  °С).   </a:t>
            </a:r>
          </a:p>
          <a:p>
            <a:pPr algn="just">
              <a:spcAft>
                <a:spcPts val="600"/>
              </a:spcAft>
            </a:pPr>
            <a:r>
              <a:rPr lang="ru-RU" altLang="ru-RU" dirty="0" smtClean="0">
                <a:solidFill>
                  <a:srgbClr val="002060"/>
                </a:solidFill>
                <a:latin typeface="Calibri" pitchFamily="34" charset="0"/>
              </a:rPr>
              <a:t>Недостатками   </a:t>
            </a:r>
            <a:r>
              <a:rPr lang="ru-RU" altLang="ru-RU" dirty="0">
                <a:solidFill>
                  <a:srgbClr val="002060"/>
                </a:solidFill>
                <a:latin typeface="Calibri" pitchFamily="34" charset="0"/>
              </a:rPr>
              <a:t>является   малая стойкость к большинству тормозных жидкостей и  низкая  эластичность.  </a:t>
            </a:r>
          </a:p>
          <a:p>
            <a:pPr algn="just">
              <a:spcAft>
                <a:spcPts val="600"/>
              </a:spcAft>
            </a:pPr>
            <a:r>
              <a:rPr lang="ru-RU" altLang="ru-RU" dirty="0" smtClean="0">
                <a:solidFill>
                  <a:srgbClr val="002060"/>
                </a:solidFill>
                <a:latin typeface="Calibri" pitchFamily="34" charset="0"/>
              </a:rPr>
              <a:t>Резины </a:t>
            </a:r>
            <a:r>
              <a:rPr lang="ru-RU" altLang="ru-RU" dirty="0">
                <a:solidFill>
                  <a:srgbClr val="002060"/>
                </a:solidFill>
                <a:latin typeface="Calibri" pitchFamily="34" charset="0"/>
              </a:rPr>
              <a:t>из фторкаучуков широко применяют в авто- и авиапромышленности.</a:t>
            </a:r>
          </a:p>
        </p:txBody>
      </p:sp>
      <p:pic>
        <p:nvPicPr>
          <p:cNvPr id="11267" name="Picture 4"/>
          <p:cNvPicPr>
            <a:picLocks noChangeAspect="1" noChangeArrowheads="1"/>
          </p:cNvPicPr>
          <p:nvPr/>
        </p:nvPicPr>
        <p:blipFill>
          <a:blip r:embed="rId4" cstate="print"/>
          <a:srcRect/>
          <a:stretch>
            <a:fillRect/>
          </a:stretch>
        </p:blipFill>
        <p:spPr bwMode="auto">
          <a:xfrm>
            <a:off x="1785918" y="4836127"/>
            <a:ext cx="5791219" cy="807451"/>
          </a:xfrm>
          <a:prstGeom prst="rect">
            <a:avLst/>
          </a:prstGeom>
          <a:noFill/>
          <a:ln w="9525">
            <a:noFill/>
            <a:miter lim="800000"/>
            <a:headEnd/>
            <a:tailEnd/>
          </a:ln>
        </p:spPr>
      </p:pic>
      <p:sp>
        <p:nvSpPr>
          <p:cNvPr id="11268" name="Номер слайда 6"/>
          <p:cNvSpPr>
            <a:spLocks noGrp="1"/>
          </p:cNvSpPr>
          <p:nvPr>
            <p:ph type="sldNum" sz="quarter" idx="12"/>
          </p:nvPr>
        </p:nvSpPr>
        <p:spPr bwMode="auto">
          <a:noFill/>
          <a:ln>
            <a:miter lim="800000"/>
            <a:headEnd/>
            <a:tailEnd/>
          </a:ln>
        </p:spPr>
        <p:txBody>
          <a:bodyPr/>
          <a:lstStyle/>
          <a:p>
            <a:fld id="{3765EC5D-4740-458E-A874-3D0F81A23247}" type="slidenum">
              <a:rPr lang="ru-RU" altLang="ru-RU" smtClean="0">
                <a:cs typeface="Arial" pitchFamily="34" charset="0"/>
              </a:rPr>
              <a:pPr/>
              <a:t>111</a:t>
            </a:fld>
            <a:endParaRPr lang="ru-RU" altLang="ru-RU" smtClean="0">
              <a:cs typeface="Arial" pitchFamily="34" charset="0"/>
            </a:endParaRPr>
          </a:p>
        </p:txBody>
      </p:sp>
      <p:sp>
        <p:nvSpPr>
          <p:cNvPr id="18" name="TextBox 17"/>
          <p:cNvSpPr txBox="1"/>
          <p:nvPr/>
        </p:nvSpPr>
        <p:spPr>
          <a:xfrm>
            <a:off x="1571604" y="714356"/>
            <a:ext cx="6286500" cy="64611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b="1">
                <a:solidFill>
                  <a:srgbClr val="C00000"/>
                </a:solidFill>
                <a:latin typeface="+mj-lt"/>
                <a:cs typeface="Tahoma" pitchFamily="34" charset="0"/>
              </a:rPr>
              <a:t>Каучуки специального назначения</a:t>
            </a:r>
          </a:p>
          <a:p>
            <a:pPr algn="ctr" fontAlgn="auto">
              <a:spcBef>
                <a:spcPts val="0"/>
              </a:spcBef>
              <a:spcAft>
                <a:spcPts val="0"/>
              </a:spcAft>
              <a:defRPr/>
            </a:pPr>
            <a:r>
              <a:rPr lang="ru-RU" b="1">
                <a:solidFill>
                  <a:srgbClr val="C00000"/>
                </a:solidFill>
                <a:latin typeface="+mj-lt"/>
              </a:rPr>
              <a:t>БНК, ПХП, СКФ, БАК, БАКХ, ЭАКХ, СКЭХГ, СКПО, СКУ, СКТ  и др. </a:t>
            </a:r>
          </a:p>
        </p:txBody>
      </p:sp>
      <p:grpSp>
        <p:nvGrpSpPr>
          <p:cNvPr id="11" name="Группа 3"/>
          <p:cNvGrpSpPr/>
          <p:nvPr/>
        </p:nvGrpSpPr>
        <p:grpSpPr>
          <a:xfrm>
            <a:off x="-32" y="0"/>
            <a:ext cx="9144032" cy="642918"/>
            <a:chOff x="-32" y="0"/>
            <a:chExt cx="9144032" cy="642918"/>
          </a:xfrm>
          <a:solidFill>
            <a:schemeClr val="tx2">
              <a:lumMod val="20000"/>
              <a:lumOff val="80000"/>
            </a:schemeClr>
          </a:solidFill>
          <a:effectLst/>
        </p:grpSpPr>
        <p:grpSp>
          <p:nvGrpSpPr>
            <p:cNvPr id="12" name="Группа 4"/>
            <p:cNvGrpSpPr/>
            <p:nvPr/>
          </p:nvGrpSpPr>
          <p:grpSpPr>
            <a:xfrm>
              <a:off x="0" y="0"/>
              <a:ext cx="9144000" cy="642918"/>
              <a:chOff x="0" y="0"/>
              <a:chExt cx="9144000" cy="642918"/>
            </a:xfrm>
            <a:grpFill/>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9" name="Рисунок 18"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Прямоугольник 4"/>
          <p:cNvSpPr>
            <a:spLocks noChangeArrowheads="1"/>
          </p:cNvSpPr>
          <p:nvPr/>
        </p:nvSpPr>
        <p:spPr bwMode="auto">
          <a:xfrm>
            <a:off x="252000" y="1440000"/>
            <a:ext cx="8640000" cy="3647152"/>
          </a:xfrm>
          <a:prstGeom prst="rect">
            <a:avLst/>
          </a:prstGeom>
          <a:noFill/>
          <a:ln w="9525">
            <a:noFill/>
            <a:miter lim="800000"/>
            <a:headEnd/>
            <a:tailEnd/>
          </a:ln>
        </p:spPr>
        <p:txBody>
          <a:bodyPr>
            <a:spAutoFit/>
          </a:bodyPr>
          <a:lstStyle/>
          <a:p>
            <a:pPr algn="just">
              <a:spcAft>
                <a:spcPts val="600"/>
              </a:spcAft>
            </a:pPr>
            <a:r>
              <a:rPr lang="ru-RU" altLang="ru-RU" b="1" err="1">
                <a:solidFill>
                  <a:srgbClr val="0B02C6"/>
                </a:solidFill>
                <a:latin typeface="Calibri" pitchFamily="34" charset="0"/>
              </a:rPr>
              <a:t>Силоксановые</a:t>
            </a:r>
            <a:r>
              <a:rPr lang="ru-RU" altLang="ru-RU" b="1">
                <a:solidFill>
                  <a:srgbClr val="0B02C6"/>
                </a:solidFill>
                <a:latin typeface="Calibri" pitchFamily="34" charset="0"/>
              </a:rPr>
              <a:t> (СКТ, СКТВ, СКТФТ, СКТЭ и </a:t>
            </a:r>
            <a:r>
              <a:rPr lang="ru-RU" altLang="ru-RU" b="1" err="1">
                <a:solidFill>
                  <a:srgbClr val="0B02C6"/>
                </a:solidFill>
                <a:latin typeface="Calibri" pitchFamily="34" charset="0"/>
              </a:rPr>
              <a:t>др</a:t>
            </a:r>
            <a:r>
              <a:rPr lang="ru-RU" altLang="ru-RU" b="1">
                <a:solidFill>
                  <a:srgbClr val="0B02C6"/>
                </a:solidFill>
                <a:latin typeface="Calibri" pitchFamily="34" charset="0"/>
              </a:rPr>
              <a:t>) </a:t>
            </a:r>
            <a:r>
              <a:rPr lang="ru-RU" altLang="ru-RU">
                <a:solidFill>
                  <a:srgbClr val="002060"/>
                </a:solidFill>
                <a:latin typeface="Calibri" pitchFamily="34" charset="0"/>
              </a:rPr>
              <a:t>каучуки относятся к гетероцепным, элементоорганическим соединениям и синтезируются из </a:t>
            </a:r>
            <a:r>
              <a:rPr lang="ru-RU" altLang="ru-RU" err="1">
                <a:solidFill>
                  <a:srgbClr val="002060"/>
                </a:solidFill>
                <a:latin typeface="Calibri" pitchFamily="34" charset="0"/>
              </a:rPr>
              <a:t>бифункциональных</a:t>
            </a:r>
            <a:r>
              <a:rPr lang="ru-RU" altLang="ru-RU">
                <a:solidFill>
                  <a:srgbClr val="002060"/>
                </a:solidFill>
                <a:latin typeface="Calibri" pitchFamily="34" charset="0"/>
              </a:rPr>
              <a:t> </a:t>
            </a:r>
            <a:r>
              <a:rPr lang="ru-RU" altLang="ru-RU" err="1">
                <a:solidFill>
                  <a:srgbClr val="002060"/>
                </a:solidFill>
                <a:latin typeface="Calibri" pitchFamily="34" charset="0"/>
              </a:rPr>
              <a:t>органосиланов</a:t>
            </a:r>
            <a:r>
              <a:rPr lang="ru-RU" altLang="ru-RU" b="1">
                <a:solidFill>
                  <a:srgbClr val="002060"/>
                </a:solidFill>
                <a:latin typeface="Calibri" pitchFamily="34" charset="0"/>
              </a:rPr>
              <a:t>. </a:t>
            </a:r>
          </a:p>
          <a:p>
            <a:pPr algn="just">
              <a:spcAft>
                <a:spcPts val="600"/>
              </a:spcAft>
            </a:pPr>
            <a:r>
              <a:rPr lang="ru-RU" altLang="ru-RU" err="1">
                <a:solidFill>
                  <a:srgbClr val="002060"/>
                </a:solidFill>
                <a:latin typeface="Calibri" pitchFamily="34" charset="0"/>
              </a:rPr>
              <a:t>Вулканизаты</a:t>
            </a:r>
            <a:r>
              <a:rPr lang="ru-RU" altLang="ru-RU">
                <a:solidFill>
                  <a:srgbClr val="002060"/>
                </a:solidFill>
                <a:latin typeface="Calibri" pitchFamily="34" charset="0"/>
              </a:rPr>
              <a:t> на основе </a:t>
            </a:r>
            <a:r>
              <a:rPr lang="ru-RU" altLang="ru-RU" err="1">
                <a:solidFill>
                  <a:srgbClr val="002060"/>
                </a:solidFill>
                <a:latin typeface="Calibri" pitchFamily="34" charset="0"/>
              </a:rPr>
              <a:t>силоксановых</a:t>
            </a:r>
            <a:r>
              <a:rPr lang="ru-RU" altLang="ru-RU">
                <a:solidFill>
                  <a:srgbClr val="002060"/>
                </a:solidFill>
                <a:latin typeface="Calibri" pitchFamily="34" charset="0"/>
              </a:rPr>
              <a:t>  каучуков обладают высокой стойкостью к атмосферным воздействиям, кислороду, озону, повышенной влажности и солнечной радиации.</a:t>
            </a:r>
            <a:r>
              <a:rPr lang="ru-RU" altLang="ru-RU" b="1">
                <a:solidFill>
                  <a:srgbClr val="002060"/>
                </a:solidFill>
                <a:latin typeface="Calibri" pitchFamily="34" charset="0"/>
              </a:rPr>
              <a:t> </a:t>
            </a:r>
          </a:p>
          <a:p>
            <a:pPr algn="just">
              <a:spcAft>
                <a:spcPts val="600"/>
              </a:spcAft>
            </a:pPr>
            <a:r>
              <a:rPr lang="ru-RU" altLang="ru-RU">
                <a:solidFill>
                  <a:srgbClr val="002060"/>
                </a:solidFill>
                <a:latin typeface="Calibri" pitchFamily="34" charset="0"/>
              </a:rPr>
              <a:t>Самые большие объемы </a:t>
            </a:r>
            <a:r>
              <a:rPr lang="ru-RU" altLang="ru-RU" err="1">
                <a:solidFill>
                  <a:srgbClr val="002060"/>
                </a:solidFill>
                <a:latin typeface="Calibri" pitchFamily="34" charset="0"/>
              </a:rPr>
              <a:t>силоксановых</a:t>
            </a:r>
            <a:r>
              <a:rPr lang="ru-RU" altLang="ru-RU">
                <a:solidFill>
                  <a:srgbClr val="002060"/>
                </a:solidFill>
                <a:latin typeface="Calibri" pitchFamily="34" charset="0"/>
              </a:rPr>
              <a:t> каучуков используются для </a:t>
            </a:r>
            <a:r>
              <a:rPr lang="ru-RU" altLang="ru-RU" err="1">
                <a:solidFill>
                  <a:srgbClr val="002060"/>
                </a:solidFill>
                <a:latin typeface="Calibri" pitchFamily="34" charset="0"/>
              </a:rPr>
              <a:t>электроизоляции</a:t>
            </a:r>
            <a:r>
              <a:rPr lang="ru-RU" altLang="ru-RU">
                <a:solidFill>
                  <a:srgbClr val="002060"/>
                </a:solidFill>
                <a:latin typeface="Calibri" pitchFamily="34" charset="0"/>
              </a:rPr>
              <a:t> проводов, кабелей, монтажных плат </a:t>
            </a:r>
            <a:r>
              <a:rPr lang="ru-RU" altLang="ru-RU" err="1">
                <a:solidFill>
                  <a:srgbClr val="002060"/>
                </a:solidFill>
                <a:latin typeface="Calibri" pitchFamily="34" charset="0"/>
              </a:rPr>
              <a:t>электро</a:t>
            </a:r>
            <a:r>
              <a:rPr lang="ru-RU" altLang="ru-RU">
                <a:solidFill>
                  <a:srgbClr val="002060"/>
                </a:solidFill>
                <a:latin typeface="Calibri" pitchFamily="34" charset="0"/>
              </a:rPr>
              <a:t>-, радиотехнической, электронной промышленности, в транспортных средствах, особенно в авиастроении, космической технике. </a:t>
            </a:r>
          </a:p>
          <a:p>
            <a:pPr algn="just">
              <a:spcAft>
                <a:spcPts val="600"/>
              </a:spcAft>
            </a:pPr>
            <a:r>
              <a:rPr lang="ru-RU" altLang="ru-RU">
                <a:solidFill>
                  <a:srgbClr val="002060"/>
                </a:solidFill>
                <a:latin typeface="Calibri" pitchFamily="34" charset="0"/>
              </a:rPr>
              <a:t>Фтор- и </a:t>
            </a:r>
            <a:r>
              <a:rPr lang="ru-RU" altLang="ru-RU" err="1">
                <a:solidFill>
                  <a:srgbClr val="002060"/>
                </a:solidFill>
                <a:latin typeface="Calibri" pitchFamily="34" charset="0"/>
              </a:rPr>
              <a:t>нитрилсилоксаны</a:t>
            </a:r>
            <a:r>
              <a:rPr lang="ru-RU" altLang="ru-RU">
                <a:solidFill>
                  <a:srgbClr val="002060"/>
                </a:solidFill>
                <a:latin typeface="Calibri" pitchFamily="34" charset="0"/>
              </a:rPr>
              <a:t> используют для изготовления масло-, </a:t>
            </a:r>
            <a:r>
              <a:rPr lang="ru-RU" altLang="ru-RU" err="1">
                <a:solidFill>
                  <a:srgbClr val="002060"/>
                </a:solidFill>
                <a:latin typeface="Calibri" pitchFamily="34" charset="0"/>
              </a:rPr>
              <a:t>бензостойких</a:t>
            </a:r>
            <a:r>
              <a:rPr lang="ru-RU" altLang="ru-RU">
                <a:solidFill>
                  <a:srgbClr val="002060"/>
                </a:solidFill>
                <a:latin typeface="Calibri" pitchFamily="34" charset="0"/>
              </a:rPr>
              <a:t> изделий. </a:t>
            </a:r>
            <a:endParaRPr lang="ru-RU" altLang="ru-RU" sz="1200">
              <a:solidFill>
                <a:srgbClr val="002060"/>
              </a:solidFill>
              <a:latin typeface="Calibri" pitchFamily="34" charset="0"/>
            </a:endParaRPr>
          </a:p>
        </p:txBody>
      </p:sp>
      <p:pic>
        <p:nvPicPr>
          <p:cNvPr id="12291" name="Picture 2"/>
          <p:cNvPicPr>
            <a:picLocks noChangeAspect="1" noChangeArrowheads="1"/>
          </p:cNvPicPr>
          <p:nvPr/>
        </p:nvPicPr>
        <p:blipFill>
          <a:blip r:embed="rId4" cstate="print"/>
          <a:srcRect/>
          <a:stretch>
            <a:fillRect/>
          </a:stretch>
        </p:blipFill>
        <p:spPr bwMode="auto">
          <a:xfrm>
            <a:off x="1142976" y="5000636"/>
            <a:ext cx="1519238" cy="1301750"/>
          </a:xfrm>
          <a:prstGeom prst="rect">
            <a:avLst/>
          </a:prstGeom>
          <a:noFill/>
          <a:ln w="9525">
            <a:noFill/>
            <a:miter lim="800000"/>
            <a:headEnd/>
            <a:tailEnd/>
          </a:ln>
        </p:spPr>
      </p:pic>
      <p:sp>
        <p:nvSpPr>
          <p:cNvPr id="12292" name="Номер слайда 5"/>
          <p:cNvSpPr>
            <a:spLocks noGrp="1"/>
          </p:cNvSpPr>
          <p:nvPr>
            <p:ph type="sldNum" sz="quarter" idx="12"/>
          </p:nvPr>
        </p:nvSpPr>
        <p:spPr bwMode="auto">
          <a:noFill/>
          <a:ln>
            <a:miter lim="800000"/>
            <a:headEnd/>
            <a:tailEnd/>
          </a:ln>
        </p:spPr>
        <p:txBody>
          <a:bodyPr/>
          <a:lstStyle/>
          <a:p>
            <a:fld id="{EB2AA2A6-FB51-4EE1-84D4-343630B02743}" type="slidenum">
              <a:rPr lang="ru-RU" altLang="ru-RU" smtClean="0">
                <a:cs typeface="Arial" pitchFamily="34" charset="0"/>
              </a:rPr>
              <a:pPr/>
              <a:t>112</a:t>
            </a:fld>
            <a:endParaRPr lang="ru-RU" altLang="ru-RU" smtClean="0">
              <a:cs typeface="Arial" pitchFamily="34" charset="0"/>
            </a:endParaRPr>
          </a:p>
        </p:txBody>
      </p:sp>
      <p:sp>
        <p:nvSpPr>
          <p:cNvPr id="12294" name="TextBox 8"/>
          <p:cNvSpPr txBox="1">
            <a:spLocks noChangeArrowheads="1"/>
          </p:cNvSpPr>
          <p:nvPr/>
        </p:nvSpPr>
        <p:spPr bwMode="auto">
          <a:xfrm>
            <a:off x="3571875" y="5357813"/>
            <a:ext cx="4613186" cy="646331"/>
          </a:xfrm>
          <a:prstGeom prst="rect">
            <a:avLst/>
          </a:prstGeom>
          <a:noFill/>
          <a:ln w="9525">
            <a:noFill/>
            <a:miter lim="800000"/>
            <a:headEnd/>
            <a:tailEnd/>
          </a:ln>
        </p:spPr>
        <p:txBody>
          <a:bodyPr wrap="none">
            <a:spAutoFit/>
          </a:bodyPr>
          <a:lstStyle/>
          <a:p>
            <a:r>
              <a:rPr lang="en-US" altLang="ru-RU">
                <a:latin typeface="Calibri" pitchFamily="34" charset="0"/>
              </a:rPr>
              <a:t> </a:t>
            </a:r>
            <a:r>
              <a:rPr lang="ru-RU" altLang="ru-RU">
                <a:solidFill>
                  <a:srgbClr val="002060"/>
                </a:solidFill>
                <a:latin typeface="Calibri" pitchFamily="34" charset="0"/>
              </a:rPr>
              <a:t>где </a:t>
            </a:r>
            <a:r>
              <a:rPr lang="en-US" altLang="ru-RU">
                <a:solidFill>
                  <a:srgbClr val="002060"/>
                </a:solidFill>
                <a:latin typeface="Calibri" pitchFamily="34" charset="0"/>
              </a:rPr>
              <a:t>R</a:t>
            </a:r>
            <a:r>
              <a:rPr lang="ru-RU" altLang="ru-RU">
                <a:solidFill>
                  <a:srgbClr val="002060"/>
                </a:solidFill>
                <a:latin typeface="Calibri" pitchFamily="34" charset="0"/>
              </a:rPr>
              <a:t>, </a:t>
            </a:r>
            <a:r>
              <a:rPr lang="en-US" altLang="ru-RU" err="1">
                <a:solidFill>
                  <a:srgbClr val="002060"/>
                </a:solidFill>
                <a:latin typeface="Calibri" pitchFamily="34" charset="0"/>
              </a:rPr>
              <a:t>R</a:t>
            </a:r>
            <a:r>
              <a:rPr lang="en-US" altLang="ru-RU" baseline="30000" err="1">
                <a:solidFill>
                  <a:srgbClr val="002060"/>
                </a:solidFill>
                <a:latin typeface="Calibri" pitchFamily="34" charset="0"/>
              </a:rPr>
              <a:t>ii</a:t>
            </a:r>
            <a:r>
              <a:rPr lang="ru-RU" altLang="ru-RU">
                <a:solidFill>
                  <a:srgbClr val="002060"/>
                </a:solidFill>
                <a:latin typeface="Calibri" pitchFamily="34" charset="0"/>
              </a:rPr>
              <a:t>, </a:t>
            </a:r>
            <a:r>
              <a:rPr lang="en-US" altLang="ru-RU" err="1">
                <a:solidFill>
                  <a:srgbClr val="002060"/>
                </a:solidFill>
                <a:latin typeface="Calibri" pitchFamily="34" charset="0"/>
              </a:rPr>
              <a:t>R</a:t>
            </a:r>
            <a:r>
              <a:rPr lang="en-US" altLang="ru-RU" baseline="30000" err="1">
                <a:solidFill>
                  <a:srgbClr val="002060"/>
                </a:solidFill>
                <a:latin typeface="Calibri" pitchFamily="34" charset="0"/>
              </a:rPr>
              <a:t>i</a:t>
            </a:r>
            <a:r>
              <a:rPr lang="en-US" altLang="ru-RU" baseline="30000">
                <a:solidFill>
                  <a:srgbClr val="002060"/>
                </a:solidFill>
                <a:latin typeface="Calibri" pitchFamily="34" charset="0"/>
              </a:rPr>
              <a:t> </a:t>
            </a:r>
            <a:r>
              <a:rPr lang="ru-RU" altLang="ru-RU" baseline="30000">
                <a:solidFill>
                  <a:srgbClr val="002060"/>
                </a:solidFill>
                <a:latin typeface="Calibri" pitchFamily="34" charset="0"/>
              </a:rPr>
              <a:t>– </a:t>
            </a:r>
            <a:r>
              <a:rPr lang="ru-RU" altLang="ru-RU">
                <a:solidFill>
                  <a:srgbClr val="002060"/>
                </a:solidFill>
                <a:latin typeface="Calibri" pitchFamily="34" charset="0"/>
              </a:rPr>
              <a:t>СН</a:t>
            </a:r>
            <a:r>
              <a:rPr lang="ru-RU" altLang="ru-RU" baseline="-25000">
                <a:solidFill>
                  <a:srgbClr val="002060"/>
                </a:solidFill>
                <a:latin typeface="Calibri" pitchFamily="34" charset="0"/>
              </a:rPr>
              <a:t>3</a:t>
            </a:r>
            <a:r>
              <a:rPr lang="ru-RU" altLang="ru-RU">
                <a:solidFill>
                  <a:srgbClr val="002060"/>
                </a:solidFill>
                <a:latin typeface="Calibri" pitchFamily="34" charset="0"/>
              </a:rPr>
              <a:t>-; С</a:t>
            </a:r>
            <a:r>
              <a:rPr lang="ru-RU" altLang="ru-RU" baseline="-25000">
                <a:solidFill>
                  <a:srgbClr val="002060"/>
                </a:solidFill>
                <a:latin typeface="Calibri" pitchFamily="34" charset="0"/>
              </a:rPr>
              <a:t>2</a:t>
            </a:r>
            <a:r>
              <a:rPr lang="ru-RU" altLang="ru-RU">
                <a:solidFill>
                  <a:srgbClr val="002060"/>
                </a:solidFill>
                <a:latin typeface="Calibri" pitchFamily="34" charset="0"/>
              </a:rPr>
              <a:t>Н</a:t>
            </a:r>
            <a:r>
              <a:rPr lang="ru-RU" altLang="ru-RU" baseline="-25000">
                <a:solidFill>
                  <a:srgbClr val="002060"/>
                </a:solidFill>
                <a:latin typeface="Calibri" pitchFamily="34" charset="0"/>
              </a:rPr>
              <a:t>5 </a:t>
            </a:r>
            <a:r>
              <a:rPr lang="ru-RU" altLang="ru-RU">
                <a:solidFill>
                  <a:srgbClr val="002060"/>
                </a:solidFill>
                <a:latin typeface="Calibri" pitchFamily="34" charset="0"/>
              </a:rPr>
              <a:t>-</a:t>
            </a:r>
            <a:r>
              <a:rPr lang="ru-RU" altLang="ru-RU" baseline="-25000">
                <a:solidFill>
                  <a:srgbClr val="002060"/>
                </a:solidFill>
                <a:latin typeface="Calibri" pitchFamily="34" charset="0"/>
              </a:rPr>
              <a:t> </a:t>
            </a:r>
            <a:r>
              <a:rPr lang="ru-RU" altLang="ru-RU">
                <a:solidFill>
                  <a:srgbClr val="002060"/>
                </a:solidFill>
                <a:latin typeface="Calibri" pitchFamily="34" charset="0"/>
              </a:rPr>
              <a:t>; С</a:t>
            </a:r>
            <a:r>
              <a:rPr lang="ru-RU" altLang="ru-RU" baseline="-25000">
                <a:solidFill>
                  <a:srgbClr val="002060"/>
                </a:solidFill>
                <a:latin typeface="Calibri" pitchFamily="34" charset="0"/>
              </a:rPr>
              <a:t>6</a:t>
            </a:r>
            <a:r>
              <a:rPr lang="ru-RU" altLang="ru-RU">
                <a:solidFill>
                  <a:srgbClr val="002060"/>
                </a:solidFill>
                <a:latin typeface="Calibri" pitchFamily="34" charset="0"/>
              </a:rPr>
              <a:t>Н</a:t>
            </a:r>
            <a:r>
              <a:rPr lang="ru-RU" altLang="ru-RU" baseline="30000">
                <a:solidFill>
                  <a:srgbClr val="002060"/>
                </a:solidFill>
                <a:latin typeface="Calibri" pitchFamily="34" charset="0"/>
              </a:rPr>
              <a:t>5</a:t>
            </a:r>
            <a:r>
              <a:rPr lang="ru-RU" altLang="ru-RU">
                <a:solidFill>
                  <a:srgbClr val="002060"/>
                </a:solidFill>
                <a:latin typeface="Calibri" pitchFamily="34" charset="0"/>
              </a:rPr>
              <a:t>-; СН</a:t>
            </a:r>
            <a:r>
              <a:rPr lang="ru-RU" altLang="ru-RU" baseline="-25000">
                <a:solidFill>
                  <a:srgbClr val="002060"/>
                </a:solidFill>
                <a:latin typeface="Calibri" pitchFamily="34" charset="0"/>
              </a:rPr>
              <a:t>2</a:t>
            </a:r>
            <a:r>
              <a:rPr lang="ru-RU" altLang="ru-RU">
                <a:solidFill>
                  <a:srgbClr val="002060"/>
                </a:solidFill>
                <a:latin typeface="Calibri" pitchFamily="34" charset="0"/>
              </a:rPr>
              <a:t>=СН- и </a:t>
            </a:r>
            <a:r>
              <a:rPr lang="ru-RU" altLang="ru-RU" smtClean="0">
                <a:solidFill>
                  <a:srgbClr val="002060"/>
                </a:solidFill>
                <a:latin typeface="Calibri" pitchFamily="34" charset="0"/>
              </a:rPr>
              <a:t>др.</a:t>
            </a:r>
            <a:endParaRPr lang="ru-RU" altLang="ru-RU">
              <a:solidFill>
                <a:srgbClr val="002060"/>
              </a:solidFill>
              <a:latin typeface="Calibri" pitchFamily="34" charset="0"/>
            </a:endParaRPr>
          </a:p>
          <a:p>
            <a:endParaRPr lang="ru-RU" altLang="ru-RU"/>
          </a:p>
        </p:txBody>
      </p:sp>
      <p:sp>
        <p:nvSpPr>
          <p:cNvPr id="19" name="TextBox 18"/>
          <p:cNvSpPr txBox="1"/>
          <p:nvPr/>
        </p:nvSpPr>
        <p:spPr>
          <a:xfrm>
            <a:off x="1571604" y="714356"/>
            <a:ext cx="6286500" cy="64611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b="1">
                <a:solidFill>
                  <a:srgbClr val="C00000"/>
                </a:solidFill>
                <a:latin typeface="+mj-lt"/>
                <a:cs typeface="Tahoma" pitchFamily="34" charset="0"/>
              </a:rPr>
              <a:t>Каучуки специального назначения</a:t>
            </a:r>
          </a:p>
          <a:p>
            <a:pPr algn="ctr" fontAlgn="auto">
              <a:spcBef>
                <a:spcPts val="0"/>
              </a:spcBef>
              <a:spcAft>
                <a:spcPts val="0"/>
              </a:spcAft>
              <a:defRPr/>
            </a:pPr>
            <a:r>
              <a:rPr lang="ru-RU" b="1">
                <a:solidFill>
                  <a:srgbClr val="C00000"/>
                </a:solidFill>
                <a:latin typeface="+mj-lt"/>
              </a:rPr>
              <a:t>БНК, ПХП, СКФ, БАК, БАКХ, ЭАКХ, СКЭХГ, СКПО, СКУ, СКТ  и др. </a:t>
            </a:r>
          </a:p>
        </p:txBody>
      </p:sp>
      <p:grpSp>
        <p:nvGrpSpPr>
          <p:cNvPr id="12" name="Группа 3"/>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21" name="Прямоугольник 20"/>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20" name="Рисунок 19"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Прямоугольник 4"/>
          <p:cNvSpPr>
            <a:spLocks noChangeArrowheads="1"/>
          </p:cNvSpPr>
          <p:nvPr/>
        </p:nvSpPr>
        <p:spPr bwMode="auto">
          <a:xfrm>
            <a:off x="252000" y="1440000"/>
            <a:ext cx="8640000" cy="4262705"/>
          </a:xfrm>
          <a:prstGeom prst="rect">
            <a:avLst/>
          </a:prstGeom>
          <a:noFill/>
          <a:ln w="9525">
            <a:noFill/>
            <a:miter lim="800000"/>
            <a:headEnd/>
            <a:tailEnd/>
          </a:ln>
        </p:spPr>
        <p:txBody>
          <a:bodyPr>
            <a:spAutoFit/>
          </a:bodyPr>
          <a:lstStyle/>
          <a:p>
            <a:pPr algn="just">
              <a:spcAft>
                <a:spcPts val="600"/>
              </a:spcAft>
            </a:pPr>
            <a:r>
              <a:rPr lang="ru-RU" altLang="ru-RU" b="1" dirty="0" smtClean="0">
                <a:solidFill>
                  <a:srgbClr val="0B02C6"/>
                </a:solidFill>
                <a:latin typeface="Calibri" pitchFamily="34" charset="0"/>
              </a:rPr>
              <a:t>Тиоколы</a:t>
            </a:r>
            <a:r>
              <a:rPr lang="ru-RU" altLang="ru-RU" b="1" dirty="0" smtClean="0">
                <a:solidFill>
                  <a:srgbClr val="C00000"/>
                </a:solidFill>
                <a:latin typeface="Calibri" pitchFamily="34" charset="0"/>
              </a:rPr>
              <a:t>  </a:t>
            </a:r>
            <a:r>
              <a:rPr lang="ru-RU" altLang="ru-RU" b="1" dirty="0">
                <a:solidFill>
                  <a:srgbClr val="002060"/>
                </a:solidFill>
                <a:latin typeface="Calibri" pitchFamily="34" charset="0"/>
              </a:rPr>
              <a:t>- </a:t>
            </a:r>
            <a:r>
              <a:rPr lang="ru-RU" altLang="ru-RU" dirty="0" err="1">
                <a:solidFill>
                  <a:srgbClr val="002060"/>
                </a:solidFill>
                <a:latin typeface="Calibri" pitchFamily="34" charset="0"/>
              </a:rPr>
              <a:t>полисульфидный</a:t>
            </a:r>
            <a:r>
              <a:rPr lang="ru-RU" altLang="ru-RU" dirty="0">
                <a:solidFill>
                  <a:srgbClr val="002060"/>
                </a:solidFill>
                <a:latin typeface="Calibri" pitchFamily="34" charset="0"/>
              </a:rPr>
              <a:t>  каучук,  или  тиокол,   образуется   при   взаимодействии галоидопроизводных углеводородов  с  многосернистыми  соединениями  щелочных металлов. </a:t>
            </a:r>
          </a:p>
          <a:p>
            <a:pPr algn="just">
              <a:spcAft>
                <a:spcPts val="600"/>
              </a:spcAft>
            </a:pPr>
            <a:r>
              <a:rPr lang="ru-RU" altLang="ru-RU" dirty="0" smtClean="0">
                <a:solidFill>
                  <a:srgbClr val="002060"/>
                </a:solidFill>
                <a:latin typeface="Calibri" pitchFamily="34" charset="0"/>
              </a:rPr>
              <a:t>Тиокол   </a:t>
            </a:r>
            <a:r>
              <a:rPr lang="ru-RU" altLang="ru-RU" dirty="0">
                <a:solidFill>
                  <a:srgbClr val="002060"/>
                </a:solidFill>
                <a:latin typeface="Calibri" pitchFamily="34" charset="0"/>
              </a:rPr>
              <a:t>вулканизуется   перекисями.   </a:t>
            </a:r>
          </a:p>
          <a:p>
            <a:pPr algn="just">
              <a:spcAft>
                <a:spcPts val="600"/>
              </a:spcAft>
            </a:pPr>
            <a:r>
              <a:rPr lang="ru-RU" altLang="ru-RU" dirty="0" smtClean="0">
                <a:solidFill>
                  <a:srgbClr val="002060"/>
                </a:solidFill>
                <a:latin typeface="Calibri" pitchFamily="34" charset="0"/>
              </a:rPr>
              <a:t>Присутствие   </a:t>
            </a:r>
            <a:r>
              <a:rPr lang="ru-RU" altLang="ru-RU" dirty="0">
                <a:solidFill>
                  <a:srgbClr val="002060"/>
                </a:solidFill>
                <a:latin typeface="Calibri" pitchFamily="34" charset="0"/>
              </a:rPr>
              <a:t>в   основной    цепи макромолекулы  серы  придает  каучуку   полярность,   вследствие   чего   он становится устойчивым к топливу  и  маслам,  к  действию  кислорода,  озона, солнечного света. Сера также сообщает  тиоколу  высокую  газонепроницаемость (выше, чем  у  НК),  поэтому  тиокол  —  хороший  герметизирующий  материал. </a:t>
            </a:r>
          </a:p>
          <a:p>
            <a:pPr algn="just">
              <a:spcAft>
                <a:spcPts val="600"/>
              </a:spcAft>
            </a:pPr>
            <a:r>
              <a:rPr lang="ru-RU" altLang="ru-RU" dirty="0" smtClean="0">
                <a:solidFill>
                  <a:srgbClr val="002060"/>
                </a:solidFill>
                <a:latin typeface="Calibri" pitchFamily="34" charset="0"/>
              </a:rPr>
              <a:t>Из </a:t>
            </a:r>
            <a:r>
              <a:rPr lang="ru-RU" altLang="ru-RU" dirty="0">
                <a:solidFill>
                  <a:srgbClr val="002060"/>
                </a:solidFill>
                <a:latin typeface="Calibri" pitchFamily="34" charset="0"/>
              </a:rPr>
              <a:t>твердых тиоколов изготавливают </a:t>
            </a:r>
            <a:r>
              <a:rPr lang="ru-RU" altLang="ru-RU" dirty="0" err="1">
                <a:solidFill>
                  <a:srgbClr val="002060"/>
                </a:solidFill>
                <a:latin typeface="Calibri" pitchFamily="34" charset="0"/>
              </a:rPr>
              <a:t>маслобензостойкие</a:t>
            </a:r>
            <a:r>
              <a:rPr lang="ru-RU" altLang="ru-RU" dirty="0">
                <a:solidFill>
                  <a:srgbClr val="002060"/>
                </a:solidFill>
                <a:latin typeface="Calibri" pitchFamily="34" charset="0"/>
              </a:rPr>
              <a:t> рукава, прокладки, печатные валики. </a:t>
            </a:r>
          </a:p>
          <a:p>
            <a:pPr algn="just">
              <a:spcAft>
                <a:spcPts val="600"/>
              </a:spcAft>
            </a:pPr>
            <a:r>
              <a:rPr lang="ru-RU" altLang="ru-RU" dirty="0" smtClean="0">
                <a:solidFill>
                  <a:srgbClr val="002060"/>
                </a:solidFill>
                <a:latin typeface="Calibri" pitchFamily="34" charset="0"/>
              </a:rPr>
              <a:t>Жидкие </a:t>
            </a:r>
            <a:r>
              <a:rPr lang="ru-RU" altLang="ru-RU" dirty="0">
                <a:solidFill>
                  <a:srgbClr val="002060"/>
                </a:solidFill>
                <a:latin typeface="Calibri" pitchFamily="34" charset="0"/>
              </a:rPr>
              <a:t>тиоколы используются в виде безусадочных </a:t>
            </a:r>
            <a:r>
              <a:rPr lang="ru-RU" altLang="ru-RU" dirty="0" err="1">
                <a:solidFill>
                  <a:srgbClr val="002060"/>
                </a:solidFill>
                <a:latin typeface="Calibri" pitchFamily="34" charset="0"/>
              </a:rPr>
              <a:t>герметиков</a:t>
            </a:r>
            <a:r>
              <a:rPr lang="ru-RU" altLang="ru-RU" dirty="0">
                <a:solidFill>
                  <a:srgbClr val="002060"/>
                </a:solidFill>
                <a:latin typeface="Calibri" pitchFamily="34" charset="0"/>
              </a:rPr>
              <a:t> в авиационной, судостроительной, автотракторной промышленности и т.д.</a:t>
            </a:r>
          </a:p>
          <a:p>
            <a:pPr algn="just">
              <a:tabLst>
                <a:tab pos="358775" algn="l"/>
              </a:tabLst>
            </a:pPr>
            <a:endParaRPr lang="ru-RU" altLang="ru-RU" sz="1200" dirty="0">
              <a:latin typeface="Calibri" pitchFamily="34" charset="0"/>
            </a:endParaRPr>
          </a:p>
        </p:txBody>
      </p:sp>
      <p:sp>
        <p:nvSpPr>
          <p:cNvPr id="13315" name="Номер слайда 5"/>
          <p:cNvSpPr>
            <a:spLocks noGrp="1"/>
          </p:cNvSpPr>
          <p:nvPr>
            <p:ph type="sldNum" sz="quarter" idx="12"/>
          </p:nvPr>
        </p:nvSpPr>
        <p:spPr bwMode="auto">
          <a:noFill/>
          <a:ln>
            <a:miter lim="800000"/>
            <a:headEnd/>
            <a:tailEnd/>
          </a:ln>
        </p:spPr>
        <p:txBody>
          <a:bodyPr/>
          <a:lstStyle/>
          <a:p>
            <a:fld id="{33E7DF45-9D8F-4D10-99BB-4E2A15DB45AB}" type="slidenum">
              <a:rPr lang="ru-RU" altLang="ru-RU" smtClean="0">
                <a:cs typeface="Arial" pitchFamily="34" charset="0"/>
              </a:rPr>
              <a:pPr/>
              <a:t>113</a:t>
            </a:fld>
            <a:endParaRPr lang="ru-RU" altLang="ru-RU" smtClean="0">
              <a:cs typeface="Arial" pitchFamily="34" charset="0"/>
            </a:endParaRPr>
          </a:p>
        </p:txBody>
      </p:sp>
      <p:sp>
        <p:nvSpPr>
          <p:cNvPr id="17" name="TextBox 16"/>
          <p:cNvSpPr txBox="1"/>
          <p:nvPr/>
        </p:nvSpPr>
        <p:spPr>
          <a:xfrm>
            <a:off x="1571604" y="714356"/>
            <a:ext cx="6286500" cy="64611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b="1">
                <a:solidFill>
                  <a:srgbClr val="C00000"/>
                </a:solidFill>
                <a:latin typeface="+mj-lt"/>
                <a:cs typeface="Tahoma" pitchFamily="34" charset="0"/>
              </a:rPr>
              <a:t>Каучуки специального назначения</a:t>
            </a:r>
          </a:p>
          <a:p>
            <a:pPr algn="ctr" fontAlgn="auto">
              <a:spcBef>
                <a:spcPts val="0"/>
              </a:spcBef>
              <a:spcAft>
                <a:spcPts val="0"/>
              </a:spcAft>
              <a:defRPr/>
            </a:pPr>
            <a:r>
              <a:rPr lang="ru-RU" b="1">
                <a:solidFill>
                  <a:srgbClr val="C00000"/>
                </a:solidFill>
                <a:latin typeface="+mj-lt"/>
              </a:rPr>
              <a:t>БНК, ПХП, СКФ, БАК, БАКХ, ЭАКХ, СКЭХГ, СКПО, СКУ, СКТ  и др. </a:t>
            </a:r>
          </a:p>
        </p:txBody>
      </p:sp>
      <p:grpSp>
        <p:nvGrpSpPr>
          <p:cNvPr id="10" name="Группа 3"/>
          <p:cNvGrpSpPr/>
          <p:nvPr/>
        </p:nvGrpSpPr>
        <p:grpSpPr>
          <a:xfrm>
            <a:off x="-32" y="0"/>
            <a:ext cx="9144032" cy="642918"/>
            <a:chOff x="-32" y="0"/>
            <a:chExt cx="9144032" cy="642918"/>
          </a:xfrm>
          <a:solidFill>
            <a:schemeClr val="tx2">
              <a:lumMod val="20000"/>
              <a:lumOff val="80000"/>
            </a:schemeClr>
          </a:solidFill>
          <a:effectLst/>
        </p:grpSpPr>
        <p:grpSp>
          <p:nvGrpSpPr>
            <p:cNvPr id="11"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8" name="Рисунок 17"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Прямоугольник 4"/>
          <p:cNvSpPr>
            <a:spLocks noChangeArrowheads="1"/>
          </p:cNvSpPr>
          <p:nvPr/>
        </p:nvSpPr>
        <p:spPr bwMode="auto">
          <a:xfrm>
            <a:off x="252000" y="1440000"/>
            <a:ext cx="8640000" cy="4410438"/>
          </a:xfrm>
          <a:prstGeom prst="rect">
            <a:avLst/>
          </a:prstGeom>
          <a:noFill/>
          <a:ln w="9525">
            <a:noFill/>
            <a:miter lim="800000"/>
            <a:headEnd/>
            <a:tailEnd/>
          </a:ln>
        </p:spPr>
        <p:txBody>
          <a:bodyPr>
            <a:spAutoFit/>
          </a:bodyPr>
          <a:lstStyle/>
          <a:p>
            <a:pPr algn="just">
              <a:lnSpc>
                <a:spcPct val="120000"/>
              </a:lnSpc>
              <a:spcAft>
                <a:spcPts val="600"/>
              </a:spcAft>
            </a:pPr>
            <a:r>
              <a:rPr lang="ru-RU" altLang="ru-RU" b="1" dirty="0" smtClean="0">
                <a:solidFill>
                  <a:srgbClr val="C00000"/>
                </a:solidFill>
                <a:latin typeface="Calibri" pitchFamily="34" charset="0"/>
              </a:rPr>
              <a:t>Уретановые </a:t>
            </a:r>
            <a:r>
              <a:rPr lang="ru-RU" altLang="ru-RU" b="1" dirty="0">
                <a:solidFill>
                  <a:srgbClr val="C00000"/>
                </a:solidFill>
                <a:latin typeface="Calibri" pitchFamily="34" charset="0"/>
              </a:rPr>
              <a:t>каучуки (СКУ) </a:t>
            </a:r>
            <a:r>
              <a:rPr lang="ru-RU" altLang="ru-RU" dirty="0">
                <a:solidFill>
                  <a:srgbClr val="002060"/>
                </a:solidFill>
                <a:latin typeface="Calibri" pitchFamily="34" charset="0"/>
              </a:rPr>
              <a:t>–</a:t>
            </a:r>
            <a:r>
              <a:rPr lang="ru-RU" altLang="ru-RU" b="1" dirty="0">
                <a:solidFill>
                  <a:srgbClr val="002060"/>
                </a:solidFill>
                <a:latin typeface="Calibri" pitchFamily="34" charset="0"/>
              </a:rPr>
              <a:t> </a:t>
            </a:r>
            <a:r>
              <a:rPr lang="ru-RU" altLang="ru-RU" dirty="0">
                <a:solidFill>
                  <a:srgbClr val="002060"/>
                </a:solidFill>
                <a:latin typeface="Calibri" pitchFamily="34" charset="0"/>
              </a:rPr>
              <a:t>сополимеры, содержащие в основной цепи большое количество уретановых групп </a:t>
            </a:r>
            <a:r>
              <a:rPr lang="en-US" altLang="ru-RU" dirty="0">
                <a:solidFill>
                  <a:srgbClr val="002060"/>
                </a:solidFill>
                <a:latin typeface="Calibri" pitchFamily="34" charset="0"/>
              </a:rPr>
              <a:t>(-NH-COO-)</a:t>
            </a:r>
            <a:r>
              <a:rPr lang="ru-RU" altLang="ru-RU" dirty="0">
                <a:solidFill>
                  <a:srgbClr val="002060"/>
                </a:solidFill>
                <a:latin typeface="Calibri" pitchFamily="34" charset="0"/>
              </a:rPr>
              <a:t>, соединенных с углеводородными предельными или непредельными фрагментами</a:t>
            </a:r>
            <a:r>
              <a:rPr lang="ru-RU" altLang="ru-RU" b="1" dirty="0">
                <a:solidFill>
                  <a:srgbClr val="002060"/>
                </a:solidFill>
                <a:latin typeface="Calibri" pitchFamily="34" charset="0"/>
              </a:rPr>
              <a:t>.</a:t>
            </a:r>
            <a:r>
              <a:rPr lang="ru-RU" altLang="ru-RU" dirty="0">
                <a:solidFill>
                  <a:srgbClr val="002060"/>
                </a:solidFill>
                <a:latin typeface="Calibri" pitchFamily="34" charset="0"/>
              </a:rPr>
              <a:t> </a:t>
            </a:r>
          </a:p>
          <a:p>
            <a:pPr algn="just">
              <a:lnSpc>
                <a:spcPct val="120000"/>
              </a:lnSpc>
              <a:spcAft>
                <a:spcPts val="600"/>
              </a:spcAft>
            </a:pPr>
            <a:r>
              <a:rPr lang="ru-RU" altLang="ru-RU" dirty="0" smtClean="0">
                <a:solidFill>
                  <a:srgbClr val="002060"/>
                </a:solidFill>
                <a:latin typeface="Calibri" pitchFamily="34" charset="0"/>
              </a:rPr>
              <a:t>Они </a:t>
            </a:r>
            <a:r>
              <a:rPr lang="ru-RU" altLang="ru-RU" dirty="0">
                <a:solidFill>
                  <a:srgbClr val="002060"/>
                </a:solidFill>
                <a:latin typeface="Calibri" pitchFamily="34" charset="0"/>
              </a:rPr>
              <a:t>обладают высокой прочностью, эластичностью, сопротивлением истиранию, </a:t>
            </a:r>
            <a:r>
              <a:rPr lang="ru-RU" altLang="ru-RU" dirty="0" err="1">
                <a:solidFill>
                  <a:srgbClr val="002060"/>
                </a:solidFill>
                <a:latin typeface="Calibri" pitchFamily="34" charset="0"/>
              </a:rPr>
              <a:t>маслобензостойкостью</a:t>
            </a:r>
            <a:r>
              <a:rPr lang="ru-RU" altLang="ru-RU" dirty="0">
                <a:solidFill>
                  <a:srgbClr val="002060"/>
                </a:solidFill>
                <a:latin typeface="Calibri" pitchFamily="34" charset="0"/>
              </a:rPr>
              <a:t>. </a:t>
            </a:r>
          </a:p>
          <a:p>
            <a:pPr algn="just">
              <a:lnSpc>
                <a:spcPct val="120000"/>
              </a:lnSpc>
              <a:spcAft>
                <a:spcPts val="600"/>
              </a:spcAft>
            </a:pPr>
            <a:r>
              <a:rPr lang="ru-RU" altLang="ru-RU" dirty="0" smtClean="0">
                <a:solidFill>
                  <a:srgbClr val="002060"/>
                </a:solidFill>
                <a:latin typeface="Calibri" pitchFamily="34" charset="0"/>
              </a:rPr>
              <a:t>В </a:t>
            </a:r>
            <a:r>
              <a:rPr lang="ru-RU" altLang="ru-RU" dirty="0">
                <a:solidFill>
                  <a:srgbClr val="002060"/>
                </a:solidFill>
                <a:latin typeface="Calibri" pitchFamily="34" charset="0"/>
              </a:rPr>
              <a:t>структуре каучука нет ненасыщенных связей, поэтому он стоек к кислороду и озону, его газонепроницаемость в 10—20 раз выше, чем газопроницаемость НК. </a:t>
            </a:r>
          </a:p>
          <a:p>
            <a:pPr algn="just">
              <a:lnSpc>
                <a:spcPct val="120000"/>
              </a:lnSpc>
              <a:spcAft>
                <a:spcPts val="600"/>
              </a:spcAft>
            </a:pPr>
            <a:r>
              <a:rPr lang="ru-RU" altLang="ru-RU" dirty="0" smtClean="0">
                <a:solidFill>
                  <a:srgbClr val="002060"/>
                </a:solidFill>
                <a:latin typeface="Calibri" pitchFamily="34" charset="0"/>
              </a:rPr>
              <a:t>Рабочие </a:t>
            </a:r>
            <a:r>
              <a:rPr lang="ru-RU" altLang="ru-RU" dirty="0">
                <a:solidFill>
                  <a:srgbClr val="002060"/>
                </a:solidFill>
                <a:latin typeface="Calibri" pitchFamily="34" charset="0"/>
              </a:rPr>
              <a:t>температуры резин на его основе составляют от -30 до </a:t>
            </a:r>
            <a:r>
              <a:rPr lang="ru-RU" altLang="ru-RU" dirty="0" smtClean="0">
                <a:solidFill>
                  <a:srgbClr val="002060"/>
                </a:solidFill>
                <a:latin typeface="Calibri" pitchFamily="34" charset="0"/>
              </a:rPr>
              <a:t>130 °</a:t>
            </a:r>
            <a:r>
              <a:rPr lang="ru-RU" altLang="ru-RU" dirty="0">
                <a:solidFill>
                  <a:srgbClr val="002060"/>
                </a:solidFill>
                <a:latin typeface="Calibri" pitchFamily="34" charset="0"/>
              </a:rPr>
              <a:t>С. </a:t>
            </a:r>
          </a:p>
          <a:p>
            <a:pPr algn="just">
              <a:lnSpc>
                <a:spcPct val="120000"/>
              </a:lnSpc>
              <a:spcAft>
                <a:spcPts val="600"/>
              </a:spcAft>
            </a:pPr>
            <a:r>
              <a:rPr lang="ru-RU" altLang="ru-RU" dirty="0" smtClean="0">
                <a:solidFill>
                  <a:srgbClr val="002060"/>
                </a:solidFill>
                <a:latin typeface="Calibri" pitchFamily="34" charset="0"/>
              </a:rPr>
              <a:t>Резины </a:t>
            </a:r>
            <a:r>
              <a:rPr lang="ru-RU" altLang="ru-RU" dirty="0">
                <a:solidFill>
                  <a:srgbClr val="002060"/>
                </a:solidFill>
                <a:latin typeface="Calibri" pitchFamily="34" charset="0"/>
              </a:rPr>
              <a:t>на основе СКУ применяют для автомобильных шин, конвейерных лент, обкладки труб и желобов для транспортирования абразивных материалов, обуви и др.</a:t>
            </a:r>
          </a:p>
          <a:p>
            <a:pPr algn="just">
              <a:tabLst>
                <a:tab pos="358775" algn="l"/>
              </a:tabLst>
            </a:pPr>
            <a:endParaRPr lang="ru-RU" altLang="ru-RU" dirty="0">
              <a:latin typeface="Calibri" pitchFamily="34" charset="0"/>
            </a:endParaRPr>
          </a:p>
        </p:txBody>
      </p:sp>
      <p:sp>
        <p:nvSpPr>
          <p:cNvPr id="14339" name="Номер слайда 5"/>
          <p:cNvSpPr>
            <a:spLocks noGrp="1"/>
          </p:cNvSpPr>
          <p:nvPr>
            <p:ph type="sldNum" sz="quarter" idx="12"/>
          </p:nvPr>
        </p:nvSpPr>
        <p:spPr bwMode="auto">
          <a:noFill/>
          <a:ln>
            <a:miter lim="800000"/>
            <a:headEnd/>
            <a:tailEnd/>
          </a:ln>
        </p:spPr>
        <p:txBody>
          <a:bodyPr/>
          <a:lstStyle/>
          <a:p>
            <a:fld id="{7A0002AE-15FA-47DE-A8B3-FD3D241CBF27}" type="slidenum">
              <a:rPr lang="ru-RU" altLang="ru-RU" smtClean="0">
                <a:cs typeface="Arial" pitchFamily="34" charset="0"/>
              </a:rPr>
              <a:pPr/>
              <a:t>114</a:t>
            </a:fld>
            <a:endParaRPr lang="ru-RU" altLang="ru-RU" smtClean="0">
              <a:cs typeface="Arial" pitchFamily="34" charset="0"/>
            </a:endParaRPr>
          </a:p>
        </p:txBody>
      </p:sp>
      <p:sp>
        <p:nvSpPr>
          <p:cNvPr id="17" name="TextBox 16"/>
          <p:cNvSpPr txBox="1"/>
          <p:nvPr/>
        </p:nvSpPr>
        <p:spPr>
          <a:xfrm>
            <a:off x="1571604" y="714356"/>
            <a:ext cx="6286500" cy="64611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b="1">
                <a:solidFill>
                  <a:srgbClr val="C00000"/>
                </a:solidFill>
                <a:latin typeface="+mj-lt"/>
                <a:cs typeface="Tahoma" pitchFamily="34" charset="0"/>
              </a:rPr>
              <a:t>Каучуки специального назначения</a:t>
            </a:r>
          </a:p>
          <a:p>
            <a:pPr algn="ctr" fontAlgn="auto">
              <a:spcBef>
                <a:spcPts val="0"/>
              </a:spcBef>
              <a:spcAft>
                <a:spcPts val="0"/>
              </a:spcAft>
              <a:defRPr/>
            </a:pPr>
            <a:r>
              <a:rPr lang="ru-RU" b="1">
                <a:solidFill>
                  <a:srgbClr val="C00000"/>
                </a:solidFill>
                <a:latin typeface="+mj-lt"/>
              </a:rPr>
              <a:t>БНК, ПХП, СКФ, БАК, БАКХ, ЭАКХ, СКЭХГ, СКПО, СКУ, СКТ  и др. </a:t>
            </a:r>
          </a:p>
        </p:txBody>
      </p:sp>
      <p:grpSp>
        <p:nvGrpSpPr>
          <p:cNvPr id="10" name="Группа 3"/>
          <p:cNvGrpSpPr/>
          <p:nvPr/>
        </p:nvGrpSpPr>
        <p:grpSpPr>
          <a:xfrm>
            <a:off x="-32" y="0"/>
            <a:ext cx="9144032" cy="642918"/>
            <a:chOff x="-32" y="0"/>
            <a:chExt cx="9144032" cy="642918"/>
          </a:xfrm>
          <a:solidFill>
            <a:schemeClr val="tx2">
              <a:lumMod val="20000"/>
              <a:lumOff val="80000"/>
            </a:schemeClr>
          </a:solidFill>
          <a:effectLst/>
        </p:grpSpPr>
        <p:grpSp>
          <p:nvGrpSpPr>
            <p:cNvPr id="11"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8" name="Рисунок 17"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Прямоугольник 4"/>
          <p:cNvSpPr>
            <a:spLocks noChangeArrowheads="1"/>
          </p:cNvSpPr>
          <p:nvPr/>
        </p:nvSpPr>
        <p:spPr bwMode="auto">
          <a:xfrm>
            <a:off x="252000" y="1440000"/>
            <a:ext cx="8640000" cy="4555093"/>
          </a:xfrm>
          <a:prstGeom prst="rect">
            <a:avLst/>
          </a:prstGeom>
          <a:noFill/>
          <a:ln w="9525">
            <a:noFill/>
            <a:miter lim="800000"/>
            <a:headEnd/>
            <a:tailEnd/>
          </a:ln>
        </p:spPr>
        <p:txBody>
          <a:bodyPr>
            <a:spAutoFit/>
          </a:bodyPr>
          <a:lstStyle/>
          <a:p>
            <a:pPr algn="just">
              <a:spcAft>
                <a:spcPts val="600"/>
              </a:spcAft>
              <a:tabLst>
                <a:tab pos="358775" algn="l"/>
              </a:tabLst>
            </a:pPr>
            <a:r>
              <a:rPr lang="ru-RU" altLang="ru-RU" b="1" smtClean="0">
                <a:solidFill>
                  <a:srgbClr val="C00000"/>
                </a:solidFill>
                <a:latin typeface="Calibri" pitchFamily="34" charset="0"/>
              </a:rPr>
              <a:t>Акрилатные </a:t>
            </a:r>
            <a:r>
              <a:rPr lang="ru-RU" altLang="ru-RU" b="1">
                <a:solidFill>
                  <a:srgbClr val="C00000"/>
                </a:solidFill>
                <a:latin typeface="Calibri" pitchFamily="34" charset="0"/>
              </a:rPr>
              <a:t>каучуки (БАК, БАКХ, ЭАХ) </a:t>
            </a:r>
            <a:r>
              <a:rPr lang="ru-RU" altLang="ru-RU">
                <a:solidFill>
                  <a:srgbClr val="002060"/>
                </a:solidFill>
                <a:latin typeface="Calibri" pitchFamily="34" charset="0"/>
              </a:rPr>
              <a:t>- сополимеры эфиров акриловой (или метакриловой) кислоты с акрилонитрилом и другими полярными мономерами — можно отнести к </a:t>
            </a:r>
            <a:r>
              <a:rPr lang="ru-RU" altLang="ru-RU" err="1">
                <a:solidFill>
                  <a:srgbClr val="002060"/>
                </a:solidFill>
                <a:latin typeface="Calibri" pitchFamily="34" charset="0"/>
              </a:rPr>
              <a:t>маслобензостойким</a:t>
            </a:r>
            <a:r>
              <a:rPr lang="ru-RU" altLang="ru-RU">
                <a:solidFill>
                  <a:srgbClr val="002060"/>
                </a:solidFill>
                <a:latin typeface="Calibri" pitchFamily="34" charset="0"/>
              </a:rPr>
              <a:t> каучукам. Для получения высокопрочных резин вводят усиливающие наполнители. </a:t>
            </a:r>
          </a:p>
          <a:p>
            <a:pPr algn="just">
              <a:spcAft>
                <a:spcPts val="600"/>
              </a:spcAft>
              <a:tabLst>
                <a:tab pos="358775" algn="l"/>
              </a:tabLst>
            </a:pPr>
            <a:r>
              <a:rPr lang="ru-RU" altLang="ru-RU" smtClean="0">
                <a:solidFill>
                  <a:srgbClr val="002060"/>
                </a:solidFill>
                <a:latin typeface="Calibri" pitchFamily="34" charset="0"/>
              </a:rPr>
              <a:t>Достоинством </a:t>
            </a:r>
            <a:r>
              <a:rPr lang="ru-RU" altLang="ru-RU" err="1">
                <a:solidFill>
                  <a:srgbClr val="002060"/>
                </a:solidFill>
                <a:latin typeface="Calibri" pitchFamily="34" charset="0"/>
              </a:rPr>
              <a:t>акрилатных</a:t>
            </a:r>
            <a:r>
              <a:rPr lang="ru-RU" altLang="ru-RU">
                <a:solidFill>
                  <a:srgbClr val="002060"/>
                </a:solidFill>
                <a:latin typeface="Calibri" pitchFamily="34" charset="0"/>
              </a:rPr>
              <a:t> резин является стойкость к действию серосодержащих масел при высоких температурах; их широко применяют в автомобилестроении. Они стойки к действию кислорода, достаточно теплостойки, обладают адгезией к полимерам и металлам. </a:t>
            </a:r>
          </a:p>
          <a:p>
            <a:pPr algn="just">
              <a:spcAft>
                <a:spcPts val="600"/>
              </a:spcAft>
              <a:tabLst>
                <a:tab pos="358775" algn="l"/>
              </a:tabLst>
            </a:pPr>
            <a:r>
              <a:rPr lang="ru-RU" altLang="ru-RU" smtClean="0">
                <a:solidFill>
                  <a:srgbClr val="002060"/>
                </a:solidFill>
                <a:latin typeface="Calibri" pitchFamily="34" charset="0"/>
              </a:rPr>
              <a:t>Недостатками </a:t>
            </a:r>
            <a:r>
              <a:rPr lang="ru-RU" altLang="ru-RU">
                <a:solidFill>
                  <a:srgbClr val="002060"/>
                </a:solidFill>
                <a:latin typeface="Calibri" pitchFamily="34" charset="0"/>
              </a:rPr>
              <a:t>БАК являются малая эластичность, низкая морозостойкость, невысокая стойкость к воздействию горячей воды и пара. </a:t>
            </a:r>
          </a:p>
          <a:p>
            <a:pPr algn="just">
              <a:spcAft>
                <a:spcPts val="600"/>
              </a:spcAft>
              <a:tabLst>
                <a:tab pos="358775" algn="l"/>
              </a:tabLst>
            </a:pPr>
            <a:r>
              <a:rPr lang="ru-RU" altLang="ru-RU" smtClean="0">
                <a:solidFill>
                  <a:srgbClr val="002060"/>
                </a:solidFill>
                <a:latin typeface="Calibri" pitchFamily="34" charset="0"/>
              </a:rPr>
              <a:t>Акрилатные </a:t>
            </a:r>
            <a:r>
              <a:rPr lang="ru-RU" altLang="ru-RU">
                <a:solidFill>
                  <a:srgbClr val="002060"/>
                </a:solidFill>
                <a:latin typeface="Calibri" pitchFamily="34" charset="0"/>
              </a:rPr>
              <a:t>каучуки применяют главным образом в производстве РТИ (маслостойких уплотнителей, ремней, конвейерных лент, шлангов), а также для </a:t>
            </a:r>
            <a:r>
              <a:rPr lang="ru-RU" altLang="ru-RU" err="1">
                <a:solidFill>
                  <a:srgbClr val="002060"/>
                </a:solidFill>
                <a:latin typeface="Calibri" pitchFamily="34" charset="0"/>
              </a:rPr>
              <a:t>гуммирования</a:t>
            </a:r>
            <a:r>
              <a:rPr lang="ru-RU" altLang="ru-RU">
                <a:solidFill>
                  <a:srgbClr val="002060"/>
                </a:solidFill>
                <a:latin typeface="Calibri" pitchFamily="34" charset="0"/>
              </a:rPr>
              <a:t> различных емкостей, герметизации строительных конструкций, приготовления лаков и др.</a:t>
            </a:r>
            <a:endParaRPr lang="en-US" altLang="ru-RU">
              <a:solidFill>
                <a:srgbClr val="002060"/>
              </a:solidFill>
              <a:latin typeface="Calibri" pitchFamily="34" charset="0"/>
            </a:endParaRPr>
          </a:p>
          <a:p>
            <a:pPr algn="just">
              <a:tabLst>
                <a:tab pos="358775" algn="l"/>
              </a:tabLst>
            </a:pPr>
            <a:endParaRPr lang="ru-RU" altLang="ru-RU">
              <a:latin typeface="Calibri" pitchFamily="34" charset="0"/>
            </a:endParaRPr>
          </a:p>
        </p:txBody>
      </p:sp>
      <p:pic>
        <p:nvPicPr>
          <p:cNvPr id="15363" name="Picture 3"/>
          <p:cNvPicPr>
            <a:picLocks noChangeAspect="1" noChangeArrowheads="1"/>
          </p:cNvPicPr>
          <p:nvPr/>
        </p:nvPicPr>
        <p:blipFill>
          <a:blip r:embed="rId4" cstate="print"/>
          <a:srcRect/>
          <a:stretch>
            <a:fillRect/>
          </a:stretch>
        </p:blipFill>
        <p:spPr bwMode="auto">
          <a:xfrm>
            <a:off x="1643063" y="5404840"/>
            <a:ext cx="2357433" cy="1238848"/>
          </a:xfrm>
          <a:prstGeom prst="rect">
            <a:avLst/>
          </a:prstGeom>
          <a:noFill/>
          <a:ln w="9525">
            <a:noFill/>
            <a:miter lim="800000"/>
            <a:headEnd/>
            <a:tailEnd/>
          </a:ln>
        </p:spPr>
      </p:pic>
      <p:sp>
        <p:nvSpPr>
          <p:cNvPr id="15364" name="Прямоугольник 7"/>
          <p:cNvSpPr>
            <a:spLocks noChangeArrowheads="1"/>
          </p:cNvSpPr>
          <p:nvPr/>
        </p:nvSpPr>
        <p:spPr bwMode="auto">
          <a:xfrm>
            <a:off x="4500586" y="5746736"/>
            <a:ext cx="3357562" cy="369887"/>
          </a:xfrm>
          <a:prstGeom prst="rect">
            <a:avLst/>
          </a:prstGeom>
          <a:noFill/>
          <a:ln w="9525">
            <a:noFill/>
            <a:miter lim="800000"/>
            <a:headEnd/>
            <a:tailEnd/>
          </a:ln>
        </p:spPr>
        <p:txBody>
          <a:bodyPr>
            <a:spAutoFit/>
          </a:bodyPr>
          <a:lstStyle/>
          <a:p>
            <a:pPr algn="ctr"/>
            <a:r>
              <a:rPr lang="en-US" altLang="ru-RU" dirty="0">
                <a:latin typeface="Calibri" pitchFamily="34" charset="0"/>
              </a:rPr>
              <a:t> </a:t>
            </a:r>
            <a:r>
              <a:rPr lang="ru-RU" altLang="ru-RU" dirty="0">
                <a:solidFill>
                  <a:srgbClr val="002060"/>
                </a:solidFill>
                <a:latin typeface="Calibri" pitchFamily="34" charset="0"/>
              </a:rPr>
              <a:t>где </a:t>
            </a:r>
            <a:r>
              <a:rPr lang="en-US" altLang="ru-RU" dirty="0">
                <a:solidFill>
                  <a:srgbClr val="002060"/>
                </a:solidFill>
                <a:latin typeface="Calibri" pitchFamily="34" charset="0"/>
              </a:rPr>
              <a:t>R </a:t>
            </a:r>
            <a:r>
              <a:rPr lang="ru-RU" altLang="ru-RU" dirty="0" smtClean="0">
                <a:solidFill>
                  <a:srgbClr val="002060"/>
                </a:solidFill>
                <a:latin typeface="Calibri" pitchFamily="34" charset="0"/>
              </a:rPr>
              <a:t>:</a:t>
            </a:r>
            <a:r>
              <a:rPr lang="en-US" altLang="ru-RU" dirty="0" smtClean="0">
                <a:solidFill>
                  <a:srgbClr val="002060"/>
                </a:solidFill>
                <a:latin typeface="Calibri" pitchFamily="34" charset="0"/>
              </a:rPr>
              <a:t>  </a:t>
            </a:r>
            <a:r>
              <a:rPr lang="en-US" altLang="ru-RU" dirty="0">
                <a:solidFill>
                  <a:srgbClr val="002060"/>
                </a:solidFill>
                <a:latin typeface="Calibri" pitchFamily="34" charset="0"/>
              </a:rPr>
              <a:t>C</a:t>
            </a:r>
            <a:r>
              <a:rPr lang="en-US" altLang="ru-RU" baseline="-25000" dirty="0">
                <a:solidFill>
                  <a:srgbClr val="002060"/>
                </a:solidFill>
                <a:latin typeface="Calibri" pitchFamily="34" charset="0"/>
              </a:rPr>
              <a:t>4</a:t>
            </a:r>
            <a:r>
              <a:rPr lang="en-US" altLang="ru-RU" dirty="0">
                <a:solidFill>
                  <a:srgbClr val="002060"/>
                </a:solidFill>
                <a:latin typeface="Calibri" pitchFamily="34" charset="0"/>
              </a:rPr>
              <a:t>H</a:t>
            </a:r>
            <a:r>
              <a:rPr lang="en-US" altLang="ru-RU" baseline="-25000" dirty="0">
                <a:solidFill>
                  <a:srgbClr val="002060"/>
                </a:solidFill>
                <a:latin typeface="Calibri" pitchFamily="34" charset="0"/>
              </a:rPr>
              <a:t>9</a:t>
            </a:r>
            <a:r>
              <a:rPr lang="en-US" altLang="ru-RU" dirty="0">
                <a:solidFill>
                  <a:srgbClr val="002060"/>
                </a:solidFill>
                <a:latin typeface="Calibri" pitchFamily="34" charset="0"/>
              </a:rPr>
              <a:t> -</a:t>
            </a:r>
            <a:r>
              <a:rPr lang="en-US" altLang="ru-RU" baseline="-25000" dirty="0">
                <a:solidFill>
                  <a:srgbClr val="002060"/>
                </a:solidFill>
                <a:latin typeface="Calibri" pitchFamily="34" charset="0"/>
              </a:rPr>
              <a:t> </a:t>
            </a:r>
            <a:r>
              <a:rPr lang="en-US" altLang="ru-RU" dirty="0">
                <a:solidFill>
                  <a:srgbClr val="002060"/>
                </a:solidFill>
                <a:latin typeface="Calibri" pitchFamily="34" charset="0"/>
              </a:rPr>
              <a:t>, C</a:t>
            </a:r>
            <a:r>
              <a:rPr lang="en-US" altLang="ru-RU" baseline="-25000" dirty="0">
                <a:solidFill>
                  <a:srgbClr val="002060"/>
                </a:solidFill>
                <a:latin typeface="Calibri" pitchFamily="34" charset="0"/>
              </a:rPr>
              <a:t>2</a:t>
            </a:r>
            <a:r>
              <a:rPr lang="en-US" altLang="ru-RU" dirty="0">
                <a:solidFill>
                  <a:srgbClr val="002060"/>
                </a:solidFill>
                <a:latin typeface="Calibri" pitchFamily="34" charset="0"/>
              </a:rPr>
              <a:t>H</a:t>
            </a:r>
            <a:r>
              <a:rPr lang="en-US" altLang="ru-RU" baseline="-25000" dirty="0">
                <a:solidFill>
                  <a:srgbClr val="002060"/>
                </a:solidFill>
                <a:latin typeface="Calibri" pitchFamily="34" charset="0"/>
              </a:rPr>
              <a:t>4</a:t>
            </a:r>
            <a:r>
              <a:rPr lang="en-US" altLang="ru-RU" dirty="0">
                <a:solidFill>
                  <a:srgbClr val="002060"/>
                </a:solidFill>
                <a:latin typeface="Calibri" pitchFamily="34" charset="0"/>
              </a:rPr>
              <a:t>OC</a:t>
            </a:r>
            <a:r>
              <a:rPr lang="en-US" altLang="ru-RU" baseline="-25000" dirty="0">
                <a:solidFill>
                  <a:srgbClr val="002060"/>
                </a:solidFill>
                <a:latin typeface="Calibri" pitchFamily="34" charset="0"/>
              </a:rPr>
              <a:t>2</a:t>
            </a:r>
            <a:r>
              <a:rPr lang="en-US" altLang="ru-RU" dirty="0">
                <a:solidFill>
                  <a:srgbClr val="002060"/>
                </a:solidFill>
                <a:latin typeface="Calibri" pitchFamily="34" charset="0"/>
              </a:rPr>
              <a:t>H</a:t>
            </a:r>
            <a:r>
              <a:rPr lang="en-US" altLang="ru-RU" baseline="-25000" dirty="0">
                <a:solidFill>
                  <a:srgbClr val="002060"/>
                </a:solidFill>
                <a:latin typeface="Calibri" pitchFamily="34" charset="0"/>
              </a:rPr>
              <a:t>5 </a:t>
            </a:r>
            <a:r>
              <a:rPr lang="en-US" altLang="ru-RU" dirty="0">
                <a:solidFill>
                  <a:srgbClr val="002060"/>
                </a:solidFill>
                <a:latin typeface="Calibri" pitchFamily="34" charset="0"/>
              </a:rPr>
              <a:t>- </a:t>
            </a:r>
            <a:r>
              <a:rPr lang="ru-RU" altLang="ru-RU" dirty="0">
                <a:solidFill>
                  <a:srgbClr val="002060"/>
                </a:solidFill>
                <a:latin typeface="Calibri" pitchFamily="34" charset="0"/>
              </a:rPr>
              <a:t>и др.</a:t>
            </a:r>
          </a:p>
        </p:txBody>
      </p:sp>
      <p:sp>
        <p:nvSpPr>
          <p:cNvPr id="15365" name="Номер слайда 5"/>
          <p:cNvSpPr>
            <a:spLocks noGrp="1"/>
          </p:cNvSpPr>
          <p:nvPr>
            <p:ph type="sldNum" sz="quarter" idx="12"/>
          </p:nvPr>
        </p:nvSpPr>
        <p:spPr bwMode="auto">
          <a:noFill/>
          <a:ln>
            <a:miter lim="800000"/>
            <a:headEnd/>
            <a:tailEnd/>
          </a:ln>
        </p:spPr>
        <p:txBody>
          <a:bodyPr/>
          <a:lstStyle/>
          <a:p>
            <a:fld id="{0ACE07C6-EA12-4CDC-96DF-FC3FF6FBBF4D}" type="slidenum">
              <a:rPr lang="ru-RU" altLang="ru-RU" smtClean="0">
                <a:cs typeface="Arial" pitchFamily="34" charset="0"/>
              </a:rPr>
              <a:pPr/>
              <a:t>115</a:t>
            </a:fld>
            <a:endParaRPr lang="ru-RU" altLang="ru-RU" smtClean="0">
              <a:cs typeface="Arial" pitchFamily="34" charset="0"/>
            </a:endParaRPr>
          </a:p>
        </p:txBody>
      </p:sp>
      <p:sp>
        <p:nvSpPr>
          <p:cNvPr id="19" name="TextBox 18"/>
          <p:cNvSpPr txBox="1"/>
          <p:nvPr/>
        </p:nvSpPr>
        <p:spPr>
          <a:xfrm>
            <a:off x="1571604" y="714356"/>
            <a:ext cx="6286500" cy="64611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b="1">
                <a:solidFill>
                  <a:srgbClr val="C00000"/>
                </a:solidFill>
                <a:latin typeface="+mj-lt"/>
                <a:cs typeface="Tahoma" pitchFamily="34" charset="0"/>
              </a:rPr>
              <a:t>Каучуки специального назначения</a:t>
            </a:r>
          </a:p>
          <a:p>
            <a:pPr algn="ctr" fontAlgn="auto">
              <a:spcBef>
                <a:spcPts val="0"/>
              </a:spcBef>
              <a:spcAft>
                <a:spcPts val="0"/>
              </a:spcAft>
              <a:defRPr/>
            </a:pPr>
            <a:r>
              <a:rPr lang="ru-RU" b="1">
                <a:solidFill>
                  <a:srgbClr val="C00000"/>
                </a:solidFill>
                <a:latin typeface="+mj-lt"/>
              </a:rPr>
              <a:t>БНК, ПХП, СКФ, БАК, БАКХ, ЭАКХ, СКЭХГ, СКПО, СКУ, СКТ  и др. </a:t>
            </a:r>
          </a:p>
        </p:txBody>
      </p:sp>
      <p:grpSp>
        <p:nvGrpSpPr>
          <p:cNvPr id="12" name="Группа 3"/>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21" name="Прямоугольник 20"/>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20" name="Рисунок 19"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269081" y="1071546"/>
          <a:ext cx="8605838" cy="5275261"/>
        </p:xfrm>
        <a:graphic>
          <a:graphicData uri="http://schemas.openxmlformats.org/drawingml/2006/table">
            <a:tbl>
              <a:tblPr/>
              <a:tblGrid>
                <a:gridCol w="4819637">
                  <a:extLst>
                    <a:ext uri="{9D8B030D-6E8A-4147-A177-3AD203B41FA5}">
                      <a16:colId xmlns:a16="http://schemas.microsoft.com/office/drawing/2014/main" val="20000"/>
                    </a:ext>
                  </a:extLst>
                </a:gridCol>
                <a:gridCol w="1285880">
                  <a:extLst>
                    <a:ext uri="{9D8B030D-6E8A-4147-A177-3AD203B41FA5}">
                      <a16:colId xmlns:a16="http://schemas.microsoft.com/office/drawing/2014/main" val="20001"/>
                    </a:ext>
                  </a:extLst>
                </a:gridCol>
                <a:gridCol w="1357317">
                  <a:extLst>
                    <a:ext uri="{9D8B030D-6E8A-4147-A177-3AD203B41FA5}">
                      <a16:colId xmlns:a16="http://schemas.microsoft.com/office/drawing/2014/main" val="20002"/>
                    </a:ext>
                  </a:extLst>
                </a:gridCol>
                <a:gridCol w="1143004">
                  <a:extLst>
                    <a:ext uri="{9D8B030D-6E8A-4147-A177-3AD203B41FA5}">
                      <a16:colId xmlns:a16="http://schemas.microsoft.com/office/drawing/2014/main" val="20003"/>
                    </a:ext>
                  </a:extLst>
                </a:gridCol>
              </a:tblGrid>
              <a:tr h="505050">
                <a:tc>
                  <a:txBody>
                    <a:bodyPr/>
                    <a:lstStyle/>
                    <a:p>
                      <a:pPr algn="ctr">
                        <a:lnSpc>
                          <a:spcPct val="115000"/>
                        </a:lnSpc>
                        <a:spcAft>
                          <a:spcPts val="0"/>
                        </a:spcAft>
                      </a:pPr>
                      <a:r>
                        <a:rPr lang="ru-RU" sz="1800" b="0" smtClean="0">
                          <a:solidFill>
                            <a:schemeClr val="bg1"/>
                          </a:solidFill>
                          <a:latin typeface="+mn-lt"/>
                          <a:ea typeface="Calibri"/>
                          <a:cs typeface="Times New Roman"/>
                        </a:rPr>
                        <a:t>Показатели</a:t>
                      </a:r>
                      <a:endParaRPr lang="ru-RU" sz="1800" b="0">
                        <a:solidFill>
                          <a:schemeClr val="bg1"/>
                        </a:solidFill>
                        <a:latin typeface="+mn-lt"/>
                        <a:ea typeface="Calibri"/>
                        <a:cs typeface="Times New Roman"/>
                      </a:endParaRP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a:lnSpc>
                          <a:spcPct val="115000"/>
                        </a:lnSpc>
                        <a:spcAft>
                          <a:spcPts val="0"/>
                        </a:spcAft>
                      </a:pPr>
                      <a:r>
                        <a:rPr lang="ru-RU" sz="1800" b="0" smtClean="0">
                          <a:solidFill>
                            <a:schemeClr val="bg1"/>
                          </a:solidFill>
                          <a:latin typeface="+mn-lt"/>
                          <a:ea typeface="Calibri"/>
                          <a:cs typeface="Times New Roman"/>
                        </a:rPr>
                        <a:t>СКН-18</a:t>
                      </a:r>
                      <a:endParaRPr lang="ru-RU" sz="1800" b="0">
                        <a:solidFill>
                          <a:schemeClr val="bg1"/>
                        </a:solidFill>
                        <a:latin typeface="+mn-lt"/>
                        <a:ea typeface="Calibri"/>
                        <a:cs typeface="Times New Roman"/>
                      </a:endParaRP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a:lnSpc>
                          <a:spcPct val="115000"/>
                        </a:lnSpc>
                        <a:spcAft>
                          <a:spcPts val="0"/>
                        </a:spcAft>
                      </a:pPr>
                      <a:r>
                        <a:rPr lang="ru-RU" sz="1800" b="0" smtClean="0">
                          <a:solidFill>
                            <a:schemeClr val="bg1"/>
                          </a:solidFill>
                          <a:latin typeface="+mn-lt"/>
                          <a:ea typeface="Calibri"/>
                          <a:cs typeface="Times New Roman"/>
                        </a:rPr>
                        <a:t>СКН-26</a:t>
                      </a:r>
                      <a:endParaRPr lang="ru-RU" sz="1800" b="0">
                        <a:solidFill>
                          <a:schemeClr val="bg1"/>
                        </a:solidFill>
                        <a:latin typeface="+mn-lt"/>
                        <a:ea typeface="Calibri"/>
                        <a:cs typeface="Times New Roman"/>
                      </a:endParaRP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a:lnSpc>
                          <a:spcPct val="115000"/>
                        </a:lnSpc>
                        <a:spcAft>
                          <a:spcPts val="0"/>
                        </a:spcAft>
                      </a:pPr>
                      <a:r>
                        <a:rPr lang="ru-RU" sz="1800" b="0" smtClean="0">
                          <a:solidFill>
                            <a:schemeClr val="bg1"/>
                          </a:solidFill>
                          <a:latin typeface="+mn-lt"/>
                          <a:ea typeface="Calibri"/>
                          <a:cs typeface="Times New Roman"/>
                        </a:rPr>
                        <a:t>СКН-40</a:t>
                      </a:r>
                      <a:endParaRPr lang="ru-RU" sz="1800" b="0">
                        <a:solidFill>
                          <a:schemeClr val="bg1"/>
                        </a:solidFill>
                        <a:latin typeface="+mn-lt"/>
                        <a:ea typeface="Calibri"/>
                        <a:cs typeface="Times New Roman"/>
                      </a:endParaRP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441100">
                <a:tc>
                  <a:txBody>
                    <a:bodyPr/>
                    <a:lstStyle/>
                    <a:p>
                      <a:pPr algn="l">
                        <a:lnSpc>
                          <a:spcPct val="115000"/>
                        </a:lnSpc>
                        <a:spcAft>
                          <a:spcPts val="0"/>
                        </a:spcAft>
                      </a:pPr>
                      <a:r>
                        <a:rPr lang="ru-RU" sz="1800" b="0">
                          <a:latin typeface="+mn-lt"/>
                          <a:ea typeface="Calibri"/>
                          <a:cs typeface="Times New Roman"/>
                        </a:rPr>
                        <a:t>Жесткость по Дефо, Н</a:t>
                      </a: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ru-RU" sz="1800" b="0">
                          <a:latin typeface="+mn-lt"/>
                          <a:ea typeface="Calibri"/>
                          <a:cs typeface="Times New Roman"/>
                        </a:rPr>
                        <a:t>17,2-21,1</a:t>
                      </a: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ru-RU" sz="1800" b="0">
                          <a:latin typeface="+mn-lt"/>
                          <a:ea typeface="Calibri"/>
                          <a:cs typeface="Times New Roman"/>
                        </a:rPr>
                        <a:t>17,2-21,1</a:t>
                      </a: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ru-RU" sz="1800" b="0">
                          <a:latin typeface="+mn-lt"/>
                          <a:ea typeface="Calibri"/>
                          <a:cs typeface="Times New Roman"/>
                        </a:rPr>
                        <a:t>17,2-21,1</a:t>
                      </a: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630942">
                <a:tc>
                  <a:txBody>
                    <a:bodyPr/>
                    <a:lstStyle/>
                    <a:p>
                      <a:pPr algn="l">
                        <a:lnSpc>
                          <a:spcPct val="115000"/>
                        </a:lnSpc>
                        <a:spcAft>
                          <a:spcPts val="0"/>
                        </a:spcAft>
                      </a:pPr>
                      <a:r>
                        <a:rPr lang="ru-RU" sz="1800" b="0">
                          <a:latin typeface="+mn-lt"/>
                          <a:ea typeface="Calibri"/>
                          <a:cs typeface="Times New Roman"/>
                        </a:rPr>
                        <a:t>Условная  прочность при </a:t>
                      </a:r>
                      <a:r>
                        <a:rPr lang="ru-RU" sz="1800" b="0" smtClean="0">
                          <a:latin typeface="+mn-lt"/>
                          <a:ea typeface="Calibri"/>
                          <a:cs typeface="Times New Roman"/>
                        </a:rPr>
                        <a:t>растяжении</a:t>
                      </a:r>
                      <a:r>
                        <a:rPr lang="ru-RU" sz="1800" b="0">
                          <a:latin typeface="+mn-lt"/>
                          <a:ea typeface="Calibri"/>
                          <a:cs typeface="Times New Roman"/>
                        </a:rPr>
                        <a:t>, </a:t>
                      </a:r>
                      <a:r>
                        <a:rPr lang="ru-RU" sz="1800" b="0" smtClean="0">
                          <a:latin typeface="+mn-lt"/>
                          <a:ea typeface="Calibri"/>
                          <a:cs typeface="Times New Roman"/>
                        </a:rPr>
                        <a:t>МПа</a:t>
                      </a:r>
                      <a:r>
                        <a:rPr lang="ru-RU" sz="1800" b="0">
                          <a:latin typeface="+mn-lt"/>
                          <a:ea typeface="Calibri"/>
                          <a:cs typeface="Times New Roman"/>
                        </a:rPr>
                        <a:t>,  не менее</a:t>
                      </a: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800" b="0" smtClean="0">
                          <a:latin typeface="+mn-lt"/>
                          <a:ea typeface="Calibri"/>
                          <a:cs typeface="Times New Roman"/>
                        </a:rPr>
                        <a:t>24,5</a:t>
                      </a:r>
                      <a:endParaRPr lang="ru-RU" sz="1800" b="0">
                        <a:latin typeface="+mn-lt"/>
                        <a:ea typeface="Calibri"/>
                        <a:cs typeface="Times New Roman"/>
                      </a:endParaRP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800" b="0" smtClean="0">
                          <a:latin typeface="+mn-lt"/>
                          <a:ea typeface="Calibri"/>
                          <a:cs typeface="Times New Roman"/>
                        </a:rPr>
                        <a:t>27,5</a:t>
                      </a:r>
                      <a:endParaRPr lang="ru-RU" sz="1800" b="0">
                        <a:latin typeface="+mn-lt"/>
                        <a:ea typeface="Calibri"/>
                        <a:cs typeface="Times New Roman"/>
                      </a:endParaRP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800" b="0" smtClean="0">
                          <a:latin typeface="+mn-lt"/>
                          <a:ea typeface="Calibri"/>
                          <a:cs typeface="Times New Roman"/>
                        </a:rPr>
                        <a:t>29,4</a:t>
                      </a:r>
                      <a:endParaRPr lang="ru-RU" sz="1800" b="0">
                        <a:latin typeface="+mn-lt"/>
                        <a:ea typeface="Calibri"/>
                        <a:cs typeface="Times New Roman"/>
                      </a:endParaRP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630942">
                <a:tc>
                  <a:txBody>
                    <a:bodyPr/>
                    <a:lstStyle/>
                    <a:p>
                      <a:pPr algn="l">
                        <a:lnSpc>
                          <a:spcPct val="115000"/>
                        </a:lnSpc>
                        <a:spcAft>
                          <a:spcPts val="0"/>
                        </a:spcAft>
                      </a:pPr>
                      <a:r>
                        <a:rPr lang="ru-RU" sz="1800" b="0">
                          <a:latin typeface="+mn-lt"/>
                          <a:ea typeface="Calibri"/>
                          <a:cs typeface="Times New Roman"/>
                        </a:rPr>
                        <a:t>Относительное удлинение </a:t>
                      </a:r>
                      <a:r>
                        <a:rPr lang="ru-RU" sz="1800" b="0" smtClean="0">
                          <a:latin typeface="+mn-lt"/>
                          <a:ea typeface="Calibri"/>
                          <a:cs typeface="Times New Roman"/>
                        </a:rPr>
                        <a:t>при </a:t>
                      </a:r>
                      <a:r>
                        <a:rPr lang="ru-RU" sz="1800" b="0">
                          <a:latin typeface="+mn-lt"/>
                          <a:ea typeface="Calibri"/>
                          <a:cs typeface="Times New Roman"/>
                        </a:rPr>
                        <a:t>разрыве, %,   не менее</a:t>
                      </a: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ru-RU" sz="1800" b="0" smtClean="0">
                          <a:latin typeface="+mn-lt"/>
                          <a:ea typeface="Calibri"/>
                          <a:cs typeface="Times New Roman"/>
                        </a:rPr>
                        <a:t>500</a:t>
                      </a:r>
                      <a:endParaRPr lang="ru-RU" sz="1800" b="0">
                        <a:latin typeface="+mn-lt"/>
                        <a:ea typeface="Calibri"/>
                        <a:cs typeface="Times New Roman"/>
                      </a:endParaRP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ru-RU" sz="1800" b="0" smtClean="0">
                          <a:latin typeface="+mn-lt"/>
                          <a:ea typeface="Calibri"/>
                          <a:cs typeface="Times New Roman"/>
                        </a:rPr>
                        <a:t>625</a:t>
                      </a:r>
                      <a:endParaRPr lang="ru-RU" sz="1800" b="0">
                        <a:latin typeface="+mn-lt"/>
                        <a:ea typeface="Calibri"/>
                        <a:cs typeface="Times New Roman"/>
                      </a:endParaRP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ru-RU" sz="1800" b="0" smtClean="0">
                          <a:latin typeface="+mn-lt"/>
                          <a:ea typeface="Calibri"/>
                          <a:cs typeface="Times New Roman"/>
                        </a:rPr>
                        <a:t>550</a:t>
                      </a:r>
                      <a:endParaRPr lang="ru-RU" sz="1800" b="0">
                        <a:latin typeface="+mn-lt"/>
                        <a:ea typeface="Calibri"/>
                        <a:cs typeface="Times New Roman"/>
                      </a:endParaRP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489729">
                <a:tc>
                  <a:txBody>
                    <a:bodyPr/>
                    <a:lstStyle/>
                    <a:p>
                      <a:pPr algn="l">
                        <a:lnSpc>
                          <a:spcPct val="115000"/>
                        </a:lnSpc>
                        <a:spcAft>
                          <a:spcPts val="0"/>
                        </a:spcAft>
                      </a:pPr>
                      <a:r>
                        <a:rPr lang="ru-RU" sz="1800" b="0">
                          <a:latin typeface="+mn-lt"/>
                          <a:ea typeface="Calibri"/>
                          <a:cs typeface="Times New Roman"/>
                        </a:rPr>
                        <a:t>Степень набухания в </a:t>
                      </a:r>
                      <a:r>
                        <a:rPr lang="ru-RU" sz="1800" b="0" smtClean="0">
                          <a:latin typeface="+mn-lt"/>
                          <a:ea typeface="Calibri"/>
                          <a:cs typeface="Times New Roman"/>
                        </a:rPr>
                        <a:t>смеси изооктан-толуол</a:t>
                      </a:r>
                      <a:r>
                        <a:rPr lang="ru-RU" sz="1800" b="0">
                          <a:latin typeface="+mn-lt"/>
                          <a:ea typeface="Calibri"/>
                          <a:cs typeface="Times New Roman"/>
                        </a:rPr>
                        <a:t>, %</a:t>
                      </a: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800" b="0" smtClean="0">
                          <a:latin typeface="+mn-lt"/>
                          <a:ea typeface="Calibri"/>
                          <a:cs typeface="Times New Roman"/>
                        </a:rPr>
                        <a:t>47-57</a:t>
                      </a:r>
                      <a:endParaRPr lang="ru-RU" sz="1800" b="0">
                        <a:latin typeface="+mn-lt"/>
                        <a:ea typeface="Calibri"/>
                        <a:cs typeface="Times New Roman"/>
                      </a:endParaRP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800" b="0" smtClean="0">
                          <a:latin typeface="+mn-lt"/>
                          <a:ea typeface="Calibri"/>
                          <a:cs typeface="Times New Roman"/>
                        </a:rPr>
                        <a:t>26-34</a:t>
                      </a:r>
                      <a:endParaRPr lang="ru-RU" sz="1800" b="0">
                        <a:latin typeface="+mn-lt"/>
                        <a:ea typeface="Calibri"/>
                        <a:cs typeface="Times New Roman"/>
                      </a:endParaRP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800" b="0" smtClean="0">
                          <a:latin typeface="+mn-lt"/>
                          <a:ea typeface="Calibri"/>
                          <a:cs typeface="Times New Roman"/>
                        </a:rPr>
                        <a:t>10-16</a:t>
                      </a:r>
                      <a:endParaRPr lang="ru-RU" sz="1800" b="0">
                        <a:latin typeface="+mn-lt"/>
                        <a:ea typeface="Calibri"/>
                        <a:cs typeface="Times New Roman"/>
                      </a:endParaRP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4"/>
                  </a:ext>
                </a:extLst>
              </a:tr>
              <a:tr h="500071">
                <a:tc>
                  <a:txBody>
                    <a:bodyPr/>
                    <a:lstStyle/>
                    <a:p>
                      <a:pPr algn="l">
                        <a:lnSpc>
                          <a:spcPct val="115000"/>
                        </a:lnSpc>
                        <a:spcAft>
                          <a:spcPts val="0"/>
                        </a:spcAft>
                      </a:pPr>
                      <a:r>
                        <a:rPr lang="ru-RU" sz="1800" b="0">
                          <a:latin typeface="+mn-lt"/>
                          <a:ea typeface="Calibri"/>
                          <a:cs typeface="Times New Roman"/>
                        </a:rPr>
                        <a:t>Температура стеклования, °С</a:t>
                      </a: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ru-RU" sz="1800" b="0">
                          <a:latin typeface="+mn-lt"/>
                          <a:ea typeface="Calibri"/>
                          <a:cs typeface="Times New Roman"/>
                        </a:rPr>
                        <a:t>-55</a:t>
                      </a: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ru-RU" sz="1800" b="0">
                          <a:latin typeface="+mn-lt"/>
                          <a:ea typeface="Calibri"/>
                          <a:cs typeface="Times New Roman"/>
                        </a:rPr>
                        <a:t>-42</a:t>
                      </a: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ru-RU" sz="1800" b="0">
                          <a:latin typeface="+mn-lt"/>
                          <a:ea typeface="Calibri"/>
                          <a:cs typeface="Times New Roman"/>
                        </a:rPr>
                        <a:t>-32</a:t>
                      </a: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500071">
                <a:tc>
                  <a:txBody>
                    <a:bodyPr/>
                    <a:lstStyle/>
                    <a:p>
                      <a:pPr algn="l">
                        <a:lnSpc>
                          <a:spcPct val="115000"/>
                        </a:lnSpc>
                        <a:spcAft>
                          <a:spcPts val="0"/>
                        </a:spcAft>
                      </a:pPr>
                      <a:r>
                        <a:rPr lang="ru-RU" sz="1800" b="0">
                          <a:latin typeface="+mn-lt"/>
                          <a:ea typeface="Calibri"/>
                          <a:cs typeface="Times New Roman"/>
                        </a:rPr>
                        <a:t>Относительное </a:t>
                      </a:r>
                      <a:r>
                        <a:rPr lang="ru-RU" sz="1800" b="0" smtClean="0">
                          <a:latin typeface="+mn-lt"/>
                          <a:ea typeface="Calibri"/>
                          <a:cs typeface="Times New Roman"/>
                        </a:rPr>
                        <a:t>остаточное удлинение</a:t>
                      </a:r>
                      <a:r>
                        <a:rPr lang="ru-RU" sz="1800" b="0">
                          <a:latin typeface="+mn-lt"/>
                          <a:ea typeface="Calibri"/>
                          <a:cs typeface="Times New Roman"/>
                        </a:rPr>
                        <a:t>, %</a:t>
                      </a: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800" b="0" smtClean="0">
                          <a:latin typeface="+mn-lt"/>
                          <a:ea typeface="Calibri"/>
                          <a:cs typeface="Times New Roman"/>
                        </a:rPr>
                        <a:t>10-20</a:t>
                      </a:r>
                      <a:endParaRPr lang="ru-RU" sz="1800" b="0">
                        <a:latin typeface="+mn-lt"/>
                        <a:ea typeface="Calibri"/>
                        <a:cs typeface="Times New Roman"/>
                      </a:endParaRP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800" b="0" smtClean="0">
                          <a:latin typeface="+mn-lt"/>
                          <a:ea typeface="Calibri"/>
                          <a:cs typeface="Times New Roman"/>
                        </a:rPr>
                        <a:t>15-28</a:t>
                      </a:r>
                      <a:endParaRPr lang="ru-RU" sz="1800" b="0">
                        <a:latin typeface="+mn-lt"/>
                        <a:ea typeface="Calibri"/>
                        <a:cs typeface="Times New Roman"/>
                      </a:endParaRP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800" b="0" smtClean="0">
                          <a:latin typeface="+mn-lt"/>
                          <a:ea typeface="Calibri"/>
                          <a:cs typeface="Times New Roman"/>
                        </a:rPr>
                        <a:t>15-30</a:t>
                      </a:r>
                      <a:endParaRPr lang="ru-RU" sz="1800" b="0">
                        <a:latin typeface="+mn-lt"/>
                        <a:ea typeface="Calibri"/>
                        <a:cs typeface="Times New Roman"/>
                      </a:endParaRP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6"/>
                  </a:ext>
                </a:extLst>
              </a:tr>
              <a:tr h="1577356">
                <a:tc>
                  <a:txBody>
                    <a:bodyPr/>
                    <a:lstStyle/>
                    <a:p>
                      <a:pPr algn="l">
                        <a:lnSpc>
                          <a:spcPct val="115000"/>
                        </a:lnSpc>
                        <a:spcAft>
                          <a:spcPts val="0"/>
                        </a:spcAft>
                      </a:pPr>
                      <a:r>
                        <a:rPr lang="ru-RU" sz="1800" b="0">
                          <a:latin typeface="+mn-lt"/>
                          <a:ea typeface="Calibri"/>
                          <a:cs typeface="Times New Roman"/>
                        </a:rPr>
                        <a:t>Коэффициенты </a:t>
                      </a:r>
                      <a:r>
                        <a:rPr lang="ru-RU" sz="1800" b="0" smtClean="0">
                          <a:latin typeface="+mn-lt"/>
                          <a:ea typeface="Calibri"/>
                          <a:cs typeface="Times New Roman"/>
                        </a:rPr>
                        <a:t>морозостойкости стандартных </a:t>
                      </a:r>
                      <a:r>
                        <a:rPr lang="ru-RU" sz="1800" b="0" err="1">
                          <a:latin typeface="+mn-lt"/>
                          <a:ea typeface="Calibri"/>
                          <a:cs typeface="Times New Roman"/>
                        </a:rPr>
                        <a:t>вулканизатов</a:t>
                      </a:r>
                      <a:r>
                        <a:rPr lang="ru-RU" sz="1800" b="0">
                          <a:latin typeface="+mn-lt"/>
                          <a:ea typeface="Calibri"/>
                          <a:cs typeface="Times New Roman"/>
                        </a:rPr>
                        <a:t>  </a:t>
                      </a:r>
                      <a:r>
                        <a:rPr lang="ru-RU" sz="1800" b="0" smtClean="0">
                          <a:latin typeface="+mn-lt"/>
                          <a:ea typeface="Calibri"/>
                          <a:cs typeface="Times New Roman"/>
                        </a:rPr>
                        <a:t>при 100</a:t>
                      </a:r>
                      <a:r>
                        <a:rPr lang="ru-RU" sz="1800" b="0">
                          <a:latin typeface="+mn-lt"/>
                          <a:ea typeface="Calibri"/>
                          <a:cs typeface="Times New Roman"/>
                        </a:rPr>
                        <a:t>% растяжении:</a:t>
                      </a:r>
                    </a:p>
                    <a:p>
                      <a:pPr algn="l">
                        <a:lnSpc>
                          <a:spcPct val="115000"/>
                        </a:lnSpc>
                        <a:spcAft>
                          <a:spcPts val="0"/>
                        </a:spcAft>
                      </a:pPr>
                      <a:r>
                        <a:rPr lang="ru-RU" sz="1800" b="0">
                          <a:latin typeface="+mn-lt"/>
                          <a:ea typeface="Calibri"/>
                          <a:cs typeface="Times New Roman"/>
                        </a:rPr>
                        <a:t>при  -15 </a:t>
                      </a:r>
                      <a:r>
                        <a:rPr lang="ru-RU" sz="1800" b="0">
                          <a:latin typeface="+mn-lt"/>
                          <a:ea typeface="Calibri"/>
                          <a:cs typeface="Times New Roman"/>
                          <a:sym typeface="Symbol"/>
                        </a:rPr>
                        <a:t></a:t>
                      </a:r>
                      <a:r>
                        <a:rPr lang="ru-RU" sz="1800" b="0">
                          <a:latin typeface="+mn-lt"/>
                          <a:ea typeface="Calibri"/>
                          <a:cs typeface="Times New Roman"/>
                        </a:rPr>
                        <a:t>С</a:t>
                      </a:r>
                    </a:p>
                    <a:p>
                      <a:pPr algn="l">
                        <a:lnSpc>
                          <a:spcPct val="115000"/>
                        </a:lnSpc>
                        <a:spcAft>
                          <a:spcPts val="0"/>
                        </a:spcAft>
                      </a:pPr>
                      <a:r>
                        <a:rPr lang="ru-RU" sz="1800" b="0">
                          <a:latin typeface="+mn-lt"/>
                          <a:ea typeface="Calibri"/>
                          <a:cs typeface="Times New Roman"/>
                        </a:rPr>
                        <a:t>         -25 </a:t>
                      </a:r>
                      <a:r>
                        <a:rPr lang="ru-RU" sz="1800" b="0">
                          <a:latin typeface="+mn-lt"/>
                          <a:ea typeface="Calibri"/>
                          <a:cs typeface="Times New Roman"/>
                          <a:sym typeface="Symbol"/>
                        </a:rPr>
                        <a:t></a:t>
                      </a:r>
                      <a:r>
                        <a:rPr lang="ru-RU" sz="1800" b="0">
                          <a:latin typeface="+mn-lt"/>
                          <a:ea typeface="Calibri"/>
                          <a:cs typeface="Times New Roman"/>
                        </a:rPr>
                        <a:t>С</a:t>
                      </a:r>
                    </a:p>
                    <a:p>
                      <a:pPr algn="l">
                        <a:lnSpc>
                          <a:spcPct val="115000"/>
                        </a:lnSpc>
                        <a:spcAft>
                          <a:spcPts val="0"/>
                        </a:spcAft>
                      </a:pPr>
                      <a:r>
                        <a:rPr lang="ru-RU" sz="1800" b="0">
                          <a:latin typeface="+mn-lt"/>
                          <a:ea typeface="Calibri"/>
                          <a:cs typeface="Times New Roman"/>
                        </a:rPr>
                        <a:t>         -35 </a:t>
                      </a:r>
                      <a:r>
                        <a:rPr lang="ru-RU" sz="1800" b="0">
                          <a:latin typeface="+mn-lt"/>
                          <a:ea typeface="Calibri"/>
                          <a:cs typeface="Times New Roman"/>
                          <a:sym typeface="Symbol"/>
                        </a:rPr>
                        <a:t></a:t>
                      </a:r>
                      <a:r>
                        <a:rPr lang="ru-RU" sz="1800" b="0">
                          <a:latin typeface="+mn-lt"/>
                          <a:ea typeface="Calibri"/>
                          <a:cs typeface="Times New Roman"/>
                        </a:rPr>
                        <a:t>С</a:t>
                      </a: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endParaRPr lang="ru-RU" sz="1800" b="0" smtClean="0">
                        <a:latin typeface="+mn-lt"/>
                        <a:ea typeface="Calibri"/>
                        <a:cs typeface="Times New Roman"/>
                      </a:endParaRPr>
                    </a:p>
                    <a:p>
                      <a:pPr algn="ctr">
                        <a:lnSpc>
                          <a:spcPct val="115000"/>
                        </a:lnSpc>
                        <a:spcAft>
                          <a:spcPts val="0"/>
                        </a:spcAft>
                      </a:pPr>
                      <a:endParaRPr lang="ru-RU" sz="1800" b="0" smtClean="0">
                        <a:latin typeface="+mn-lt"/>
                        <a:ea typeface="Calibri"/>
                        <a:cs typeface="Times New Roman"/>
                      </a:endParaRPr>
                    </a:p>
                    <a:p>
                      <a:pPr algn="ctr">
                        <a:lnSpc>
                          <a:spcPct val="115000"/>
                        </a:lnSpc>
                        <a:spcAft>
                          <a:spcPts val="0"/>
                        </a:spcAft>
                      </a:pPr>
                      <a:r>
                        <a:rPr lang="ru-RU" sz="1800" b="0" smtClean="0">
                          <a:latin typeface="+mn-lt"/>
                          <a:ea typeface="Calibri"/>
                          <a:cs typeface="Times New Roman"/>
                        </a:rPr>
                        <a:t>0,6-0,7</a:t>
                      </a:r>
                      <a:endParaRPr lang="ru-RU" sz="1800" b="0">
                        <a:latin typeface="+mn-lt"/>
                        <a:ea typeface="Calibri"/>
                        <a:cs typeface="Times New Roman"/>
                      </a:endParaRPr>
                    </a:p>
                    <a:p>
                      <a:pPr algn="ctr">
                        <a:lnSpc>
                          <a:spcPct val="115000"/>
                        </a:lnSpc>
                        <a:spcAft>
                          <a:spcPts val="0"/>
                        </a:spcAft>
                      </a:pPr>
                      <a:r>
                        <a:rPr lang="ru-RU" sz="1800" b="0">
                          <a:latin typeface="+mn-lt"/>
                          <a:ea typeface="Calibri"/>
                          <a:cs typeface="Times New Roman"/>
                        </a:rPr>
                        <a:t>0,4-0,5</a:t>
                      </a:r>
                    </a:p>
                    <a:p>
                      <a:pPr algn="ctr">
                        <a:lnSpc>
                          <a:spcPct val="115000"/>
                        </a:lnSpc>
                        <a:spcAft>
                          <a:spcPts val="0"/>
                        </a:spcAft>
                      </a:pPr>
                      <a:r>
                        <a:rPr lang="ru-RU" sz="1800" b="0">
                          <a:latin typeface="+mn-lt"/>
                          <a:ea typeface="Calibri"/>
                          <a:cs typeface="Times New Roman"/>
                        </a:rPr>
                        <a:t>0,15-0,20</a:t>
                      </a: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endParaRPr lang="ru-RU" sz="1800" b="0" smtClean="0">
                        <a:latin typeface="+mn-lt"/>
                        <a:ea typeface="Calibri"/>
                        <a:cs typeface="Times New Roman"/>
                      </a:endParaRPr>
                    </a:p>
                    <a:p>
                      <a:pPr algn="ctr">
                        <a:lnSpc>
                          <a:spcPct val="115000"/>
                        </a:lnSpc>
                        <a:spcAft>
                          <a:spcPts val="0"/>
                        </a:spcAft>
                      </a:pPr>
                      <a:endParaRPr lang="ru-RU" sz="1800" b="0" smtClean="0">
                        <a:latin typeface="+mn-lt"/>
                        <a:ea typeface="Calibri"/>
                        <a:cs typeface="Times New Roman"/>
                      </a:endParaRPr>
                    </a:p>
                    <a:p>
                      <a:pPr algn="ctr">
                        <a:lnSpc>
                          <a:spcPct val="115000"/>
                        </a:lnSpc>
                        <a:spcAft>
                          <a:spcPts val="0"/>
                        </a:spcAft>
                      </a:pPr>
                      <a:r>
                        <a:rPr lang="ru-RU" sz="1800" b="0" smtClean="0">
                          <a:latin typeface="+mn-lt"/>
                          <a:ea typeface="Calibri"/>
                          <a:cs typeface="Times New Roman"/>
                        </a:rPr>
                        <a:t>0,3-0,4</a:t>
                      </a:r>
                      <a:endParaRPr lang="ru-RU" sz="1800" b="0">
                        <a:latin typeface="+mn-lt"/>
                        <a:ea typeface="Calibri"/>
                        <a:cs typeface="Times New Roman"/>
                      </a:endParaRPr>
                    </a:p>
                    <a:p>
                      <a:pPr algn="ctr">
                        <a:lnSpc>
                          <a:spcPct val="115000"/>
                        </a:lnSpc>
                        <a:spcAft>
                          <a:spcPts val="0"/>
                        </a:spcAft>
                      </a:pPr>
                      <a:r>
                        <a:rPr lang="ru-RU" sz="1800" b="0">
                          <a:latin typeface="+mn-lt"/>
                          <a:ea typeface="Calibri"/>
                          <a:cs typeface="Times New Roman"/>
                        </a:rPr>
                        <a:t>0,15-0,20</a:t>
                      </a:r>
                    </a:p>
                    <a:p>
                      <a:pPr algn="ctr">
                        <a:lnSpc>
                          <a:spcPct val="115000"/>
                        </a:lnSpc>
                        <a:spcAft>
                          <a:spcPts val="0"/>
                        </a:spcAft>
                      </a:pPr>
                      <a:r>
                        <a:rPr lang="ru-RU" sz="1800" b="0">
                          <a:latin typeface="+mn-lt"/>
                          <a:ea typeface="Calibri"/>
                          <a:cs typeface="Times New Roman"/>
                        </a:rPr>
                        <a:t>0,02</a:t>
                      </a: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endParaRPr lang="ru-RU" sz="1800" b="0">
                        <a:latin typeface="+mn-lt"/>
                        <a:ea typeface="Calibri"/>
                        <a:cs typeface="Times New Roman"/>
                      </a:endParaRPr>
                    </a:p>
                    <a:p>
                      <a:pPr algn="ctr">
                        <a:lnSpc>
                          <a:spcPct val="115000"/>
                        </a:lnSpc>
                        <a:spcAft>
                          <a:spcPts val="0"/>
                        </a:spcAft>
                      </a:pPr>
                      <a:endParaRPr lang="ru-RU" sz="1800" b="0" smtClean="0">
                        <a:latin typeface="+mn-lt"/>
                        <a:ea typeface="Calibri"/>
                        <a:cs typeface="Times New Roman"/>
                      </a:endParaRPr>
                    </a:p>
                    <a:p>
                      <a:pPr algn="ctr">
                        <a:lnSpc>
                          <a:spcPct val="115000"/>
                        </a:lnSpc>
                        <a:spcAft>
                          <a:spcPts val="0"/>
                        </a:spcAft>
                      </a:pPr>
                      <a:r>
                        <a:rPr lang="ru-RU" sz="1800" b="0" smtClean="0">
                          <a:latin typeface="+mn-lt"/>
                          <a:ea typeface="Calibri"/>
                          <a:cs typeface="Times New Roman"/>
                        </a:rPr>
                        <a:t>0,15-0,20</a:t>
                      </a:r>
                      <a:endParaRPr lang="ru-RU" sz="1800" b="0">
                        <a:latin typeface="+mn-lt"/>
                        <a:ea typeface="Calibri"/>
                        <a:cs typeface="Times New Roman"/>
                      </a:endParaRPr>
                    </a:p>
                    <a:p>
                      <a:pPr algn="ctr">
                        <a:lnSpc>
                          <a:spcPct val="115000"/>
                        </a:lnSpc>
                        <a:spcAft>
                          <a:spcPts val="0"/>
                        </a:spcAft>
                      </a:pPr>
                      <a:r>
                        <a:rPr lang="ru-RU" sz="1800" b="0">
                          <a:latin typeface="+mn-lt"/>
                          <a:ea typeface="Calibri"/>
                          <a:cs typeface="Times New Roman"/>
                        </a:rPr>
                        <a:t>0,02</a:t>
                      </a:r>
                    </a:p>
                    <a:p>
                      <a:pPr algn="ctr">
                        <a:lnSpc>
                          <a:spcPct val="115000"/>
                        </a:lnSpc>
                        <a:spcAft>
                          <a:spcPts val="0"/>
                        </a:spcAft>
                      </a:pPr>
                      <a:r>
                        <a:rPr lang="ru-RU" sz="1800" b="0">
                          <a:latin typeface="+mn-lt"/>
                          <a:ea typeface="Calibri"/>
                          <a:cs typeface="Times New Roman"/>
                        </a:rPr>
                        <a:t>-</a:t>
                      </a:r>
                    </a:p>
                  </a:txBody>
                  <a:tcPr marL="44247" marR="44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6433" name="Rectangle 1"/>
          <p:cNvSpPr>
            <a:spLocks noChangeArrowheads="1"/>
          </p:cNvSpPr>
          <p:nvPr/>
        </p:nvSpPr>
        <p:spPr bwMode="auto">
          <a:xfrm>
            <a:off x="2214546" y="642918"/>
            <a:ext cx="4329390" cy="369332"/>
          </a:xfrm>
          <a:prstGeom prst="rect">
            <a:avLst/>
          </a:prstGeom>
          <a:noFill/>
          <a:ln w="9525">
            <a:noFill/>
            <a:miter lim="800000"/>
            <a:headEnd/>
            <a:tailEnd/>
          </a:ln>
        </p:spPr>
        <p:txBody>
          <a:bodyPr wrap="none" anchor="ctr">
            <a:spAutoFit/>
          </a:bodyPr>
          <a:lstStyle/>
          <a:p>
            <a:pPr algn="ctr"/>
            <a:r>
              <a:rPr lang="ru-RU" altLang="ru-RU" b="1">
                <a:solidFill>
                  <a:srgbClr val="C00000"/>
                </a:solidFill>
                <a:latin typeface="+mj-lt"/>
                <a:cs typeface="Tahoma" pitchFamily="34" charset="0"/>
              </a:rPr>
              <a:t>Свойства бутадиен-нитрильных каучуков</a:t>
            </a:r>
            <a:endParaRPr lang="ru-RU" altLang="ru-RU">
              <a:solidFill>
                <a:srgbClr val="C00000"/>
              </a:solidFill>
              <a:latin typeface="+mj-lt"/>
              <a:cs typeface="Tahoma" pitchFamily="34" charset="0"/>
            </a:endParaRPr>
          </a:p>
        </p:txBody>
      </p:sp>
      <p:sp>
        <p:nvSpPr>
          <p:cNvPr id="16434" name="Номер слайда 6"/>
          <p:cNvSpPr>
            <a:spLocks noGrp="1"/>
          </p:cNvSpPr>
          <p:nvPr>
            <p:ph type="sldNum" sz="quarter" idx="12"/>
          </p:nvPr>
        </p:nvSpPr>
        <p:spPr bwMode="auto">
          <a:noFill/>
          <a:ln>
            <a:miter lim="800000"/>
            <a:headEnd/>
            <a:tailEnd/>
          </a:ln>
        </p:spPr>
        <p:txBody>
          <a:bodyPr/>
          <a:lstStyle/>
          <a:p>
            <a:fld id="{5F95B229-E7CD-4AF7-A8F3-B1E3875A7737}" type="slidenum">
              <a:rPr lang="ru-RU" altLang="ru-RU" smtClean="0">
                <a:cs typeface="Arial" pitchFamily="34" charset="0"/>
              </a:rPr>
              <a:pPr/>
              <a:t>116</a:t>
            </a:fld>
            <a:endParaRPr lang="ru-RU" altLang="ru-RU" smtClean="0">
              <a:cs typeface="Arial" pitchFamily="34" charset="0"/>
            </a:endParaRPr>
          </a:p>
        </p:txBody>
      </p:sp>
      <p:sp>
        <p:nvSpPr>
          <p:cNvPr id="16435" name="Прямоугольник 5"/>
          <p:cNvSpPr>
            <a:spLocks noChangeArrowheads="1"/>
          </p:cNvSpPr>
          <p:nvPr/>
        </p:nvSpPr>
        <p:spPr bwMode="auto">
          <a:xfrm>
            <a:off x="323850" y="6335713"/>
            <a:ext cx="8353425" cy="461665"/>
          </a:xfrm>
          <a:prstGeom prst="rect">
            <a:avLst/>
          </a:prstGeom>
          <a:noFill/>
          <a:ln w="9525">
            <a:noFill/>
            <a:miter lim="800000"/>
            <a:headEnd/>
            <a:tailEnd/>
          </a:ln>
        </p:spPr>
        <p:txBody>
          <a:bodyPr>
            <a:spAutoFit/>
          </a:bodyPr>
          <a:lstStyle/>
          <a:p>
            <a:pPr eaLnBrk="0" hangingPunct="0"/>
            <a:r>
              <a:rPr lang="ru-RU" sz="1200" i="1"/>
              <a:t>Ссылка: Большой справочник резинщика. Ч.1. Каучуки и ингредиенты /Под ред. С.В. Резниченко, Ю.Л. Морозова. – М.: ЩЩЩ «Издательский центр «</a:t>
            </a:r>
            <a:r>
              <a:rPr lang="ru-RU" sz="1200" i="1" err="1"/>
              <a:t>Техинформ</a:t>
            </a:r>
            <a:r>
              <a:rPr lang="ru-RU" sz="1200" i="1"/>
              <a:t>» МАИ, 2012. – 193 с.</a:t>
            </a:r>
          </a:p>
        </p:txBody>
      </p:sp>
      <p:grpSp>
        <p:nvGrpSpPr>
          <p:cNvPr id="16" name="Группа 3"/>
          <p:cNvGrpSpPr/>
          <p:nvPr/>
        </p:nvGrpSpPr>
        <p:grpSpPr>
          <a:xfrm>
            <a:off x="-32" y="0"/>
            <a:ext cx="9144032" cy="642918"/>
            <a:chOff x="-32" y="0"/>
            <a:chExt cx="9144032" cy="642918"/>
          </a:xfrm>
          <a:solidFill>
            <a:schemeClr val="tx2">
              <a:lumMod val="20000"/>
              <a:lumOff val="80000"/>
            </a:schemeClr>
          </a:solidFill>
          <a:effectLst/>
        </p:grpSpPr>
        <p:grpSp>
          <p:nvGrpSpPr>
            <p:cNvPr id="17"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8" name="Рисунок 17"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a:xfrm>
            <a:off x="428596" y="642918"/>
            <a:ext cx="8229600" cy="796925"/>
          </a:xfrm>
        </p:spPr>
        <p:txBody>
          <a:bodyPr>
            <a:normAutofit/>
          </a:bodyPr>
          <a:lstStyle/>
          <a:p>
            <a:pPr eaLnBrk="1" hangingPunct="1"/>
            <a:r>
              <a:rPr lang="ru-RU" altLang="ru-RU" sz="1800" b="1" smtClean="0">
                <a:solidFill>
                  <a:srgbClr val="C00000"/>
                </a:solidFill>
                <a:cs typeface="Tahoma" pitchFamily="34" charset="0"/>
              </a:rPr>
              <a:t>Сравнительные свойства резин на основе фторкаучуков и натурального каучука</a:t>
            </a:r>
          </a:p>
        </p:txBody>
      </p:sp>
      <p:graphicFrame>
        <p:nvGraphicFramePr>
          <p:cNvPr id="5" name="Содержимое 4"/>
          <p:cNvGraphicFramePr>
            <a:graphicFrameLocks noGrp="1"/>
          </p:cNvGraphicFramePr>
          <p:nvPr>
            <p:ph idx="1"/>
          </p:nvPr>
        </p:nvGraphicFramePr>
        <p:xfrm>
          <a:off x="269875" y="1384300"/>
          <a:ext cx="8604250" cy="4433888"/>
        </p:xfrm>
        <a:graphic>
          <a:graphicData uri="http://schemas.openxmlformats.org/drawingml/2006/table">
            <a:tbl>
              <a:tblPr firstRow="1" bandRow="1">
                <a:tableStyleId>{5C22544A-7EE6-4342-B048-85BDC9FD1C3A}</a:tableStyleId>
              </a:tblPr>
              <a:tblGrid>
                <a:gridCol w="2428806">
                  <a:extLst>
                    <a:ext uri="{9D8B030D-6E8A-4147-A177-3AD203B41FA5}">
                      <a16:colId xmlns:a16="http://schemas.microsoft.com/office/drawing/2014/main" val="20000"/>
                    </a:ext>
                  </a:extLst>
                </a:gridCol>
                <a:gridCol w="1500163">
                  <a:extLst>
                    <a:ext uri="{9D8B030D-6E8A-4147-A177-3AD203B41FA5}">
                      <a16:colId xmlns:a16="http://schemas.microsoft.com/office/drawing/2014/main" val="20001"/>
                    </a:ext>
                  </a:extLst>
                </a:gridCol>
                <a:gridCol w="1500163">
                  <a:extLst>
                    <a:ext uri="{9D8B030D-6E8A-4147-A177-3AD203B41FA5}">
                      <a16:colId xmlns:a16="http://schemas.microsoft.com/office/drawing/2014/main" val="20002"/>
                    </a:ext>
                  </a:extLst>
                </a:gridCol>
                <a:gridCol w="1454268">
                  <a:extLst>
                    <a:ext uri="{9D8B030D-6E8A-4147-A177-3AD203B41FA5}">
                      <a16:colId xmlns:a16="http://schemas.microsoft.com/office/drawing/2014/main" val="20003"/>
                    </a:ext>
                  </a:extLst>
                </a:gridCol>
                <a:gridCol w="1720850">
                  <a:extLst>
                    <a:ext uri="{9D8B030D-6E8A-4147-A177-3AD203B41FA5}">
                      <a16:colId xmlns:a16="http://schemas.microsoft.com/office/drawing/2014/main" val="20004"/>
                    </a:ext>
                  </a:extLst>
                </a:gridCol>
              </a:tblGrid>
              <a:tr h="1076010">
                <a:tc>
                  <a:txBody>
                    <a:bodyPr/>
                    <a:lstStyle/>
                    <a:p>
                      <a:r>
                        <a:rPr lang="ru-RU" smtClean="0">
                          <a:solidFill>
                            <a:schemeClr val="tx1"/>
                          </a:solidFill>
                        </a:rPr>
                        <a:t>Показатели</a:t>
                      </a:r>
                      <a:endParaRPr lang="ru-RU">
                        <a:solidFill>
                          <a:schemeClr val="tx1"/>
                        </a:solidFill>
                      </a:endParaRPr>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solidFill>
                            <a:schemeClr val="tx1"/>
                          </a:solidFill>
                        </a:rPr>
                        <a:t>Резина на основе </a:t>
                      </a:r>
                    </a:p>
                    <a:p>
                      <a:pPr algn="ctr"/>
                      <a:r>
                        <a:rPr lang="ru-RU" smtClean="0">
                          <a:solidFill>
                            <a:schemeClr val="tx1"/>
                          </a:solidFill>
                        </a:rPr>
                        <a:t>СКФ - 32</a:t>
                      </a:r>
                      <a:endParaRPr lang="ru-RU">
                        <a:solidFill>
                          <a:schemeClr val="tx1"/>
                        </a:solidFill>
                      </a:endParaRPr>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solidFill>
                            <a:schemeClr val="tx1"/>
                          </a:solidFill>
                        </a:rPr>
                        <a:t>Резина на основе </a:t>
                      </a:r>
                    </a:p>
                    <a:p>
                      <a:pPr algn="ctr"/>
                      <a:r>
                        <a:rPr lang="ru-RU" smtClean="0">
                          <a:solidFill>
                            <a:schemeClr val="tx1"/>
                          </a:solidFill>
                        </a:rPr>
                        <a:t>СКФ-26</a:t>
                      </a:r>
                      <a:endParaRPr lang="ru-RU">
                        <a:solidFill>
                          <a:schemeClr val="tx1"/>
                        </a:solidFill>
                      </a:endParaRPr>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solidFill>
                            <a:schemeClr val="tx1"/>
                          </a:solidFill>
                        </a:rPr>
                        <a:t>Резина на основе</a:t>
                      </a:r>
                    </a:p>
                    <a:p>
                      <a:pPr algn="ctr"/>
                      <a:r>
                        <a:rPr lang="ru-RU" smtClean="0">
                          <a:solidFill>
                            <a:schemeClr val="tx1"/>
                          </a:solidFill>
                        </a:rPr>
                        <a:t> СКФ - 264</a:t>
                      </a:r>
                      <a:endParaRPr lang="ru-RU">
                        <a:solidFill>
                          <a:schemeClr val="tx1"/>
                        </a:solidFill>
                      </a:endParaRPr>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solidFill>
                            <a:schemeClr val="tx1"/>
                          </a:solidFill>
                        </a:rPr>
                        <a:t>Резина на основе</a:t>
                      </a:r>
                      <a:r>
                        <a:rPr lang="ru-RU" baseline="0" smtClean="0">
                          <a:solidFill>
                            <a:schemeClr val="tx1"/>
                          </a:solidFill>
                        </a:rPr>
                        <a:t> </a:t>
                      </a:r>
                      <a:r>
                        <a:rPr lang="ru-RU" smtClean="0">
                          <a:solidFill>
                            <a:schemeClr val="tx1"/>
                          </a:solidFill>
                        </a:rPr>
                        <a:t>натурального</a:t>
                      </a:r>
                      <a:r>
                        <a:rPr lang="ru-RU" baseline="0" smtClean="0">
                          <a:solidFill>
                            <a:schemeClr val="tx1"/>
                          </a:solidFill>
                        </a:rPr>
                        <a:t> каучука</a:t>
                      </a:r>
                      <a:endParaRPr lang="ru-RU">
                        <a:solidFill>
                          <a:schemeClr val="tx1"/>
                        </a:solidFill>
                      </a:endParaRPr>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55984">
                <a:tc>
                  <a:txBody>
                    <a:bodyPr/>
                    <a:lstStyle/>
                    <a:p>
                      <a:r>
                        <a:rPr lang="ru-RU" smtClean="0"/>
                        <a:t>Предел прочности при растяжении, кгс/см</a:t>
                      </a:r>
                      <a:r>
                        <a:rPr lang="ru-RU" baseline="30000" smtClean="0"/>
                        <a:t>2</a:t>
                      </a:r>
                      <a:endParaRPr lang="ru-RU" baseline="3000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t>190-300</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t>140-210</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t>140-200</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t>180</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76010">
                <a:tc>
                  <a:txBody>
                    <a:bodyPr/>
                    <a:lstStyle/>
                    <a:p>
                      <a:r>
                        <a:rPr lang="ru-RU" smtClean="0"/>
                        <a:t>Относительное удлинение при разрыве, %</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t>100-300</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t>150-350</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t>150-350</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t>550</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56587">
                <a:tc>
                  <a:txBody>
                    <a:bodyPr/>
                    <a:lstStyle/>
                    <a:p>
                      <a:r>
                        <a:rPr lang="ru-RU" smtClean="0"/>
                        <a:t>Морозостойкость, °С</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t>от -20 до -40</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t>от -20 до -40</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t>от -14 до -30</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t>-55</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56587">
                <a:tc>
                  <a:txBody>
                    <a:bodyPr/>
                    <a:lstStyle/>
                    <a:p>
                      <a:r>
                        <a:rPr lang="ru-RU" smtClean="0"/>
                        <a:t>Теплостойкость,</a:t>
                      </a:r>
                      <a:r>
                        <a:rPr lang="ru-RU" baseline="0" smtClean="0"/>
                        <a:t> °С</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t>200</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t>250</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t>250</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mtClean="0"/>
                        <a:t>100</a:t>
                      </a:r>
                      <a:endParaRPr lang="ru-RU"/>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7411" name="Номер слайда 2"/>
          <p:cNvSpPr>
            <a:spLocks noGrp="1"/>
          </p:cNvSpPr>
          <p:nvPr>
            <p:ph type="sldNum" sz="quarter" idx="12"/>
          </p:nvPr>
        </p:nvSpPr>
        <p:spPr bwMode="auto">
          <a:noFill/>
          <a:ln>
            <a:miter lim="800000"/>
            <a:headEnd/>
            <a:tailEnd/>
          </a:ln>
        </p:spPr>
        <p:txBody>
          <a:bodyPr/>
          <a:lstStyle/>
          <a:p>
            <a:fld id="{0B92CB5E-8FE8-41B3-8AB9-7C1CA845D20B}" type="slidenum">
              <a:rPr lang="ru-RU" altLang="ru-RU" smtClean="0">
                <a:cs typeface="Arial" pitchFamily="34" charset="0"/>
              </a:rPr>
              <a:pPr/>
              <a:t>117</a:t>
            </a:fld>
            <a:endParaRPr lang="ru-RU" altLang="ru-RU" smtClean="0">
              <a:cs typeface="Arial" pitchFamily="34" charset="0"/>
            </a:endParaRPr>
          </a:p>
        </p:txBody>
      </p:sp>
      <p:sp>
        <p:nvSpPr>
          <p:cNvPr id="17450" name="Прямоугольник 5"/>
          <p:cNvSpPr>
            <a:spLocks noChangeArrowheads="1"/>
          </p:cNvSpPr>
          <p:nvPr/>
        </p:nvSpPr>
        <p:spPr bwMode="auto">
          <a:xfrm>
            <a:off x="504032" y="6021388"/>
            <a:ext cx="8135937" cy="276999"/>
          </a:xfrm>
          <a:prstGeom prst="rect">
            <a:avLst/>
          </a:prstGeom>
          <a:noFill/>
          <a:ln w="9525">
            <a:noFill/>
            <a:miter lim="800000"/>
            <a:headEnd/>
            <a:tailEnd/>
          </a:ln>
        </p:spPr>
        <p:txBody>
          <a:bodyPr>
            <a:spAutoFit/>
          </a:bodyPr>
          <a:lstStyle/>
          <a:p>
            <a:pPr eaLnBrk="0" hangingPunct="0"/>
            <a:r>
              <a:rPr lang="ru-RU" sz="1200" i="1"/>
              <a:t>Ссылка: </a:t>
            </a:r>
            <a:r>
              <a:rPr lang="en-US" sz="1200" i="1"/>
              <a:t>http://www.halopolymer.ru/service/spetsfp/ftorkauchuki-i-lateksy/ftorkauchuki-skf-32-i-skf-26/</a:t>
            </a:r>
            <a:endParaRPr lang="ru-RU" sz="1200" i="1"/>
          </a:p>
        </p:txBody>
      </p:sp>
      <p:grpSp>
        <p:nvGrpSpPr>
          <p:cNvPr id="16" name="Группа 3"/>
          <p:cNvGrpSpPr/>
          <p:nvPr/>
        </p:nvGrpSpPr>
        <p:grpSpPr>
          <a:xfrm>
            <a:off x="-32" y="0"/>
            <a:ext cx="9144032" cy="642918"/>
            <a:chOff x="-32" y="0"/>
            <a:chExt cx="9144032" cy="642918"/>
          </a:xfrm>
          <a:solidFill>
            <a:schemeClr val="tx2">
              <a:lumMod val="20000"/>
              <a:lumOff val="80000"/>
            </a:schemeClr>
          </a:solidFill>
          <a:effectLst/>
        </p:grpSpPr>
        <p:grpSp>
          <p:nvGrpSpPr>
            <p:cNvPr id="17"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8" name="Рисунок 17"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350044" y="1000108"/>
          <a:ext cx="8443912" cy="4970463"/>
        </p:xfrm>
        <a:graphic>
          <a:graphicData uri="http://schemas.openxmlformats.org/drawingml/2006/table">
            <a:tbl>
              <a:tblPr firstRow="1" bandRow="1">
                <a:tableStyleId>{69CF1AB2-1976-4502-BF36-3FF5EA218861}</a:tableStyleId>
              </a:tblPr>
              <a:tblGrid>
                <a:gridCol w="4358258">
                  <a:extLst>
                    <a:ext uri="{9D8B030D-6E8A-4147-A177-3AD203B41FA5}">
                      <a16:colId xmlns:a16="http://schemas.microsoft.com/office/drawing/2014/main" val="20000"/>
                    </a:ext>
                  </a:extLst>
                </a:gridCol>
                <a:gridCol w="999573">
                  <a:extLst>
                    <a:ext uri="{9D8B030D-6E8A-4147-A177-3AD203B41FA5}">
                      <a16:colId xmlns:a16="http://schemas.microsoft.com/office/drawing/2014/main" val="20001"/>
                    </a:ext>
                  </a:extLst>
                </a:gridCol>
                <a:gridCol w="1000128">
                  <a:extLst>
                    <a:ext uri="{9D8B030D-6E8A-4147-A177-3AD203B41FA5}">
                      <a16:colId xmlns:a16="http://schemas.microsoft.com/office/drawing/2014/main" val="20002"/>
                    </a:ext>
                  </a:extLst>
                </a:gridCol>
                <a:gridCol w="1000128">
                  <a:extLst>
                    <a:ext uri="{9D8B030D-6E8A-4147-A177-3AD203B41FA5}">
                      <a16:colId xmlns:a16="http://schemas.microsoft.com/office/drawing/2014/main" val="20003"/>
                    </a:ext>
                  </a:extLst>
                </a:gridCol>
                <a:gridCol w="1085825">
                  <a:extLst>
                    <a:ext uri="{9D8B030D-6E8A-4147-A177-3AD203B41FA5}">
                      <a16:colId xmlns:a16="http://schemas.microsoft.com/office/drawing/2014/main" val="20004"/>
                    </a:ext>
                  </a:extLst>
                </a:gridCol>
              </a:tblGrid>
              <a:tr h="304760">
                <a:tc rowSpan="3">
                  <a:txBody>
                    <a:bodyPr/>
                    <a:lstStyle/>
                    <a:p>
                      <a:pPr algn="ctr">
                        <a:lnSpc>
                          <a:spcPct val="115000"/>
                        </a:lnSpc>
                        <a:spcAft>
                          <a:spcPts val="0"/>
                        </a:spcAft>
                      </a:pPr>
                      <a:r>
                        <a:rPr lang="ru-RU" sz="1200" b="1"/>
                        <a:t>Показатель</a:t>
                      </a:r>
                      <a:endParaRPr lang="ru-RU" sz="1200" b="1">
                        <a:latin typeface="Calibri"/>
                        <a:ea typeface="Calibri"/>
                        <a:cs typeface="Times New Roman"/>
                      </a:endParaRPr>
                    </a:p>
                  </a:txBody>
                  <a:tcPr marL="68580" marR="68580" marT="0" marB="0" anchor="ctr"/>
                </a:tc>
                <a:tc gridSpan="2">
                  <a:txBody>
                    <a:bodyPr/>
                    <a:lstStyle/>
                    <a:p>
                      <a:pPr algn="ctr">
                        <a:lnSpc>
                          <a:spcPct val="115000"/>
                        </a:lnSpc>
                        <a:spcAft>
                          <a:spcPts val="0"/>
                        </a:spcAft>
                      </a:pPr>
                      <a:r>
                        <a:rPr lang="ru-RU" sz="1200" err="1"/>
                        <a:t>Ненаполненные</a:t>
                      </a:r>
                      <a:r>
                        <a:rPr lang="ru-RU" sz="1200"/>
                        <a:t> резины</a:t>
                      </a:r>
                      <a:endParaRPr lang="ru-RU" sz="1200">
                        <a:latin typeface="Calibri"/>
                        <a:ea typeface="Calibri"/>
                        <a:cs typeface="Times New Roman"/>
                      </a:endParaRPr>
                    </a:p>
                  </a:txBody>
                  <a:tcPr marL="68580" marR="68580" marT="0" marB="0"/>
                </a:tc>
                <a:tc hMerge="1">
                  <a:txBody>
                    <a:bodyPr/>
                    <a:lstStyle/>
                    <a:p>
                      <a:pPr>
                        <a:lnSpc>
                          <a:spcPct val="115000"/>
                        </a:lnSpc>
                        <a:spcAft>
                          <a:spcPts val="0"/>
                        </a:spcAft>
                      </a:pPr>
                      <a:endParaRPr lang="ru-RU" sz="1100" dirty="0">
                        <a:latin typeface="Calibri"/>
                        <a:ea typeface="Calibri"/>
                        <a:cs typeface="Times New Roman"/>
                      </a:endParaRPr>
                    </a:p>
                  </a:txBody>
                  <a:tcPr marL="68580" marR="68580" marT="0" marB="0"/>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smtClean="0"/>
                        <a:t>Наполненные резины**</a:t>
                      </a:r>
                      <a:endParaRPr lang="ru-RU" sz="1200" smtClean="0">
                        <a:latin typeface="Calibri"/>
                        <a:ea typeface="Calibri"/>
                        <a:cs typeface="Times New Roman"/>
                      </a:endParaRPr>
                    </a:p>
                  </a:txBody>
                  <a:tcPr marT="45714" marB="45714"/>
                </a:tc>
                <a:tc hMerge="1">
                  <a:txBody>
                    <a:bodyPr/>
                    <a:lstStyle/>
                    <a:p>
                      <a:endParaRPr lang="ru-RU" dirty="0"/>
                    </a:p>
                  </a:txBody>
                  <a:tcPr/>
                </a:tc>
                <a:extLst>
                  <a:ext uri="{0D108BD9-81ED-4DB2-BD59-A6C34878D82A}">
                    <a16:rowId xmlns:a16="http://schemas.microsoft.com/office/drawing/2014/main" val="10000"/>
                  </a:ext>
                </a:extLst>
              </a:tr>
              <a:tr h="304760">
                <a:tc vMerge="1">
                  <a:txBody>
                    <a:bodyPr/>
                    <a:lstStyle/>
                    <a:p>
                      <a:endParaRPr lang="ru-RU" dirty="0"/>
                    </a:p>
                  </a:txBody>
                  <a:tcPr/>
                </a:tc>
                <a:tc gridSpan="2">
                  <a:txBody>
                    <a:bodyPr/>
                    <a:lstStyle/>
                    <a:p>
                      <a:pPr algn="ctr">
                        <a:lnSpc>
                          <a:spcPct val="115000"/>
                        </a:lnSpc>
                        <a:spcAft>
                          <a:spcPts val="0"/>
                        </a:spcAft>
                      </a:pPr>
                      <a:r>
                        <a:rPr lang="ru-RU" sz="1200"/>
                        <a:t>регулятор</a:t>
                      </a:r>
                      <a:endParaRPr lang="ru-RU" sz="1200">
                        <a:latin typeface="Calibri"/>
                        <a:ea typeface="Calibri"/>
                        <a:cs typeface="Times New Roman"/>
                      </a:endParaRPr>
                    </a:p>
                  </a:txBody>
                  <a:tcPr marL="68580" marR="68580" marT="0" marB="0"/>
                </a:tc>
                <a:tc hMerge="1">
                  <a:txBody>
                    <a:bodyPr/>
                    <a:lstStyle/>
                    <a:p>
                      <a:pPr>
                        <a:lnSpc>
                          <a:spcPct val="115000"/>
                        </a:lnSpc>
                        <a:spcAft>
                          <a:spcPts val="0"/>
                        </a:spcAft>
                      </a:pPr>
                      <a:endParaRPr lang="ru-RU" sz="1100" dirty="0">
                        <a:latin typeface="Calibri"/>
                        <a:ea typeface="Calibri"/>
                        <a:cs typeface="Times New Roman"/>
                      </a:endParaRPr>
                    </a:p>
                  </a:txBody>
                  <a:tcPr marL="68580" marR="68580" marT="0" marB="0"/>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smtClean="0"/>
                        <a:t>регулятор</a:t>
                      </a:r>
                      <a:endParaRPr lang="ru-RU" sz="1200" smtClean="0">
                        <a:latin typeface="Calibri"/>
                        <a:ea typeface="Calibri"/>
                        <a:cs typeface="Times New Roman"/>
                      </a:endParaRPr>
                    </a:p>
                  </a:txBody>
                  <a:tcPr marT="45714" marB="45714"/>
                </a:tc>
                <a:tc hMerge="1">
                  <a:txBody>
                    <a:bodyPr/>
                    <a:lstStyle/>
                    <a:p>
                      <a:endParaRPr lang="ru-RU" dirty="0"/>
                    </a:p>
                  </a:txBody>
                  <a:tcPr/>
                </a:tc>
                <a:extLst>
                  <a:ext uri="{0D108BD9-81ED-4DB2-BD59-A6C34878D82A}">
                    <a16:rowId xmlns:a16="http://schemas.microsoft.com/office/drawing/2014/main" val="10001"/>
                  </a:ext>
                </a:extLst>
              </a:tr>
              <a:tr h="245332">
                <a:tc vMerge="1">
                  <a:txBody>
                    <a:bodyPr/>
                    <a:lstStyle/>
                    <a:p>
                      <a:endParaRPr lang="ru-RU" dirty="0"/>
                    </a:p>
                  </a:txBody>
                  <a:tcPr/>
                </a:tc>
                <a:tc>
                  <a:txBody>
                    <a:bodyPr/>
                    <a:lstStyle/>
                    <a:p>
                      <a:pPr algn="ctr">
                        <a:lnSpc>
                          <a:spcPct val="115000"/>
                        </a:lnSpc>
                        <a:spcAft>
                          <a:spcPts val="0"/>
                        </a:spcAft>
                      </a:pPr>
                      <a:r>
                        <a:rPr lang="ru-RU" sz="1200"/>
                        <a:t>сера</a:t>
                      </a:r>
                      <a:endParaRPr lang="ru-RU" sz="12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200" err="1"/>
                        <a:t>тиол</a:t>
                      </a:r>
                      <a:r>
                        <a:rPr lang="ru-RU" sz="1200"/>
                        <a:t>***</a:t>
                      </a:r>
                      <a:endParaRPr lang="ru-RU" sz="12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200"/>
                        <a:t>сера</a:t>
                      </a:r>
                      <a:endParaRPr lang="ru-RU" sz="12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200" err="1"/>
                        <a:t>тиол</a:t>
                      </a:r>
                      <a:r>
                        <a:rPr lang="ru-RU" sz="1200"/>
                        <a:t>***</a:t>
                      </a:r>
                      <a:endParaRPr lang="ru-RU" sz="1200">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370792">
                <a:tc>
                  <a:txBody>
                    <a:bodyPr/>
                    <a:lstStyle/>
                    <a:p>
                      <a:pPr>
                        <a:lnSpc>
                          <a:spcPct val="115000"/>
                        </a:lnSpc>
                        <a:spcAft>
                          <a:spcPts val="0"/>
                        </a:spcAft>
                      </a:pPr>
                      <a:r>
                        <a:rPr lang="ru-RU" sz="1200" b="1"/>
                        <a:t>Напряжение при удлинении 300</a:t>
                      </a:r>
                      <a:r>
                        <a:rPr lang="ru-RU" sz="1200" b="1" smtClean="0"/>
                        <a:t>%, МПа</a:t>
                      </a:r>
                      <a:endParaRPr lang="ru-RU" sz="1200" b="1">
                        <a:latin typeface="Calibri"/>
                        <a:ea typeface="Calibri"/>
                        <a:cs typeface="Times New Roman"/>
                      </a:endParaRPr>
                    </a:p>
                  </a:txBody>
                  <a:tcPr marL="68580" marR="68580" marT="0" marB="0"/>
                </a:tc>
                <a:tc>
                  <a:txBody>
                    <a:bodyPr/>
                    <a:lstStyle/>
                    <a:p>
                      <a:pPr algn="ctr">
                        <a:lnSpc>
                          <a:spcPct val="100000"/>
                        </a:lnSpc>
                        <a:spcAft>
                          <a:spcPts val="0"/>
                        </a:spcAft>
                      </a:pPr>
                      <a:r>
                        <a:rPr lang="ru-RU" sz="1200"/>
                        <a:t>1,0-1,5</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1,9-2,3</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8,5-9,5</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17-18</a:t>
                      </a:r>
                      <a:endParaRPr lang="ru-RU" sz="1200">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345768">
                <a:tc>
                  <a:txBody>
                    <a:bodyPr/>
                    <a:lstStyle/>
                    <a:p>
                      <a:pPr>
                        <a:lnSpc>
                          <a:spcPct val="115000"/>
                        </a:lnSpc>
                        <a:spcAft>
                          <a:spcPts val="0"/>
                        </a:spcAft>
                      </a:pPr>
                      <a:r>
                        <a:rPr lang="ru-RU" sz="1200" b="1" err="1"/>
                        <a:t>σ </a:t>
                      </a:r>
                      <a:r>
                        <a:rPr lang="ru-RU" sz="1200" b="1" baseline="-25000" err="1"/>
                        <a:t>раст</a:t>
                      </a:r>
                      <a:r>
                        <a:rPr lang="ru-RU" sz="1200" b="1" baseline="-25000" smtClean="0"/>
                        <a:t>.</a:t>
                      </a:r>
                      <a:r>
                        <a:rPr lang="ru-RU" sz="1200" b="1" smtClean="0"/>
                        <a:t>, МПа</a:t>
                      </a:r>
                      <a:r>
                        <a:rPr lang="ru-RU" sz="1200" b="1"/>
                        <a:t>	</a:t>
                      </a:r>
                      <a:endParaRPr lang="ru-RU" sz="1200" b="1">
                        <a:latin typeface="Calibri"/>
                        <a:ea typeface="Calibri"/>
                        <a:cs typeface="Times New Roman"/>
                      </a:endParaRPr>
                    </a:p>
                  </a:txBody>
                  <a:tcPr marL="68580" marR="68580" marT="0" marB="0"/>
                </a:tc>
                <a:tc>
                  <a:txBody>
                    <a:bodyPr/>
                    <a:lstStyle/>
                    <a:p>
                      <a:pPr algn="ctr">
                        <a:lnSpc>
                          <a:spcPct val="100000"/>
                        </a:lnSpc>
                        <a:spcAft>
                          <a:spcPts val="0"/>
                        </a:spcAft>
                      </a:pPr>
                      <a:r>
                        <a:rPr lang="ru-RU" sz="1200" smtClean="0"/>
                        <a:t> 24-28</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21-23</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15-17</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19-22</a:t>
                      </a:r>
                      <a:endParaRPr lang="ru-RU" sz="1200">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357144">
                <a:tc>
                  <a:txBody>
                    <a:bodyPr/>
                    <a:lstStyle/>
                    <a:p>
                      <a:pPr>
                        <a:lnSpc>
                          <a:spcPct val="115000"/>
                        </a:lnSpc>
                        <a:spcAft>
                          <a:spcPts val="0"/>
                        </a:spcAft>
                      </a:pPr>
                      <a:r>
                        <a:rPr lang="ru-RU" sz="1200" b="1"/>
                        <a:t>Относит. удлинение, %</a:t>
                      </a:r>
                      <a:endParaRPr lang="ru-RU" sz="1200" b="1">
                        <a:latin typeface="Calibri"/>
                        <a:ea typeface="Calibri"/>
                        <a:cs typeface="Times New Roman"/>
                      </a:endParaRPr>
                    </a:p>
                  </a:txBody>
                  <a:tcPr marL="68580" marR="68580" marT="0" marB="0"/>
                </a:tc>
                <a:tc>
                  <a:txBody>
                    <a:bodyPr/>
                    <a:lstStyle/>
                    <a:p>
                      <a:pPr algn="ctr">
                        <a:lnSpc>
                          <a:spcPct val="100000"/>
                        </a:lnSpc>
                        <a:spcAft>
                          <a:spcPts val="0"/>
                        </a:spcAft>
                      </a:pPr>
                      <a:r>
                        <a:rPr lang="ru-RU" sz="1200"/>
                        <a:t>880-11000</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780-900</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450-550</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450-550</a:t>
                      </a:r>
                      <a:endParaRPr lang="ru-RU" sz="1200">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r h="357144">
                <a:tc>
                  <a:txBody>
                    <a:bodyPr/>
                    <a:lstStyle/>
                    <a:p>
                      <a:pPr>
                        <a:lnSpc>
                          <a:spcPct val="115000"/>
                        </a:lnSpc>
                        <a:spcAft>
                          <a:spcPts val="0"/>
                        </a:spcAft>
                      </a:pPr>
                      <a:r>
                        <a:rPr lang="ru-RU" sz="1200" b="1"/>
                        <a:t>Сопротивление </a:t>
                      </a:r>
                      <a:r>
                        <a:rPr lang="ru-RU" sz="1200" b="1" err="1"/>
                        <a:t>раздиру</a:t>
                      </a:r>
                      <a:r>
                        <a:rPr lang="ru-RU" sz="1200" b="1"/>
                        <a:t>, кН/м (20 °С)</a:t>
                      </a:r>
                      <a:endParaRPr lang="ru-RU" sz="1200" b="1">
                        <a:latin typeface="Calibri"/>
                        <a:ea typeface="Calibri"/>
                        <a:cs typeface="Times New Roman"/>
                      </a:endParaRPr>
                    </a:p>
                  </a:txBody>
                  <a:tcPr marL="68580" marR="68580" marT="0" marB="0"/>
                </a:tc>
                <a:tc>
                  <a:txBody>
                    <a:bodyPr/>
                    <a:lstStyle/>
                    <a:p>
                      <a:pPr algn="ctr">
                        <a:lnSpc>
                          <a:spcPct val="100000"/>
                        </a:lnSpc>
                        <a:spcAft>
                          <a:spcPts val="0"/>
                        </a:spcAft>
                      </a:pPr>
                      <a:r>
                        <a:rPr lang="ru-RU" sz="1200"/>
                        <a:t>30-45</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25-35</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55-70</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55-65</a:t>
                      </a:r>
                      <a:endParaRPr lang="ru-RU" sz="1200">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r h="304823">
                <a:tc>
                  <a:txBody>
                    <a:bodyPr/>
                    <a:lstStyle/>
                    <a:p>
                      <a:pPr>
                        <a:lnSpc>
                          <a:spcPct val="115000"/>
                        </a:lnSpc>
                        <a:spcAft>
                          <a:spcPts val="0"/>
                        </a:spcAft>
                      </a:pPr>
                      <a:r>
                        <a:rPr lang="ru-RU" sz="1200" b="1"/>
                        <a:t>Эластичность по отскоку, %</a:t>
                      </a:r>
                      <a:endParaRPr lang="ru-RU" sz="1200" b="1">
                        <a:latin typeface="Calibri"/>
                        <a:ea typeface="Calibri"/>
                        <a:cs typeface="Times New Roman"/>
                      </a:endParaRPr>
                    </a:p>
                  </a:txBody>
                  <a:tcPr marL="68580" marR="68580" marT="0" marB="0"/>
                </a:tc>
                <a:tc>
                  <a:txBody>
                    <a:bodyPr/>
                    <a:lstStyle/>
                    <a:p>
                      <a:pPr algn="ctr">
                        <a:lnSpc>
                          <a:spcPct val="100000"/>
                        </a:lnSpc>
                        <a:spcAft>
                          <a:spcPts val="0"/>
                        </a:spcAft>
                      </a:pPr>
                      <a:r>
                        <a:rPr lang="ru-RU" sz="1200" smtClean="0"/>
                        <a:t>40-42</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40-42</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32-35</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38-40</a:t>
                      </a:r>
                      <a:endParaRPr lang="ru-RU" sz="1200">
                        <a:latin typeface="Calibri"/>
                        <a:ea typeface="Calibri"/>
                        <a:cs typeface="Times New Roman"/>
                      </a:endParaRPr>
                    </a:p>
                  </a:txBody>
                  <a:tcPr marL="68580" marR="68580" marT="0" marB="0" anchor="ctr"/>
                </a:tc>
                <a:extLst>
                  <a:ext uri="{0D108BD9-81ED-4DB2-BD59-A6C34878D82A}">
                    <a16:rowId xmlns:a16="http://schemas.microsoft.com/office/drawing/2014/main" val="10007"/>
                  </a:ext>
                </a:extLst>
              </a:tr>
              <a:tr h="393716">
                <a:tc>
                  <a:txBody>
                    <a:bodyPr/>
                    <a:lstStyle/>
                    <a:p>
                      <a:pPr>
                        <a:lnSpc>
                          <a:spcPct val="115000"/>
                        </a:lnSpc>
                        <a:spcAft>
                          <a:spcPts val="0"/>
                        </a:spcAft>
                      </a:pPr>
                      <a:r>
                        <a:rPr lang="ru-RU" sz="1200" b="1"/>
                        <a:t>Твердость по </a:t>
                      </a:r>
                      <a:r>
                        <a:rPr lang="ru-RU" sz="1200" b="1" err="1" smtClean="0"/>
                        <a:t>Шору</a:t>
                      </a:r>
                      <a:r>
                        <a:rPr lang="ru-RU" sz="1200" b="1" smtClean="0"/>
                        <a:t>, </a:t>
                      </a:r>
                      <a:r>
                        <a:rPr lang="ru-RU" sz="1200" b="1"/>
                        <a:t>А</a:t>
                      </a:r>
                      <a:endParaRPr lang="ru-RU" sz="1200" b="1">
                        <a:latin typeface="Calibri"/>
                        <a:ea typeface="Calibri"/>
                        <a:cs typeface="Times New Roman"/>
                      </a:endParaRPr>
                    </a:p>
                  </a:txBody>
                  <a:tcPr marL="68580" marR="68580" marT="0" marB="0"/>
                </a:tc>
                <a:tc>
                  <a:txBody>
                    <a:bodyPr/>
                    <a:lstStyle/>
                    <a:p>
                      <a:pPr algn="ctr">
                        <a:lnSpc>
                          <a:spcPct val="100000"/>
                        </a:lnSpc>
                        <a:spcAft>
                          <a:spcPts val="0"/>
                        </a:spcAft>
                      </a:pPr>
                      <a:r>
                        <a:rPr lang="ru-RU" sz="1200" smtClean="0"/>
                        <a:t>45-50</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37-42</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63-70</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60-65</a:t>
                      </a:r>
                      <a:endParaRPr lang="ru-RU" sz="1200">
                        <a:latin typeface="Calibri"/>
                        <a:ea typeface="Calibri"/>
                        <a:cs typeface="Times New Roman"/>
                      </a:endParaRPr>
                    </a:p>
                  </a:txBody>
                  <a:tcPr marL="68580" marR="68580" marT="0" marB="0" anchor="ctr"/>
                </a:tc>
                <a:extLst>
                  <a:ext uri="{0D108BD9-81ED-4DB2-BD59-A6C34878D82A}">
                    <a16:rowId xmlns:a16="http://schemas.microsoft.com/office/drawing/2014/main" val="10008"/>
                  </a:ext>
                </a:extLst>
              </a:tr>
              <a:tr h="326032">
                <a:tc>
                  <a:txBody>
                    <a:bodyPr/>
                    <a:lstStyle/>
                    <a:p>
                      <a:pPr>
                        <a:lnSpc>
                          <a:spcPct val="115000"/>
                        </a:lnSpc>
                        <a:spcAft>
                          <a:spcPts val="0"/>
                        </a:spcAft>
                      </a:pPr>
                      <a:r>
                        <a:rPr lang="ru-RU" sz="1200" b="1" smtClean="0"/>
                        <a:t>Температура </a:t>
                      </a:r>
                      <a:r>
                        <a:rPr lang="ru-RU" sz="1200" b="1"/>
                        <a:t>хрупкости, </a:t>
                      </a:r>
                      <a:r>
                        <a:rPr lang="ru-RU" sz="1200" b="1" smtClean="0"/>
                        <a:t>°С</a:t>
                      </a:r>
                      <a:endParaRPr lang="ru-RU" sz="1200" b="1">
                        <a:latin typeface="Calibri"/>
                        <a:ea typeface="Calibri"/>
                        <a:cs typeface="Times New Roman"/>
                      </a:endParaRPr>
                    </a:p>
                  </a:txBody>
                  <a:tcPr marL="68580" marR="68580" marT="0" marB="0"/>
                </a:tc>
                <a:tc>
                  <a:txBody>
                    <a:bodyPr/>
                    <a:lstStyle/>
                    <a:p>
                      <a:pPr algn="ctr">
                        <a:lnSpc>
                          <a:spcPct val="100000"/>
                        </a:lnSpc>
                        <a:spcAft>
                          <a:spcPts val="0"/>
                        </a:spcAft>
                      </a:pPr>
                      <a:r>
                        <a:rPr lang="ru-RU" sz="1200"/>
                        <a:t>-37</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-37</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-37</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-37</a:t>
                      </a:r>
                      <a:endParaRPr lang="ru-RU" sz="1200">
                        <a:latin typeface="Calibri"/>
                        <a:ea typeface="Calibri"/>
                        <a:cs typeface="Times New Roman"/>
                      </a:endParaRPr>
                    </a:p>
                  </a:txBody>
                  <a:tcPr marL="68580" marR="68580" marT="0" marB="0" anchor="ctr"/>
                </a:tc>
                <a:extLst>
                  <a:ext uri="{0D108BD9-81ED-4DB2-BD59-A6C34878D82A}">
                    <a16:rowId xmlns:a16="http://schemas.microsoft.com/office/drawing/2014/main" val="10009"/>
                  </a:ext>
                </a:extLst>
              </a:tr>
              <a:tr h="490664">
                <a:tc>
                  <a:txBody>
                    <a:bodyPr/>
                    <a:lstStyle/>
                    <a:p>
                      <a:pPr>
                        <a:lnSpc>
                          <a:spcPct val="115000"/>
                        </a:lnSpc>
                        <a:spcAft>
                          <a:spcPts val="0"/>
                        </a:spcAft>
                      </a:pPr>
                      <a:r>
                        <a:rPr lang="ru-RU" sz="1200" b="1"/>
                        <a:t>Остаточная деформация при сжатии на 20% (120 ч, 100 °С), %</a:t>
                      </a:r>
                      <a:endParaRPr lang="ru-RU" sz="1200" b="1">
                        <a:latin typeface="Calibri"/>
                        <a:ea typeface="Calibri"/>
                        <a:cs typeface="Times New Roman"/>
                      </a:endParaRPr>
                    </a:p>
                  </a:txBody>
                  <a:tcPr marL="68580" marR="68580" marT="0" marB="0"/>
                </a:tc>
                <a:tc>
                  <a:txBody>
                    <a:bodyPr/>
                    <a:lstStyle/>
                    <a:p>
                      <a:pPr algn="ctr">
                        <a:lnSpc>
                          <a:spcPct val="100000"/>
                        </a:lnSpc>
                        <a:spcAft>
                          <a:spcPts val="0"/>
                        </a:spcAft>
                      </a:pPr>
                      <a:r>
                        <a:rPr lang="ru-RU" sz="1200" smtClean="0"/>
                        <a:t>80-90</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35-40</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80-85</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45-53</a:t>
                      </a:r>
                      <a:endParaRPr lang="ru-RU" sz="1200">
                        <a:latin typeface="Calibri"/>
                        <a:ea typeface="Calibri"/>
                        <a:cs typeface="Times New Roman"/>
                      </a:endParaRPr>
                    </a:p>
                  </a:txBody>
                  <a:tcPr marL="68580" marR="68580" marT="0" marB="0" anchor="ctr"/>
                </a:tc>
                <a:extLst>
                  <a:ext uri="{0D108BD9-81ED-4DB2-BD59-A6C34878D82A}">
                    <a16:rowId xmlns:a16="http://schemas.microsoft.com/office/drawing/2014/main" val="10010"/>
                  </a:ext>
                </a:extLst>
              </a:tr>
              <a:tr h="321720">
                <a:tc>
                  <a:txBody>
                    <a:bodyPr/>
                    <a:lstStyle/>
                    <a:p>
                      <a:pPr>
                        <a:lnSpc>
                          <a:spcPct val="115000"/>
                        </a:lnSpc>
                        <a:spcAft>
                          <a:spcPts val="0"/>
                        </a:spcAft>
                      </a:pPr>
                      <a:r>
                        <a:rPr lang="ru-RU" sz="1200" b="1" err="1"/>
                        <a:t>Коэф</a:t>
                      </a:r>
                      <a:r>
                        <a:rPr lang="ru-RU" sz="1200" b="1"/>
                        <a:t>. теплового старения (120 ч, 100 °С)</a:t>
                      </a:r>
                      <a:endParaRPr lang="ru-RU" sz="1200" b="1">
                        <a:latin typeface="Calibri"/>
                        <a:ea typeface="Calibri"/>
                        <a:cs typeface="Times New Roman"/>
                      </a:endParaRPr>
                    </a:p>
                  </a:txBody>
                  <a:tcPr marL="68580" marR="68580" marT="0" marB="0"/>
                </a:tc>
                <a:tc>
                  <a:txBody>
                    <a:bodyPr/>
                    <a:lstStyle/>
                    <a:p>
                      <a:pPr algn="ctr">
                        <a:lnSpc>
                          <a:spcPct val="100000"/>
                        </a:lnSpc>
                        <a:spcAft>
                          <a:spcPts val="0"/>
                        </a:spcAft>
                      </a:pPr>
                      <a:r>
                        <a:rPr lang="ru-RU" sz="1200" smtClean="0"/>
                        <a:t>0,80-0,85</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0,85-0,92</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0,90-0,95</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0,90-0,94</a:t>
                      </a:r>
                      <a:endParaRPr lang="ru-RU" sz="1200">
                        <a:latin typeface="Calibri"/>
                        <a:ea typeface="Calibri"/>
                        <a:cs typeface="Times New Roman"/>
                      </a:endParaRPr>
                    </a:p>
                  </a:txBody>
                  <a:tcPr marL="68580" marR="68580" marT="0" marB="0" anchor="ctr"/>
                </a:tc>
                <a:extLst>
                  <a:ext uri="{0D108BD9-81ED-4DB2-BD59-A6C34878D82A}">
                    <a16:rowId xmlns:a16="http://schemas.microsoft.com/office/drawing/2014/main" val="10011"/>
                  </a:ext>
                </a:extLst>
              </a:tr>
              <a:tr h="357144">
                <a:tc>
                  <a:txBody>
                    <a:bodyPr/>
                    <a:lstStyle/>
                    <a:p>
                      <a:pPr>
                        <a:lnSpc>
                          <a:spcPct val="115000"/>
                        </a:lnSpc>
                        <a:spcAft>
                          <a:spcPts val="0"/>
                        </a:spcAft>
                      </a:pPr>
                      <a:r>
                        <a:rPr lang="ru-RU" sz="1200" b="1"/>
                        <a:t>по относит. удлинению</a:t>
                      </a:r>
                      <a:endParaRPr lang="ru-RU" sz="1200" b="1">
                        <a:latin typeface="Calibri"/>
                        <a:ea typeface="Calibri"/>
                        <a:cs typeface="Times New Roman"/>
                      </a:endParaRPr>
                    </a:p>
                  </a:txBody>
                  <a:tcPr marL="68580" marR="68580" marT="0" marB="0"/>
                </a:tc>
                <a:tc>
                  <a:txBody>
                    <a:bodyPr/>
                    <a:lstStyle/>
                    <a:p>
                      <a:pPr algn="ctr">
                        <a:lnSpc>
                          <a:spcPct val="100000"/>
                        </a:lnSpc>
                        <a:spcAft>
                          <a:spcPts val="0"/>
                        </a:spcAft>
                      </a:pPr>
                      <a:r>
                        <a:rPr lang="ru-RU" sz="1200" smtClean="0"/>
                        <a:t>0,72-0,78</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0,78-0,86</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0,73-0,77</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a:t>0,78-0,86</a:t>
                      </a:r>
                      <a:endParaRPr lang="ru-RU" sz="1200">
                        <a:latin typeface="Calibri"/>
                        <a:ea typeface="Calibri"/>
                        <a:cs typeface="Times New Roman"/>
                      </a:endParaRPr>
                    </a:p>
                  </a:txBody>
                  <a:tcPr marL="68580" marR="68580" marT="0" marB="0" anchor="ctr"/>
                </a:tc>
                <a:extLst>
                  <a:ext uri="{0D108BD9-81ED-4DB2-BD59-A6C34878D82A}">
                    <a16:rowId xmlns:a16="http://schemas.microsoft.com/office/drawing/2014/main" val="10012"/>
                  </a:ext>
                </a:extLst>
              </a:tr>
              <a:tr h="490664">
                <a:tc>
                  <a:txBody>
                    <a:bodyPr/>
                    <a:lstStyle/>
                    <a:p>
                      <a:pPr>
                        <a:lnSpc>
                          <a:spcPct val="115000"/>
                        </a:lnSpc>
                        <a:spcAft>
                          <a:spcPts val="0"/>
                        </a:spcAft>
                      </a:pPr>
                      <a:r>
                        <a:rPr lang="ru-RU" sz="1200" b="1"/>
                        <a:t>Изменение массы при набухании в смеси изооктан: толуол (7:3 по объему) в течение 24 ч, %</a:t>
                      </a:r>
                      <a:endParaRPr lang="ru-RU" sz="1200" b="1">
                        <a:latin typeface="Calibri"/>
                        <a:ea typeface="Calibri"/>
                        <a:cs typeface="Times New Roman"/>
                      </a:endParaRPr>
                    </a:p>
                  </a:txBody>
                  <a:tcPr marL="68580" marR="68580" marT="0" marB="0"/>
                </a:tc>
                <a:tc>
                  <a:txBody>
                    <a:bodyPr/>
                    <a:lstStyle/>
                    <a:p>
                      <a:pPr algn="ctr">
                        <a:lnSpc>
                          <a:spcPct val="100000"/>
                        </a:lnSpc>
                        <a:spcAft>
                          <a:spcPts val="0"/>
                        </a:spcAft>
                      </a:pPr>
                      <a:r>
                        <a:rPr lang="ru-RU" sz="1200" smtClean="0"/>
                        <a:t>50-50</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smtClean="0"/>
                        <a:t>50-60</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smtClean="0"/>
                        <a:t>35-40</a:t>
                      </a:r>
                      <a:endParaRPr lang="ru-RU" sz="1200">
                        <a:latin typeface="Calibri"/>
                        <a:ea typeface="Calibri"/>
                        <a:cs typeface="Times New Roman"/>
                      </a:endParaRPr>
                    </a:p>
                  </a:txBody>
                  <a:tcPr marL="68580" marR="68580" marT="0" marB="0" anchor="ctr"/>
                </a:tc>
                <a:tc>
                  <a:txBody>
                    <a:bodyPr/>
                    <a:lstStyle/>
                    <a:p>
                      <a:pPr algn="ctr">
                        <a:lnSpc>
                          <a:spcPct val="100000"/>
                        </a:lnSpc>
                        <a:spcAft>
                          <a:spcPts val="0"/>
                        </a:spcAft>
                      </a:pPr>
                      <a:r>
                        <a:rPr lang="ru-RU" sz="1200" smtClean="0"/>
                        <a:t>35-40</a:t>
                      </a:r>
                      <a:endParaRPr lang="ru-RU" sz="1200">
                        <a:latin typeface="Calibri"/>
                        <a:ea typeface="Calibri"/>
                        <a:cs typeface="Times New Roman"/>
                      </a:endParaRPr>
                    </a:p>
                  </a:txBody>
                  <a:tcPr marL="68580" marR="68580" marT="0" marB="0" anchor="ctr"/>
                </a:tc>
                <a:extLst>
                  <a:ext uri="{0D108BD9-81ED-4DB2-BD59-A6C34878D82A}">
                    <a16:rowId xmlns:a16="http://schemas.microsoft.com/office/drawing/2014/main" val="10013"/>
                  </a:ext>
                </a:extLst>
              </a:tr>
            </a:tbl>
          </a:graphicData>
        </a:graphic>
      </p:graphicFrame>
      <p:sp>
        <p:nvSpPr>
          <p:cNvPr id="18522" name="Номер слайда 8"/>
          <p:cNvSpPr>
            <a:spLocks noGrp="1"/>
          </p:cNvSpPr>
          <p:nvPr>
            <p:ph type="sldNum" sz="quarter" idx="12"/>
          </p:nvPr>
        </p:nvSpPr>
        <p:spPr bwMode="auto">
          <a:noFill/>
          <a:ln>
            <a:miter lim="800000"/>
            <a:headEnd/>
            <a:tailEnd/>
          </a:ln>
        </p:spPr>
        <p:txBody>
          <a:bodyPr/>
          <a:lstStyle/>
          <a:p>
            <a:fld id="{01A52510-5CFA-4B23-8E41-25C31D5E67A0}" type="slidenum">
              <a:rPr lang="ru-RU" altLang="ru-RU" smtClean="0">
                <a:cs typeface="Arial" pitchFamily="34" charset="0"/>
              </a:rPr>
              <a:pPr/>
              <a:t>118</a:t>
            </a:fld>
            <a:endParaRPr lang="ru-RU" altLang="ru-RU" smtClean="0">
              <a:cs typeface="Arial" pitchFamily="34" charset="0"/>
            </a:endParaRPr>
          </a:p>
        </p:txBody>
      </p:sp>
      <p:sp>
        <p:nvSpPr>
          <p:cNvPr id="18520" name="TextBox 7"/>
          <p:cNvSpPr txBox="1">
            <a:spLocks noChangeArrowheads="1"/>
          </p:cNvSpPr>
          <p:nvPr/>
        </p:nvSpPr>
        <p:spPr bwMode="auto">
          <a:xfrm>
            <a:off x="357158" y="6000768"/>
            <a:ext cx="8207375" cy="646331"/>
          </a:xfrm>
          <a:prstGeom prst="rect">
            <a:avLst/>
          </a:prstGeom>
          <a:noFill/>
          <a:ln w="9525">
            <a:noFill/>
            <a:miter lim="800000"/>
            <a:headEnd/>
            <a:tailEnd/>
          </a:ln>
        </p:spPr>
        <p:txBody>
          <a:bodyPr>
            <a:spAutoFit/>
          </a:bodyPr>
          <a:lstStyle/>
          <a:p>
            <a:r>
              <a:rPr lang="ru-RU" altLang="ru-RU" sz="1200" dirty="0">
                <a:latin typeface="Calibri" pitchFamily="34" charset="0"/>
              </a:rPr>
              <a:t>*Состав смеси (</a:t>
            </a:r>
            <a:r>
              <a:rPr lang="ru-RU" altLang="ru-RU" sz="1200" dirty="0" err="1">
                <a:latin typeface="Calibri" pitchFamily="34" charset="0"/>
              </a:rPr>
              <a:t>мас</a:t>
            </a:r>
            <a:r>
              <a:rPr lang="ru-RU" altLang="ru-RU" sz="1200" dirty="0">
                <a:latin typeface="Calibri" pitchFamily="34" charset="0"/>
              </a:rPr>
              <a:t>. ч.): каучук - 100; </a:t>
            </a:r>
            <a:r>
              <a:rPr lang="ru-RU" altLang="ru-RU" sz="1200" dirty="0" err="1">
                <a:latin typeface="Calibri" pitchFamily="34" charset="0"/>
              </a:rPr>
              <a:t>ZnO</a:t>
            </a:r>
            <a:r>
              <a:rPr lang="ru-RU" altLang="ru-RU" sz="1200" dirty="0">
                <a:latin typeface="Calibri" pitchFamily="34" charset="0"/>
              </a:rPr>
              <a:t> 0-7; </a:t>
            </a:r>
            <a:r>
              <a:rPr lang="ru-RU" altLang="ru-RU" sz="1200" dirty="0" err="1">
                <a:latin typeface="Calibri" pitchFamily="34" charset="0"/>
              </a:rPr>
              <a:t>MgO</a:t>
            </a:r>
            <a:r>
              <a:rPr lang="ru-RU" altLang="ru-RU" sz="1200" dirty="0">
                <a:latin typeface="Calibri" pitchFamily="34" charset="0"/>
              </a:rPr>
              <a:t> - 5; вулканизация 30 мин при 143 °С. **Наполнитель - </a:t>
            </a:r>
            <a:r>
              <a:rPr lang="ru-RU" altLang="ru-RU" sz="1200" dirty="0" err="1">
                <a:latin typeface="Calibri" pitchFamily="34" charset="0"/>
              </a:rPr>
              <a:t>техн</a:t>
            </a:r>
            <a:r>
              <a:rPr lang="ru-RU" altLang="ru-RU" sz="1200" dirty="0">
                <a:latin typeface="Calibri" pitchFamily="34" charset="0"/>
              </a:rPr>
              <a:t>. углерод (40 </a:t>
            </a:r>
            <a:r>
              <a:rPr lang="ru-RU" altLang="ru-RU" sz="1200" dirty="0" err="1">
                <a:latin typeface="Calibri" pitchFamily="34" charset="0"/>
              </a:rPr>
              <a:t>мас</a:t>
            </a:r>
            <a:r>
              <a:rPr lang="ru-RU" altLang="ru-RU" sz="1200" dirty="0">
                <a:latin typeface="Calibri" pitchFamily="34" charset="0"/>
              </a:rPr>
              <a:t>. ч. на 100 </a:t>
            </a:r>
            <a:r>
              <a:rPr lang="ru-RU" altLang="ru-RU" sz="1200" dirty="0" err="1">
                <a:latin typeface="Calibri" pitchFamily="34" charset="0"/>
              </a:rPr>
              <a:t>мас</a:t>
            </a:r>
            <a:r>
              <a:rPr lang="ru-RU" altLang="ru-RU" sz="1200" dirty="0">
                <a:latin typeface="Calibri" pitchFamily="34" charset="0"/>
              </a:rPr>
              <a:t>. ч. каучука). ***Ускорители (</a:t>
            </a:r>
            <a:r>
              <a:rPr lang="ru-RU" altLang="ru-RU" sz="1200" dirty="0" err="1">
                <a:latin typeface="Calibri" pitchFamily="34" charset="0"/>
              </a:rPr>
              <a:t>мас</a:t>
            </a:r>
            <a:r>
              <a:rPr lang="ru-RU" altLang="ru-RU" sz="1200" dirty="0">
                <a:latin typeface="Calibri" pitchFamily="34" charset="0"/>
              </a:rPr>
              <a:t>. ч.): сера - 1,0; </a:t>
            </a:r>
            <a:r>
              <a:rPr lang="ru-RU" altLang="ru-RU" sz="1200" dirty="0" err="1">
                <a:latin typeface="Calibri" pitchFamily="34" charset="0"/>
              </a:rPr>
              <a:t>дифенилгуанидин</a:t>
            </a:r>
            <a:r>
              <a:rPr lang="ru-RU" altLang="ru-RU" sz="1200" dirty="0">
                <a:latin typeface="Calibri" pitchFamily="34" charset="0"/>
              </a:rPr>
              <a:t> - 1,0; </a:t>
            </a:r>
            <a:r>
              <a:rPr lang="ru-RU" altLang="ru-RU" sz="1200" dirty="0" err="1" smtClean="0">
                <a:latin typeface="Calibri" pitchFamily="34" charset="0"/>
              </a:rPr>
              <a:t>тетраметилтиурамдисульфид</a:t>
            </a:r>
            <a:r>
              <a:rPr lang="ru-RU" altLang="ru-RU" sz="1200" dirty="0" smtClean="0">
                <a:latin typeface="Calibri" pitchFamily="34" charset="0"/>
              </a:rPr>
              <a:t> </a:t>
            </a:r>
            <a:r>
              <a:rPr lang="ru-RU" altLang="ru-RU" sz="1200" dirty="0">
                <a:latin typeface="Calibri" pitchFamily="34" charset="0"/>
              </a:rPr>
              <a:t>- 1,0 на 100 </a:t>
            </a:r>
            <a:r>
              <a:rPr lang="ru-RU" altLang="ru-RU" sz="1200" dirty="0" err="1">
                <a:latin typeface="Calibri" pitchFamily="34" charset="0"/>
              </a:rPr>
              <a:t>мас</a:t>
            </a:r>
            <a:r>
              <a:rPr lang="ru-RU" altLang="ru-RU" sz="1200" dirty="0">
                <a:latin typeface="Calibri" pitchFamily="34" charset="0"/>
              </a:rPr>
              <a:t>. ч. каучука. </a:t>
            </a:r>
          </a:p>
        </p:txBody>
      </p:sp>
      <p:sp>
        <p:nvSpPr>
          <p:cNvPr id="18521" name="Прямоугольник 6"/>
          <p:cNvSpPr>
            <a:spLocks noChangeArrowheads="1"/>
          </p:cNvSpPr>
          <p:nvPr/>
        </p:nvSpPr>
        <p:spPr bwMode="auto">
          <a:xfrm>
            <a:off x="428596" y="642918"/>
            <a:ext cx="8280400" cy="369332"/>
          </a:xfrm>
          <a:prstGeom prst="rect">
            <a:avLst/>
          </a:prstGeom>
          <a:noFill/>
          <a:ln w="9525">
            <a:noFill/>
            <a:miter lim="800000"/>
            <a:headEnd/>
            <a:tailEnd/>
          </a:ln>
        </p:spPr>
        <p:txBody>
          <a:bodyPr>
            <a:spAutoFit/>
          </a:bodyPr>
          <a:lstStyle/>
          <a:p>
            <a:pPr algn="ctr"/>
            <a:r>
              <a:rPr lang="ru-RU" altLang="ru-RU" b="1">
                <a:solidFill>
                  <a:srgbClr val="C00000"/>
                </a:solidFill>
                <a:latin typeface="+mj-lt"/>
                <a:cs typeface="Tahoma" pitchFamily="34" charset="0"/>
              </a:rPr>
              <a:t>Свойства резин на основе хлоропреновых каучуков*</a:t>
            </a:r>
            <a:endParaRPr lang="ru-RU" altLang="ru-RU">
              <a:latin typeface="+mj-lt"/>
              <a:cs typeface="Tahoma" pitchFamily="34" charset="0"/>
            </a:endParaRPr>
          </a:p>
        </p:txBody>
      </p:sp>
      <p:grpSp>
        <p:nvGrpSpPr>
          <p:cNvPr id="11" name="Группа 3"/>
          <p:cNvGrpSpPr/>
          <p:nvPr/>
        </p:nvGrpSpPr>
        <p:grpSpPr>
          <a:xfrm>
            <a:off x="-32" y="0"/>
            <a:ext cx="9144032" cy="642918"/>
            <a:chOff x="-32" y="0"/>
            <a:chExt cx="9144032" cy="642918"/>
          </a:xfrm>
          <a:solidFill>
            <a:schemeClr val="tx2">
              <a:lumMod val="20000"/>
              <a:lumOff val="80000"/>
            </a:schemeClr>
          </a:solidFill>
          <a:effectLst/>
        </p:grpSpPr>
        <p:grpSp>
          <p:nvGrpSpPr>
            <p:cNvPr id="17"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8" name="Рисунок 17"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505950568"/>
              </p:ext>
            </p:extLst>
          </p:nvPr>
        </p:nvGraphicFramePr>
        <p:xfrm>
          <a:off x="250031" y="1571612"/>
          <a:ext cx="8643938" cy="4595724"/>
        </p:xfrm>
        <a:graphic>
          <a:graphicData uri="http://schemas.openxmlformats.org/drawingml/2006/table">
            <a:tbl>
              <a:tblPr/>
              <a:tblGrid>
                <a:gridCol w="4214813">
                  <a:extLst>
                    <a:ext uri="{9D8B030D-6E8A-4147-A177-3AD203B41FA5}">
                      <a16:colId xmlns:a16="http://schemas.microsoft.com/office/drawing/2014/main" val="20000"/>
                    </a:ext>
                  </a:extLst>
                </a:gridCol>
                <a:gridCol w="2071687">
                  <a:extLst>
                    <a:ext uri="{9D8B030D-6E8A-4147-A177-3AD203B41FA5}">
                      <a16:colId xmlns:a16="http://schemas.microsoft.com/office/drawing/2014/main" val="20001"/>
                    </a:ext>
                  </a:extLst>
                </a:gridCol>
                <a:gridCol w="2357438">
                  <a:extLst>
                    <a:ext uri="{9D8B030D-6E8A-4147-A177-3AD203B41FA5}">
                      <a16:colId xmlns:a16="http://schemas.microsoft.com/office/drawing/2014/main" val="20002"/>
                    </a:ext>
                  </a:extLst>
                </a:gridCol>
              </a:tblGrid>
              <a:tr h="50006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Показатель</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EB4E3"/>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Двойной сополимер* СКЭП</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EB4E3"/>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Тройной сополимер**</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СКЭПТ,  ДЦПД, ЭНБ</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EB4E3"/>
                    </a:solidFill>
                  </a:tcPr>
                </a:tc>
                <a:extLst>
                  <a:ext uri="{0D108BD9-81ED-4DB2-BD59-A6C34878D82A}">
                    <a16:rowId xmlns:a16="http://schemas.microsoft.com/office/drawing/2014/main" val="10000"/>
                  </a:ext>
                </a:extLst>
              </a:tr>
              <a:tr h="28575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Условное напряжение при 300% удлинении, МПа</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9 – 15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11 – 17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575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Условная прочность при растяжении, МПа</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val="10002"/>
                  </a:ext>
                </a:extLst>
              </a:tr>
              <a:tr h="244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при 20</a:t>
                      </a:r>
                      <a:r>
                        <a:rPr kumimoji="0" lang="ru-RU" altLang="ru-RU" sz="1400" b="0" i="0" u="none" strike="noStrike" cap="none" normalizeH="0" baseline="30000" smtClean="0">
                          <a:ln>
                            <a:noFill/>
                          </a:ln>
                          <a:solidFill>
                            <a:schemeClr val="tx1"/>
                          </a:solidFill>
                          <a:effectLst/>
                          <a:latin typeface="Calibri" panose="020F0502020204030204" pitchFamily="34" charset="0"/>
                          <a:cs typeface="Arial" panose="020B0604020202020204" pitchFamily="34" charset="0"/>
                        </a:rPr>
                        <a:t>о</a:t>
                      </a: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С</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20 – 26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20 – 26</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4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при 100</a:t>
                      </a:r>
                      <a:r>
                        <a:rPr kumimoji="0" lang="ru-RU" altLang="ru-RU" sz="1400" b="0" i="0" u="none" strike="noStrike" cap="none" normalizeH="0" baseline="30000" smtClean="0">
                          <a:ln>
                            <a:noFill/>
                          </a:ln>
                          <a:solidFill>
                            <a:schemeClr val="tx1"/>
                          </a:solidFill>
                          <a:effectLst/>
                          <a:latin typeface="Calibri" panose="020F0502020204030204" pitchFamily="34" charset="0"/>
                          <a:cs typeface="Arial" panose="020B0604020202020204" pitchFamily="34" charset="0"/>
                        </a:rPr>
                        <a:t>о</a:t>
                      </a: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С</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8 – 12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8 – 12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4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Относительное удлинение,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400 – 600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380 – 500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val="10005"/>
                  </a:ext>
                </a:extLst>
              </a:tr>
              <a:tr h="244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Твердость по </a:t>
                      </a:r>
                      <a:r>
                        <a:rPr kumimoji="0" lang="ru-RU" altLang="ru-RU" sz="1400" b="0" i="0" u="none" strike="noStrike" cap="none" normalizeH="0" baseline="0" err="1" smtClean="0">
                          <a:ln>
                            <a:noFill/>
                          </a:ln>
                          <a:solidFill>
                            <a:schemeClr val="tx1"/>
                          </a:solidFill>
                          <a:effectLst/>
                          <a:latin typeface="Calibri" panose="020F0502020204030204" pitchFamily="34" charset="0"/>
                          <a:cs typeface="Arial" panose="020B0604020202020204" pitchFamily="34" charset="0"/>
                        </a:rPr>
                        <a:t>Шору</a:t>
                      </a:r>
                      <a:endPar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endParaRPr lang="ru-RU" sz="1400"/>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endParaRPr lang="ru-RU" sz="1400"/>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val="10006"/>
                  </a:ext>
                </a:extLst>
              </a:tr>
              <a:tr h="244475">
                <a:tc>
                  <a:txBody>
                    <a:bodyPr/>
                    <a:lstStyle>
                      <a:lvl1pPr eaLnBrk="0" hangingPunct="0">
                        <a:spcBef>
                          <a:spcPct val="20000"/>
                        </a:spcBef>
                        <a:buFont typeface="Arial" panose="020B0604020202020204" pitchFamily="34" charset="0"/>
                        <a:tabLst>
                          <a:tab pos="358775" algn="l"/>
                        </a:tabLst>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tabLst>
                          <a:tab pos="358775" algn="l"/>
                        </a:tabLst>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tabLst>
                          <a:tab pos="358775" algn="l"/>
                        </a:tabLst>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tabLst>
                          <a:tab pos="358775" algn="l"/>
                        </a:tabLst>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tabLst>
                          <a:tab pos="358775"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358775"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358775"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358775"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358775" algn="l"/>
                        </a:tabLst>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358775" algn="l"/>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при 20</a:t>
                      </a:r>
                      <a:r>
                        <a:rPr kumimoji="0" lang="ru-RU" altLang="ru-RU" sz="1400" b="0" i="0" u="none" strike="noStrike" cap="none" normalizeH="0" baseline="30000" smtClean="0">
                          <a:ln>
                            <a:noFill/>
                          </a:ln>
                          <a:solidFill>
                            <a:schemeClr val="tx1"/>
                          </a:solidFill>
                          <a:effectLst/>
                          <a:latin typeface="Calibri" panose="020F0502020204030204" pitchFamily="34" charset="0"/>
                          <a:cs typeface="Arial" panose="020B0604020202020204" pitchFamily="34" charset="0"/>
                        </a:rPr>
                        <a:t> о</a:t>
                      </a: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С</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smtClean="0">
                          <a:latin typeface="+mn-lt"/>
                        </a:rPr>
                        <a:t>62-70</a:t>
                      </a:r>
                      <a:endParaRPr lang="ru-RU" sz="1400">
                        <a:latin typeface="+mn-lt"/>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smtClean="0">
                          <a:latin typeface="+mn-lt"/>
                        </a:rPr>
                        <a:t>72-78</a:t>
                      </a:r>
                      <a:endParaRPr lang="ru-RU" sz="1400">
                        <a:latin typeface="+mn-lt"/>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4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при 100</a:t>
                      </a:r>
                      <a:r>
                        <a:rPr kumimoji="0" lang="ru-RU" altLang="ru-RU" sz="1400" b="0" i="0" u="none" strike="noStrike" cap="none" normalizeH="0" baseline="30000" smtClean="0">
                          <a:ln>
                            <a:noFill/>
                          </a:ln>
                          <a:solidFill>
                            <a:schemeClr val="tx1"/>
                          </a:solidFill>
                          <a:effectLst/>
                          <a:latin typeface="Calibri" panose="020F0502020204030204" pitchFamily="34" charset="0"/>
                          <a:cs typeface="Arial" panose="020B0604020202020204" pitchFamily="34" charset="0"/>
                        </a:rPr>
                        <a:t>о</a:t>
                      </a: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С</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mn-lt"/>
                          <a:cs typeface="Arial" panose="020B0604020202020204" pitchFamily="34" charset="0"/>
                        </a:rPr>
                        <a:t>60 – 68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mn-lt"/>
                          <a:cs typeface="Arial" panose="020B0604020202020204" pitchFamily="34" charset="0"/>
                        </a:rPr>
                        <a:t>68-75</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44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Эластичность по отскоку,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altLang="ru-RU" sz="1400" b="0" i="0" u="none" strike="noStrike" cap="none" normalizeH="0" baseline="0" smtClean="0">
                        <a:ln>
                          <a:noFill/>
                        </a:ln>
                        <a:solidFill>
                          <a:schemeClr val="tx1"/>
                        </a:solidFill>
                        <a:effectLst/>
                        <a:latin typeface="+mn-lt"/>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altLang="ru-RU" sz="1400" b="0" i="0" u="none" strike="noStrike" cap="none" normalizeH="0" baseline="0" smtClean="0">
                        <a:ln>
                          <a:noFill/>
                        </a:ln>
                        <a:solidFill>
                          <a:schemeClr val="tx1"/>
                        </a:solidFill>
                        <a:effectLst/>
                        <a:latin typeface="+mn-lt"/>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44475">
                <a:tc>
                  <a:txBody>
                    <a:bodyPr/>
                    <a:lstStyle>
                      <a:lvl1pPr eaLnBrk="0" hangingPunct="0">
                        <a:spcBef>
                          <a:spcPct val="20000"/>
                        </a:spcBef>
                        <a:buFont typeface="Arial" panose="020B0604020202020204" pitchFamily="34" charset="0"/>
                        <a:tabLst>
                          <a:tab pos="358775" algn="l"/>
                        </a:tabLst>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tabLst>
                          <a:tab pos="358775" algn="l"/>
                        </a:tabLst>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tabLst>
                          <a:tab pos="358775" algn="l"/>
                        </a:tabLst>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tabLst>
                          <a:tab pos="358775" algn="l"/>
                        </a:tabLst>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tabLst>
                          <a:tab pos="358775"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358775"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358775"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358775"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358775" algn="l"/>
                        </a:tabLst>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tab pos="358775" algn="l"/>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при 20</a:t>
                      </a:r>
                      <a:r>
                        <a:rPr kumimoji="0" lang="ru-RU" altLang="ru-RU" sz="1400" b="0" i="0" u="none" strike="noStrike" cap="none" normalizeH="0" baseline="30000" smtClean="0">
                          <a:ln>
                            <a:noFill/>
                          </a:ln>
                          <a:solidFill>
                            <a:schemeClr val="tx1"/>
                          </a:solidFill>
                          <a:effectLst/>
                          <a:latin typeface="Calibri" panose="020F0502020204030204" pitchFamily="34" charset="0"/>
                          <a:cs typeface="Arial" panose="020B0604020202020204" pitchFamily="34" charset="0"/>
                        </a:rPr>
                        <a:t> о</a:t>
                      </a: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С</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42 – 52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40 – 52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44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при 100</a:t>
                      </a:r>
                      <a:r>
                        <a:rPr kumimoji="0" lang="ru-RU" altLang="ru-RU" sz="1400" b="0" i="0" u="none" strike="noStrike" cap="none" normalizeH="0" baseline="30000" smtClean="0">
                          <a:ln>
                            <a:noFill/>
                          </a:ln>
                          <a:solidFill>
                            <a:schemeClr val="tx1"/>
                          </a:solidFill>
                          <a:effectLst/>
                          <a:latin typeface="Calibri" panose="020F0502020204030204" pitchFamily="34" charset="0"/>
                          <a:cs typeface="Arial" panose="020B0604020202020204" pitchFamily="34" charset="0"/>
                        </a:rPr>
                        <a:t>о</a:t>
                      </a: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С</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45 – 55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45 – 58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442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Сопротивление </a:t>
                      </a:r>
                      <a:r>
                        <a:rPr kumimoji="0" lang="ru-RU" altLang="ru-RU" sz="1400" b="0" i="0" u="none" strike="noStrike" cap="none" normalizeH="0" baseline="0" err="1" smtClean="0">
                          <a:ln>
                            <a:noFill/>
                          </a:ln>
                          <a:solidFill>
                            <a:schemeClr val="tx1"/>
                          </a:solidFill>
                          <a:effectLst/>
                          <a:latin typeface="Calibri" panose="020F0502020204030204" pitchFamily="34" charset="0"/>
                          <a:cs typeface="Arial" panose="020B0604020202020204" pitchFamily="34" charset="0"/>
                        </a:rPr>
                        <a:t>раздиру</a:t>
                      </a: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 кН/м</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val="10012"/>
                  </a:ext>
                </a:extLst>
              </a:tr>
              <a:tr h="244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при 20</a:t>
                      </a:r>
                      <a:r>
                        <a:rPr kumimoji="0" lang="ru-RU" altLang="ru-RU" sz="1400" b="0" i="0" u="none" strike="noStrike" cap="none" normalizeH="0" baseline="30000" smtClean="0">
                          <a:ln>
                            <a:noFill/>
                          </a:ln>
                          <a:solidFill>
                            <a:schemeClr val="tx1"/>
                          </a:solidFill>
                          <a:effectLst/>
                          <a:latin typeface="Calibri" panose="020F0502020204030204" pitchFamily="34" charset="0"/>
                          <a:cs typeface="Arial" panose="020B0604020202020204" pitchFamily="34" charset="0"/>
                        </a:rPr>
                        <a:t> о</a:t>
                      </a: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С</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45 – 55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40 – 50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44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при 100</a:t>
                      </a:r>
                      <a:r>
                        <a:rPr kumimoji="0" lang="ru-RU" altLang="ru-RU" sz="1400" b="0" i="0" u="none" strike="noStrike" cap="none" normalizeH="0" baseline="30000" smtClean="0">
                          <a:ln>
                            <a:noFill/>
                          </a:ln>
                          <a:solidFill>
                            <a:schemeClr val="tx1"/>
                          </a:solidFill>
                          <a:effectLst/>
                          <a:latin typeface="Calibri" panose="020F0502020204030204" pitchFamily="34" charset="0"/>
                          <a:cs typeface="Arial" panose="020B0604020202020204" pitchFamily="34" charset="0"/>
                        </a:rPr>
                        <a:t>о</a:t>
                      </a: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С</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20 – 25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25 – 30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44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Истираемость, см</a:t>
                      </a:r>
                      <a:r>
                        <a:rPr kumimoji="0" lang="ru-RU" altLang="ru-RU" sz="1400" b="0" i="0" u="none" strike="noStrike" cap="none" normalizeH="0" baseline="30000" smtClean="0">
                          <a:ln>
                            <a:noFill/>
                          </a:ln>
                          <a:solidFill>
                            <a:schemeClr val="tx1"/>
                          </a:solidFill>
                          <a:effectLst/>
                          <a:latin typeface="Calibri" panose="020F0502020204030204" pitchFamily="34" charset="0"/>
                          <a:cs typeface="Arial" panose="020B0604020202020204" pitchFamily="34" charset="0"/>
                        </a:rPr>
                        <a:t>2</a:t>
                      </a: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/(квт∙ч)</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160 – 250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220 – 320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val="10015"/>
                  </a:ext>
                </a:extLst>
              </a:tr>
              <a:tr h="244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Температура хрупкости, </a:t>
                      </a:r>
                      <a:r>
                        <a:rPr kumimoji="0" lang="ru-RU" altLang="ru-RU" sz="1400" b="0" i="0" u="none" strike="noStrike" cap="none" normalizeH="0" baseline="30000" smtClean="0">
                          <a:ln>
                            <a:noFill/>
                          </a:ln>
                          <a:solidFill>
                            <a:schemeClr val="tx1"/>
                          </a:solidFill>
                          <a:effectLst/>
                          <a:latin typeface="Calibri" panose="020F0502020204030204" pitchFamily="34" charset="0"/>
                          <a:cs typeface="Arial" panose="020B0604020202020204" pitchFamily="34" charset="0"/>
                        </a:rPr>
                        <a:t>о</a:t>
                      </a: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С</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Ниже –75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Ниже –75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bl>
          </a:graphicData>
        </a:graphic>
      </p:graphicFrame>
      <p:sp>
        <p:nvSpPr>
          <p:cNvPr id="14408" name="Rectangle 1"/>
          <p:cNvSpPr>
            <a:spLocks noChangeArrowheads="1"/>
          </p:cNvSpPr>
          <p:nvPr/>
        </p:nvSpPr>
        <p:spPr bwMode="auto">
          <a:xfrm>
            <a:off x="214282" y="6143644"/>
            <a:ext cx="8715375" cy="523875"/>
          </a:xfrm>
          <a:prstGeom prst="rect">
            <a:avLst/>
          </a:prstGeom>
          <a:noFill/>
          <a:ln w="9525">
            <a:noFill/>
            <a:miter lim="800000"/>
            <a:headEnd/>
            <a:tailEnd/>
          </a:ln>
        </p:spPr>
        <p:txBody>
          <a:bodyPr anchor="ctr">
            <a:spAutoFit/>
          </a:bodyPr>
          <a:lstStyle/>
          <a:p>
            <a:pPr algn="just">
              <a:defRPr/>
            </a:pPr>
            <a:r>
              <a:rPr lang="ru-RU" sz="1600">
                <a:latin typeface="+mn-lt"/>
                <a:cs typeface="Times New Roman" pitchFamily="18" charset="0"/>
              </a:rPr>
              <a:t>*</a:t>
            </a:r>
            <a:r>
              <a:rPr lang="ru-RU" sz="1200">
                <a:latin typeface="+mn-lt"/>
                <a:cs typeface="Times New Roman" pitchFamily="18" charset="0"/>
              </a:rPr>
              <a:t>Состав смеси (</a:t>
            </a:r>
            <a:r>
              <a:rPr lang="ru-RU" sz="1200" err="1">
                <a:latin typeface="+mn-lt"/>
                <a:cs typeface="Times New Roman" pitchFamily="18" charset="0"/>
              </a:rPr>
              <a:t>масс.ч</a:t>
            </a:r>
            <a:r>
              <a:rPr lang="ru-RU" sz="1200">
                <a:latin typeface="+mn-lt"/>
                <a:cs typeface="Times New Roman" pitchFamily="18" charset="0"/>
              </a:rPr>
              <a:t>.): каучук – 100, </a:t>
            </a:r>
            <a:r>
              <a:rPr lang="en-US" sz="1200" err="1">
                <a:latin typeface="+mn-lt"/>
                <a:cs typeface="Times New Roman" pitchFamily="18" charset="0"/>
              </a:rPr>
              <a:t>ZnO</a:t>
            </a:r>
            <a:r>
              <a:rPr lang="en-US" sz="1200">
                <a:latin typeface="+mn-lt"/>
                <a:cs typeface="Times New Roman" pitchFamily="18" charset="0"/>
              </a:rPr>
              <a:t> </a:t>
            </a:r>
            <a:r>
              <a:rPr lang="ru-RU" sz="1200">
                <a:latin typeface="+mn-lt"/>
                <a:cs typeface="Times New Roman" pitchFamily="18" charset="0"/>
              </a:rPr>
              <a:t>– 3, сера – 0,4, перекись </a:t>
            </a:r>
            <a:r>
              <a:rPr lang="ru-RU" sz="1200" err="1">
                <a:latin typeface="+mn-lt"/>
                <a:cs typeface="Times New Roman" pitchFamily="18" charset="0"/>
              </a:rPr>
              <a:t>кумила</a:t>
            </a:r>
            <a:r>
              <a:rPr lang="ru-RU" sz="1200">
                <a:latin typeface="+mn-lt"/>
                <a:cs typeface="Times New Roman" pitchFamily="18" charset="0"/>
              </a:rPr>
              <a:t> – 3, сажа ПМ-75 – 50 </a:t>
            </a:r>
            <a:endParaRPr lang="ru-RU" sz="1200">
              <a:latin typeface="+mn-lt"/>
              <a:cs typeface="Arial" charset="0"/>
            </a:endParaRPr>
          </a:p>
          <a:p>
            <a:pPr algn="just" eaLnBrk="0" hangingPunct="0">
              <a:defRPr/>
            </a:pPr>
            <a:r>
              <a:rPr lang="ru-RU" sz="1200">
                <a:latin typeface="+mn-lt"/>
                <a:cs typeface="Times New Roman" pitchFamily="18" charset="0"/>
              </a:rPr>
              <a:t>**Состав смеси (</a:t>
            </a:r>
            <a:r>
              <a:rPr lang="ru-RU" sz="1200" err="1">
                <a:latin typeface="+mn-lt"/>
                <a:cs typeface="Times New Roman" pitchFamily="18" charset="0"/>
              </a:rPr>
              <a:t>масс.ч</a:t>
            </a:r>
            <a:r>
              <a:rPr lang="ru-RU" sz="1200">
                <a:latin typeface="+mn-lt"/>
                <a:cs typeface="Times New Roman" pitchFamily="18" charset="0"/>
              </a:rPr>
              <a:t>.):  каучук – 100, </a:t>
            </a:r>
            <a:r>
              <a:rPr lang="en-US" sz="1200" err="1">
                <a:latin typeface="+mn-lt"/>
                <a:cs typeface="Times New Roman" pitchFamily="18" charset="0"/>
              </a:rPr>
              <a:t>ZnO</a:t>
            </a:r>
            <a:r>
              <a:rPr lang="en-US" sz="1200">
                <a:latin typeface="+mn-lt"/>
                <a:cs typeface="Times New Roman" pitchFamily="18" charset="0"/>
              </a:rPr>
              <a:t> </a:t>
            </a:r>
            <a:r>
              <a:rPr lang="ru-RU" sz="1200">
                <a:latin typeface="+mn-lt"/>
                <a:cs typeface="Times New Roman" pitchFamily="18" charset="0"/>
              </a:rPr>
              <a:t>– 3, </a:t>
            </a:r>
            <a:r>
              <a:rPr lang="ru-RU" sz="1200" err="1">
                <a:latin typeface="+mn-lt"/>
                <a:cs typeface="Times New Roman" pitchFamily="18" charset="0"/>
              </a:rPr>
              <a:t>тиурам</a:t>
            </a:r>
            <a:r>
              <a:rPr lang="ru-RU" sz="1200">
                <a:latin typeface="+mn-lt"/>
                <a:cs typeface="Times New Roman" pitchFamily="18" charset="0"/>
              </a:rPr>
              <a:t> – 1,5, </a:t>
            </a:r>
            <a:r>
              <a:rPr lang="ru-RU" sz="1200" err="1">
                <a:latin typeface="+mn-lt"/>
                <a:cs typeface="Times New Roman" pitchFamily="18" charset="0"/>
              </a:rPr>
              <a:t>каптакс</a:t>
            </a:r>
            <a:r>
              <a:rPr lang="ru-RU" sz="1200">
                <a:latin typeface="+mn-lt"/>
                <a:cs typeface="Times New Roman" pitchFamily="18" charset="0"/>
              </a:rPr>
              <a:t>  – 0,5, сера – 2, стеариновая кислота – 1, сажа ПМ-75 – 50.</a:t>
            </a:r>
            <a:endParaRPr lang="ru-RU" sz="1200">
              <a:latin typeface="+mn-lt"/>
              <a:cs typeface="Arial" charset="0"/>
            </a:endParaRPr>
          </a:p>
        </p:txBody>
      </p:sp>
      <p:sp>
        <p:nvSpPr>
          <p:cNvPr id="19533" name="Rectangle 2"/>
          <p:cNvSpPr>
            <a:spLocks noChangeArrowheads="1"/>
          </p:cNvSpPr>
          <p:nvPr/>
        </p:nvSpPr>
        <p:spPr bwMode="auto">
          <a:xfrm>
            <a:off x="252000" y="785794"/>
            <a:ext cx="8640000" cy="646331"/>
          </a:xfrm>
          <a:prstGeom prst="rect">
            <a:avLst/>
          </a:prstGeom>
          <a:noFill/>
          <a:ln w="9525">
            <a:noFill/>
            <a:miter lim="800000"/>
            <a:headEnd/>
            <a:tailEnd/>
          </a:ln>
        </p:spPr>
        <p:txBody>
          <a:bodyPr anchor="ctr">
            <a:spAutoFit/>
          </a:bodyPr>
          <a:lstStyle/>
          <a:p>
            <a:pPr algn="ctr"/>
            <a:r>
              <a:rPr lang="ru-RU" altLang="ru-RU" b="1">
                <a:solidFill>
                  <a:srgbClr val="C00000"/>
                </a:solidFill>
                <a:latin typeface="Calibri" pitchFamily="34" charset="0"/>
                <a:cs typeface="Times New Roman" pitchFamily="18" charset="0"/>
              </a:rPr>
              <a:t>Механические свойства наполненных </a:t>
            </a:r>
            <a:r>
              <a:rPr lang="ru-RU" altLang="ru-RU" b="1" err="1">
                <a:solidFill>
                  <a:srgbClr val="C00000"/>
                </a:solidFill>
                <a:latin typeface="Calibri" pitchFamily="34" charset="0"/>
                <a:cs typeface="Times New Roman" pitchFamily="18" charset="0"/>
              </a:rPr>
              <a:t>вулканизатов</a:t>
            </a:r>
            <a:r>
              <a:rPr lang="ru-RU" altLang="ru-RU" b="1">
                <a:solidFill>
                  <a:srgbClr val="C00000"/>
                </a:solidFill>
                <a:latin typeface="Calibri" pitchFamily="34" charset="0"/>
                <a:cs typeface="Times New Roman" pitchFamily="18" charset="0"/>
              </a:rPr>
              <a:t> стандартных смесей на основе </a:t>
            </a:r>
            <a:r>
              <a:rPr lang="ru-RU" altLang="ru-RU" b="1" err="1">
                <a:solidFill>
                  <a:srgbClr val="C00000"/>
                </a:solidFill>
                <a:latin typeface="Calibri" pitchFamily="34" charset="0"/>
                <a:cs typeface="Times New Roman" pitchFamily="18" charset="0"/>
              </a:rPr>
              <a:t>этилен-пропиленовых</a:t>
            </a:r>
            <a:r>
              <a:rPr lang="ru-RU" altLang="ru-RU" b="1">
                <a:solidFill>
                  <a:srgbClr val="C00000"/>
                </a:solidFill>
                <a:latin typeface="Calibri" pitchFamily="34" charset="0"/>
                <a:cs typeface="Times New Roman" pitchFamily="18" charset="0"/>
              </a:rPr>
              <a:t> каучуков</a:t>
            </a:r>
            <a:endParaRPr lang="ru-RU" altLang="ru-RU" b="1">
              <a:solidFill>
                <a:srgbClr val="C00000"/>
              </a:solidFill>
              <a:latin typeface="Calibri" pitchFamily="34" charset="0"/>
            </a:endParaRPr>
          </a:p>
        </p:txBody>
      </p:sp>
      <p:sp>
        <p:nvSpPr>
          <p:cNvPr id="19534" name="Номер слайда 4"/>
          <p:cNvSpPr>
            <a:spLocks noGrp="1"/>
          </p:cNvSpPr>
          <p:nvPr>
            <p:ph type="sldNum" sz="quarter" idx="12"/>
          </p:nvPr>
        </p:nvSpPr>
        <p:spPr bwMode="auto">
          <a:noFill/>
          <a:ln>
            <a:miter lim="800000"/>
            <a:headEnd/>
            <a:tailEnd/>
          </a:ln>
        </p:spPr>
        <p:txBody>
          <a:bodyPr/>
          <a:lstStyle/>
          <a:p>
            <a:fld id="{0E8D1D0B-8CAE-49A9-9BF7-15394C2DC3A3}" type="slidenum">
              <a:rPr lang="ru-RU" altLang="ru-RU" smtClean="0">
                <a:cs typeface="Arial" pitchFamily="34" charset="0"/>
              </a:rPr>
              <a:pPr/>
              <a:t>119</a:t>
            </a:fld>
            <a:endParaRPr lang="ru-RU" altLang="ru-RU" smtClean="0">
              <a:cs typeface="Arial" pitchFamily="34" charset="0"/>
            </a:endParaRPr>
          </a:p>
        </p:txBody>
      </p:sp>
      <p:grpSp>
        <p:nvGrpSpPr>
          <p:cNvPr id="11" name="Группа 3"/>
          <p:cNvGrpSpPr/>
          <p:nvPr/>
        </p:nvGrpSpPr>
        <p:grpSpPr>
          <a:xfrm>
            <a:off x="-32" y="0"/>
            <a:ext cx="9144032" cy="642918"/>
            <a:chOff x="-32" y="0"/>
            <a:chExt cx="9144032" cy="642918"/>
          </a:xfrm>
          <a:solidFill>
            <a:schemeClr val="tx2">
              <a:lumMod val="20000"/>
              <a:lumOff val="80000"/>
            </a:schemeClr>
          </a:solidFill>
          <a:effectLst/>
        </p:grpSpPr>
        <p:grpSp>
          <p:nvGrpSpPr>
            <p:cNvPr id="17"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8" name="Рисунок 17"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1044000"/>
            <a:ext cx="8643998" cy="813364"/>
          </a:xfrm>
        </p:spPr>
        <p:txBody>
          <a:bodyPr>
            <a:noAutofit/>
          </a:bodyPr>
          <a:lstStyle/>
          <a:p>
            <a:pPr marL="0" indent="0" algn="just">
              <a:spcBef>
                <a:spcPts val="0"/>
              </a:spcBef>
              <a:spcAft>
                <a:spcPts val="600"/>
              </a:spcAft>
              <a:buNone/>
            </a:pPr>
            <a:r>
              <a:rPr lang="ru-RU" sz="1800" b="1" smtClean="0">
                <a:solidFill>
                  <a:srgbClr val="C00000"/>
                </a:solidFill>
              </a:rPr>
              <a:t>Полимеризация</a:t>
            </a:r>
            <a:r>
              <a:rPr lang="ru-RU" sz="1800" smtClean="0">
                <a:solidFill>
                  <a:srgbClr val="002060"/>
                </a:solidFill>
              </a:rPr>
              <a:t> </a:t>
            </a:r>
            <a:r>
              <a:rPr lang="ru-RU" sz="1800" i="1" smtClean="0">
                <a:solidFill>
                  <a:srgbClr val="002060"/>
                </a:solidFill>
              </a:rPr>
              <a:t>- </a:t>
            </a:r>
            <a:r>
              <a:rPr lang="ru-RU" sz="1800" smtClean="0">
                <a:solidFill>
                  <a:srgbClr val="002060"/>
                </a:solidFill>
              </a:rPr>
              <a:t>процесс образования </a:t>
            </a:r>
            <a:r>
              <a:rPr lang="ru-RU" sz="1800" b="1" smtClean="0">
                <a:solidFill>
                  <a:srgbClr val="C00000"/>
                </a:solidFill>
              </a:rPr>
              <a:t>макромолекул из мономеров </a:t>
            </a:r>
            <a:r>
              <a:rPr lang="ru-RU" sz="1800" smtClean="0">
                <a:solidFill>
                  <a:srgbClr val="002060"/>
                </a:solidFill>
              </a:rPr>
              <a:t>(одинаковых или разных).</a:t>
            </a:r>
            <a:endParaRPr lang="ru-RU" sz="1600" smtClean="0">
              <a:solidFill>
                <a:srgbClr val="002060"/>
              </a:solidFill>
            </a:endParaRPr>
          </a:p>
          <a:p>
            <a:endParaRPr lang="ru-RU" sz="1600"/>
          </a:p>
          <a:p>
            <a:pPr marL="0" indent="0" algn="just">
              <a:spcBef>
                <a:spcPts val="0"/>
              </a:spcBef>
              <a:spcAft>
                <a:spcPts val="1200"/>
              </a:spcAft>
              <a:buNone/>
            </a:pPr>
            <a:endParaRPr lang="ru-RU" sz="1600"/>
          </a:p>
        </p:txBody>
      </p:sp>
      <p:sp>
        <p:nvSpPr>
          <p:cNvPr id="17" name="Номер слайда 1"/>
          <p:cNvSpPr>
            <a:spLocks noGrp="1"/>
          </p:cNvSpPr>
          <p:nvPr>
            <p:ph type="sldNum" sz="quarter" idx="12"/>
          </p:nvPr>
        </p:nvSpPr>
        <p:spPr/>
        <p:txBody>
          <a:bodyPr/>
          <a:lstStyle/>
          <a:p>
            <a:fld id="{3B46923B-772B-4878-82EA-E2BF3C0C558C}" type="slidenum">
              <a:rPr lang="ru-RU" smtClean="0"/>
              <a:pPr/>
              <a:t>12</a:t>
            </a:fld>
            <a:endParaRPr lang="ru-RU"/>
          </a:p>
        </p:txBody>
      </p:sp>
      <p:pic>
        <p:nvPicPr>
          <p:cNvPr id="10" name="Picture 3"/>
          <p:cNvPicPr>
            <a:picLocks noChangeAspect="1" noChangeArrowheads="1"/>
          </p:cNvPicPr>
          <p:nvPr/>
        </p:nvPicPr>
        <p:blipFill>
          <a:blip r:embed="rId4"/>
          <a:srcRect/>
          <a:stretch>
            <a:fillRect/>
          </a:stretch>
        </p:blipFill>
        <p:spPr bwMode="auto">
          <a:xfrm>
            <a:off x="1619276" y="1714488"/>
            <a:ext cx="5688013" cy="2384425"/>
          </a:xfrm>
          <a:prstGeom prst="rect">
            <a:avLst/>
          </a:prstGeom>
          <a:noFill/>
          <a:ln w="9525">
            <a:noFill/>
            <a:miter lim="800000"/>
            <a:headEnd/>
            <a:tailEnd/>
          </a:ln>
        </p:spPr>
      </p:pic>
      <p:pic>
        <p:nvPicPr>
          <p:cNvPr id="11" name="Picture 1"/>
          <p:cNvPicPr>
            <a:picLocks noChangeAspect="1" noChangeArrowheads="1"/>
          </p:cNvPicPr>
          <p:nvPr/>
        </p:nvPicPr>
        <p:blipFill>
          <a:blip r:embed="rId5"/>
          <a:srcRect/>
          <a:stretch>
            <a:fillRect/>
          </a:stretch>
        </p:blipFill>
        <p:spPr bwMode="auto">
          <a:xfrm>
            <a:off x="1190651" y="4214818"/>
            <a:ext cx="7096125" cy="1266825"/>
          </a:xfrm>
          <a:prstGeom prst="rect">
            <a:avLst/>
          </a:prstGeom>
          <a:noFill/>
          <a:ln w="9525">
            <a:noFill/>
            <a:miter lim="800000"/>
            <a:headEnd/>
            <a:tailEnd/>
          </a:ln>
        </p:spPr>
      </p:pic>
      <p:sp>
        <p:nvSpPr>
          <p:cNvPr id="16" name="Содержимое 2"/>
          <p:cNvSpPr txBox="1">
            <a:spLocks/>
          </p:cNvSpPr>
          <p:nvPr/>
        </p:nvSpPr>
        <p:spPr>
          <a:xfrm>
            <a:off x="214282" y="5715016"/>
            <a:ext cx="8643998" cy="813364"/>
          </a:xfrm>
          <a:prstGeom prst="rect">
            <a:avLst/>
          </a:prstGeom>
        </p:spPr>
        <p:txBody>
          <a:bodyPr vert="horz" lIns="91440" tIns="45720" rIns="91440" bIns="45720" rtlCol="0">
            <a:noAutofit/>
          </a:bodyPr>
          <a:lstStyle/>
          <a:p>
            <a:pPr marL="0" marR="0" lvl="0" indent="0" algn="just" defTabSz="914400" rtl="0" eaLnBrk="1" fontAlgn="auto" latinLnBrk="0" hangingPunct="1">
              <a:lnSpc>
                <a:spcPct val="100000"/>
              </a:lnSpc>
              <a:spcBef>
                <a:spcPts val="0"/>
              </a:spcBef>
              <a:spcAft>
                <a:spcPts val="1200"/>
              </a:spcAft>
              <a:buClrTx/>
              <a:buSzTx/>
              <a:buFont typeface="Arial" pitchFamily="34" charset="0"/>
              <a:buNone/>
              <a:tabLst/>
              <a:defRPr/>
            </a:pPr>
            <a:endParaRPr kumimoji="0" lang="ru-RU" sz="1600" b="0" i="0" u="none" strike="noStrike" kern="1200" cap="none" spc="0" normalizeH="0" baseline="0" noProof="0">
              <a:ln>
                <a:noFill/>
              </a:ln>
              <a:solidFill>
                <a:schemeClr val="tx1"/>
              </a:solidFill>
              <a:effectLst/>
              <a:uLnTx/>
              <a:uFillTx/>
              <a:latin typeface="+mn-lt"/>
              <a:ea typeface="+mn-ea"/>
              <a:cs typeface="+mn-cs"/>
            </a:endParaRPr>
          </a:p>
        </p:txBody>
      </p:sp>
      <p:grpSp>
        <p:nvGrpSpPr>
          <p:cNvPr id="12" name="Группа 9"/>
          <p:cNvGrpSpPr/>
          <p:nvPr/>
        </p:nvGrpSpPr>
        <p:grpSpPr>
          <a:xfrm>
            <a:off x="-32" y="0"/>
            <a:ext cx="9144032" cy="642918"/>
            <a:chOff x="-32" y="0"/>
            <a:chExt cx="9144032" cy="642918"/>
          </a:xfrm>
          <a:solidFill>
            <a:schemeClr val="tx2">
              <a:lumMod val="20000"/>
              <a:lumOff val="80000"/>
            </a:schemeClr>
          </a:solidFill>
          <a:effectLst/>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21" name="Рисунок 20" descr="logo_lable_s-vfu_clear.png"/>
            <p:cNvPicPr>
              <a:picLocks noChangeAspect="1"/>
            </p:cNvPicPr>
            <p:nvPr/>
          </p:nvPicPr>
          <p:blipFill>
            <a:blip r:embed="rId6"/>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Содержимое 2"/>
          <p:cNvSpPr>
            <a:spLocks noGrp="1"/>
          </p:cNvSpPr>
          <p:nvPr>
            <p:ph idx="1"/>
          </p:nvPr>
        </p:nvSpPr>
        <p:spPr>
          <a:xfrm>
            <a:off x="540000" y="720000"/>
            <a:ext cx="8183562" cy="708736"/>
          </a:xfrm>
        </p:spPr>
        <p:txBody>
          <a:bodyPr>
            <a:noAutofit/>
          </a:bodyPr>
          <a:lstStyle/>
          <a:p>
            <a:pPr algn="ctr" eaLnBrk="1" hangingPunct="1">
              <a:buFont typeface="Arial" pitchFamily="34" charset="0"/>
              <a:buNone/>
            </a:pPr>
            <a:r>
              <a:rPr lang="ru-RU" altLang="ru-RU" sz="1800" b="1" smtClean="0">
                <a:solidFill>
                  <a:srgbClr val="C00000"/>
                </a:solidFill>
                <a:latin typeface="+mj-lt"/>
                <a:cs typeface="Tahoma" pitchFamily="34" charset="0"/>
              </a:rPr>
              <a:t>Характеристики </a:t>
            </a:r>
            <a:r>
              <a:rPr lang="ru-RU" altLang="ru-RU" sz="1800" b="1" err="1" smtClean="0">
                <a:solidFill>
                  <a:srgbClr val="C00000"/>
                </a:solidFill>
                <a:latin typeface="+mj-lt"/>
                <a:cs typeface="Tahoma" pitchFamily="34" charset="0"/>
              </a:rPr>
              <a:t>вулканизатов</a:t>
            </a:r>
            <a:r>
              <a:rPr lang="ru-RU" altLang="ru-RU" sz="1800" b="1" smtClean="0">
                <a:solidFill>
                  <a:srgbClr val="C00000"/>
                </a:solidFill>
                <a:latin typeface="+mj-lt"/>
                <a:cs typeface="Tahoma" pitchFamily="34" charset="0"/>
              </a:rPr>
              <a:t>, полученных на основе насыщенных и ненасыщенных </a:t>
            </a:r>
            <a:r>
              <a:rPr lang="ru-RU" altLang="ru-RU" sz="1800" b="1" err="1" smtClean="0">
                <a:solidFill>
                  <a:srgbClr val="C00000"/>
                </a:solidFill>
                <a:latin typeface="+mj-lt"/>
                <a:cs typeface="Tahoma" pitchFamily="34" charset="0"/>
              </a:rPr>
              <a:t>эпихлоргидриновых</a:t>
            </a:r>
            <a:r>
              <a:rPr lang="ru-RU" altLang="ru-RU" sz="1800" b="1" smtClean="0">
                <a:solidFill>
                  <a:srgbClr val="C00000"/>
                </a:solidFill>
                <a:latin typeface="+mj-lt"/>
                <a:cs typeface="Tahoma" pitchFamily="34" charset="0"/>
              </a:rPr>
              <a:t> каучуков</a:t>
            </a:r>
          </a:p>
        </p:txBody>
      </p:sp>
      <p:sp>
        <p:nvSpPr>
          <p:cNvPr id="20539" name="Номер слайда 4"/>
          <p:cNvSpPr>
            <a:spLocks noGrp="1"/>
          </p:cNvSpPr>
          <p:nvPr>
            <p:ph type="sldNum" sz="quarter" idx="12"/>
          </p:nvPr>
        </p:nvSpPr>
        <p:spPr bwMode="auto">
          <a:noFill/>
          <a:ln>
            <a:miter lim="800000"/>
            <a:headEnd/>
            <a:tailEnd/>
          </a:ln>
        </p:spPr>
        <p:txBody>
          <a:bodyPr/>
          <a:lstStyle/>
          <a:p>
            <a:fld id="{F62CB68C-D4F0-4A4D-AB67-F32AF88A4264}" type="slidenum">
              <a:rPr lang="ru-RU" altLang="ru-RU" smtClean="0">
                <a:cs typeface="Arial" pitchFamily="34" charset="0"/>
              </a:rPr>
              <a:pPr/>
              <a:t>120</a:t>
            </a:fld>
            <a:endParaRPr lang="ru-RU" altLang="ru-RU" smtClean="0">
              <a:cs typeface="Arial" pitchFamily="34" charset="0"/>
            </a:endParaRPr>
          </a:p>
        </p:txBody>
      </p:sp>
      <p:graphicFrame>
        <p:nvGraphicFramePr>
          <p:cNvPr id="4" name="Таблица 3"/>
          <p:cNvGraphicFramePr>
            <a:graphicFrameLocks noGrp="1"/>
          </p:cNvGraphicFramePr>
          <p:nvPr/>
        </p:nvGraphicFramePr>
        <p:xfrm>
          <a:off x="285720" y="1500174"/>
          <a:ext cx="8644000" cy="4235879"/>
        </p:xfrm>
        <a:graphic>
          <a:graphicData uri="http://schemas.openxmlformats.org/drawingml/2006/table">
            <a:tbl>
              <a:tblPr firstRow="1" bandRow="1">
                <a:tableStyleId>{5C22544A-7EE6-4342-B048-85BDC9FD1C3A}</a:tableStyleId>
              </a:tblPr>
              <a:tblGrid>
                <a:gridCol w="1851991">
                  <a:extLst>
                    <a:ext uri="{9D8B030D-6E8A-4147-A177-3AD203B41FA5}">
                      <a16:colId xmlns:a16="http://schemas.microsoft.com/office/drawing/2014/main" val="20000"/>
                    </a:ext>
                  </a:extLst>
                </a:gridCol>
                <a:gridCol w="1165296">
                  <a:extLst>
                    <a:ext uri="{9D8B030D-6E8A-4147-A177-3AD203B41FA5}">
                      <a16:colId xmlns:a16="http://schemas.microsoft.com/office/drawing/2014/main" val="20001"/>
                    </a:ext>
                  </a:extLst>
                </a:gridCol>
                <a:gridCol w="1165296">
                  <a:extLst>
                    <a:ext uri="{9D8B030D-6E8A-4147-A177-3AD203B41FA5}">
                      <a16:colId xmlns:a16="http://schemas.microsoft.com/office/drawing/2014/main" val="20002"/>
                    </a:ext>
                  </a:extLst>
                </a:gridCol>
                <a:gridCol w="1165296">
                  <a:extLst>
                    <a:ext uri="{9D8B030D-6E8A-4147-A177-3AD203B41FA5}">
                      <a16:colId xmlns:a16="http://schemas.microsoft.com/office/drawing/2014/main" val="20003"/>
                    </a:ext>
                  </a:extLst>
                </a:gridCol>
                <a:gridCol w="1165296">
                  <a:extLst>
                    <a:ext uri="{9D8B030D-6E8A-4147-A177-3AD203B41FA5}">
                      <a16:colId xmlns:a16="http://schemas.microsoft.com/office/drawing/2014/main" val="20004"/>
                    </a:ext>
                  </a:extLst>
                </a:gridCol>
                <a:gridCol w="1165296">
                  <a:extLst>
                    <a:ext uri="{9D8B030D-6E8A-4147-A177-3AD203B41FA5}">
                      <a16:colId xmlns:a16="http://schemas.microsoft.com/office/drawing/2014/main" val="20005"/>
                    </a:ext>
                  </a:extLst>
                </a:gridCol>
                <a:gridCol w="965529">
                  <a:extLst>
                    <a:ext uri="{9D8B030D-6E8A-4147-A177-3AD203B41FA5}">
                      <a16:colId xmlns:a16="http://schemas.microsoft.com/office/drawing/2014/main" val="20006"/>
                    </a:ext>
                  </a:extLst>
                </a:gridCol>
              </a:tblGrid>
              <a:tr h="696934">
                <a:tc rowSpan="2">
                  <a:txBody>
                    <a:bodyPr/>
                    <a:lstStyle/>
                    <a:p>
                      <a:r>
                        <a:rPr lang="ru-RU" sz="1600" smtClean="0">
                          <a:solidFill>
                            <a:schemeClr val="tx1"/>
                          </a:solidFill>
                          <a:latin typeface="+mn-lt"/>
                          <a:cs typeface="Times New Roman" pitchFamily="18" charset="0"/>
                        </a:rPr>
                        <a:t>Показатель</a:t>
                      </a:r>
                      <a:endParaRPr lang="ru-RU" sz="1600">
                        <a:solidFill>
                          <a:schemeClr val="tx1"/>
                        </a:solidFill>
                        <a:latin typeface="+mn-lt"/>
                        <a:cs typeface="Times New Roman" pitchFamily="18" charset="0"/>
                      </a:endParaRPr>
                    </a:p>
                  </a:txBody>
                  <a:tcPr marL="91441" marR="91441" marT="45716" marB="45716"/>
                </a:tc>
                <a:tc gridSpan="3">
                  <a:txBody>
                    <a:bodyPr/>
                    <a:lstStyle/>
                    <a:p>
                      <a:pPr algn="ctr"/>
                      <a:r>
                        <a:rPr lang="ru-RU" sz="1600" smtClean="0">
                          <a:solidFill>
                            <a:schemeClr val="tx1"/>
                          </a:solidFill>
                          <a:latin typeface="+mn-lt"/>
                        </a:rPr>
                        <a:t>Насыщенные ЭХГК</a:t>
                      </a:r>
                    </a:p>
                    <a:p>
                      <a:pPr algn="ctr"/>
                      <a:r>
                        <a:rPr lang="ru-RU" sz="1600" smtClean="0">
                          <a:solidFill>
                            <a:schemeClr val="tx1"/>
                          </a:solidFill>
                          <a:latin typeface="+mn-lt"/>
                        </a:rPr>
                        <a:t>КЭХГ-100</a:t>
                      </a:r>
                      <a:endParaRPr lang="ru-RU" sz="1600">
                        <a:solidFill>
                          <a:schemeClr val="tx1"/>
                        </a:solidFill>
                        <a:latin typeface="+mn-lt"/>
                        <a:cs typeface="Times New Roman" pitchFamily="18" charset="0"/>
                      </a:endParaRPr>
                    </a:p>
                  </a:txBody>
                  <a:tcPr marL="91441" marR="91441" marT="45716" marB="45716"/>
                </a:tc>
                <a:tc hMerge="1">
                  <a:txBody>
                    <a:bodyPr/>
                    <a:lstStyle/>
                    <a:p>
                      <a:pPr algn="ctr"/>
                      <a:endParaRPr lang="ru-RU" sz="1800" dirty="0">
                        <a:latin typeface="Times New Roman" pitchFamily="18" charset="0"/>
                        <a:cs typeface="Times New Roman" pitchFamily="18" charset="0"/>
                      </a:endParaRPr>
                    </a:p>
                  </a:txBody>
                  <a:tcPr marL="91441" marR="91441" marT="45716" marB="45716"/>
                </a:tc>
                <a:tc hMerge="1">
                  <a:txBody>
                    <a:bodyPr/>
                    <a:lstStyle/>
                    <a:p>
                      <a:pPr algn="ctr"/>
                      <a:endParaRPr lang="ru-RU" sz="1800" dirty="0">
                        <a:latin typeface="Times New Roman" pitchFamily="18" charset="0"/>
                        <a:cs typeface="Times New Roman" pitchFamily="18" charset="0"/>
                      </a:endParaRPr>
                    </a:p>
                  </a:txBody>
                  <a:tcPr marL="91441" marR="91441" marT="45716" marB="45716"/>
                </a:tc>
                <a:tc gridSpan="3">
                  <a:txBody>
                    <a:bodyPr/>
                    <a:lstStyle/>
                    <a:p>
                      <a:pPr algn="ctr"/>
                      <a:r>
                        <a:rPr lang="ru-RU" sz="1600" smtClean="0">
                          <a:solidFill>
                            <a:schemeClr val="tx1"/>
                          </a:solidFill>
                          <a:latin typeface="+mn-lt"/>
                        </a:rPr>
                        <a:t>Насыщенные ЭХГК</a:t>
                      </a:r>
                    </a:p>
                  </a:txBody>
                  <a:tcPr marL="91441" marR="91441" marT="45716" marB="45716"/>
                </a:tc>
                <a:tc hMerge="1">
                  <a:txBody>
                    <a:bodyPr/>
                    <a:lstStyle/>
                    <a:p>
                      <a:pPr algn="ctr"/>
                      <a:endParaRPr lang="ru-RU" sz="1800" dirty="0">
                        <a:latin typeface="Times New Roman" pitchFamily="18" charset="0"/>
                        <a:cs typeface="Times New Roman" pitchFamily="18" charset="0"/>
                      </a:endParaRPr>
                    </a:p>
                  </a:txBody>
                  <a:tcPr marL="91441" marR="91441" marT="45716" marB="45716"/>
                </a:tc>
                <a:tc hMerge="1">
                  <a:txBody>
                    <a:bodyPr/>
                    <a:lstStyle/>
                    <a:p>
                      <a:pPr algn="ctr"/>
                      <a:endParaRPr lang="ru-RU" sz="1800" dirty="0" smtClean="0"/>
                    </a:p>
                  </a:txBody>
                  <a:tcPr marL="91441" marR="91441" marT="45716" marB="45716"/>
                </a:tc>
                <a:extLst>
                  <a:ext uri="{0D108BD9-81ED-4DB2-BD59-A6C34878D82A}">
                    <a16:rowId xmlns:a16="http://schemas.microsoft.com/office/drawing/2014/main" val="10000"/>
                  </a:ext>
                </a:extLst>
              </a:tr>
              <a:tr h="592437">
                <a:tc vMerge="1">
                  <a:txBody>
                    <a:bodyPr/>
                    <a:lstStyle/>
                    <a:p>
                      <a:endParaRPr lang="ru-RU" sz="1800" dirty="0">
                        <a:latin typeface="Times New Roman" pitchFamily="18" charset="0"/>
                        <a:cs typeface="Times New Roman" pitchFamily="18" charset="0"/>
                      </a:endParaRPr>
                    </a:p>
                  </a:txBody>
                  <a:tcPr marL="91441" marR="91441" marT="45716" marB="45716"/>
                </a:tc>
                <a:tc>
                  <a:txBody>
                    <a:bodyPr/>
                    <a:lstStyle/>
                    <a:p>
                      <a:pPr algn="ctr"/>
                      <a:r>
                        <a:rPr lang="ru-RU" sz="1600" err="1" smtClean="0">
                          <a:latin typeface="+mn-lt"/>
                          <a:cs typeface="Times New Roman" pitchFamily="18" charset="0"/>
                        </a:rPr>
                        <a:t>Гидрин</a:t>
                      </a:r>
                      <a:r>
                        <a:rPr lang="ru-RU" sz="1600" smtClean="0">
                          <a:latin typeface="+mn-lt"/>
                          <a:cs typeface="Times New Roman" pitchFamily="18" charset="0"/>
                        </a:rPr>
                        <a:t> 200</a:t>
                      </a:r>
                      <a:endParaRPr lang="ru-RU" sz="1600">
                        <a:latin typeface="+mn-lt"/>
                        <a:cs typeface="Times New Roman" pitchFamily="18" charset="0"/>
                      </a:endParaRPr>
                    </a:p>
                  </a:txBody>
                  <a:tcPr marL="91441" marR="91441" marT="45716" marB="45716"/>
                </a:tc>
                <a:tc>
                  <a:txBody>
                    <a:bodyPr/>
                    <a:lstStyle/>
                    <a:p>
                      <a:pPr algn="ctr"/>
                      <a:r>
                        <a:rPr lang="ru-RU" sz="1600" err="1" smtClean="0">
                          <a:latin typeface="+mn-lt"/>
                          <a:cs typeface="Times New Roman" pitchFamily="18" charset="0"/>
                        </a:rPr>
                        <a:t>Эпихрома</a:t>
                      </a:r>
                      <a:r>
                        <a:rPr lang="ru-RU" sz="1600" smtClean="0">
                          <a:latin typeface="+mn-lt"/>
                          <a:cs typeface="Times New Roman" pitchFamily="18" charset="0"/>
                        </a:rPr>
                        <a:t> С</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СКЭХГ С</a:t>
                      </a:r>
                      <a:endParaRPr lang="ru-RU" sz="1600">
                        <a:latin typeface="+mn-lt"/>
                        <a:cs typeface="Times New Roman" pitchFamily="18" charset="0"/>
                      </a:endParaRPr>
                    </a:p>
                  </a:txBody>
                  <a:tcPr marL="91441" marR="91441" marT="45716" marB="45716"/>
                </a:tc>
                <a:tc>
                  <a:txBody>
                    <a:bodyPr/>
                    <a:lstStyle/>
                    <a:p>
                      <a:pPr algn="ctr"/>
                      <a:r>
                        <a:rPr lang="ru-RU" sz="1600" err="1" smtClean="0">
                          <a:latin typeface="+mn-lt"/>
                          <a:cs typeface="Times New Roman" pitchFamily="18" charset="0"/>
                        </a:rPr>
                        <a:t>Гидрин</a:t>
                      </a:r>
                      <a:r>
                        <a:rPr lang="ru-RU" sz="1600" smtClean="0">
                          <a:latin typeface="+mn-lt"/>
                          <a:cs typeface="Times New Roman" pitchFamily="18" charset="0"/>
                        </a:rPr>
                        <a:t> 400</a:t>
                      </a:r>
                      <a:endParaRPr lang="ru-RU" sz="1600">
                        <a:latin typeface="+mn-lt"/>
                        <a:cs typeface="Times New Roman" pitchFamily="18" charset="0"/>
                      </a:endParaRPr>
                    </a:p>
                  </a:txBody>
                  <a:tcPr marL="91441" marR="91441" marT="45716" marB="45716"/>
                </a:tc>
                <a:tc>
                  <a:txBody>
                    <a:bodyPr/>
                    <a:lstStyle/>
                    <a:p>
                      <a:pPr algn="ctr"/>
                      <a:r>
                        <a:rPr lang="ru-RU" sz="1600" err="1" smtClean="0">
                          <a:latin typeface="+mn-lt"/>
                          <a:cs typeface="Times New Roman" pitchFamily="18" charset="0"/>
                        </a:rPr>
                        <a:t>Эпихрома</a:t>
                      </a:r>
                      <a:endParaRPr lang="ru-RU" sz="1600">
                        <a:latin typeface="+mn-lt"/>
                        <a:cs typeface="Times New Roman" pitchFamily="18" charset="0"/>
                      </a:endParaRPr>
                    </a:p>
                  </a:txBody>
                  <a:tcPr marL="91441" marR="91441" marT="45716" marB="45716"/>
                </a:tc>
                <a:tc>
                  <a:txBody>
                    <a:bodyPr/>
                    <a:lstStyle/>
                    <a:p>
                      <a:pPr algn="ctr"/>
                      <a:r>
                        <a:rPr lang="ru-RU" sz="1600" smtClean="0">
                          <a:latin typeface="+mn-lt"/>
                        </a:rPr>
                        <a:t>СКЭХГ СТ</a:t>
                      </a:r>
                    </a:p>
                  </a:txBody>
                  <a:tcPr marL="91441" marR="91441" marT="45716" marB="45716"/>
                </a:tc>
                <a:extLst>
                  <a:ext uri="{0D108BD9-81ED-4DB2-BD59-A6C34878D82A}">
                    <a16:rowId xmlns:a16="http://schemas.microsoft.com/office/drawing/2014/main" val="10001"/>
                  </a:ext>
                </a:extLst>
              </a:tr>
              <a:tr h="841307">
                <a:tc>
                  <a:txBody>
                    <a:bodyPr/>
                    <a:lstStyle/>
                    <a:p>
                      <a:r>
                        <a:rPr lang="ru-RU" sz="1600" smtClean="0">
                          <a:latin typeface="+mn-lt"/>
                        </a:rPr>
                        <a:t>Условная</a:t>
                      </a:r>
                      <a:r>
                        <a:rPr lang="ru-RU" sz="1600" baseline="0" smtClean="0">
                          <a:latin typeface="+mn-lt"/>
                        </a:rPr>
                        <a:t> п</a:t>
                      </a:r>
                      <a:r>
                        <a:rPr lang="ru-RU" sz="1600" smtClean="0">
                          <a:latin typeface="+mn-lt"/>
                        </a:rPr>
                        <a:t>рочность при растяжении,  МПа</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15,0</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17,5</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16,0</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18,5</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18,5</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19,0</a:t>
                      </a:r>
                      <a:endParaRPr lang="ru-RU" sz="1600">
                        <a:latin typeface="+mn-lt"/>
                        <a:cs typeface="Times New Roman" pitchFamily="18" charset="0"/>
                      </a:endParaRPr>
                    </a:p>
                  </a:txBody>
                  <a:tcPr marL="91441" marR="91441" marT="45716" marB="45716"/>
                </a:tc>
                <a:extLst>
                  <a:ext uri="{0D108BD9-81ED-4DB2-BD59-A6C34878D82A}">
                    <a16:rowId xmlns:a16="http://schemas.microsoft.com/office/drawing/2014/main" val="10002"/>
                  </a:ext>
                </a:extLst>
              </a:tr>
              <a:tr h="597528">
                <a:tc>
                  <a:txBody>
                    <a:bodyPr/>
                    <a:lstStyle/>
                    <a:p>
                      <a:r>
                        <a:rPr lang="ru-RU" sz="1600" smtClean="0">
                          <a:latin typeface="+mn-lt"/>
                        </a:rPr>
                        <a:t>Относительное удлинение, %</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325</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415</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360</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375</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295</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450</a:t>
                      </a:r>
                      <a:endParaRPr lang="ru-RU" sz="1600">
                        <a:latin typeface="+mn-lt"/>
                        <a:cs typeface="Times New Roman" pitchFamily="18" charset="0"/>
                      </a:endParaRPr>
                    </a:p>
                  </a:txBody>
                  <a:tcPr marL="91441" marR="91441" marT="45716" marB="45716"/>
                </a:tc>
                <a:extLst>
                  <a:ext uri="{0D108BD9-81ED-4DB2-BD59-A6C34878D82A}">
                    <a16:rowId xmlns:a16="http://schemas.microsoft.com/office/drawing/2014/main" val="10003"/>
                  </a:ext>
                </a:extLst>
              </a:tr>
              <a:tr h="666366">
                <a:tc>
                  <a:txBody>
                    <a:bodyPr/>
                    <a:lstStyle/>
                    <a:p>
                      <a:r>
                        <a:rPr lang="ru-RU" sz="1600" smtClean="0">
                          <a:latin typeface="+mn-lt"/>
                        </a:rPr>
                        <a:t>Остаточное удлинение,</a:t>
                      </a:r>
                      <a:r>
                        <a:rPr lang="ru-RU" sz="1600" baseline="0" smtClean="0">
                          <a:latin typeface="+mn-lt"/>
                        </a:rPr>
                        <a:t> %</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10</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18</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11</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12</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9</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20</a:t>
                      </a:r>
                      <a:endParaRPr lang="ru-RU" sz="1600">
                        <a:latin typeface="+mn-lt"/>
                        <a:cs typeface="Times New Roman" pitchFamily="18" charset="0"/>
                      </a:endParaRPr>
                    </a:p>
                  </a:txBody>
                  <a:tcPr marL="91441" marR="91441" marT="45716" marB="45716"/>
                </a:tc>
                <a:extLst>
                  <a:ext uri="{0D108BD9-81ED-4DB2-BD59-A6C34878D82A}">
                    <a16:rowId xmlns:a16="http://schemas.microsoft.com/office/drawing/2014/main" val="10004"/>
                  </a:ext>
                </a:extLst>
              </a:tr>
              <a:tr h="841307">
                <a:tc>
                  <a:txBody>
                    <a:bodyPr/>
                    <a:lstStyle/>
                    <a:p>
                      <a:r>
                        <a:rPr lang="ru-RU" sz="1600" smtClean="0">
                          <a:latin typeface="+mn-lt"/>
                        </a:rPr>
                        <a:t>Степень набухания в толуоле (24 ч, 23</a:t>
                      </a:r>
                      <a:r>
                        <a:rPr lang="ru-RU" sz="1600" smtClean="0">
                          <a:latin typeface="+mn-lt"/>
                          <a:sym typeface="Symbol"/>
                        </a:rPr>
                        <a:t>2 С</a:t>
                      </a:r>
                      <a:r>
                        <a:rPr lang="ru-RU" sz="1600" smtClean="0">
                          <a:latin typeface="+mn-lt"/>
                        </a:rPr>
                        <a:t>, %</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79</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81</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79</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90</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86</a:t>
                      </a:r>
                      <a:endParaRPr lang="ru-RU" sz="1600">
                        <a:latin typeface="+mn-lt"/>
                        <a:cs typeface="Times New Roman" pitchFamily="18" charset="0"/>
                      </a:endParaRPr>
                    </a:p>
                  </a:txBody>
                  <a:tcPr marL="91441" marR="91441" marT="45716" marB="45716"/>
                </a:tc>
                <a:tc>
                  <a:txBody>
                    <a:bodyPr/>
                    <a:lstStyle/>
                    <a:p>
                      <a:pPr algn="ctr"/>
                      <a:r>
                        <a:rPr lang="ru-RU" sz="1600" smtClean="0">
                          <a:latin typeface="+mn-lt"/>
                          <a:cs typeface="Times New Roman" pitchFamily="18" charset="0"/>
                        </a:rPr>
                        <a:t>98</a:t>
                      </a:r>
                      <a:endParaRPr lang="ru-RU" sz="1600">
                        <a:latin typeface="+mn-lt"/>
                        <a:cs typeface="Times New Roman" pitchFamily="18" charset="0"/>
                      </a:endParaRPr>
                    </a:p>
                  </a:txBody>
                  <a:tcPr marL="91441" marR="91441" marT="45716" marB="45716"/>
                </a:tc>
                <a:extLst>
                  <a:ext uri="{0D108BD9-81ED-4DB2-BD59-A6C34878D82A}">
                    <a16:rowId xmlns:a16="http://schemas.microsoft.com/office/drawing/2014/main" val="10005"/>
                  </a:ext>
                </a:extLst>
              </a:tr>
            </a:tbl>
          </a:graphicData>
        </a:graphic>
      </p:graphicFrame>
      <p:sp>
        <p:nvSpPr>
          <p:cNvPr id="20540" name="Прямоугольник 6"/>
          <p:cNvSpPr>
            <a:spLocks noChangeArrowheads="1"/>
          </p:cNvSpPr>
          <p:nvPr/>
        </p:nvSpPr>
        <p:spPr bwMode="auto">
          <a:xfrm>
            <a:off x="395288" y="5949950"/>
            <a:ext cx="8353425" cy="461665"/>
          </a:xfrm>
          <a:prstGeom prst="rect">
            <a:avLst/>
          </a:prstGeom>
          <a:noFill/>
          <a:ln w="9525">
            <a:noFill/>
            <a:miter lim="800000"/>
            <a:headEnd/>
            <a:tailEnd/>
          </a:ln>
        </p:spPr>
        <p:txBody>
          <a:bodyPr>
            <a:spAutoFit/>
          </a:bodyPr>
          <a:lstStyle/>
          <a:p>
            <a:pPr eaLnBrk="0" hangingPunct="0"/>
            <a:r>
              <a:rPr lang="ru-RU" sz="1200" i="1"/>
              <a:t>Ссылка: Большой справочник резинщика. Ч.1. Каучуки и ингредиенты /Под ред. С.В. Резниченко, Ю.Л. Морозова. – М.: </a:t>
            </a:r>
            <a:r>
              <a:rPr lang="ru-RU" sz="1200" i="1" smtClean="0"/>
              <a:t>«Издательский </a:t>
            </a:r>
            <a:r>
              <a:rPr lang="ru-RU" sz="1200" i="1"/>
              <a:t>центр «</a:t>
            </a:r>
            <a:r>
              <a:rPr lang="ru-RU" sz="1200" i="1" err="1"/>
              <a:t>Техинформ</a:t>
            </a:r>
            <a:r>
              <a:rPr lang="ru-RU" sz="1200" i="1"/>
              <a:t>» МАИ, 2012. – 392 с.</a:t>
            </a:r>
          </a:p>
        </p:txBody>
      </p:sp>
      <p:grpSp>
        <p:nvGrpSpPr>
          <p:cNvPr id="16" name="Группа 3"/>
          <p:cNvGrpSpPr/>
          <p:nvPr/>
        </p:nvGrpSpPr>
        <p:grpSpPr>
          <a:xfrm>
            <a:off x="-32" y="0"/>
            <a:ext cx="9144032" cy="642918"/>
            <a:chOff x="-32" y="0"/>
            <a:chExt cx="9144032" cy="642918"/>
          </a:xfrm>
          <a:solidFill>
            <a:schemeClr val="tx2">
              <a:lumMod val="20000"/>
              <a:lumOff val="80000"/>
            </a:schemeClr>
          </a:solidFill>
          <a:effectLst/>
        </p:grpSpPr>
        <p:grpSp>
          <p:nvGrpSpPr>
            <p:cNvPr id="17"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8" name="Рисунок 17"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a:xfrm>
            <a:off x="1071538" y="642918"/>
            <a:ext cx="7467600" cy="439737"/>
          </a:xfrm>
        </p:spPr>
        <p:txBody>
          <a:bodyPr>
            <a:normAutofit/>
          </a:bodyPr>
          <a:lstStyle/>
          <a:p>
            <a:pPr eaLnBrk="1" hangingPunct="1"/>
            <a:r>
              <a:rPr lang="ru-RU" altLang="ru-RU" sz="1800" b="1" smtClean="0">
                <a:solidFill>
                  <a:srgbClr val="C00000"/>
                </a:solidFill>
                <a:latin typeface="+mn-lt"/>
                <a:cs typeface="Tahoma" pitchFamily="34" charset="0"/>
              </a:rPr>
              <a:t>Торговые марки </a:t>
            </a:r>
            <a:r>
              <a:rPr lang="ru-RU" altLang="ru-RU" sz="1800" b="1" err="1" smtClean="0">
                <a:solidFill>
                  <a:srgbClr val="C00000"/>
                </a:solidFill>
                <a:latin typeface="+mn-lt"/>
                <a:cs typeface="Tahoma" pitchFamily="34" charset="0"/>
              </a:rPr>
              <a:t>силоксановых</a:t>
            </a:r>
            <a:r>
              <a:rPr lang="ru-RU" altLang="ru-RU" sz="1800" b="1" smtClean="0">
                <a:solidFill>
                  <a:srgbClr val="C00000"/>
                </a:solidFill>
                <a:latin typeface="+mn-lt"/>
                <a:cs typeface="Tahoma" pitchFamily="34" charset="0"/>
              </a:rPr>
              <a:t> каучуков</a:t>
            </a:r>
          </a:p>
        </p:txBody>
      </p:sp>
      <p:graphicFrame>
        <p:nvGraphicFramePr>
          <p:cNvPr id="5" name="Содержимое 4"/>
          <p:cNvGraphicFramePr>
            <a:graphicFrameLocks noGrp="1"/>
          </p:cNvGraphicFramePr>
          <p:nvPr>
            <p:ph idx="1"/>
          </p:nvPr>
        </p:nvGraphicFramePr>
        <p:xfrm>
          <a:off x="214313" y="1214422"/>
          <a:ext cx="8715375" cy="4907108"/>
        </p:xfrm>
        <a:graphic>
          <a:graphicData uri="http://schemas.openxmlformats.org/drawingml/2006/table">
            <a:tbl>
              <a:tblPr firstRow="1" bandRow="1">
                <a:tableStyleId>{5C22544A-7EE6-4342-B048-85BDC9FD1C3A}</a:tableStyleId>
              </a:tblPr>
              <a:tblGrid>
                <a:gridCol w="1595460">
                  <a:extLst>
                    <a:ext uri="{9D8B030D-6E8A-4147-A177-3AD203B41FA5}">
                      <a16:colId xmlns:a16="http://schemas.microsoft.com/office/drawing/2014/main" val="20000"/>
                    </a:ext>
                  </a:extLst>
                </a:gridCol>
                <a:gridCol w="7119915">
                  <a:extLst>
                    <a:ext uri="{9D8B030D-6E8A-4147-A177-3AD203B41FA5}">
                      <a16:colId xmlns:a16="http://schemas.microsoft.com/office/drawing/2014/main" val="20001"/>
                    </a:ext>
                  </a:extLst>
                </a:gridCol>
              </a:tblGrid>
              <a:tr h="426669">
                <a:tc>
                  <a:txBody>
                    <a:bodyPr/>
                    <a:lstStyle/>
                    <a:p>
                      <a:pPr algn="just"/>
                      <a:r>
                        <a:rPr lang="ru-RU" sz="1800" dirty="0" smtClean="0">
                          <a:solidFill>
                            <a:schemeClr val="tx1"/>
                          </a:solidFill>
                        </a:rPr>
                        <a:t>Марка</a:t>
                      </a:r>
                      <a:endParaRPr lang="ru-RU" sz="1800" dirty="0">
                        <a:solidFill>
                          <a:schemeClr val="tx1"/>
                        </a:solidFill>
                      </a:endParaRPr>
                    </a:p>
                  </a:txBody>
                  <a:tcPr marL="91439" marR="91439" marT="45717" marB="45717"/>
                </a:tc>
                <a:tc>
                  <a:txBody>
                    <a:bodyPr/>
                    <a:lstStyle/>
                    <a:p>
                      <a:pPr algn="ctr"/>
                      <a:r>
                        <a:rPr lang="ru-RU" sz="1800" smtClean="0">
                          <a:solidFill>
                            <a:schemeClr val="tx1"/>
                          </a:solidFill>
                        </a:rPr>
                        <a:t>Характеристики</a:t>
                      </a:r>
                      <a:endParaRPr lang="ru-RU" sz="1800">
                        <a:solidFill>
                          <a:schemeClr val="tx1"/>
                        </a:solidFill>
                      </a:endParaRPr>
                    </a:p>
                  </a:txBody>
                  <a:tcPr marL="91439" marR="91439" marT="45717" marB="45717"/>
                </a:tc>
                <a:extLst>
                  <a:ext uri="{0D108BD9-81ED-4DB2-BD59-A6C34878D82A}">
                    <a16:rowId xmlns:a16="http://schemas.microsoft.com/office/drawing/2014/main" val="10000"/>
                  </a:ext>
                </a:extLst>
              </a:tr>
              <a:tr h="1737257">
                <a:tc>
                  <a:txBody>
                    <a:bodyPr/>
                    <a:lstStyle/>
                    <a:p>
                      <a:pPr algn="just"/>
                      <a:r>
                        <a:rPr lang="ru-RU" sz="1800" smtClean="0">
                          <a:solidFill>
                            <a:schemeClr val="tx1"/>
                          </a:solidFill>
                        </a:rPr>
                        <a:t>СКТ</a:t>
                      </a:r>
                      <a:endParaRPr lang="ru-RU" sz="1800">
                        <a:solidFill>
                          <a:schemeClr val="tx1"/>
                        </a:solidFill>
                      </a:endParaRPr>
                    </a:p>
                  </a:txBody>
                  <a:tcPr marL="91439" marR="91439" marT="45717" marB="45717"/>
                </a:tc>
                <a:tc>
                  <a:txBody>
                    <a:bodyPr/>
                    <a:lstStyle/>
                    <a:p>
                      <a:pPr algn="just"/>
                      <a:r>
                        <a:rPr kumimoji="0" lang="ru-RU" sz="1800" b="0" i="0" kern="1200" dirty="0" smtClean="0">
                          <a:solidFill>
                            <a:schemeClr val="tx1"/>
                          </a:solidFill>
                          <a:latin typeface="+mn-lt"/>
                          <a:ea typeface="+mn-ea"/>
                          <a:cs typeface="+mn-cs"/>
                        </a:rPr>
                        <a:t>синтетический каучук термостойкий. Остальные буквенные и </a:t>
                      </a:r>
                      <a:r>
                        <a:rPr kumimoji="0" lang="ru-RU" sz="1800" b="0" i="0" kern="1200" dirty="0" err="1" smtClean="0">
                          <a:solidFill>
                            <a:schemeClr val="tx1"/>
                          </a:solidFill>
                          <a:latin typeface="+mn-lt"/>
                          <a:ea typeface="+mn-ea"/>
                          <a:cs typeface="+mn-cs"/>
                        </a:rPr>
                        <a:t>числовыеиндексы</a:t>
                      </a:r>
                      <a:r>
                        <a:rPr kumimoji="0" lang="ru-RU" sz="1800" b="0" i="0" kern="1200" dirty="0" smtClean="0">
                          <a:solidFill>
                            <a:schemeClr val="tx1"/>
                          </a:solidFill>
                          <a:latin typeface="+mn-lt"/>
                          <a:ea typeface="+mn-ea"/>
                          <a:cs typeface="+mn-cs"/>
                        </a:rPr>
                        <a:t> указывают на вид или количество боковых углеводородных радикалов; </a:t>
                      </a:r>
                      <a:r>
                        <a:rPr kumimoji="0" lang="ru-RU" sz="1800" b="0" i="0" kern="1200" dirty="0" err="1" smtClean="0">
                          <a:solidFill>
                            <a:schemeClr val="tx1"/>
                          </a:solidFill>
                          <a:latin typeface="+mn-lt"/>
                          <a:ea typeface="+mn-ea"/>
                          <a:cs typeface="+mn-cs"/>
                        </a:rPr>
                        <a:t>диметилсилоксановый</a:t>
                      </a:r>
                      <a:r>
                        <a:rPr kumimoji="0" lang="ru-RU" sz="1800" b="0" i="0" kern="1200" dirty="0" smtClean="0">
                          <a:solidFill>
                            <a:schemeClr val="tx1"/>
                          </a:solidFill>
                          <a:latin typeface="+mn-lt"/>
                          <a:ea typeface="+mn-ea"/>
                          <a:cs typeface="+mn-cs"/>
                        </a:rPr>
                        <a:t>, имеет только </a:t>
                      </a:r>
                      <a:r>
                        <a:rPr kumimoji="0" lang="ru-RU" sz="1800" b="0" i="0" kern="1200" dirty="0" err="1" smtClean="0">
                          <a:solidFill>
                            <a:schemeClr val="tx1"/>
                          </a:solidFill>
                          <a:latin typeface="+mn-lt"/>
                          <a:ea typeface="+mn-ea"/>
                          <a:cs typeface="+mn-cs"/>
                        </a:rPr>
                        <a:t>метильные</a:t>
                      </a:r>
                      <a:r>
                        <a:rPr kumimoji="0" lang="ru-RU" sz="1800" b="0" i="0" kern="1200" dirty="0" smtClean="0">
                          <a:solidFill>
                            <a:schemeClr val="tx1"/>
                          </a:solidFill>
                          <a:latin typeface="+mn-lt"/>
                          <a:ea typeface="+mn-ea"/>
                          <a:cs typeface="+mn-cs"/>
                        </a:rPr>
                        <a:t> боковые</a:t>
                      </a:r>
                      <a:r>
                        <a:rPr kumimoji="0" lang="ru-RU" sz="1800" b="0" i="0" kern="1200" baseline="0" dirty="0" smtClean="0">
                          <a:solidFill>
                            <a:schemeClr val="tx1"/>
                          </a:solidFill>
                          <a:latin typeface="+mn-lt"/>
                          <a:ea typeface="+mn-ea"/>
                          <a:cs typeface="+mn-cs"/>
                        </a:rPr>
                        <a:t> </a:t>
                      </a:r>
                      <a:r>
                        <a:rPr kumimoji="0" lang="ru-RU" sz="1800" b="0" i="0" kern="1200" dirty="0" smtClean="0">
                          <a:solidFill>
                            <a:schemeClr val="tx1"/>
                          </a:solidFill>
                          <a:latin typeface="+mn-lt"/>
                          <a:ea typeface="+mn-ea"/>
                          <a:cs typeface="+mn-cs"/>
                        </a:rPr>
                        <a:t>группы; интенсивно кристаллизуется, поэтому не используется для изготовления особо морозостойких резин</a:t>
                      </a:r>
                      <a:endParaRPr lang="ru-RU" sz="1800" b="0" i="0" dirty="0">
                        <a:solidFill>
                          <a:schemeClr val="tx1"/>
                        </a:solidFill>
                      </a:endParaRPr>
                    </a:p>
                  </a:txBody>
                  <a:tcPr marL="91439" marR="91439" marT="45717" marB="45717"/>
                </a:tc>
                <a:extLst>
                  <a:ext uri="{0D108BD9-81ED-4DB2-BD59-A6C34878D82A}">
                    <a16:rowId xmlns:a16="http://schemas.microsoft.com/office/drawing/2014/main" val="10001"/>
                  </a:ext>
                </a:extLst>
              </a:tr>
              <a:tr h="1188650">
                <a:tc>
                  <a:txBody>
                    <a:bodyPr/>
                    <a:lstStyle/>
                    <a:p>
                      <a:pPr algn="just"/>
                      <a:r>
                        <a:rPr kumimoji="0" lang="ru-RU" sz="1800" kern="1200" smtClean="0">
                          <a:solidFill>
                            <a:schemeClr val="tx1"/>
                          </a:solidFill>
                          <a:latin typeface="+mn-lt"/>
                          <a:ea typeface="+mn-ea"/>
                          <a:cs typeface="+mn-cs"/>
                        </a:rPr>
                        <a:t>СКТВ, СКТВ-1 и СКТВ-2 </a:t>
                      </a:r>
                      <a:endParaRPr lang="ru-RU" sz="1800">
                        <a:solidFill>
                          <a:schemeClr val="tx1"/>
                        </a:solidFill>
                      </a:endParaRPr>
                    </a:p>
                  </a:txBody>
                  <a:tcPr marL="91439" marR="91439" marT="45717" marB="45717"/>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800" kern="1200" err="1" smtClean="0">
                          <a:solidFill>
                            <a:schemeClr val="tx1"/>
                          </a:solidFill>
                          <a:latin typeface="+mn-lt"/>
                          <a:ea typeface="+mn-ea"/>
                          <a:cs typeface="+mn-cs"/>
                        </a:rPr>
                        <a:t>диметилвинилсилоксановые</a:t>
                      </a:r>
                      <a:r>
                        <a:rPr kumimoji="0" lang="ru-RU" sz="1800" kern="1200" smtClean="0">
                          <a:solidFill>
                            <a:schemeClr val="tx1"/>
                          </a:solidFill>
                          <a:latin typeface="+mn-lt"/>
                          <a:ea typeface="+mn-ea"/>
                          <a:cs typeface="+mn-cs"/>
                        </a:rPr>
                        <a:t>,  содержат, соответственно 0,1; 0,5 и  1 % молекул </a:t>
                      </a:r>
                      <a:r>
                        <a:rPr kumimoji="0" lang="ru-RU" sz="1800" kern="1200" err="1" smtClean="0">
                          <a:solidFill>
                            <a:schemeClr val="tx1"/>
                          </a:solidFill>
                          <a:latin typeface="+mn-lt"/>
                          <a:ea typeface="+mn-ea"/>
                          <a:cs typeface="+mn-cs"/>
                        </a:rPr>
                        <a:t>винильных</a:t>
                      </a:r>
                      <a:r>
                        <a:rPr kumimoji="0" lang="ru-RU" sz="1800" kern="1200" smtClean="0">
                          <a:solidFill>
                            <a:schemeClr val="tx1"/>
                          </a:solidFill>
                          <a:latin typeface="+mn-lt"/>
                          <a:ea typeface="+mn-ea"/>
                          <a:cs typeface="+mn-cs"/>
                        </a:rPr>
                        <a:t> групп, остальное С</a:t>
                      </a:r>
                      <a:r>
                        <a:rPr kumimoji="0" lang="en-US" sz="1800" kern="1200" smtClean="0">
                          <a:solidFill>
                            <a:schemeClr val="tx1"/>
                          </a:solidFill>
                          <a:latin typeface="+mn-lt"/>
                          <a:ea typeface="+mn-ea"/>
                          <a:cs typeface="+mn-cs"/>
                        </a:rPr>
                        <a:t>H</a:t>
                      </a:r>
                      <a:r>
                        <a:rPr kumimoji="0" lang="en-US" sz="1800" kern="1200" baseline="-25000" smtClean="0">
                          <a:solidFill>
                            <a:schemeClr val="tx1"/>
                          </a:solidFill>
                          <a:latin typeface="+mn-lt"/>
                          <a:ea typeface="+mn-ea"/>
                          <a:cs typeface="+mn-cs"/>
                        </a:rPr>
                        <a:t>3</a:t>
                      </a:r>
                      <a:r>
                        <a:rPr kumimoji="0" lang="ru-RU" sz="1800" kern="1200" smtClean="0">
                          <a:solidFill>
                            <a:schemeClr val="tx1"/>
                          </a:solidFill>
                          <a:latin typeface="+mn-lt"/>
                          <a:ea typeface="+mn-ea"/>
                          <a:cs typeface="+mn-cs"/>
                        </a:rPr>
                        <a:t>-группы. Менее склонны к кристаллизации.</a:t>
                      </a:r>
                    </a:p>
                    <a:p>
                      <a:pPr algn="just"/>
                      <a:endParaRPr lang="ru-RU" sz="1800">
                        <a:solidFill>
                          <a:schemeClr val="tx1"/>
                        </a:solidFill>
                      </a:endParaRPr>
                    </a:p>
                  </a:txBody>
                  <a:tcPr marL="91439" marR="91439" marT="45717" marB="45717"/>
                </a:tc>
                <a:extLst>
                  <a:ext uri="{0D108BD9-81ED-4DB2-BD59-A6C34878D82A}">
                    <a16:rowId xmlns:a16="http://schemas.microsoft.com/office/drawing/2014/main" val="10002"/>
                  </a:ext>
                </a:extLst>
              </a:tr>
              <a:tr h="640042">
                <a:tc>
                  <a:txBody>
                    <a:bodyPr/>
                    <a:lstStyle/>
                    <a:p>
                      <a:pPr algn="just"/>
                      <a:r>
                        <a:rPr kumimoji="0" lang="ru-RU" sz="1800" kern="1200" smtClean="0">
                          <a:solidFill>
                            <a:schemeClr val="tx1"/>
                          </a:solidFill>
                          <a:latin typeface="+mn-lt"/>
                          <a:ea typeface="+mn-ea"/>
                          <a:cs typeface="+mn-cs"/>
                        </a:rPr>
                        <a:t>СКТЭ </a:t>
                      </a:r>
                      <a:endParaRPr lang="ru-RU" sz="1800">
                        <a:solidFill>
                          <a:schemeClr val="tx1"/>
                        </a:solidFill>
                      </a:endParaRPr>
                    </a:p>
                  </a:txBody>
                  <a:tcPr marL="91439" marR="91439" marT="45717" marB="45717"/>
                </a:tc>
                <a:tc>
                  <a:txBody>
                    <a:bodyPr/>
                    <a:lstStyle/>
                    <a:p>
                      <a:pPr algn="just"/>
                      <a:r>
                        <a:rPr kumimoji="0" lang="ru-RU" sz="1800" kern="1200" err="1" smtClean="0">
                          <a:solidFill>
                            <a:schemeClr val="tx1"/>
                          </a:solidFill>
                          <a:latin typeface="+mn-lt"/>
                          <a:ea typeface="+mn-ea"/>
                          <a:cs typeface="+mn-cs"/>
                        </a:rPr>
                        <a:t>диметилэтилсилоксановый</a:t>
                      </a:r>
                      <a:r>
                        <a:rPr kumimoji="0" lang="ru-RU" sz="1800" kern="1200" smtClean="0">
                          <a:solidFill>
                            <a:schemeClr val="tx1"/>
                          </a:solidFill>
                          <a:latin typeface="+mn-lt"/>
                          <a:ea typeface="+mn-ea"/>
                          <a:cs typeface="+mn-cs"/>
                        </a:rPr>
                        <a:t>, </a:t>
                      </a:r>
                      <a:r>
                        <a:rPr kumimoji="0" lang="en-US" sz="1800" kern="1200" smtClean="0">
                          <a:solidFill>
                            <a:schemeClr val="tx1"/>
                          </a:solidFill>
                          <a:latin typeface="+mn-lt"/>
                          <a:ea typeface="+mn-ea"/>
                          <a:cs typeface="+mn-cs"/>
                        </a:rPr>
                        <a:t>R’=R</a:t>
                      </a:r>
                      <a:r>
                        <a:rPr kumimoji="0" lang="ru-RU" sz="1800" kern="1200" smtClean="0">
                          <a:solidFill>
                            <a:schemeClr val="tx1"/>
                          </a:solidFill>
                          <a:latin typeface="+mn-lt"/>
                          <a:ea typeface="+mn-ea"/>
                          <a:cs typeface="+mn-cs"/>
                        </a:rPr>
                        <a:t>"= 0,5-8 % молекул С</a:t>
                      </a:r>
                      <a:r>
                        <a:rPr kumimoji="0" lang="ru-RU" sz="1800" kern="1200" baseline="-25000" smtClean="0">
                          <a:solidFill>
                            <a:schemeClr val="tx1"/>
                          </a:solidFill>
                          <a:latin typeface="+mn-lt"/>
                          <a:ea typeface="+mn-ea"/>
                          <a:cs typeface="+mn-cs"/>
                        </a:rPr>
                        <a:t>2</a:t>
                      </a:r>
                      <a:r>
                        <a:rPr kumimoji="0" lang="ru-RU" sz="1800" kern="1200" smtClean="0">
                          <a:solidFill>
                            <a:schemeClr val="tx1"/>
                          </a:solidFill>
                          <a:latin typeface="+mn-lt"/>
                          <a:ea typeface="+mn-ea"/>
                          <a:cs typeface="+mn-cs"/>
                        </a:rPr>
                        <a:t>Н</a:t>
                      </a:r>
                      <a:r>
                        <a:rPr kumimoji="0" lang="ru-RU" sz="1800" kern="1200" baseline="-25000" smtClean="0">
                          <a:solidFill>
                            <a:schemeClr val="tx1"/>
                          </a:solidFill>
                          <a:latin typeface="+mn-lt"/>
                          <a:ea typeface="+mn-ea"/>
                          <a:cs typeface="+mn-cs"/>
                        </a:rPr>
                        <a:t>5</a:t>
                      </a:r>
                      <a:r>
                        <a:rPr kumimoji="0" lang="ru-RU" sz="1800" kern="1200" smtClean="0">
                          <a:solidFill>
                            <a:schemeClr val="tx1"/>
                          </a:solidFill>
                          <a:latin typeface="+mn-lt"/>
                          <a:ea typeface="+mn-ea"/>
                          <a:cs typeface="+mn-cs"/>
                        </a:rPr>
                        <a:t>- групп, </a:t>
                      </a:r>
                      <a:r>
                        <a:rPr kumimoji="0" lang="en-US" sz="1800" kern="1200" smtClean="0">
                          <a:solidFill>
                            <a:schemeClr val="tx1"/>
                          </a:solidFill>
                          <a:latin typeface="+mn-lt"/>
                          <a:ea typeface="+mn-ea"/>
                          <a:cs typeface="+mn-cs"/>
                        </a:rPr>
                        <a:t>R</a:t>
                      </a:r>
                      <a:r>
                        <a:rPr kumimoji="0" lang="ru-RU" sz="1800" kern="1200" smtClean="0">
                          <a:solidFill>
                            <a:schemeClr val="tx1"/>
                          </a:solidFill>
                          <a:latin typeface="+mn-lt"/>
                          <a:ea typeface="+mn-ea"/>
                          <a:cs typeface="+mn-cs"/>
                        </a:rPr>
                        <a:t>-СН</a:t>
                      </a:r>
                      <a:r>
                        <a:rPr kumimoji="0" lang="ru-RU" sz="1800" kern="1200" baseline="-25000" smtClean="0">
                          <a:solidFill>
                            <a:schemeClr val="tx1"/>
                          </a:solidFill>
                          <a:latin typeface="+mn-lt"/>
                          <a:ea typeface="+mn-ea"/>
                          <a:cs typeface="+mn-cs"/>
                        </a:rPr>
                        <a:t>3</a:t>
                      </a:r>
                      <a:r>
                        <a:rPr kumimoji="0" lang="ru-RU" sz="1800" kern="1200" smtClean="0">
                          <a:solidFill>
                            <a:schemeClr val="tx1"/>
                          </a:solidFill>
                          <a:latin typeface="+mn-lt"/>
                          <a:ea typeface="+mn-ea"/>
                          <a:cs typeface="+mn-cs"/>
                        </a:rPr>
                        <a:t>-группы. Слабо кристаллизуется при охлаждении.</a:t>
                      </a:r>
                      <a:endParaRPr lang="ru-RU" sz="1800">
                        <a:solidFill>
                          <a:schemeClr val="tx1"/>
                        </a:solidFill>
                      </a:endParaRPr>
                    </a:p>
                  </a:txBody>
                  <a:tcPr marL="91439" marR="91439" marT="45717" marB="45717"/>
                </a:tc>
                <a:extLst>
                  <a:ext uri="{0D108BD9-81ED-4DB2-BD59-A6C34878D82A}">
                    <a16:rowId xmlns:a16="http://schemas.microsoft.com/office/drawing/2014/main" val="10003"/>
                  </a:ext>
                </a:extLst>
              </a:tr>
              <a:tr h="914346">
                <a:tc>
                  <a:txBody>
                    <a:bodyPr/>
                    <a:lstStyle/>
                    <a:p>
                      <a:pPr algn="just"/>
                      <a:r>
                        <a:rPr kumimoji="0" lang="ru-RU" sz="1800" kern="1200" smtClean="0">
                          <a:solidFill>
                            <a:schemeClr val="tx1"/>
                          </a:solidFill>
                          <a:latin typeface="+mn-lt"/>
                          <a:ea typeface="+mn-ea"/>
                          <a:cs typeface="+mn-cs"/>
                        </a:rPr>
                        <a:t>СКТФВ-803 </a:t>
                      </a:r>
                      <a:endParaRPr lang="ru-RU" sz="1800">
                        <a:solidFill>
                          <a:schemeClr val="tx1"/>
                        </a:solidFill>
                      </a:endParaRPr>
                    </a:p>
                  </a:txBody>
                  <a:tcPr marL="91439" marR="91439" marT="45717" marB="45717"/>
                </a:tc>
                <a:tc>
                  <a:txBody>
                    <a:bodyPr/>
                    <a:lstStyle/>
                    <a:p>
                      <a:pPr algn="just"/>
                      <a:r>
                        <a:rPr kumimoji="0" lang="ru-RU" sz="1800" kern="1200" err="1" smtClean="0">
                          <a:solidFill>
                            <a:schemeClr val="tx1"/>
                          </a:solidFill>
                          <a:latin typeface="+mn-lt"/>
                          <a:ea typeface="+mn-ea"/>
                          <a:cs typeface="+mn-cs"/>
                        </a:rPr>
                        <a:t>диметилфенилвинилсилоксановый</a:t>
                      </a:r>
                      <a:r>
                        <a:rPr kumimoji="0" lang="ru-RU" sz="1800" kern="1200" smtClean="0">
                          <a:solidFill>
                            <a:schemeClr val="tx1"/>
                          </a:solidFill>
                          <a:latin typeface="+mn-lt"/>
                          <a:ea typeface="+mn-ea"/>
                          <a:cs typeface="+mn-cs"/>
                        </a:rPr>
                        <a:t>, </a:t>
                      </a:r>
                      <a:r>
                        <a:rPr kumimoji="0" lang="en-US" sz="1800" kern="1200" smtClean="0">
                          <a:solidFill>
                            <a:schemeClr val="tx1"/>
                          </a:solidFill>
                          <a:latin typeface="+mn-lt"/>
                          <a:ea typeface="+mn-ea"/>
                          <a:cs typeface="+mn-cs"/>
                        </a:rPr>
                        <a:t>R</a:t>
                      </a:r>
                      <a:r>
                        <a:rPr kumimoji="0" lang="ru-RU" sz="1800" kern="1200" smtClean="0">
                          <a:solidFill>
                            <a:schemeClr val="tx1"/>
                          </a:solidFill>
                          <a:latin typeface="+mn-lt"/>
                          <a:ea typeface="+mn-ea"/>
                          <a:cs typeface="+mn-cs"/>
                        </a:rPr>
                        <a:t>-</a:t>
                      </a:r>
                      <a:r>
                        <a:rPr kumimoji="0" lang="ru-RU" sz="1800" kern="1200" err="1" smtClean="0">
                          <a:solidFill>
                            <a:schemeClr val="tx1"/>
                          </a:solidFill>
                          <a:latin typeface="+mn-lt"/>
                          <a:ea typeface="+mn-ea"/>
                          <a:cs typeface="+mn-cs"/>
                        </a:rPr>
                        <a:t>СНз-группы</a:t>
                      </a:r>
                      <a:r>
                        <a:rPr kumimoji="0" lang="ru-RU" sz="1800" kern="1200" smtClean="0">
                          <a:solidFill>
                            <a:schemeClr val="tx1"/>
                          </a:solidFill>
                          <a:latin typeface="+mn-lt"/>
                          <a:ea typeface="+mn-ea"/>
                          <a:cs typeface="+mn-cs"/>
                        </a:rPr>
                        <a:t>,</a:t>
                      </a:r>
                      <a:r>
                        <a:rPr kumimoji="0" lang="en-US" sz="1800" kern="1200" baseline="0" smtClean="0">
                          <a:solidFill>
                            <a:schemeClr val="tx1"/>
                          </a:solidFill>
                          <a:latin typeface="+mn-lt"/>
                          <a:ea typeface="+mn-ea"/>
                          <a:cs typeface="+mn-cs"/>
                        </a:rPr>
                        <a:t> </a:t>
                      </a:r>
                      <a:r>
                        <a:rPr kumimoji="0" lang="en-US" sz="1800" kern="1200" smtClean="0">
                          <a:solidFill>
                            <a:schemeClr val="tx1"/>
                          </a:solidFill>
                          <a:latin typeface="+mn-lt"/>
                          <a:ea typeface="+mn-ea"/>
                          <a:cs typeface="+mn-cs"/>
                        </a:rPr>
                        <a:t>R</a:t>
                      </a:r>
                      <a:r>
                        <a:rPr kumimoji="0" lang="ru-RU" sz="1800" kern="1200" smtClean="0">
                          <a:solidFill>
                            <a:schemeClr val="tx1"/>
                          </a:solidFill>
                          <a:latin typeface="+mn-lt"/>
                          <a:ea typeface="+mn-ea"/>
                          <a:cs typeface="+mn-cs"/>
                        </a:rPr>
                        <a:t> до 8 % мол. С</a:t>
                      </a:r>
                      <a:r>
                        <a:rPr kumimoji="0" lang="en-US" sz="1800" kern="1200" baseline="-25000" smtClean="0">
                          <a:solidFill>
                            <a:schemeClr val="tx1"/>
                          </a:solidFill>
                          <a:latin typeface="+mn-lt"/>
                          <a:ea typeface="+mn-ea"/>
                          <a:cs typeface="+mn-cs"/>
                        </a:rPr>
                        <a:t>6</a:t>
                      </a:r>
                      <a:r>
                        <a:rPr kumimoji="0" lang="ru-RU" sz="1800" kern="1200" smtClean="0">
                          <a:solidFill>
                            <a:schemeClr val="tx1"/>
                          </a:solidFill>
                          <a:latin typeface="+mn-lt"/>
                          <a:ea typeface="+mn-ea"/>
                          <a:cs typeface="+mn-cs"/>
                        </a:rPr>
                        <a:t>Н</a:t>
                      </a:r>
                      <a:r>
                        <a:rPr kumimoji="0" lang="en-US" sz="1800" kern="1200" baseline="-25000" smtClean="0">
                          <a:solidFill>
                            <a:schemeClr val="tx1"/>
                          </a:solidFill>
                          <a:latin typeface="+mn-lt"/>
                          <a:ea typeface="+mn-ea"/>
                          <a:cs typeface="+mn-cs"/>
                        </a:rPr>
                        <a:t>5</a:t>
                      </a:r>
                      <a:r>
                        <a:rPr kumimoji="0" lang="ru-RU" sz="1800" kern="1200" smtClean="0">
                          <a:solidFill>
                            <a:schemeClr val="tx1"/>
                          </a:solidFill>
                          <a:latin typeface="+mn-lt"/>
                          <a:ea typeface="+mn-ea"/>
                          <a:cs typeface="+mn-cs"/>
                        </a:rPr>
                        <a:t>-групп, </a:t>
                      </a:r>
                      <a:r>
                        <a:rPr kumimoji="0" lang="en-US" sz="1800" kern="1200" smtClean="0">
                          <a:solidFill>
                            <a:schemeClr val="tx1"/>
                          </a:solidFill>
                          <a:latin typeface="+mn-lt"/>
                          <a:ea typeface="+mn-ea"/>
                          <a:cs typeface="+mn-cs"/>
                        </a:rPr>
                        <a:t>R</a:t>
                      </a:r>
                      <a:r>
                        <a:rPr kumimoji="0" lang="ru-RU" sz="1800" kern="1200" smtClean="0">
                          <a:solidFill>
                            <a:schemeClr val="tx1"/>
                          </a:solidFill>
                          <a:latin typeface="+mn-lt"/>
                          <a:ea typeface="+mn-ea"/>
                          <a:cs typeface="+mn-cs"/>
                        </a:rPr>
                        <a:t>" -не более 0,5 % мол. </a:t>
                      </a:r>
                      <a:r>
                        <a:rPr kumimoji="0" lang="ru-RU" sz="1800" kern="1200" err="1" smtClean="0">
                          <a:solidFill>
                            <a:schemeClr val="tx1"/>
                          </a:solidFill>
                          <a:latin typeface="+mn-lt"/>
                          <a:ea typeface="+mn-ea"/>
                          <a:cs typeface="+mn-cs"/>
                        </a:rPr>
                        <a:t>винильных</a:t>
                      </a:r>
                      <a:r>
                        <a:rPr kumimoji="0" lang="ru-RU" sz="1800" kern="1200" smtClean="0">
                          <a:solidFill>
                            <a:schemeClr val="tx1"/>
                          </a:solidFill>
                          <a:latin typeface="+mn-lt"/>
                          <a:ea typeface="+mn-ea"/>
                          <a:cs typeface="+mn-cs"/>
                        </a:rPr>
                        <a:t> групп.</a:t>
                      </a:r>
                      <a:r>
                        <a:rPr kumimoji="0" lang="ru-RU" sz="1800" kern="1200" baseline="0" smtClean="0">
                          <a:solidFill>
                            <a:schemeClr val="tx1"/>
                          </a:solidFill>
                          <a:latin typeface="+mn-lt"/>
                          <a:ea typeface="+mn-ea"/>
                          <a:cs typeface="+mn-cs"/>
                        </a:rPr>
                        <a:t> </a:t>
                      </a:r>
                      <a:r>
                        <a:rPr kumimoji="0" lang="ru-RU" sz="1800" kern="1200" smtClean="0">
                          <a:solidFill>
                            <a:schemeClr val="tx1"/>
                          </a:solidFill>
                          <a:latin typeface="+mn-lt"/>
                          <a:ea typeface="+mn-ea"/>
                          <a:cs typeface="+mn-cs"/>
                        </a:rPr>
                        <a:t>Химически и термически более стоек, чем предыдущие каучуки.</a:t>
                      </a:r>
                      <a:endParaRPr lang="ru-RU" sz="1800">
                        <a:solidFill>
                          <a:schemeClr val="tx1"/>
                        </a:solidFill>
                      </a:endParaRPr>
                    </a:p>
                  </a:txBody>
                  <a:tcPr marL="91439" marR="91439" marT="45717" marB="45717"/>
                </a:tc>
                <a:extLst>
                  <a:ext uri="{0D108BD9-81ED-4DB2-BD59-A6C34878D82A}">
                    <a16:rowId xmlns:a16="http://schemas.microsoft.com/office/drawing/2014/main" val="10004"/>
                  </a:ext>
                </a:extLst>
              </a:tr>
            </a:tbl>
          </a:graphicData>
        </a:graphic>
      </p:graphicFrame>
      <p:sp>
        <p:nvSpPr>
          <p:cNvPr id="21527" name="Номер слайда 3"/>
          <p:cNvSpPr>
            <a:spLocks noGrp="1"/>
          </p:cNvSpPr>
          <p:nvPr>
            <p:ph type="sldNum" sz="quarter" idx="12"/>
          </p:nvPr>
        </p:nvSpPr>
        <p:spPr bwMode="auto">
          <a:xfrm>
            <a:off x="8429625" y="6337300"/>
            <a:ext cx="609600" cy="520700"/>
          </a:xfrm>
          <a:noFill/>
          <a:ln>
            <a:miter lim="800000"/>
            <a:headEnd/>
            <a:tailEnd/>
          </a:ln>
        </p:spPr>
        <p:txBody>
          <a:bodyPr/>
          <a:lstStyle/>
          <a:p>
            <a:fld id="{28B372E8-C670-4860-B4DC-64693FA77F0D}" type="slidenum">
              <a:rPr lang="ru-RU" altLang="ru-RU" sz="1400" smtClean="0">
                <a:cs typeface="Arial" pitchFamily="34" charset="0"/>
              </a:rPr>
              <a:pPr/>
              <a:t>121</a:t>
            </a:fld>
            <a:endParaRPr lang="ru-RU" altLang="ru-RU" sz="1400" smtClean="0">
              <a:cs typeface="Arial" pitchFamily="34" charset="0"/>
            </a:endParaRPr>
          </a:p>
        </p:txBody>
      </p:sp>
      <p:grpSp>
        <p:nvGrpSpPr>
          <p:cNvPr id="10" name="Группа 3"/>
          <p:cNvGrpSpPr/>
          <p:nvPr/>
        </p:nvGrpSpPr>
        <p:grpSpPr>
          <a:xfrm>
            <a:off x="-32" y="0"/>
            <a:ext cx="9144032" cy="642918"/>
            <a:chOff x="-32" y="0"/>
            <a:chExt cx="9144032" cy="642918"/>
          </a:xfrm>
          <a:solidFill>
            <a:schemeClr val="tx2">
              <a:lumMod val="20000"/>
              <a:lumOff val="80000"/>
            </a:schemeClr>
          </a:solidFill>
          <a:effectLst/>
        </p:grpSpPr>
        <p:grpSp>
          <p:nvGrpSpPr>
            <p:cNvPr id="16" name="Группа 4"/>
            <p:cNvGrpSpPr/>
            <p:nvPr/>
          </p:nvGrpSpPr>
          <p:grpSpPr>
            <a:xfrm>
              <a:off x="0" y="0"/>
              <a:ext cx="9144000" cy="642918"/>
              <a:chOff x="0" y="0"/>
              <a:chExt cx="9144000" cy="642918"/>
            </a:xfrm>
            <a:grpFill/>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7" name="Рисунок 16"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a:xfrm>
            <a:off x="1142976" y="857232"/>
            <a:ext cx="7467600" cy="439737"/>
          </a:xfrm>
        </p:spPr>
        <p:txBody>
          <a:bodyPr>
            <a:normAutofit/>
          </a:bodyPr>
          <a:lstStyle/>
          <a:p>
            <a:pPr eaLnBrk="1" hangingPunct="1"/>
            <a:r>
              <a:rPr lang="ru-RU" altLang="ru-RU" sz="1800" b="1" smtClean="0">
                <a:solidFill>
                  <a:srgbClr val="C00000"/>
                </a:solidFill>
                <a:cs typeface="Tahoma" pitchFamily="34" charset="0"/>
              </a:rPr>
              <a:t>Торговые марки </a:t>
            </a:r>
            <a:r>
              <a:rPr lang="ru-RU" altLang="ru-RU" sz="1800" b="1" err="1" smtClean="0">
                <a:solidFill>
                  <a:srgbClr val="C00000"/>
                </a:solidFill>
                <a:cs typeface="Tahoma" pitchFamily="34" charset="0"/>
              </a:rPr>
              <a:t>силоксановых</a:t>
            </a:r>
            <a:r>
              <a:rPr lang="ru-RU" altLang="ru-RU" sz="1800" b="1" smtClean="0">
                <a:solidFill>
                  <a:srgbClr val="C00000"/>
                </a:solidFill>
                <a:cs typeface="Tahoma" pitchFamily="34" charset="0"/>
              </a:rPr>
              <a:t> каучуков</a:t>
            </a:r>
          </a:p>
        </p:txBody>
      </p:sp>
      <p:graphicFrame>
        <p:nvGraphicFramePr>
          <p:cNvPr id="5" name="Содержимое 4"/>
          <p:cNvGraphicFramePr>
            <a:graphicFrameLocks noGrp="1"/>
          </p:cNvGraphicFramePr>
          <p:nvPr>
            <p:ph idx="1"/>
          </p:nvPr>
        </p:nvGraphicFramePr>
        <p:xfrm>
          <a:off x="214313" y="1785926"/>
          <a:ext cx="8715375" cy="2804152"/>
        </p:xfrm>
        <a:graphic>
          <a:graphicData uri="http://schemas.openxmlformats.org/drawingml/2006/table">
            <a:tbl>
              <a:tblPr firstRow="1" bandRow="1">
                <a:tableStyleId>{5C22544A-7EE6-4342-B048-85BDC9FD1C3A}</a:tableStyleId>
              </a:tblPr>
              <a:tblGrid>
                <a:gridCol w="1595460">
                  <a:extLst>
                    <a:ext uri="{9D8B030D-6E8A-4147-A177-3AD203B41FA5}">
                      <a16:colId xmlns:a16="http://schemas.microsoft.com/office/drawing/2014/main" val="20000"/>
                    </a:ext>
                  </a:extLst>
                </a:gridCol>
                <a:gridCol w="7119915">
                  <a:extLst>
                    <a:ext uri="{9D8B030D-6E8A-4147-A177-3AD203B41FA5}">
                      <a16:colId xmlns:a16="http://schemas.microsoft.com/office/drawing/2014/main" val="20001"/>
                    </a:ext>
                  </a:extLst>
                </a:gridCol>
              </a:tblGrid>
              <a:tr h="426697">
                <a:tc>
                  <a:txBody>
                    <a:bodyPr/>
                    <a:lstStyle/>
                    <a:p>
                      <a:pPr algn="just"/>
                      <a:r>
                        <a:rPr lang="ru-RU" sz="1800" smtClean="0">
                          <a:solidFill>
                            <a:schemeClr val="tx1"/>
                          </a:solidFill>
                        </a:rPr>
                        <a:t>Марка</a:t>
                      </a:r>
                      <a:endParaRPr lang="ru-RU" sz="1800">
                        <a:solidFill>
                          <a:schemeClr val="tx1"/>
                        </a:solidFill>
                      </a:endParaRPr>
                    </a:p>
                  </a:txBody>
                  <a:tcPr marL="91439" marR="91439"/>
                </a:tc>
                <a:tc>
                  <a:txBody>
                    <a:bodyPr/>
                    <a:lstStyle/>
                    <a:p>
                      <a:pPr algn="ctr"/>
                      <a:r>
                        <a:rPr lang="ru-RU" sz="1800" smtClean="0">
                          <a:solidFill>
                            <a:schemeClr val="tx1"/>
                          </a:solidFill>
                        </a:rPr>
                        <a:t>Характеристики</a:t>
                      </a:r>
                      <a:endParaRPr lang="ru-RU" sz="1800">
                        <a:solidFill>
                          <a:schemeClr val="tx1"/>
                        </a:solidFill>
                      </a:endParaRPr>
                    </a:p>
                  </a:txBody>
                  <a:tcPr marL="91439" marR="91439"/>
                </a:tc>
                <a:extLst>
                  <a:ext uri="{0D108BD9-81ED-4DB2-BD59-A6C34878D82A}">
                    <a16:rowId xmlns:a16="http://schemas.microsoft.com/office/drawing/2014/main" val="10000"/>
                  </a:ext>
                </a:extLst>
              </a:tr>
              <a:tr h="1737371">
                <a:tc>
                  <a:txBody>
                    <a:bodyPr/>
                    <a:lstStyle/>
                    <a:p>
                      <a:pPr algn="ctr"/>
                      <a:r>
                        <a:rPr kumimoji="0" lang="ru-RU" sz="1800" kern="1200" smtClean="0">
                          <a:solidFill>
                            <a:schemeClr val="tx1"/>
                          </a:solidFill>
                          <a:latin typeface="+mn-lt"/>
                          <a:ea typeface="+mn-ea"/>
                          <a:cs typeface="+mn-cs"/>
                        </a:rPr>
                        <a:t>СКТФТ-50 и СКТФТ-100 </a:t>
                      </a:r>
                      <a:endParaRPr lang="ru-RU" sz="1800">
                        <a:solidFill>
                          <a:schemeClr val="tx1"/>
                        </a:solidFill>
                      </a:endParaRPr>
                    </a:p>
                  </a:txBody>
                  <a:tcPr marL="91439" marR="91439"/>
                </a:tc>
                <a:tc>
                  <a:txBody>
                    <a:bodyPr/>
                    <a:lstStyle/>
                    <a:p>
                      <a:pPr algn="just"/>
                      <a:r>
                        <a:rPr kumimoji="0" lang="ru-RU" sz="1800" kern="1200" err="1" smtClean="0">
                          <a:solidFill>
                            <a:schemeClr val="tx1"/>
                          </a:solidFill>
                          <a:latin typeface="+mn-lt"/>
                          <a:ea typeface="+mn-ea"/>
                          <a:cs typeface="+mn-cs"/>
                        </a:rPr>
                        <a:t>фторкремнийорганический</a:t>
                      </a:r>
                      <a:r>
                        <a:rPr kumimoji="0" lang="ru-RU" sz="1800" kern="1200" smtClean="0">
                          <a:solidFill>
                            <a:schemeClr val="tx1"/>
                          </a:solidFill>
                          <a:latin typeface="+mn-lt"/>
                          <a:ea typeface="+mn-ea"/>
                          <a:cs typeface="+mn-cs"/>
                        </a:rPr>
                        <a:t>, или </a:t>
                      </a:r>
                      <a:r>
                        <a:rPr kumimoji="0" lang="ru-RU" sz="1800" kern="1200" err="1" smtClean="0">
                          <a:solidFill>
                            <a:schemeClr val="tx1"/>
                          </a:solidFill>
                          <a:latin typeface="+mn-lt"/>
                          <a:ea typeface="+mn-ea"/>
                          <a:cs typeface="+mn-cs"/>
                        </a:rPr>
                        <a:t>диметилтрифторпропильный</a:t>
                      </a:r>
                      <a:r>
                        <a:rPr kumimoji="0" lang="ru-RU" sz="1800" kern="1200" smtClean="0">
                          <a:solidFill>
                            <a:schemeClr val="tx1"/>
                          </a:solidFill>
                          <a:latin typeface="+mn-lt"/>
                          <a:ea typeface="+mn-ea"/>
                          <a:cs typeface="+mn-cs"/>
                        </a:rPr>
                        <a:t> </a:t>
                      </a:r>
                      <a:r>
                        <a:rPr kumimoji="0" lang="ru-RU" sz="1800" kern="1200" err="1" smtClean="0">
                          <a:solidFill>
                            <a:schemeClr val="tx1"/>
                          </a:solidFill>
                          <a:latin typeface="+mn-lt"/>
                          <a:ea typeface="+mn-ea"/>
                          <a:cs typeface="+mn-cs"/>
                        </a:rPr>
                        <a:t>полисилоксан</a:t>
                      </a:r>
                      <a:r>
                        <a:rPr kumimoji="0" lang="ru-RU" sz="1800" kern="1200" smtClean="0">
                          <a:solidFill>
                            <a:schemeClr val="tx1"/>
                          </a:solidFill>
                          <a:latin typeface="+mn-lt"/>
                          <a:ea typeface="+mn-ea"/>
                          <a:cs typeface="+mn-cs"/>
                        </a:rPr>
                        <a:t>. Содержит соответственно, по</a:t>
                      </a:r>
                      <a:r>
                        <a:rPr kumimoji="0" lang="ru-RU" sz="1800" kern="1200" baseline="0" smtClean="0">
                          <a:solidFill>
                            <a:schemeClr val="tx1"/>
                          </a:solidFill>
                          <a:latin typeface="+mn-lt"/>
                          <a:ea typeface="+mn-ea"/>
                          <a:cs typeface="+mn-cs"/>
                        </a:rPr>
                        <a:t> </a:t>
                      </a:r>
                      <a:r>
                        <a:rPr kumimoji="0" lang="ru-RU" sz="1800" kern="1200" smtClean="0">
                          <a:solidFill>
                            <a:schemeClr val="tx1"/>
                          </a:solidFill>
                          <a:latin typeface="+mn-lt"/>
                          <a:ea typeface="+mn-ea"/>
                          <a:cs typeface="+mn-cs"/>
                        </a:rPr>
                        <a:t>75% мол </a:t>
                      </a:r>
                      <a:r>
                        <a:rPr kumimoji="0" lang="en-US" sz="1800" kern="1200" smtClean="0">
                          <a:solidFill>
                            <a:schemeClr val="tx1"/>
                          </a:solidFill>
                          <a:latin typeface="+mn-lt"/>
                          <a:ea typeface="+mn-ea"/>
                          <a:cs typeface="+mn-cs"/>
                        </a:rPr>
                        <a:t>CH</a:t>
                      </a:r>
                      <a:r>
                        <a:rPr kumimoji="0" lang="ru-RU" sz="1800" kern="1200" baseline="-25000" smtClean="0">
                          <a:solidFill>
                            <a:schemeClr val="tx1"/>
                          </a:solidFill>
                          <a:latin typeface="+mn-lt"/>
                          <a:ea typeface="+mn-ea"/>
                          <a:cs typeface="+mn-cs"/>
                        </a:rPr>
                        <a:t>3</a:t>
                      </a:r>
                      <a:r>
                        <a:rPr kumimoji="0" lang="ru-RU" sz="1800" kern="1200" baseline="0" smtClean="0">
                          <a:solidFill>
                            <a:schemeClr val="tx1"/>
                          </a:solidFill>
                          <a:latin typeface="+mn-lt"/>
                          <a:ea typeface="+mn-ea"/>
                          <a:cs typeface="+mn-cs"/>
                        </a:rPr>
                        <a:t> </a:t>
                      </a:r>
                      <a:r>
                        <a:rPr kumimoji="0" lang="ru-RU" sz="1800" kern="1200" smtClean="0">
                          <a:solidFill>
                            <a:schemeClr val="tx1"/>
                          </a:solidFill>
                          <a:latin typeface="+mn-lt"/>
                          <a:ea typeface="+mn-ea"/>
                          <a:cs typeface="+mn-cs"/>
                        </a:rPr>
                        <a:t>и 25% </a:t>
                      </a:r>
                      <a:r>
                        <a:rPr kumimoji="0" lang="en-US" sz="1800" kern="1200" smtClean="0">
                          <a:solidFill>
                            <a:schemeClr val="tx1"/>
                          </a:solidFill>
                          <a:latin typeface="+mn-lt"/>
                          <a:ea typeface="+mn-ea"/>
                          <a:cs typeface="+mn-cs"/>
                        </a:rPr>
                        <a:t>CF</a:t>
                      </a:r>
                      <a:r>
                        <a:rPr kumimoji="0" lang="ru-RU" sz="1800" kern="1200" baseline="-25000" smtClean="0">
                          <a:solidFill>
                            <a:schemeClr val="tx1"/>
                          </a:solidFill>
                          <a:latin typeface="+mn-lt"/>
                          <a:ea typeface="+mn-ea"/>
                          <a:cs typeface="+mn-cs"/>
                        </a:rPr>
                        <a:t>3</a:t>
                      </a:r>
                      <a:r>
                        <a:rPr kumimoji="0" lang="ru-RU" sz="1800" kern="1200" smtClean="0">
                          <a:solidFill>
                            <a:schemeClr val="tx1"/>
                          </a:solidFill>
                          <a:latin typeface="+mn-lt"/>
                          <a:ea typeface="+mn-ea"/>
                          <a:cs typeface="+mn-cs"/>
                        </a:rPr>
                        <a:t>-</a:t>
                      </a:r>
                      <a:r>
                        <a:rPr kumimoji="0" lang="en-US" sz="1800" kern="1200" smtClean="0">
                          <a:solidFill>
                            <a:schemeClr val="tx1"/>
                          </a:solidFill>
                          <a:latin typeface="+mn-lt"/>
                          <a:ea typeface="+mn-ea"/>
                          <a:cs typeface="+mn-cs"/>
                        </a:rPr>
                        <a:t>CH</a:t>
                      </a:r>
                      <a:r>
                        <a:rPr kumimoji="0" lang="ru-RU" sz="1800" kern="1200" baseline="-25000" smtClean="0">
                          <a:solidFill>
                            <a:schemeClr val="tx1"/>
                          </a:solidFill>
                          <a:latin typeface="+mn-lt"/>
                          <a:ea typeface="+mn-ea"/>
                          <a:cs typeface="+mn-cs"/>
                        </a:rPr>
                        <a:t>2</a:t>
                      </a:r>
                      <a:r>
                        <a:rPr kumimoji="0" lang="ru-RU" sz="1800" kern="1200" smtClean="0">
                          <a:solidFill>
                            <a:schemeClr val="tx1"/>
                          </a:solidFill>
                          <a:latin typeface="+mn-lt"/>
                          <a:ea typeface="+mn-ea"/>
                          <a:cs typeface="+mn-cs"/>
                        </a:rPr>
                        <a:t>-</a:t>
                      </a:r>
                      <a:r>
                        <a:rPr kumimoji="0" lang="en-US" sz="1800" kern="1200" smtClean="0">
                          <a:solidFill>
                            <a:schemeClr val="tx1"/>
                          </a:solidFill>
                          <a:latin typeface="+mn-lt"/>
                          <a:ea typeface="+mn-ea"/>
                          <a:cs typeface="+mn-cs"/>
                        </a:rPr>
                        <a:t>CH</a:t>
                      </a:r>
                      <a:r>
                        <a:rPr kumimoji="0" lang="ru-RU" sz="1800" kern="1200" baseline="-25000" smtClean="0">
                          <a:solidFill>
                            <a:schemeClr val="tx1"/>
                          </a:solidFill>
                          <a:latin typeface="+mn-lt"/>
                          <a:ea typeface="+mn-ea"/>
                          <a:cs typeface="+mn-cs"/>
                        </a:rPr>
                        <a:t>2</a:t>
                      </a:r>
                      <a:r>
                        <a:rPr kumimoji="0" lang="ru-RU" sz="1800" kern="1200" smtClean="0">
                          <a:solidFill>
                            <a:schemeClr val="tx1"/>
                          </a:solidFill>
                          <a:latin typeface="+mn-lt"/>
                          <a:ea typeface="+mn-ea"/>
                          <a:cs typeface="+mn-cs"/>
                        </a:rPr>
                        <a:t>- групп и 50% мол </a:t>
                      </a:r>
                      <a:r>
                        <a:rPr kumimoji="0" lang="ru-RU" sz="1800" kern="1200" err="1" smtClean="0">
                          <a:solidFill>
                            <a:schemeClr val="tx1"/>
                          </a:solidFill>
                          <a:latin typeface="+mn-lt"/>
                          <a:ea typeface="+mn-ea"/>
                          <a:cs typeface="+mn-cs"/>
                        </a:rPr>
                        <a:t>фторопропильных</a:t>
                      </a:r>
                      <a:r>
                        <a:rPr kumimoji="0" lang="ru-RU" sz="1800" kern="1200" baseline="0" smtClean="0">
                          <a:solidFill>
                            <a:schemeClr val="tx1"/>
                          </a:solidFill>
                          <a:latin typeface="+mn-lt"/>
                          <a:ea typeface="+mn-ea"/>
                          <a:cs typeface="+mn-cs"/>
                        </a:rPr>
                        <a:t> бо</a:t>
                      </a:r>
                      <a:r>
                        <a:rPr kumimoji="0" lang="ru-RU" sz="1800" kern="1200" smtClean="0">
                          <a:solidFill>
                            <a:schemeClr val="tx1"/>
                          </a:solidFill>
                          <a:latin typeface="+mn-lt"/>
                          <a:ea typeface="+mn-ea"/>
                          <a:cs typeface="+mn-cs"/>
                        </a:rPr>
                        <a:t>ковых групп.</a:t>
                      </a:r>
                      <a:r>
                        <a:rPr kumimoji="0" lang="ru-RU" sz="1800" kern="1200" baseline="0" smtClean="0">
                          <a:solidFill>
                            <a:schemeClr val="tx1"/>
                          </a:solidFill>
                          <a:latin typeface="+mn-lt"/>
                          <a:ea typeface="+mn-ea"/>
                          <a:cs typeface="+mn-cs"/>
                        </a:rPr>
                        <a:t> </a:t>
                      </a:r>
                      <a:r>
                        <a:rPr kumimoji="0" lang="ru-RU" sz="1800" kern="1200" smtClean="0">
                          <a:solidFill>
                            <a:schemeClr val="tx1"/>
                          </a:solidFill>
                          <a:latin typeface="+mn-lt"/>
                          <a:ea typeface="+mn-ea"/>
                          <a:cs typeface="+mn-cs"/>
                        </a:rPr>
                        <a:t>Не кристаллизуется при охлаждении. Сочетает </a:t>
                      </a:r>
                      <a:r>
                        <a:rPr kumimoji="0" lang="ru-RU" sz="1800" kern="1200" err="1" smtClean="0">
                          <a:solidFill>
                            <a:schemeClr val="tx1"/>
                          </a:solidFill>
                          <a:latin typeface="+mn-lt"/>
                          <a:ea typeface="+mn-ea"/>
                          <a:cs typeface="+mn-cs"/>
                        </a:rPr>
                        <a:t>термо</a:t>
                      </a:r>
                      <a:r>
                        <a:rPr kumimoji="0" lang="ru-RU" sz="1800" kern="1200" smtClean="0">
                          <a:solidFill>
                            <a:schemeClr val="tx1"/>
                          </a:solidFill>
                          <a:latin typeface="+mn-lt"/>
                          <a:ea typeface="+mn-ea"/>
                          <a:cs typeface="+mn-cs"/>
                        </a:rPr>
                        <a:t>-, морозостойкость с высокой стойкостью к нефтепродуктам и растворителям, присущую фторкаучукам.</a:t>
                      </a:r>
                      <a:endParaRPr lang="ru-RU" sz="1800">
                        <a:solidFill>
                          <a:schemeClr val="tx1"/>
                        </a:solidFill>
                      </a:endParaRPr>
                    </a:p>
                  </a:txBody>
                  <a:tcPr marL="91439" marR="91439"/>
                </a:tc>
                <a:extLst>
                  <a:ext uri="{0D108BD9-81ED-4DB2-BD59-A6C34878D82A}">
                    <a16:rowId xmlns:a16="http://schemas.microsoft.com/office/drawing/2014/main" val="10001"/>
                  </a:ext>
                </a:extLst>
              </a:tr>
              <a:tr h="640084">
                <a:tc>
                  <a:txBody>
                    <a:bodyPr/>
                    <a:lstStyle/>
                    <a:p>
                      <a:pPr algn="ctr"/>
                      <a:r>
                        <a:rPr kumimoji="0" lang="en-US" sz="1800" kern="1200" smtClean="0">
                          <a:solidFill>
                            <a:schemeClr val="tx1"/>
                          </a:solidFill>
                          <a:latin typeface="+mn-lt"/>
                          <a:ea typeface="+mn-ea"/>
                          <a:cs typeface="+mn-cs"/>
                        </a:rPr>
                        <a:t>CKT</a:t>
                      </a:r>
                      <a:r>
                        <a:rPr kumimoji="0" lang="ru-RU" sz="1800" kern="1200" smtClean="0">
                          <a:solidFill>
                            <a:schemeClr val="tx1"/>
                          </a:solidFill>
                          <a:latin typeface="+mn-lt"/>
                          <a:ea typeface="+mn-ea"/>
                          <a:cs typeface="+mn-cs"/>
                        </a:rPr>
                        <a:t>-</a:t>
                      </a:r>
                      <a:r>
                        <a:rPr kumimoji="0" lang="en-US" sz="1800" kern="1200" smtClean="0">
                          <a:solidFill>
                            <a:schemeClr val="tx1"/>
                          </a:solidFill>
                          <a:latin typeface="+mn-lt"/>
                          <a:ea typeface="+mn-ea"/>
                          <a:cs typeface="+mn-cs"/>
                        </a:rPr>
                        <a:t>CN</a:t>
                      </a:r>
                      <a:r>
                        <a:rPr kumimoji="0" lang="ru-RU" sz="1800" kern="1200" smtClean="0">
                          <a:solidFill>
                            <a:schemeClr val="tx1"/>
                          </a:solidFill>
                          <a:latin typeface="+mn-lt"/>
                          <a:ea typeface="+mn-ea"/>
                          <a:cs typeface="+mn-cs"/>
                        </a:rPr>
                        <a:t> или СКТН </a:t>
                      </a:r>
                      <a:endParaRPr lang="ru-RU" sz="1800">
                        <a:solidFill>
                          <a:schemeClr val="tx1"/>
                        </a:solidFill>
                      </a:endParaRPr>
                    </a:p>
                  </a:txBody>
                  <a:tcPr marL="91439" marR="91439"/>
                </a:tc>
                <a:tc>
                  <a:txBody>
                    <a:bodyPr/>
                    <a:lstStyle/>
                    <a:p>
                      <a:pPr algn="just"/>
                      <a:r>
                        <a:rPr kumimoji="0" lang="ru-RU" sz="1800" kern="1200" err="1" smtClean="0">
                          <a:solidFill>
                            <a:schemeClr val="tx1"/>
                          </a:solidFill>
                          <a:latin typeface="+mn-lt"/>
                          <a:ea typeface="+mn-ea"/>
                          <a:cs typeface="+mn-cs"/>
                        </a:rPr>
                        <a:t>диметилнитрилсилоксановые</a:t>
                      </a:r>
                      <a:r>
                        <a:rPr kumimoji="0" lang="ru-RU" sz="1800" kern="1200" smtClean="0">
                          <a:solidFill>
                            <a:schemeClr val="tx1"/>
                          </a:solidFill>
                          <a:latin typeface="+mn-lt"/>
                          <a:ea typeface="+mn-ea"/>
                          <a:cs typeface="+mn-cs"/>
                        </a:rPr>
                        <a:t> каучуки,</a:t>
                      </a:r>
                      <a:r>
                        <a:rPr kumimoji="0" lang="ru-RU" sz="1800" kern="1200" baseline="0" smtClean="0">
                          <a:solidFill>
                            <a:schemeClr val="tx1"/>
                          </a:solidFill>
                          <a:latin typeface="+mn-lt"/>
                          <a:ea typeface="+mn-ea"/>
                          <a:cs typeface="+mn-cs"/>
                        </a:rPr>
                        <a:t> </a:t>
                      </a:r>
                      <a:r>
                        <a:rPr kumimoji="0" lang="ru-RU" sz="1800" kern="1200" smtClean="0">
                          <a:solidFill>
                            <a:schemeClr val="tx1"/>
                          </a:solidFill>
                          <a:latin typeface="+mn-lt"/>
                          <a:ea typeface="+mn-ea"/>
                          <a:cs typeface="+mn-cs"/>
                        </a:rPr>
                        <a:t>содержат группы -</a:t>
                      </a:r>
                      <a:r>
                        <a:rPr kumimoji="0" lang="en-US" sz="1800" kern="1200" smtClean="0">
                          <a:solidFill>
                            <a:schemeClr val="tx1"/>
                          </a:solidFill>
                          <a:latin typeface="+mn-lt"/>
                          <a:ea typeface="+mn-ea"/>
                          <a:cs typeface="+mn-cs"/>
                        </a:rPr>
                        <a:t>CH</a:t>
                      </a:r>
                      <a:r>
                        <a:rPr kumimoji="0" lang="ru-RU" sz="1800" kern="1200" baseline="-25000" smtClean="0">
                          <a:solidFill>
                            <a:schemeClr val="tx1"/>
                          </a:solidFill>
                          <a:latin typeface="+mn-lt"/>
                          <a:ea typeface="+mn-ea"/>
                          <a:cs typeface="+mn-cs"/>
                        </a:rPr>
                        <a:t>2</a:t>
                      </a:r>
                      <a:r>
                        <a:rPr kumimoji="0" lang="ru-RU" sz="1800" kern="1200" smtClean="0">
                          <a:solidFill>
                            <a:schemeClr val="tx1"/>
                          </a:solidFill>
                          <a:latin typeface="+mn-lt"/>
                          <a:ea typeface="+mn-ea"/>
                          <a:cs typeface="+mn-cs"/>
                        </a:rPr>
                        <a:t>-</a:t>
                      </a:r>
                      <a:r>
                        <a:rPr kumimoji="0" lang="en-US" sz="1800" kern="1200" smtClean="0">
                          <a:solidFill>
                            <a:schemeClr val="tx1"/>
                          </a:solidFill>
                          <a:latin typeface="+mn-lt"/>
                          <a:ea typeface="+mn-ea"/>
                          <a:cs typeface="+mn-cs"/>
                        </a:rPr>
                        <a:t>CH</a:t>
                      </a:r>
                      <a:r>
                        <a:rPr kumimoji="0" lang="ru-RU" sz="1800" kern="1200" baseline="-25000" smtClean="0">
                          <a:solidFill>
                            <a:schemeClr val="tx1"/>
                          </a:solidFill>
                          <a:latin typeface="+mn-lt"/>
                          <a:ea typeface="+mn-ea"/>
                          <a:cs typeface="+mn-cs"/>
                        </a:rPr>
                        <a:t>2</a:t>
                      </a:r>
                      <a:r>
                        <a:rPr kumimoji="0" lang="en-US" sz="1800" kern="1200" smtClean="0">
                          <a:solidFill>
                            <a:schemeClr val="tx1"/>
                          </a:solidFill>
                          <a:latin typeface="+mn-lt"/>
                          <a:ea typeface="+mn-ea"/>
                          <a:cs typeface="+mn-cs"/>
                        </a:rPr>
                        <a:t>CN</a:t>
                      </a:r>
                      <a:r>
                        <a:rPr kumimoji="0" lang="ru-RU" sz="1800" kern="1200" smtClean="0">
                          <a:solidFill>
                            <a:schemeClr val="tx1"/>
                          </a:solidFill>
                          <a:latin typeface="+mn-lt"/>
                          <a:ea typeface="+mn-ea"/>
                          <a:cs typeface="+mn-cs"/>
                        </a:rPr>
                        <a:t>, придающие каучукам устойчивость к</a:t>
                      </a:r>
                      <a:r>
                        <a:rPr kumimoji="0" lang="ru-RU" sz="1800" kern="1200" baseline="0" smtClean="0">
                          <a:solidFill>
                            <a:schemeClr val="tx1"/>
                          </a:solidFill>
                          <a:latin typeface="+mn-lt"/>
                          <a:ea typeface="+mn-ea"/>
                          <a:cs typeface="+mn-cs"/>
                        </a:rPr>
                        <a:t> </a:t>
                      </a:r>
                      <a:r>
                        <a:rPr kumimoji="0" lang="ru-RU" sz="1800" kern="1200" smtClean="0">
                          <a:solidFill>
                            <a:schemeClr val="tx1"/>
                          </a:solidFill>
                          <a:latin typeface="+mn-lt"/>
                          <a:ea typeface="+mn-ea"/>
                          <a:cs typeface="+mn-cs"/>
                        </a:rPr>
                        <a:t>действию нефтепродуктов.</a:t>
                      </a:r>
                      <a:endParaRPr lang="ru-RU" sz="1800">
                        <a:solidFill>
                          <a:schemeClr val="tx1"/>
                        </a:solidFill>
                      </a:endParaRPr>
                    </a:p>
                  </a:txBody>
                  <a:tcPr marL="91439" marR="91439"/>
                </a:tc>
                <a:extLst>
                  <a:ext uri="{0D108BD9-81ED-4DB2-BD59-A6C34878D82A}">
                    <a16:rowId xmlns:a16="http://schemas.microsoft.com/office/drawing/2014/main" val="10002"/>
                  </a:ext>
                </a:extLst>
              </a:tr>
            </a:tbl>
          </a:graphicData>
        </a:graphic>
      </p:graphicFrame>
      <p:sp>
        <p:nvSpPr>
          <p:cNvPr id="22545" name="Номер слайда 3"/>
          <p:cNvSpPr>
            <a:spLocks noGrp="1"/>
          </p:cNvSpPr>
          <p:nvPr>
            <p:ph type="sldNum" sz="quarter" idx="12"/>
          </p:nvPr>
        </p:nvSpPr>
        <p:spPr bwMode="auto">
          <a:xfrm>
            <a:off x="8429625" y="6337300"/>
            <a:ext cx="609600" cy="520700"/>
          </a:xfrm>
          <a:noFill/>
          <a:ln>
            <a:miter lim="800000"/>
            <a:headEnd/>
            <a:tailEnd/>
          </a:ln>
        </p:spPr>
        <p:txBody>
          <a:bodyPr/>
          <a:lstStyle/>
          <a:p>
            <a:fld id="{928AC5D5-B933-409C-B3A3-4C34D244619E}" type="slidenum">
              <a:rPr lang="ru-RU" altLang="ru-RU" sz="1400" smtClean="0">
                <a:cs typeface="Arial" pitchFamily="34" charset="0"/>
              </a:rPr>
              <a:pPr/>
              <a:t>122</a:t>
            </a:fld>
            <a:endParaRPr lang="ru-RU" altLang="ru-RU" sz="1400" smtClean="0">
              <a:cs typeface="Arial" pitchFamily="34" charset="0"/>
            </a:endParaRPr>
          </a:p>
        </p:txBody>
      </p:sp>
      <p:grpSp>
        <p:nvGrpSpPr>
          <p:cNvPr id="10" name="Группа 3"/>
          <p:cNvGrpSpPr/>
          <p:nvPr/>
        </p:nvGrpSpPr>
        <p:grpSpPr>
          <a:xfrm>
            <a:off x="-32" y="0"/>
            <a:ext cx="9144032" cy="642918"/>
            <a:chOff x="-32" y="0"/>
            <a:chExt cx="9144032" cy="642918"/>
          </a:xfrm>
          <a:solidFill>
            <a:schemeClr val="tx2">
              <a:lumMod val="20000"/>
              <a:lumOff val="80000"/>
            </a:schemeClr>
          </a:solidFill>
          <a:effectLst/>
        </p:grpSpPr>
        <p:grpSp>
          <p:nvGrpSpPr>
            <p:cNvPr id="16" name="Группа 4"/>
            <p:cNvGrpSpPr/>
            <p:nvPr/>
          </p:nvGrpSpPr>
          <p:grpSpPr>
            <a:xfrm>
              <a:off x="0" y="0"/>
              <a:ext cx="9144000" cy="642918"/>
              <a:chOff x="0" y="0"/>
              <a:chExt cx="9144000" cy="642918"/>
            </a:xfrm>
            <a:grpFill/>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7" name="Рисунок 16"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571472" y="714356"/>
            <a:ext cx="7900988" cy="765175"/>
          </a:xfrm>
        </p:spPr>
        <p:txBody>
          <a:bodyPr>
            <a:normAutofit/>
          </a:bodyPr>
          <a:lstStyle/>
          <a:p>
            <a:pPr eaLnBrk="1" hangingPunct="1"/>
            <a:r>
              <a:rPr lang="ru-RU" altLang="ru-RU" sz="1800" b="1" smtClean="0">
                <a:solidFill>
                  <a:srgbClr val="C00000"/>
                </a:solidFill>
                <a:cs typeface="Tahoma" pitchFamily="34" charset="0"/>
              </a:rPr>
              <a:t>Свойства стандартных </a:t>
            </a:r>
            <a:r>
              <a:rPr lang="ru-RU" altLang="ru-RU" sz="1800" b="1" err="1" smtClean="0">
                <a:solidFill>
                  <a:srgbClr val="C00000"/>
                </a:solidFill>
                <a:cs typeface="Tahoma" pitchFamily="34" charset="0"/>
              </a:rPr>
              <a:t>вулканизатов</a:t>
            </a:r>
            <a:r>
              <a:rPr lang="ru-RU" altLang="ru-RU" sz="1800" b="1" smtClean="0">
                <a:solidFill>
                  <a:srgbClr val="C00000"/>
                </a:solidFill>
                <a:cs typeface="Tahoma" pitchFamily="34" charset="0"/>
              </a:rPr>
              <a:t> на основе отечественных </a:t>
            </a:r>
            <a:r>
              <a:rPr lang="ru-RU" altLang="ru-RU" sz="1800" b="1" err="1" smtClean="0">
                <a:solidFill>
                  <a:srgbClr val="C00000"/>
                </a:solidFill>
                <a:cs typeface="Tahoma" pitchFamily="34" charset="0"/>
              </a:rPr>
              <a:t>силоксановых</a:t>
            </a:r>
            <a:r>
              <a:rPr lang="ru-RU" altLang="ru-RU" sz="1800" b="1" smtClean="0">
                <a:solidFill>
                  <a:srgbClr val="C00000"/>
                </a:solidFill>
                <a:cs typeface="Tahoma" pitchFamily="34" charset="0"/>
              </a:rPr>
              <a:t> каучуков</a:t>
            </a:r>
          </a:p>
        </p:txBody>
      </p:sp>
      <p:sp>
        <p:nvSpPr>
          <p:cNvPr id="23555" name="Номер слайда 3"/>
          <p:cNvSpPr>
            <a:spLocks noGrp="1"/>
          </p:cNvSpPr>
          <p:nvPr>
            <p:ph type="sldNum" sz="quarter" idx="12"/>
          </p:nvPr>
        </p:nvSpPr>
        <p:spPr bwMode="auto">
          <a:xfrm>
            <a:off x="8129588" y="5734050"/>
            <a:ext cx="609600" cy="520700"/>
          </a:xfrm>
          <a:noFill/>
          <a:ln>
            <a:miter lim="800000"/>
            <a:headEnd/>
            <a:tailEnd/>
          </a:ln>
        </p:spPr>
        <p:txBody>
          <a:bodyPr/>
          <a:lstStyle/>
          <a:p>
            <a:fld id="{81718F8B-A1BE-4851-968B-7B723858AA22}" type="slidenum">
              <a:rPr lang="ru-RU" altLang="ru-RU" smtClean="0">
                <a:cs typeface="Arial" pitchFamily="34" charset="0"/>
              </a:rPr>
              <a:pPr/>
              <a:t>123</a:t>
            </a:fld>
            <a:endParaRPr lang="ru-RU" altLang="ru-RU" smtClean="0">
              <a:cs typeface="Arial" pitchFamily="34" charset="0"/>
            </a:endParaRPr>
          </a:p>
        </p:txBody>
      </p:sp>
      <p:graphicFrame>
        <p:nvGraphicFramePr>
          <p:cNvPr id="5" name="Таблица 4"/>
          <p:cNvGraphicFramePr>
            <a:graphicFrameLocks noGrp="1"/>
          </p:cNvGraphicFramePr>
          <p:nvPr/>
        </p:nvGraphicFramePr>
        <p:xfrm>
          <a:off x="250032" y="1857364"/>
          <a:ext cx="8643937" cy="4262551"/>
        </p:xfrm>
        <a:graphic>
          <a:graphicData uri="http://schemas.openxmlformats.org/drawingml/2006/table">
            <a:tbl>
              <a:tblPr firstRow="1" bandRow="1">
                <a:tableStyleId>{5C22544A-7EE6-4342-B048-85BDC9FD1C3A}</a:tableStyleId>
              </a:tblPr>
              <a:tblGrid>
                <a:gridCol w="1224136">
                  <a:extLst>
                    <a:ext uri="{9D8B030D-6E8A-4147-A177-3AD203B41FA5}">
                      <a16:colId xmlns:a16="http://schemas.microsoft.com/office/drawing/2014/main" val="20000"/>
                    </a:ext>
                  </a:extLst>
                </a:gridCol>
                <a:gridCol w="1933020">
                  <a:extLst>
                    <a:ext uri="{9D8B030D-6E8A-4147-A177-3AD203B41FA5}">
                      <a16:colId xmlns:a16="http://schemas.microsoft.com/office/drawing/2014/main" val="20001"/>
                    </a:ext>
                  </a:extLst>
                </a:gridCol>
                <a:gridCol w="1272539">
                  <a:extLst>
                    <a:ext uri="{9D8B030D-6E8A-4147-A177-3AD203B41FA5}">
                      <a16:colId xmlns:a16="http://schemas.microsoft.com/office/drawing/2014/main" val="20002"/>
                    </a:ext>
                  </a:extLst>
                </a:gridCol>
                <a:gridCol w="2016224">
                  <a:extLst>
                    <a:ext uri="{9D8B030D-6E8A-4147-A177-3AD203B41FA5}">
                      <a16:colId xmlns:a16="http://schemas.microsoft.com/office/drawing/2014/main" val="20003"/>
                    </a:ext>
                  </a:extLst>
                </a:gridCol>
                <a:gridCol w="2198018">
                  <a:extLst>
                    <a:ext uri="{9D8B030D-6E8A-4147-A177-3AD203B41FA5}">
                      <a16:colId xmlns:a16="http://schemas.microsoft.com/office/drawing/2014/main" val="20004"/>
                    </a:ext>
                  </a:extLst>
                </a:gridCol>
              </a:tblGrid>
              <a:tr h="383690">
                <a:tc>
                  <a:txBody>
                    <a:bodyPr/>
                    <a:lstStyle/>
                    <a:p>
                      <a:r>
                        <a:rPr lang="ru-RU" sz="1200" smtClean="0">
                          <a:solidFill>
                            <a:schemeClr val="tx1"/>
                          </a:solidFill>
                        </a:rPr>
                        <a:t>Марка каучука</a:t>
                      </a:r>
                      <a:endParaRPr lang="ru-RU"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kern="1200" smtClean="0">
                          <a:solidFill>
                            <a:schemeClr val="tx1"/>
                          </a:solidFill>
                          <a:latin typeface="+mn-lt"/>
                          <a:ea typeface="+mn-ea"/>
                          <a:cs typeface="+mn-cs"/>
                        </a:rPr>
                        <a:t>Условная</a:t>
                      </a:r>
                      <a:r>
                        <a:rPr kumimoji="0" lang="ru-RU" sz="1200" kern="1200" baseline="0" smtClean="0">
                          <a:solidFill>
                            <a:schemeClr val="tx1"/>
                          </a:solidFill>
                          <a:latin typeface="+mn-lt"/>
                          <a:ea typeface="+mn-ea"/>
                          <a:cs typeface="+mn-cs"/>
                        </a:rPr>
                        <a:t> пр</a:t>
                      </a:r>
                      <a:r>
                        <a:rPr kumimoji="0" lang="ru-RU" sz="1200" kern="1200" smtClean="0">
                          <a:solidFill>
                            <a:schemeClr val="tx1"/>
                          </a:solidFill>
                          <a:latin typeface="+mn-lt"/>
                          <a:ea typeface="+mn-ea"/>
                          <a:cs typeface="+mn-cs"/>
                        </a:rPr>
                        <a:t>очность при растяжении, МПа</a:t>
                      </a:r>
                      <a:r>
                        <a:rPr lang="ru-RU" sz="1200" smtClean="0">
                          <a:solidFill>
                            <a:schemeClr val="tx1"/>
                          </a:solidFill>
                        </a:rPr>
                        <a:t>, не менее</a:t>
                      </a:r>
                    </a:p>
                    <a:p>
                      <a:pPr algn="ctr"/>
                      <a:endParaRPr lang="ru-RU"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kern="1200" smtClean="0">
                          <a:solidFill>
                            <a:schemeClr val="tx1"/>
                          </a:solidFill>
                          <a:latin typeface="+mn-lt"/>
                          <a:ea typeface="+mn-ea"/>
                          <a:cs typeface="+mn-cs"/>
                        </a:rPr>
                        <a:t>Относительное удлинение, %</a:t>
                      </a:r>
                      <a:r>
                        <a:rPr lang="ru-RU" sz="1200" smtClean="0">
                          <a:solidFill>
                            <a:schemeClr val="tx1"/>
                          </a:solidFill>
                        </a:rPr>
                        <a:t>, не менее</a:t>
                      </a:r>
                      <a:endParaRPr lang="ru-RU"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smtClean="0">
                          <a:solidFill>
                            <a:schemeClr val="tx1"/>
                          </a:solidFill>
                        </a:rPr>
                        <a:t>Относительная остаточная деформация после разрыва, %, не менее</a:t>
                      </a:r>
                      <a:endParaRPr lang="ru-RU"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smtClean="0">
                          <a:solidFill>
                            <a:schemeClr val="tx1"/>
                          </a:solidFill>
                        </a:rPr>
                        <a:t>Коэффициент морозостойкости по </a:t>
                      </a:r>
                      <a:r>
                        <a:rPr lang="ru-RU" sz="1200" err="1" smtClean="0">
                          <a:solidFill>
                            <a:schemeClr val="tx1"/>
                          </a:solidFill>
                        </a:rPr>
                        <a:t>эласт</a:t>
                      </a:r>
                      <a:r>
                        <a:rPr lang="ru-RU" sz="1200" smtClean="0">
                          <a:solidFill>
                            <a:schemeClr val="tx1"/>
                          </a:solidFill>
                        </a:rPr>
                        <a:t>. Восстановлению, не менее </a:t>
                      </a:r>
                      <a:r>
                        <a:rPr lang="ru-RU" sz="1200" err="1" smtClean="0">
                          <a:solidFill>
                            <a:schemeClr val="tx1"/>
                          </a:solidFill>
                        </a:rPr>
                        <a:t>притемпературе</a:t>
                      </a:r>
                      <a:r>
                        <a:rPr lang="ru-RU" sz="1200" smtClean="0">
                          <a:solidFill>
                            <a:schemeClr val="tx1"/>
                          </a:solidFill>
                        </a:rPr>
                        <a:t> -50/-60/-70С</a:t>
                      </a:r>
                      <a:endParaRPr lang="ru-RU"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7172">
                <a:tc>
                  <a:txBody>
                    <a:bodyPr/>
                    <a:lstStyle/>
                    <a:p>
                      <a:r>
                        <a:rPr lang="ru-RU" sz="1400" smtClean="0"/>
                        <a:t>СКТ</a:t>
                      </a:r>
                      <a:endParaRPr lang="ru-R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t>4,9</a:t>
                      </a:r>
                      <a:endParaRPr lang="ru-R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solidFill>
                            <a:schemeClr val="tx1"/>
                          </a:solidFill>
                        </a:rPr>
                        <a:t>275</a:t>
                      </a:r>
                      <a:endParaRPr lang="ru-RU"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solidFill>
                            <a:schemeClr val="tx1"/>
                          </a:solidFill>
                        </a:rPr>
                        <a:t>-</a:t>
                      </a:r>
                      <a:endParaRPr lang="ru-RU"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solidFill>
                            <a:schemeClr val="tx1"/>
                          </a:solidFill>
                        </a:rPr>
                        <a:t>-/-/-</a:t>
                      </a:r>
                      <a:endParaRPr lang="ru-RU"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17394">
                <a:tc>
                  <a:txBody>
                    <a:bodyPr/>
                    <a:lstStyle/>
                    <a:p>
                      <a:r>
                        <a:rPr lang="ru-RU" sz="1400" smtClean="0"/>
                        <a:t>СКТВ</a:t>
                      </a:r>
                      <a:endParaRPr lang="ru-R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t>5,9</a:t>
                      </a:r>
                      <a:endParaRPr lang="ru-R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solidFill>
                            <a:schemeClr val="tx1"/>
                          </a:solidFill>
                        </a:rPr>
                        <a:t>400</a:t>
                      </a:r>
                      <a:endParaRPr lang="ru-RU"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solidFill>
                            <a:schemeClr val="tx1"/>
                          </a:solidFill>
                        </a:rPr>
                        <a:t>-</a:t>
                      </a:r>
                      <a:endParaRPr lang="ru-RU"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ru-RU"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17394">
                <a:tc>
                  <a:txBody>
                    <a:bodyPr/>
                    <a:lstStyle/>
                    <a:p>
                      <a:r>
                        <a:rPr lang="ru-RU" sz="1400" smtClean="0"/>
                        <a:t>СКТВ-СКТФТ-50</a:t>
                      </a:r>
                      <a:endParaRPr lang="ru-R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t>5,9</a:t>
                      </a:r>
                      <a:endParaRPr lang="ru-R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solidFill>
                            <a:schemeClr val="tx1"/>
                          </a:solidFill>
                        </a:rPr>
                        <a:t>400</a:t>
                      </a:r>
                      <a:endParaRPr lang="ru-RU"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solidFill>
                            <a:schemeClr val="tx1"/>
                          </a:solidFill>
                        </a:rPr>
                        <a:t>-</a:t>
                      </a:r>
                      <a:endParaRPr lang="ru-RU"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solidFill>
                            <a:schemeClr val="tx1"/>
                          </a:solidFill>
                        </a:rPr>
                        <a:t>-/-/0,30</a:t>
                      </a:r>
                      <a:endParaRPr lang="ru-RU"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7185">
                <a:tc>
                  <a:txBody>
                    <a:bodyPr/>
                    <a:lstStyle/>
                    <a:p>
                      <a:r>
                        <a:rPr lang="ru-RU" sz="1400" smtClean="0"/>
                        <a:t>СКТФ-50АНТ, марка А</a:t>
                      </a:r>
                      <a:endParaRPr lang="ru-R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t>6,4</a:t>
                      </a:r>
                      <a:endParaRPr lang="ru-R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solidFill>
                            <a:schemeClr val="tx1"/>
                          </a:solidFill>
                        </a:rPr>
                        <a:t>170</a:t>
                      </a:r>
                      <a:endParaRPr lang="ru-RU"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solidFill>
                            <a:schemeClr val="tx1"/>
                          </a:solidFill>
                        </a:rPr>
                        <a:t>10</a:t>
                      </a:r>
                      <a:endParaRPr lang="ru-RU"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solidFill>
                            <a:schemeClr val="tx1"/>
                          </a:solidFill>
                        </a:rPr>
                        <a:t>-/0,35/-</a:t>
                      </a:r>
                      <a:endParaRPr lang="ru-RU"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174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smtClean="0"/>
                        <a:t>СКТФ-50АНТ, марка Б</a:t>
                      </a:r>
                    </a:p>
                    <a:p>
                      <a:endParaRPr lang="ru-R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t>5,9</a:t>
                      </a:r>
                      <a:endParaRPr lang="ru-R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solidFill>
                            <a:schemeClr val="tx1"/>
                          </a:solidFill>
                        </a:rPr>
                        <a:t>200</a:t>
                      </a:r>
                      <a:endParaRPr lang="ru-RU"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solidFill>
                            <a:schemeClr val="tx1"/>
                          </a:solidFill>
                        </a:rPr>
                        <a:t>10</a:t>
                      </a:r>
                      <a:endParaRPr lang="ru-RU"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solidFill>
                            <a:schemeClr val="tx1"/>
                          </a:solidFill>
                        </a:rPr>
                        <a:t>0,20/0,35/-</a:t>
                      </a:r>
                      <a:endParaRPr lang="ru-RU"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836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smtClean="0"/>
                        <a:t>СКТФ-100П</a:t>
                      </a:r>
                    </a:p>
                    <a:p>
                      <a:endParaRPr lang="ru-R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t>5,9</a:t>
                      </a:r>
                      <a:endParaRPr lang="ru-R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solidFill>
                            <a:schemeClr val="tx1"/>
                          </a:solidFill>
                        </a:rPr>
                        <a:t>170</a:t>
                      </a:r>
                      <a:endParaRPr lang="ru-RU"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smtClean="0">
                          <a:solidFill>
                            <a:schemeClr val="tx1"/>
                          </a:solidFill>
                        </a:rPr>
                        <a:t>10</a:t>
                      </a:r>
                      <a:endParaRPr lang="ru-RU"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smtClean="0">
                          <a:solidFill>
                            <a:schemeClr val="tx1"/>
                          </a:solidFill>
                        </a:rPr>
                        <a:t>-/0,35/-</a:t>
                      </a:r>
                    </a:p>
                    <a:p>
                      <a:pPr algn="ctr"/>
                      <a:endParaRPr lang="ru-RU"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3606" name="Прямоугольник 5"/>
          <p:cNvSpPr>
            <a:spLocks noChangeArrowheads="1"/>
          </p:cNvSpPr>
          <p:nvPr/>
        </p:nvSpPr>
        <p:spPr bwMode="auto">
          <a:xfrm>
            <a:off x="468313" y="6165850"/>
            <a:ext cx="8353425" cy="461665"/>
          </a:xfrm>
          <a:prstGeom prst="rect">
            <a:avLst/>
          </a:prstGeom>
          <a:noFill/>
          <a:ln w="9525">
            <a:noFill/>
            <a:miter lim="800000"/>
            <a:headEnd/>
            <a:tailEnd/>
          </a:ln>
        </p:spPr>
        <p:txBody>
          <a:bodyPr>
            <a:spAutoFit/>
          </a:bodyPr>
          <a:lstStyle/>
          <a:p>
            <a:pPr eaLnBrk="0" hangingPunct="0"/>
            <a:r>
              <a:rPr lang="ru-RU" sz="1200" i="1"/>
              <a:t>Ссылка: Большой справочник резинщика. Ч.1. Каучуки и ингредиенты /Под ред. С.В. Резниченко, Ю.Л. Морозова. – М.: ЩЩЩ «Издательский центр «</a:t>
            </a:r>
            <a:r>
              <a:rPr lang="ru-RU" sz="1200" i="1" err="1"/>
              <a:t>Техинформ</a:t>
            </a:r>
            <a:r>
              <a:rPr lang="ru-RU" sz="1200" i="1"/>
              <a:t>» МАИ, 2012. – 337 с.</a:t>
            </a:r>
          </a:p>
        </p:txBody>
      </p:sp>
      <p:grpSp>
        <p:nvGrpSpPr>
          <p:cNvPr id="16" name="Группа 3"/>
          <p:cNvGrpSpPr/>
          <p:nvPr/>
        </p:nvGrpSpPr>
        <p:grpSpPr>
          <a:xfrm>
            <a:off x="-32" y="0"/>
            <a:ext cx="9144032" cy="642918"/>
            <a:chOff x="-32" y="0"/>
            <a:chExt cx="9144032" cy="642918"/>
          </a:xfrm>
          <a:solidFill>
            <a:schemeClr val="tx2">
              <a:lumMod val="20000"/>
              <a:lumOff val="80000"/>
            </a:schemeClr>
          </a:solidFill>
          <a:effectLst/>
        </p:grpSpPr>
        <p:grpSp>
          <p:nvGrpSpPr>
            <p:cNvPr id="17"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8" name="Рисунок 17"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52000" y="720000"/>
            <a:ext cx="8640000" cy="4278094"/>
          </a:xfrm>
          <a:prstGeom prst="rect">
            <a:avLst/>
          </a:prstGeom>
          <a:noFill/>
        </p:spPr>
        <p:txBody>
          <a:bodyPr>
            <a:spAutoFit/>
          </a:bodyPr>
          <a:lstStyle/>
          <a:p>
            <a:pPr marL="4763" indent="-4763" algn="ctr" fontAlgn="auto">
              <a:spcBef>
                <a:spcPts val="0"/>
              </a:spcBef>
              <a:spcAft>
                <a:spcPts val="0"/>
              </a:spcAft>
              <a:defRPr/>
            </a:pPr>
            <a:r>
              <a:rPr lang="ru-RU" b="1">
                <a:solidFill>
                  <a:srgbClr val="C00000"/>
                </a:solidFill>
                <a:latin typeface="+mn-lt"/>
                <a:cs typeface="+mn-cs"/>
              </a:rPr>
              <a:t>Специальные резины подразделяют на несколько видов:</a:t>
            </a:r>
          </a:p>
          <a:p>
            <a:pPr marL="179388" indent="177800" algn="just" fontAlgn="auto">
              <a:spcBef>
                <a:spcPts val="0"/>
              </a:spcBef>
              <a:spcAft>
                <a:spcPts val="0"/>
              </a:spcAft>
              <a:defRPr/>
            </a:pPr>
            <a:endParaRPr lang="ru-RU" sz="2000" b="1">
              <a:solidFill>
                <a:srgbClr val="C00000"/>
              </a:solidFill>
              <a:latin typeface="+mn-lt"/>
              <a:cs typeface="+mn-cs"/>
            </a:endParaRPr>
          </a:p>
          <a:p>
            <a:pPr algn="just" fontAlgn="auto">
              <a:spcBef>
                <a:spcPts val="0"/>
              </a:spcBef>
              <a:spcAft>
                <a:spcPts val="0"/>
              </a:spcAft>
              <a:defRPr/>
            </a:pPr>
            <a:r>
              <a:rPr lang="ru-RU" b="1">
                <a:solidFill>
                  <a:srgbClr val="0B02C6"/>
                </a:solidFill>
                <a:latin typeface="+mn-lt"/>
                <a:cs typeface="+mn-cs"/>
              </a:rPr>
              <a:t>- </a:t>
            </a:r>
            <a:r>
              <a:rPr lang="ru-RU" b="1" err="1">
                <a:solidFill>
                  <a:srgbClr val="0B02C6"/>
                </a:solidFill>
                <a:latin typeface="+mn-lt"/>
                <a:cs typeface="+mn-cs"/>
              </a:rPr>
              <a:t>маслобензостойкие</a:t>
            </a:r>
            <a:r>
              <a:rPr lang="ru-RU" b="1">
                <a:solidFill>
                  <a:srgbClr val="0B02C6"/>
                </a:solidFill>
                <a:latin typeface="+mn-lt"/>
                <a:cs typeface="+mn-cs"/>
              </a:rPr>
              <a:t> </a:t>
            </a:r>
            <a:r>
              <a:rPr lang="ru-RU">
                <a:solidFill>
                  <a:srgbClr val="002060"/>
                </a:solidFill>
                <a:latin typeface="+mn-lt"/>
                <a:cs typeface="+mn-cs"/>
              </a:rPr>
              <a:t>- резины на основе каучуков хлоропренового (</a:t>
            </a:r>
            <a:r>
              <a:rPr lang="ru-RU" err="1">
                <a:solidFill>
                  <a:srgbClr val="002060"/>
                </a:solidFill>
                <a:latin typeface="+mn-lt"/>
                <a:cs typeface="+mn-cs"/>
              </a:rPr>
              <a:t>наирит</a:t>
            </a:r>
            <a:r>
              <a:rPr lang="ru-RU">
                <a:solidFill>
                  <a:srgbClr val="002060"/>
                </a:solidFill>
                <a:latin typeface="+mn-lt"/>
                <a:cs typeface="+mn-cs"/>
              </a:rPr>
              <a:t>), бутадиен-нитрильного, тиокола и </a:t>
            </a:r>
            <a:r>
              <a:rPr lang="ru-RU" err="1">
                <a:solidFill>
                  <a:srgbClr val="002060"/>
                </a:solidFill>
                <a:latin typeface="+mn-lt"/>
                <a:cs typeface="+mn-cs"/>
              </a:rPr>
              <a:t>акрилатного</a:t>
            </a:r>
            <a:r>
              <a:rPr lang="ru-RU">
                <a:solidFill>
                  <a:srgbClr val="002060"/>
                </a:solidFill>
                <a:latin typeface="+mn-lt"/>
                <a:cs typeface="+mn-cs"/>
              </a:rPr>
              <a:t>, </a:t>
            </a:r>
            <a:r>
              <a:rPr lang="ru-RU" err="1">
                <a:solidFill>
                  <a:srgbClr val="002060"/>
                </a:solidFill>
                <a:latin typeface="+mn-lt"/>
                <a:cs typeface="+mn-cs"/>
              </a:rPr>
              <a:t>полисульфидного</a:t>
            </a:r>
            <a:r>
              <a:rPr lang="ru-RU">
                <a:solidFill>
                  <a:srgbClr val="002060"/>
                </a:solidFill>
                <a:latin typeface="+mn-lt"/>
                <a:cs typeface="+mn-cs"/>
              </a:rPr>
              <a:t>;</a:t>
            </a:r>
          </a:p>
          <a:p>
            <a:pPr marL="0" lvl="1" algn="just" fontAlgn="auto">
              <a:spcBef>
                <a:spcPts val="0"/>
              </a:spcBef>
              <a:spcAft>
                <a:spcPts val="0"/>
              </a:spcAft>
              <a:defRPr/>
            </a:pPr>
            <a:r>
              <a:rPr lang="ru-RU" b="1">
                <a:solidFill>
                  <a:srgbClr val="0B02C6"/>
                </a:solidFill>
                <a:latin typeface="+mn-lt"/>
                <a:cs typeface="+mn-cs"/>
              </a:rPr>
              <a:t>- теплостойкие </a:t>
            </a:r>
            <a:r>
              <a:rPr lang="ru-RU" smtClean="0">
                <a:solidFill>
                  <a:srgbClr val="002060"/>
                </a:solidFill>
                <a:latin typeface="+mn-lt"/>
                <a:cs typeface="+mn-cs"/>
              </a:rPr>
              <a:t>- </a:t>
            </a:r>
            <a:r>
              <a:rPr lang="ru-RU">
                <a:solidFill>
                  <a:srgbClr val="002060"/>
                </a:solidFill>
                <a:latin typeface="+mn-lt"/>
                <a:cs typeface="+mn-cs"/>
              </a:rPr>
              <a:t>резины на основе этиленпропиленовых, бутилкаучуков, </a:t>
            </a:r>
            <a:r>
              <a:rPr lang="ru-RU" err="1">
                <a:solidFill>
                  <a:srgbClr val="002060"/>
                </a:solidFill>
                <a:latin typeface="+mn-lt"/>
                <a:cs typeface="+mn-cs"/>
              </a:rPr>
              <a:t>силоксановых</a:t>
            </a:r>
            <a:r>
              <a:rPr lang="ru-RU">
                <a:solidFill>
                  <a:srgbClr val="002060"/>
                </a:solidFill>
                <a:latin typeface="+mn-lt"/>
                <a:cs typeface="+mn-cs"/>
              </a:rPr>
              <a:t> каучуков;</a:t>
            </a:r>
          </a:p>
          <a:p>
            <a:pPr marL="0" lvl="1" algn="just" fontAlgn="auto">
              <a:spcBef>
                <a:spcPts val="0"/>
              </a:spcBef>
              <a:spcAft>
                <a:spcPts val="0"/>
              </a:spcAft>
              <a:defRPr/>
            </a:pPr>
            <a:r>
              <a:rPr lang="ru-RU" b="1">
                <a:solidFill>
                  <a:srgbClr val="0B02C6"/>
                </a:solidFill>
                <a:latin typeface="+mn-lt"/>
                <a:cs typeface="+mn-cs"/>
              </a:rPr>
              <a:t>- морозостойкие </a:t>
            </a:r>
            <a:r>
              <a:rPr lang="ru-RU" smtClean="0">
                <a:solidFill>
                  <a:srgbClr val="002060"/>
                </a:solidFill>
                <a:latin typeface="+mn-lt"/>
                <a:cs typeface="+mn-cs"/>
              </a:rPr>
              <a:t>- </a:t>
            </a:r>
            <a:r>
              <a:rPr lang="ru-RU">
                <a:solidFill>
                  <a:srgbClr val="002060"/>
                </a:solidFill>
                <a:latin typeface="+mn-lt"/>
                <a:cs typeface="+mn-cs"/>
              </a:rPr>
              <a:t>резины на основе </a:t>
            </a:r>
            <a:r>
              <a:rPr lang="ru-RU" err="1">
                <a:solidFill>
                  <a:srgbClr val="002060"/>
                </a:solidFill>
                <a:latin typeface="+mn-lt"/>
                <a:cs typeface="+mn-cs"/>
              </a:rPr>
              <a:t>пропиленоксидного</a:t>
            </a:r>
            <a:r>
              <a:rPr lang="ru-RU">
                <a:solidFill>
                  <a:srgbClr val="002060"/>
                </a:solidFill>
                <a:latin typeface="+mn-lt"/>
                <a:cs typeface="+mn-cs"/>
              </a:rPr>
              <a:t>, </a:t>
            </a:r>
            <a:r>
              <a:rPr lang="ru-RU" err="1">
                <a:solidFill>
                  <a:srgbClr val="002060"/>
                </a:solidFill>
                <a:latin typeface="+mn-lt"/>
                <a:cs typeface="+mn-cs"/>
              </a:rPr>
              <a:t>силоксанового</a:t>
            </a:r>
            <a:r>
              <a:rPr lang="ru-RU">
                <a:solidFill>
                  <a:srgbClr val="002060"/>
                </a:solidFill>
                <a:latin typeface="+mn-lt"/>
                <a:cs typeface="+mn-cs"/>
              </a:rPr>
              <a:t>,  бутадиен-нитрильного с наименьшим содержанием НАК;</a:t>
            </a:r>
          </a:p>
          <a:p>
            <a:pPr marL="0" lvl="1" algn="just" fontAlgn="auto">
              <a:spcBef>
                <a:spcPts val="0"/>
              </a:spcBef>
              <a:spcAft>
                <a:spcPts val="0"/>
              </a:spcAft>
              <a:defRPr/>
            </a:pPr>
            <a:r>
              <a:rPr lang="ru-RU" b="1">
                <a:solidFill>
                  <a:srgbClr val="0B02C6"/>
                </a:solidFill>
                <a:latin typeface="+mn-lt"/>
                <a:cs typeface="+mn-cs"/>
              </a:rPr>
              <a:t>- </a:t>
            </a:r>
            <a:r>
              <a:rPr lang="ru-RU" b="1" err="1">
                <a:solidFill>
                  <a:srgbClr val="0B02C6"/>
                </a:solidFill>
                <a:latin typeface="+mn-lt"/>
                <a:cs typeface="+mn-cs"/>
              </a:rPr>
              <a:t>светоозоностойкие</a:t>
            </a:r>
            <a:r>
              <a:rPr lang="ru-RU" b="1">
                <a:solidFill>
                  <a:srgbClr val="0B02C6"/>
                </a:solidFill>
                <a:latin typeface="+mn-lt"/>
                <a:cs typeface="+mn-cs"/>
              </a:rPr>
              <a:t> </a:t>
            </a:r>
            <a:r>
              <a:rPr lang="ru-RU" smtClean="0">
                <a:solidFill>
                  <a:srgbClr val="002060"/>
                </a:solidFill>
                <a:latin typeface="+mn-lt"/>
                <a:cs typeface="+mn-cs"/>
              </a:rPr>
              <a:t>- </a:t>
            </a:r>
            <a:r>
              <a:rPr lang="ru-RU">
                <a:solidFill>
                  <a:srgbClr val="002060"/>
                </a:solidFill>
                <a:latin typeface="+mn-lt"/>
                <a:cs typeface="+mn-cs"/>
              </a:rPr>
              <a:t>резины на основе насыщенных каучуков –фторсодержащих, бутилкаучук;</a:t>
            </a:r>
          </a:p>
          <a:p>
            <a:pPr algn="just" fontAlgn="auto">
              <a:spcBef>
                <a:spcPts val="0"/>
              </a:spcBef>
              <a:spcAft>
                <a:spcPts val="0"/>
              </a:spcAft>
              <a:defRPr/>
            </a:pPr>
            <a:r>
              <a:rPr lang="ru-RU" b="1">
                <a:solidFill>
                  <a:srgbClr val="0B02C6"/>
                </a:solidFill>
                <a:latin typeface="+mn-lt"/>
                <a:cs typeface="+mn-cs"/>
              </a:rPr>
              <a:t>- износостойкие </a:t>
            </a:r>
            <a:r>
              <a:rPr lang="ru-RU">
                <a:solidFill>
                  <a:srgbClr val="002060"/>
                </a:solidFill>
                <a:latin typeface="+mn-lt"/>
                <a:cs typeface="+mn-cs"/>
              </a:rPr>
              <a:t>- резины на основе уретановых каучуков;</a:t>
            </a:r>
          </a:p>
          <a:p>
            <a:pPr algn="just" fontAlgn="auto">
              <a:spcBef>
                <a:spcPts val="0"/>
              </a:spcBef>
              <a:spcAft>
                <a:spcPts val="0"/>
              </a:spcAft>
              <a:defRPr/>
            </a:pPr>
            <a:r>
              <a:rPr lang="ru-RU" b="1">
                <a:solidFill>
                  <a:srgbClr val="0B02C6"/>
                </a:solidFill>
                <a:latin typeface="+mn-lt"/>
                <a:cs typeface="+mn-cs"/>
              </a:rPr>
              <a:t>- электротехнические </a:t>
            </a:r>
            <a:r>
              <a:rPr lang="ru-RU" smtClean="0">
                <a:solidFill>
                  <a:srgbClr val="002060"/>
                </a:solidFill>
                <a:latin typeface="+mn-lt"/>
                <a:cs typeface="+mn-cs"/>
              </a:rPr>
              <a:t>- </a:t>
            </a:r>
            <a:r>
              <a:rPr lang="ru-RU">
                <a:solidFill>
                  <a:srgbClr val="002060"/>
                </a:solidFill>
                <a:latin typeface="+mn-lt"/>
                <a:cs typeface="+mn-cs"/>
              </a:rPr>
              <a:t>резины на основе </a:t>
            </a:r>
            <a:r>
              <a:rPr lang="ru-RU" err="1">
                <a:solidFill>
                  <a:srgbClr val="002060"/>
                </a:solidFill>
                <a:latin typeface="+mn-lt"/>
                <a:cs typeface="+mn-cs"/>
              </a:rPr>
              <a:t>силоксановых</a:t>
            </a:r>
            <a:r>
              <a:rPr lang="ru-RU">
                <a:solidFill>
                  <a:srgbClr val="002060"/>
                </a:solidFill>
                <a:latin typeface="+mn-lt"/>
                <a:cs typeface="+mn-cs"/>
              </a:rPr>
              <a:t>, </a:t>
            </a:r>
            <a:r>
              <a:rPr lang="ru-RU" err="1">
                <a:solidFill>
                  <a:srgbClr val="002060"/>
                </a:solidFill>
                <a:latin typeface="+mn-lt"/>
                <a:cs typeface="+mn-cs"/>
              </a:rPr>
              <a:t>бутилкаучуков,бутадиен</a:t>
            </a:r>
            <a:r>
              <a:rPr lang="ru-RU">
                <a:solidFill>
                  <a:srgbClr val="002060"/>
                </a:solidFill>
                <a:latin typeface="+mn-lt"/>
                <a:cs typeface="+mn-cs"/>
              </a:rPr>
              <a:t>-нитрильных каучуков;</a:t>
            </a:r>
          </a:p>
          <a:p>
            <a:pPr algn="just" fontAlgn="auto">
              <a:spcBef>
                <a:spcPts val="0"/>
              </a:spcBef>
              <a:spcAft>
                <a:spcPts val="0"/>
              </a:spcAft>
              <a:defRPr/>
            </a:pPr>
            <a:r>
              <a:rPr lang="ru-RU" b="1">
                <a:solidFill>
                  <a:srgbClr val="0B02C6"/>
                </a:solidFill>
                <a:latin typeface="+mn-lt"/>
                <a:cs typeface="+mn-cs"/>
              </a:rPr>
              <a:t>- стойкие к гидравлическим жидкостям  </a:t>
            </a:r>
            <a:r>
              <a:rPr lang="ru-RU" smtClean="0">
                <a:solidFill>
                  <a:srgbClr val="002060"/>
                </a:solidFill>
                <a:latin typeface="+mn-lt"/>
                <a:cs typeface="+mn-cs"/>
              </a:rPr>
              <a:t>- резины </a:t>
            </a:r>
            <a:r>
              <a:rPr lang="ru-RU">
                <a:solidFill>
                  <a:srgbClr val="002060"/>
                </a:solidFill>
                <a:latin typeface="+mn-lt"/>
                <a:cs typeface="+mn-cs"/>
              </a:rPr>
              <a:t>на основе бутадиен-нитрильных каучуков.</a:t>
            </a:r>
          </a:p>
        </p:txBody>
      </p:sp>
      <p:sp>
        <p:nvSpPr>
          <p:cNvPr id="24579" name="Номер слайда 3"/>
          <p:cNvSpPr>
            <a:spLocks noGrp="1"/>
          </p:cNvSpPr>
          <p:nvPr>
            <p:ph type="sldNum" sz="quarter" idx="12"/>
          </p:nvPr>
        </p:nvSpPr>
        <p:spPr bwMode="auto">
          <a:noFill/>
          <a:ln>
            <a:miter lim="800000"/>
            <a:headEnd/>
            <a:tailEnd/>
          </a:ln>
        </p:spPr>
        <p:txBody>
          <a:bodyPr/>
          <a:lstStyle/>
          <a:p>
            <a:fld id="{C0697D58-010A-4DED-AD34-EE1542B08DB0}" type="slidenum">
              <a:rPr lang="ru-RU" altLang="ru-RU" smtClean="0">
                <a:cs typeface="Arial" pitchFamily="34" charset="0"/>
              </a:rPr>
              <a:pPr/>
              <a:t>124</a:t>
            </a:fld>
            <a:endParaRPr lang="ru-RU" altLang="ru-RU" smtClean="0">
              <a:cs typeface="Arial" pitchFamily="34" charset="0"/>
            </a:endParaRPr>
          </a:p>
        </p:txBody>
      </p:sp>
      <p:grpSp>
        <p:nvGrpSpPr>
          <p:cNvPr id="15" name="Группа 3"/>
          <p:cNvGrpSpPr/>
          <p:nvPr/>
        </p:nvGrpSpPr>
        <p:grpSpPr>
          <a:xfrm>
            <a:off x="-32" y="0"/>
            <a:ext cx="9144032" cy="642918"/>
            <a:chOff x="-32" y="0"/>
            <a:chExt cx="9144032" cy="642918"/>
          </a:xfrm>
          <a:solidFill>
            <a:schemeClr val="tx2">
              <a:lumMod val="20000"/>
              <a:lumOff val="80000"/>
            </a:schemeClr>
          </a:solidFill>
          <a:effectLst/>
        </p:grpSpPr>
        <p:grpSp>
          <p:nvGrpSpPr>
            <p:cNvPr id="16" name="Группа 4"/>
            <p:cNvGrpSpPr/>
            <p:nvPr/>
          </p:nvGrpSpPr>
          <p:grpSpPr>
            <a:xfrm>
              <a:off x="0" y="0"/>
              <a:ext cx="9144000" cy="642918"/>
              <a:chOff x="0" y="0"/>
              <a:chExt cx="9144000" cy="642918"/>
            </a:xfrm>
            <a:grpFill/>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7" name="Рисунок 16"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2000" y="1285860"/>
            <a:ext cx="8640000" cy="3139321"/>
          </a:xfrm>
          <a:prstGeom prst="rect">
            <a:avLst/>
          </a:prstGeom>
        </p:spPr>
        <p:txBody>
          <a:bodyPr>
            <a:spAutoFit/>
          </a:bodyPr>
          <a:lstStyle/>
          <a:p>
            <a:pPr indent="457200" fontAlgn="auto">
              <a:spcBef>
                <a:spcPts val="0"/>
              </a:spcBef>
              <a:spcAft>
                <a:spcPts val="0"/>
              </a:spcAft>
              <a:defRPr/>
            </a:pPr>
            <a:r>
              <a:rPr lang="ru-RU" b="1">
                <a:solidFill>
                  <a:srgbClr val="C00000"/>
                </a:solidFill>
                <a:latin typeface="+mn-lt"/>
                <a:cs typeface="+mn-cs"/>
              </a:rPr>
              <a:t>Классификация резин по способу получения</a:t>
            </a:r>
            <a:r>
              <a:rPr lang="ru-RU" b="1" smtClean="0">
                <a:solidFill>
                  <a:srgbClr val="C00000"/>
                </a:solidFill>
                <a:latin typeface="+mn-lt"/>
                <a:cs typeface="+mn-cs"/>
              </a:rPr>
              <a:t>:</a:t>
            </a:r>
          </a:p>
          <a:p>
            <a:pPr indent="457200" fontAlgn="auto">
              <a:spcBef>
                <a:spcPts val="0"/>
              </a:spcBef>
              <a:spcAft>
                <a:spcPts val="0"/>
              </a:spcAft>
              <a:defRPr/>
            </a:pPr>
            <a:r>
              <a:rPr lang="ru-RU" b="1">
                <a:solidFill>
                  <a:srgbClr val="C00000"/>
                </a:solidFill>
                <a:latin typeface="+mn-lt"/>
                <a:cs typeface="+mn-cs"/>
              </a:rPr>
              <a:t/>
            </a:r>
            <a:br>
              <a:rPr lang="ru-RU" b="1">
                <a:solidFill>
                  <a:srgbClr val="C00000"/>
                </a:solidFill>
                <a:latin typeface="+mn-lt"/>
                <a:cs typeface="+mn-cs"/>
              </a:rPr>
            </a:br>
            <a:r>
              <a:rPr lang="ru-RU" smtClean="0">
                <a:solidFill>
                  <a:srgbClr val="002060"/>
                </a:solidFill>
                <a:latin typeface="+mn-lt"/>
                <a:cs typeface="+mn-cs"/>
              </a:rPr>
              <a:t>- </a:t>
            </a:r>
            <a:r>
              <a:rPr lang="ru-RU">
                <a:solidFill>
                  <a:srgbClr val="002060"/>
                </a:solidFill>
                <a:latin typeface="+mn-lt"/>
                <a:cs typeface="+mn-cs"/>
              </a:rPr>
              <a:t>растительный;</a:t>
            </a:r>
            <a:br>
              <a:rPr lang="ru-RU">
                <a:solidFill>
                  <a:srgbClr val="002060"/>
                </a:solidFill>
                <a:latin typeface="+mn-lt"/>
                <a:cs typeface="+mn-cs"/>
              </a:rPr>
            </a:br>
            <a:r>
              <a:rPr lang="ru-RU" smtClean="0">
                <a:solidFill>
                  <a:srgbClr val="002060"/>
                </a:solidFill>
                <a:latin typeface="+mn-lt"/>
                <a:cs typeface="+mn-cs"/>
              </a:rPr>
              <a:t>- </a:t>
            </a:r>
            <a:r>
              <a:rPr lang="ru-RU">
                <a:solidFill>
                  <a:srgbClr val="002060"/>
                </a:solidFill>
                <a:latin typeface="+mn-lt"/>
                <a:cs typeface="+mn-cs"/>
              </a:rPr>
              <a:t>синтетический;</a:t>
            </a:r>
            <a:br>
              <a:rPr lang="ru-RU">
                <a:solidFill>
                  <a:srgbClr val="002060"/>
                </a:solidFill>
                <a:latin typeface="+mn-lt"/>
                <a:cs typeface="+mn-cs"/>
              </a:rPr>
            </a:br>
            <a:r>
              <a:rPr lang="ru-RU">
                <a:solidFill>
                  <a:srgbClr val="002060"/>
                </a:solidFill>
                <a:latin typeface="+mn-lt"/>
                <a:cs typeface="+mn-cs"/>
              </a:rPr>
              <a:t>- эмульсионный;</a:t>
            </a:r>
            <a:br>
              <a:rPr lang="ru-RU">
                <a:solidFill>
                  <a:srgbClr val="002060"/>
                </a:solidFill>
                <a:latin typeface="+mn-lt"/>
                <a:cs typeface="+mn-cs"/>
              </a:rPr>
            </a:br>
            <a:r>
              <a:rPr lang="ru-RU">
                <a:solidFill>
                  <a:srgbClr val="002060"/>
                </a:solidFill>
                <a:latin typeface="+mn-lt"/>
                <a:cs typeface="+mn-cs"/>
              </a:rPr>
              <a:t>- растворный.</a:t>
            </a:r>
          </a:p>
          <a:p>
            <a:pPr indent="457200" fontAlgn="auto">
              <a:spcBef>
                <a:spcPts val="0"/>
              </a:spcBef>
              <a:spcAft>
                <a:spcPts val="0"/>
              </a:spcAft>
              <a:defRPr/>
            </a:pPr>
            <a:endParaRPr lang="ru-RU">
              <a:solidFill>
                <a:srgbClr val="0070C0"/>
              </a:solidFill>
              <a:latin typeface="+mn-lt"/>
              <a:cs typeface="+mn-cs"/>
            </a:endParaRPr>
          </a:p>
          <a:p>
            <a:pPr indent="457200" fontAlgn="auto">
              <a:spcBef>
                <a:spcPts val="0"/>
              </a:spcBef>
              <a:spcAft>
                <a:spcPts val="0"/>
              </a:spcAft>
              <a:defRPr/>
            </a:pPr>
            <a:r>
              <a:rPr lang="ru-RU" b="1" smtClean="0">
                <a:solidFill>
                  <a:srgbClr val="C00000"/>
                </a:solidFill>
                <a:latin typeface="+mn-lt"/>
                <a:cs typeface="+mn-cs"/>
              </a:rPr>
              <a:t>Классификация резин по типу резин: </a:t>
            </a:r>
          </a:p>
          <a:p>
            <a:pPr indent="457200" fontAlgn="auto">
              <a:spcBef>
                <a:spcPts val="0"/>
              </a:spcBef>
              <a:spcAft>
                <a:spcPts val="0"/>
              </a:spcAft>
              <a:defRPr/>
            </a:pPr>
            <a:endParaRPr lang="ru-RU" b="1" smtClean="0">
              <a:solidFill>
                <a:srgbClr val="C00000"/>
              </a:solidFill>
              <a:latin typeface="+mn-lt"/>
              <a:cs typeface="+mn-cs"/>
            </a:endParaRPr>
          </a:p>
          <a:p>
            <a:pPr fontAlgn="auto">
              <a:spcBef>
                <a:spcPts val="0"/>
              </a:spcBef>
              <a:spcAft>
                <a:spcPts val="0"/>
              </a:spcAft>
              <a:defRPr/>
            </a:pPr>
            <a:r>
              <a:rPr lang="ru-RU" smtClean="0">
                <a:solidFill>
                  <a:srgbClr val="002060"/>
                </a:solidFill>
                <a:latin typeface="+mn-lt"/>
                <a:cs typeface="+mn-cs"/>
              </a:rPr>
              <a:t>- </a:t>
            </a:r>
            <a:r>
              <a:rPr lang="ru-RU">
                <a:solidFill>
                  <a:srgbClr val="002060"/>
                </a:solidFill>
                <a:latin typeface="+mn-lt"/>
                <a:cs typeface="+mn-cs"/>
              </a:rPr>
              <a:t>пористые, или губчатые;</a:t>
            </a:r>
          </a:p>
          <a:p>
            <a:pPr fontAlgn="auto">
              <a:spcBef>
                <a:spcPts val="0"/>
              </a:spcBef>
              <a:spcAft>
                <a:spcPts val="0"/>
              </a:spcAft>
              <a:defRPr/>
            </a:pPr>
            <a:r>
              <a:rPr lang="ru-RU">
                <a:solidFill>
                  <a:srgbClr val="002060"/>
                </a:solidFill>
                <a:latin typeface="+mn-lt"/>
                <a:cs typeface="+mn-cs"/>
              </a:rPr>
              <a:t>- цветные и прозрачные резины</a:t>
            </a:r>
          </a:p>
        </p:txBody>
      </p:sp>
      <p:sp>
        <p:nvSpPr>
          <p:cNvPr id="25603" name="Номер слайда 3"/>
          <p:cNvSpPr>
            <a:spLocks noGrp="1"/>
          </p:cNvSpPr>
          <p:nvPr>
            <p:ph type="sldNum" sz="quarter" idx="12"/>
          </p:nvPr>
        </p:nvSpPr>
        <p:spPr bwMode="auto">
          <a:noFill/>
          <a:ln>
            <a:miter lim="800000"/>
            <a:headEnd/>
            <a:tailEnd/>
          </a:ln>
        </p:spPr>
        <p:txBody>
          <a:bodyPr/>
          <a:lstStyle/>
          <a:p>
            <a:fld id="{26DAE0FF-2793-47B1-A6AD-41B3C69217C5}" type="slidenum">
              <a:rPr lang="ru-RU" altLang="ru-RU" smtClean="0">
                <a:cs typeface="Arial" pitchFamily="34" charset="0"/>
              </a:rPr>
              <a:pPr/>
              <a:t>125</a:t>
            </a:fld>
            <a:endParaRPr lang="ru-RU" altLang="ru-RU" smtClean="0">
              <a:cs typeface="Arial" pitchFamily="34" charset="0"/>
            </a:endParaRPr>
          </a:p>
        </p:txBody>
      </p:sp>
      <p:grpSp>
        <p:nvGrpSpPr>
          <p:cNvPr id="14" name="Группа 3"/>
          <p:cNvGrpSpPr/>
          <p:nvPr/>
        </p:nvGrpSpPr>
        <p:grpSpPr>
          <a:xfrm>
            <a:off x="-32" y="0"/>
            <a:ext cx="9144032" cy="642918"/>
            <a:chOff x="-32" y="0"/>
            <a:chExt cx="9144032" cy="642918"/>
          </a:xfrm>
          <a:solidFill>
            <a:schemeClr val="tx2">
              <a:lumMod val="20000"/>
              <a:lumOff val="80000"/>
            </a:schemeClr>
          </a:solidFill>
          <a:effectLst/>
        </p:grpSpPr>
        <p:grpSp>
          <p:nvGrpSpPr>
            <p:cNvPr id="15" name="Группа 4"/>
            <p:cNvGrpSpPr/>
            <p:nvPr/>
          </p:nvGrpSpPr>
          <p:grpSpPr>
            <a:xfrm>
              <a:off x="0" y="0"/>
              <a:ext cx="9144000" cy="642918"/>
              <a:chOff x="0" y="0"/>
              <a:chExt cx="9144000" cy="642918"/>
            </a:xfrm>
            <a:grpFill/>
          </p:grpSpPr>
          <p:sp>
            <p:nvSpPr>
              <p:cNvPr id="17" name="Прямоугольник 1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6" name="Рисунок 15"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4" cstate="print"/>
          <a:srcRect t="2632"/>
          <a:stretch>
            <a:fillRect/>
          </a:stretch>
        </p:blipFill>
        <p:spPr bwMode="auto">
          <a:xfrm>
            <a:off x="225901" y="1357298"/>
            <a:ext cx="8692198" cy="5286412"/>
          </a:xfrm>
          <a:prstGeom prst="rect">
            <a:avLst/>
          </a:prstGeom>
          <a:noFill/>
          <a:ln w="9525">
            <a:noFill/>
            <a:miter lim="800000"/>
            <a:headEnd/>
            <a:tailEnd/>
          </a:ln>
        </p:spPr>
      </p:pic>
      <p:sp>
        <p:nvSpPr>
          <p:cNvPr id="26627" name="Заголовок 1"/>
          <p:cNvSpPr>
            <a:spLocks noGrp="1"/>
          </p:cNvSpPr>
          <p:nvPr>
            <p:ph type="title"/>
          </p:nvPr>
        </p:nvSpPr>
        <p:spPr>
          <a:xfrm>
            <a:off x="0" y="642918"/>
            <a:ext cx="9144000" cy="725487"/>
          </a:xfrm>
        </p:spPr>
        <p:txBody>
          <a:bodyPr>
            <a:normAutofit/>
          </a:bodyPr>
          <a:lstStyle/>
          <a:p>
            <a:pPr eaLnBrk="1" hangingPunct="1"/>
            <a:r>
              <a:rPr lang="ru-RU" altLang="ru-RU" sz="1800" b="1" smtClean="0">
                <a:solidFill>
                  <a:srgbClr val="C00000"/>
                </a:solidFill>
                <a:cs typeface="Tahoma" pitchFamily="34" charset="0"/>
              </a:rPr>
              <a:t>Отличительные свойства и области применения резин из разных каучуков</a:t>
            </a:r>
          </a:p>
        </p:txBody>
      </p:sp>
      <p:sp>
        <p:nvSpPr>
          <p:cNvPr id="26629" name="Номер слайда 5"/>
          <p:cNvSpPr>
            <a:spLocks noGrp="1"/>
          </p:cNvSpPr>
          <p:nvPr>
            <p:ph type="sldNum" sz="quarter" idx="12"/>
          </p:nvPr>
        </p:nvSpPr>
        <p:spPr bwMode="auto">
          <a:noFill/>
          <a:ln>
            <a:miter lim="800000"/>
            <a:headEnd/>
            <a:tailEnd/>
          </a:ln>
        </p:spPr>
        <p:txBody>
          <a:bodyPr/>
          <a:lstStyle/>
          <a:p>
            <a:fld id="{93A61ECE-2154-4BAB-92B4-B5157FDF9B98}" type="slidenum">
              <a:rPr lang="ru-RU" altLang="ru-RU" smtClean="0">
                <a:cs typeface="Arial" pitchFamily="34" charset="0"/>
              </a:rPr>
              <a:pPr/>
              <a:t>126</a:t>
            </a:fld>
            <a:endParaRPr lang="ru-RU" altLang="ru-RU" smtClean="0">
              <a:cs typeface="Arial" pitchFamily="34" charset="0"/>
            </a:endParaRPr>
          </a:p>
        </p:txBody>
      </p:sp>
      <p:grpSp>
        <p:nvGrpSpPr>
          <p:cNvPr id="10" name="Группа 3"/>
          <p:cNvGrpSpPr/>
          <p:nvPr/>
        </p:nvGrpSpPr>
        <p:grpSpPr>
          <a:xfrm>
            <a:off x="-32" y="0"/>
            <a:ext cx="9144032" cy="642918"/>
            <a:chOff x="-32" y="0"/>
            <a:chExt cx="9144032" cy="642918"/>
          </a:xfrm>
          <a:solidFill>
            <a:schemeClr val="tx2">
              <a:lumMod val="20000"/>
              <a:lumOff val="80000"/>
            </a:schemeClr>
          </a:solidFill>
          <a:effectLst/>
        </p:grpSpPr>
        <p:grpSp>
          <p:nvGrpSpPr>
            <p:cNvPr id="16" name="Группа 4"/>
            <p:cNvGrpSpPr/>
            <p:nvPr/>
          </p:nvGrpSpPr>
          <p:grpSpPr>
            <a:xfrm>
              <a:off x="0" y="0"/>
              <a:ext cx="9144000" cy="642918"/>
              <a:chOff x="0" y="0"/>
              <a:chExt cx="9144000" cy="642918"/>
            </a:xfrm>
            <a:grpFill/>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Каучуки. Классификация и свойства резин</a:t>
                </a:r>
                <a:endParaRPr lang="ru-RU" sz="1600" b="1">
                  <a:solidFill>
                    <a:srgbClr val="0B02C6"/>
                  </a:solidFill>
                </a:endParaRPr>
              </a:p>
            </p:txBody>
          </p:sp>
        </p:grpSp>
        <p:pic>
          <p:nvPicPr>
            <p:cNvPr id="17" name="Рисунок 16"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2285992"/>
            <a:ext cx="8072494" cy="1441451"/>
          </a:xfrm>
        </p:spPr>
        <p:txBody>
          <a:bodyPr>
            <a:noAutofit/>
          </a:bodyPr>
          <a:lstStyle/>
          <a:p>
            <a:r>
              <a:rPr lang="ru-RU" altLang="ru-RU" sz="4800" b="1" smtClean="0">
                <a:solidFill>
                  <a:srgbClr val="0B02C6"/>
                </a:solidFill>
                <a:latin typeface="Calibri" pitchFamily="34" charset="0"/>
              </a:rPr>
              <a:t>Основные ингредиенты резиновых смесей</a:t>
            </a:r>
            <a:endParaRPr lang="ru-RU" sz="3200">
              <a:solidFill>
                <a:srgbClr val="0B02C6"/>
              </a:solidFill>
              <a:latin typeface="Calibri" pitchFamily="34" charset="0"/>
            </a:endParaRPr>
          </a:p>
        </p:txBody>
      </p:sp>
      <p:sp>
        <p:nvSpPr>
          <p:cNvPr id="10" name="Номер слайда 9"/>
          <p:cNvSpPr>
            <a:spLocks noGrp="1"/>
          </p:cNvSpPr>
          <p:nvPr>
            <p:ph type="sldNum" sz="quarter" idx="12"/>
          </p:nvPr>
        </p:nvSpPr>
        <p:spPr/>
        <p:txBody>
          <a:bodyPr/>
          <a:lstStyle/>
          <a:p>
            <a:fld id="{3B46923B-772B-4878-82EA-E2BF3C0C558C}" type="slidenum">
              <a:rPr lang="ru-RU" smtClean="0"/>
              <a:pPr/>
              <a:t>127</a:t>
            </a:fld>
            <a:endParaRPr lang="ru-RU"/>
          </a:p>
        </p:txBody>
      </p:sp>
      <p:sp>
        <p:nvSpPr>
          <p:cNvPr id="11" name="Подзаголовок 2"/>
          <p:cNvSpPr txBox="1">
            <a:spLocks/>
          </p:cNvSpPr>
          <p:nvPr/>
        </p:nvSpPr>
        <p:spPr>
          <a:xfrm>
            <a:off x="6157914" y="1142984"/>
            <a:ext cx="2986086" cy="68580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1" i="0" u="none" strike="noStrike" kern="1200" cap="none" spc="0" normalizeH="0" baseline="0" noProof="0" smtClean="0">
                <a:ln>
                  <a:noFill/>
                </a:ln>
                <a:solidFill>
                  <a:srgbClr val="0B02C6"/>
                </a:solidFill>
                <a:effectLst/>
                <a:uLnTx/>
                <a:uFillTx/>
                <a:latin typeface="+mn-lt"/>
                <a:ea typeface="+mn-ea"/>
                <a:cs typeface="+mn-cs"/>
              </a:rPr>
              <a:t>Модуль 8</a:t>
            </a:r>
            <a:endParaRPr kumimoji="0" lang="ru-RU" sz="3200" b="1" i="0" u="none" strike="noStrike" kern="1200" cap="none" spc="0" normalizeH="0" baseline="0" noProof="0">
              <a:ln>
                <a:noFill/>
              </a:ln>
              <a:solidFill>
                <a:srgbClr val="0B02C6"/>
              </a:solidFill>
              <a:effectLst/>
              <a:uLnTx/>
              <a:uFillTx/>
              <a:latin typeface="+mn-lt"/>
              <a:ea typeface="+mn-ea"/>
              <a:cs typeface="+mn-cs"/>
            </a:endParaRPr>
          </a:p>
        </p:txBody>
      </p:sp>
      <p:grpSp>
        <p:nvGrpSpPr>
          <p:cNvPr id="12" name="Группа 3"/>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5" name="Прямоугольник 1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a:t>
                </a:r>
                <a:r>
                  <a:rPr lang="ru-RU" altLang="ru-RU" sz="1600" b="1" smtClean="0">
                    <a:solidFill>
                      <a:srgbClr val="0B02C6"/>
                    </a:solidFill>
                    <a:latin typeface="Calibri" pitchFamily="34" charset="0"/>
                  </a:rPr>
                  <a:t>Основные ингредиенты резиновых смесей</a:t>
                </a:r>
                <a:endParaRPr lang="ru-RU" sz="1600" b="1">
                  <a:solidFill>
                    <a:srgbClr val="0B02C6"/>
                  </a:solidFill>
                </a:endParaRPr>
              </a:p>
            </p:txBody>
          </p:sp>
        </p:grpSp>
        <p:pic>
          <p:nvPicPr>
            <p:cNvPr id="14" name="Рисунок 13"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6000" y="1080000"/>
            <a:ext cx="8640000" cy="5032147"/>
          </a:xfrm>
          <a:prstGeom prst="rect">
            <a:avLst/>
          </a:prstGeom>
        </p:spPr>
        <p:txBody>
          <a:bodyPr wrap="square">
            <a:spAutoFit/>
          </a:bodyPr>
          <a:lstStyle/>
          <a:p>
            <a:pPr algn="just">
              <a:spcAft>
                <a:spcPts val="600"/>
              </a:spcAft>
            </a:pPr>
            <a:r>
              <a:rPr lang="ru-RU" altLang="ru-RU" smtClean="0">
                <a:solidFill>
                  <a:srgbClr val="002060"/>
                </a:solidFill>
                <a:latin typeface="Calibri" pitchFamily="34" charset="0"/>
              </a:rPr>
              <a:t>Для улучшения физико-механических свойств каучуков  вводятся  различные  добавки (ингредиенты). Таким образом, резина  состоит  из  каучука  и  ингредиентов, рассмотренных ниже.</a:t>
            </a:r>
          </a:p>
          <a:p>
            <a:pPr algn="just">
              <a:spcAft>
                <a:spcPts val="600"/>
              </a:spcAft>
            </a:pPr>
            <a:r>
              <a:rPr lang="ru-RU" altLang="ru-RU" b="1" smtClean="0">
                <a:solidFill>
                  <a:srgbClr val="C00000"/>
                </a:solidFill>
                <a:latin typeface="Calibri" pitchFamily="34" charset="0"/>
              </a:rPr>
              <a:t>1.   Вулканизирующие   вещества   (агенты)   </a:t>
            </a:r>
            <a:r>
              <a:rPr lang="ru-RU" altLang="ru-RU" smtClean="0">
                <a:solidFill>
                  <a:srgbClr val="002060"/>
                </a:solidFill>
                <a:latin typeface="Calibri" pitchFamily="34" charset="0"/>
              </a:rPr>
              <a:t>участвуют   в    образовании пространственно-сеточной структуры  вулканизата.  Обычно  в  качестве  таких веществ применяют серу и селен, для некоторых каучуков перекиси, теллур. Для  резины электротехнического   назначения   вместо   элементарной    серы    (которая взаимодействует с  медью)  применяют  органические  сернистые  соединения  —тиурам (тиурамовые резины).</a:t>
            </a:r>
          </a:p>
          <a:p>
            <a:pPr algn="just">
              <a:spcAft>
                <a:spcPts val="600"/>
              </a:spcAft>
            </a:pPr>
            <a:r>
              <a:rPr lang="ru-RU" altLang="ru-RU" b="1" i="1" smtClean="0">
                <a:solidFill>
                  <a:srgbClr val="002060"/>
                </a:solidFill>
                <a:latin typeface="Calibri" pitchFamily="34" charset="0"/>
              </a:rPr>
              <a:t>Ускорители процесса вулканизации: </a:t>
            </a:r>
            <a:r>
              <a:rPr lang="ru-RU" altLang="ru-RU" smtClean="0">
                <a:solidFill>
                  <a:srgbClr val="002060"/>
                </a:solidFill>
                <a:latin typeface="Calibri" pitchFamily="34" charset="0"/>
              </a:rPr>
              <a:t>компоненты вулканизирующей системы, которые применяются для повышения скорости вулканизации и улучшения физико-механических свойств резин</a:t>
            </a:r>
            <a:r>
              <a:rPr lang="ru-RU" altLang="ru-RU" i="1" smtClean="0">
                <a:solidFill>
                  <a:srgbClr val="002060"/>
                </a:solidFill>
                <a:latin typeface="Calibri" pitchFamily="34" charset="0"/>
              </a:rPr>
              <a:t>.</a:t>
            </a:r>
            <a:r>
              <a:rPr lang="ru-RU" altLang="ru-RU" smtClean="0">
                <a:solidFill>
                  <a:srgbClr val="002060"/>
                </a:solidFill>
                <a:latin typeface="Calibri" pitchFamily="34" charset="0"/>
              </a:rPr>
              <a:t> Гуанидины, дитиокарбаматы,тиазолы, сульфенамиды, тиомочевины, тиурамы и др.. Ускорители проявляют  свою  наибольшую  активность  в присутствии в составе резиновой смеси активаторами.</a:t>
            </a:r>
          </a:p>
          <a:p>
            <a:pPr algn="just">
              <a:spcAft>
                <a:spcPts val="600"/>
              </a:spcAft>
            </a:pPr>
            <a:r>
              <a:rPr lang="ru-RU" altLang="ru-RU" b="1" i="1" smtClean="0">
                <a:solidFill>
                  <a:srgbClr val="002060"/>
                </a:solidFill>
                <a:latin typeface="Calibri" pitchFamily="34" charset="0"/>
              </a:rPr>
              <a:t>Активаторы вулканизации:</a:t>
            </a:r>
            <a:r>
              <a:rPr lang="ru-RU" altLang="ru-RU" b="1" smtClean="0">
                <a:solidFill>
                  <a:srgbClr val="002060"/>
                </a:solidFill>
                <a:latin typeface="Calibri" pitchFamily="34" charset="0"/>
              </a:rPr>
              <a:t> </a:t>
            </a:r>
            <a:r>
              <a:rPr lang="ru-RU" altLang="ru-RU" smtClean="0">
                <a:solidFill>
                  <a:srgbClr val="002060"/>
                </a:solidFill>
                <a:latin typeface="Calibri" pitchFamily="34" charset="0"/>
              </a:rPr>
              <a:t>компоненты вулканизирующей системы, которые повышают эффективность действия ускорителей. Обычно применяют неорганичексие и органические активаторы: оксиды цинка, магния, стеариновая кислота, и др.</a:t>
            </a:r>
            <a:endParaRPr lang="ru-RU" altLang="ru-RU" i="1">
              <a:solidFill>
                <a:srgbClr val="002060"/>
              </a:solidFill>
              <a:latin typeface="Calibri" pitchFamily="34" charset="0"/>
            </a:endParaRPr>
          </a:p>
        </p:txBody>
      </p:sp>
      <p:sp>
        <p:nvSpPr>
          <p:cNvPr id="8" name="TextBox 7"/>
          <p:cNvSpPr txBox="1"/>
          <p:nvPr/>
        </p:nvSpPr>
        <p:spPr>
          <a:xfrm>
            <a:off x="2896810" y="714356"/>
            <a:ext cx="3461140" cy="369332"/>
          </a:xfrm>
          <a:prstGeom prst="rect">
            <a:avLst/>
          </a:prstGeom>
          <a:noFill/>
        </p:spPr>
        <p:txBody>
          <a:bodyPr wrap="none" rtlCol="0">
            <a:spAutoFit/>
          </a:bodyPr>
          <a:lstStyle/>
          <a:p>
            <a:pPr algn="ctr">
              <a:defRPr/>
            </a:pPr>
            <a:r>
              <a:rPr lang="ru-RU" altLang="ru-RU" b="1" smtClean="0">
                <a:solidFill>
                  <a:srgbClr val="C00000"/>
                </a:solidFill>
                <a:latin typeface="Calibri" pitchFamily="34" charset="0"/>
              </a:rPr>
              <a:t>Ингредиенты резиновых смесей</a:t>
            </a:r>
            <a:endParaRPr lang="ru-RU" b="1">
              <a:solidFill>
                <a:srgbClr val="C00000"/>
              </a:solidFill>
              <a:cs typeface="Times New Roman" pitchFamily="18" charset="0"/>
            </a:endParaRPr>
          </a:p>
        </p:txBody>
      </p:sp>
      <p:sp>
        <p:nvSpPr>
          <p:cNvPr id="10" name="Номер слайда 9"/>
          <p:cNvSpPr>
            <a:spLocks noGrp="1"/>
          </p:cNvSpPr>
          <p:nvPr>
            <p:ph type="sldNum" sz="quarter" idx="12"/>
          </p:nvPr>
        </p:nvSpPr>
        <p:spPr/>
        <p:txBody>
          <a:bodyPr/>
          <a:lstStyle/>
          <a:p>
            <a:fld id="{3B46923B-772B-4878-82EA-E2BF3C0C558C}" type="slidenum">
              <a:rPr lang="ru-RU" smtClean="0"/>
              <a:pPr/>
              <a:t>128</a:t>
            </a:fld>
            <a:endParaRPr lang="ru-RU"/>
          </a:p>
        </p:txBody>
      </p:sp>
      <p:grpSp>
        <p:nvGrpSpPr>
          <p:cNvPr id="16" name="Группа 3"/>
          <p:cNvGrpSpPr/>
          <p:nvPr/>
        </p:nvGrpSpPr>
        <p:grpSpPr>
          <a:xfrm>
            <a:off x="-32" y="0"/>
            <a:ext cx="9144032" cy="642918"/>
            <a:chOff x="-32" y="0"/>
            <a:chExt cx="9144032" cy="642918"/>
          </a:xfrm>
          <a:solidFill>
            <a:schemeClr val="tx2">
              <a:lumMod val="20000"/>
              <a:lumOff val="80000"/>
            </a:schemeClr>
          </a:solidFill>
          <a:effectLst/>
        </p:grpSpPr>
        <p:grpSp>
          <p:nvGrpSpPr>
            <p:cNvPr id="17"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a:t>
                </a:r>
                <a:r>
                  <a:rPr lang="ru-RU" altLang="ru-RU" sz="1600" b="1" smtClean="0">
                    <a:solidFill>
                      <a:srgbClr val="0B02C6"/>
                    </a:solidFill>
                    <a:latin typeface="Calibri" pitchFamily="34" charset="0"/>
                  </a:rPr>
                  <a:t>Основные ингредиенты резиновых смесей</a:t>
                </a:r>
                <a:endParaRPr lang="ru-RU" sz="1600" b="1">
                  <a:solidFill>
                    <a:srgbClr val="0B02C6"/>
                  </a:solidFill>
                </a:endParaRPr>
              </a:p>
            </p:txBody>
          </p:sp>
        </p:grpSp>
        <p:pic>
          <p:nvPicPr>
            <p:cNvPr id="18" name="Рисунок 17"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6000" y="1080000"/>
            <a:ext cx="8640000" cy="4431983"/>
          </a:xfrm>
          <a:prstGeom prst="rect">
            <a:avLst/>
          </a:prstGeom>
        </p:spPr>
        <p:txBody>
          <a:bodyPr wrap="square">
            <a:spAutoFit/>
          </a:bodyPr>
          <a:lstStyle/>
          <a:p>
            <a:pPr algn="just">
              <a:spcAft>
                <a:spcPts val="600"/>
              </a:spcAft>
            </a:pPr>
            <a:r>
              <a:rPr lang="ru-RU" altLang="ru-RU" b="1" smtClean="0">
                <a:solidFill>
                  <a:srgbClr val="C00000"/>
                </a:solidFill>
                <a:latin typeface="Calibri" pitchFamily="34" charset="0"/>
              </a:rPr>
              <a:t>2. Противостарители (антиоксиданты</a:t>
            </a:r>
            <a:r>
              <a:rPr lang="ru-RU" altLang="ru-RU" smtClean="0">
                <a:solidFill>
                  <a:srgbClr val="C00000"/>
                </a:solidFill>
                <a:latin typeface="Calibri" pitchFamily="34" charset="0"/>
              </a:rPr>
              <a:t>) </a:t>
            </a:r>
            <a:r>
              <a:rPr lang="ru-RU" altLang="ru-RU" smtClean="0">
                <a:solidFill>
                  <a:srgbClr val="002060"/>
                </a:solidFill>
                <a:latin typeface="Calibri" pitchFamily="34" charset="0"/>
              </a:rPr>
              <a:t>замедляют  процесс  старения  резины, который  ведет  к  ухудшению   ее   эксплуатационных   свойств.</a:t>
            </a:r>
          </a:p>
          <a:p>
            <a:pPr algn="just">
              <a:spcAft>
                <a:spcPts val="600"/>
              </a:spcAft>
              <a:buNone/>
            </a:pPr>
            <a:r>
              <a:rPr lang="ru-RU" altLang="ru-RU" smtClean="0">
                <a:solidFill>
                  <a:srgbClr val="002060"/>
                </a:solidFill>
                <a:latin typeface="Calibri" pitchFamily="34" charset="0"/>
              </a:rPr>
              <a:t>Существуют противостарители  </a:t>
            </a:r>
            <a:r>
              <a:rPr lang="ru-RU" altLang="ru-RU" i="1" smtClean="0">
                <a:solidFill>
                  <a:srgbClr val="002060"/>
                </a:solidFill>
                <a:latin typeface="Calibri" pitchFamily="34" charset="0"/>
              </a:rPr>
              <a:t>химического  и  физического  </a:t>
            </a:r>
            <a:r>
              <a:rPr lang="ru-RU" altLang="ru-RU" smtClean="0">
                <a:solidFill>
                  <a:srgbClr val="002060"/>
                </a:solidFill>
                <a:latin typeface="Calibri" pitchFamily="34" charset="0"/>
              </a:rPr>
              <a:t>действия.   </a:t>
            </a:r>
          </a:p>
          <a:p>
            <a:pPr algn="just">
              <a:spcAft>
                <a:spcPts val="600"/>
              </a:spcAft>
              <a:buNone/>
            </a:pPr>
            <a:r>
              <a:rPr lang="ru-RU" altLang="ru-RU" smtClean="0">
                <a:solidFill>
                  <a:srgbClr val="002060"/>
                </a:solidFill>
                <a:latin typeface="Calibri" pitchFamily="34" charset="0"/>
              </a:rPr>
              <a:t>Действие   первых заключается в том,  что  они  задерживают  окисление  каучука  в  результате окисления их самих или за счет  разрушения  образующихся  перекисей  каучука (применяются  альдоль,  неозон  Д  и   др.). </a:t>
            </a:r>
          </a:p>
          <a:p>
            <a:pPr algn="just">
              <a:spcAft>
                <a:spcPts val="600"/>
              </a:spcAft>
              <a:buNone/>
            </a:pPr>
            <a:r>
              <a:rPr lang="ru-RU" altLang="ru-RU" smtClean="0">
                <a:solidFill>
                  <a:srgbClr val="002060"/>
                </a:solidFill>
                <a:latin typeface="Calibri" pitchFamily="34" charset="0"/>
              </a:rPr>
              <a:t>Физические   противостарители (парафин, воск) образуют  поверхностные  защитные  пленки,  они  применяются реже.</a:t>
            </a:r>
          </a:p>
          <a:p>
            <a:pPr algn="just">
              <a:spcAft>
                <a:spcPts val="600"/>
              </a:spcAft>
            </a:pPr>
            <a:r>
              <a:rPr lang="ru-RU" altLang="ru-RU" b="1" smtClean="0">
                <a:solidFill>
                  <a:srgbClr val="C00000"/>
                </a:solidFill>
                <a:latin typeface="Calibri" pitchFamily="34" charset="0"/>
              </a:rPr>
              <a:t>3. Мягчители  (пластификаторы)  </a:t>
            </a:r>
            <a:r>
              <a:rPr lang="ru-RU" altLang="ru-RU" smtClean="0">
                <a:solidFill>
                  <a:srgbClr val="002060"/>
                </a:solidFill>
                <a:latin typeface="Calibri" pitchFamily="34" charset="0"/>
              </a:rPr>
              <a:t>облегчают  переработку  резиновой  смеси, увеличивают эластические свойства каучука, повышают морозостойкость  резины. </a:t>
            </a:r>
          </a:p>
          <a:p>
            <a:pPr algn="just">
              <a:spcAft>
                <a:spcPts val="600"/>
              </a:spcAft>
            </a:pPr>
            <a:r>
              <a:rPr lang="ru-RU" altLang="ru-RU" smtClean="0">
                <a:solidFill>
                  <a:srgbClr val="002060"/>
                </a:solidFill>
                <a:latin typeface="Calibri" pitchFamily="34" charset="0"/>
              </a:rPr>
              <a:t>В качестве мягчителей   вводят парафин,  вазелин,  стеариновую  кислоту,  битумы, эфиры ортофталиевой, ортофосфорной, алифатических карбоновых и др. кислот, растительные масла. Количество мягчителей составляет 8—30 % массы каучука. </a:t>
            </a:r>
          </a:p>
          <a:p>
            <a:pPr algn="just">
              <a:buNone/>
            </a:pPr>
            <a:endParaRPr lang="ru-RU" altLang="ru-RU" smtClean="0">
              <a:solidFill>
                <a:srgbClr val="002060"/>
              </a:solidFill>
              <a:latin typeface="Calibri" pitchFamily="34" charset="0"/>
            </a:endParaRPr>
          </a:p>
        </p:txBody>
      </p:sp>
      <p:sp>
        <p:nvSpPr>
          <p:cNvPr id="10" name="Номер слайда 9"/>
          <p:cNvSpPr>
            <a:spLocks noGrp="1"/>
          </p:cNvSpPr>
          <p:nvPr>
            <p:ph type="sldNum" sz="quarter" idx="12"/>
          </p:nvPr>
        </p:nvSpPr>
        <p:spPr/>
        <p:txBody>
          <a:bodyPr/>
          <a:lstStyle/>
          <a:p>
            <a:fld id="{3B46923B-772B-4878-82EA-E2BF3C0C558C}" type="slidenum">
              <a:rPr lang="ru-RU" smtClean="0"/>
              <a:pPr/>
              <a:t>129</a:t>
            </a:fld>
            <a:endParaRPr lang="ru-RU"/>
          </a:p>
        </p:txBody>
      </p:sp>
      <p:sp>
        <p:nvSpPr>
          <p:cNvPr id="11" name="TextBox 10"/>
          <p:cNvSpPr txBox="1"/>
          <p:nvPr/>
        </p:nvSpPr>
        <p:spPr>
          <a:xfrm>
            <a:off x="2896810" y="714356"/>
            <a:ext cx="3461140" cy="369332"/>
          </a:xfrm>
          <a:prstGeom prst="rect">
            <a:avLst/>
          </a:prstGeom>
          <a:noFill/>
        </p:spPr>
        <p:txBody>
          <a:bodyPr wrap="none" rtlCol="0">
            <a:spAutoFit/>
          </a:bodyPr>
          <a:lstStyle/>
          <a:p>
            <a:pPr algn="ctr">
              <a:defRPr/>
            </a:pPr>
            <a:r>
              <a:rPr lang="ru-RU" altLang="ru-RU" b="1" smtClean="0">
                <a:solidFill>
                  <a:srgbClr val="C00000"/>
                </a:solidFill>
                <a:latin typeface="Calibri" pitchFamily="34" charset="0"/>
              </a:rPr>
              <a:t>Ингредиенты резиновых смесей</a:t>
            </a:r>
            <a:endParaRPr lang="ru-RU" b="1">
              <a:solidFill>
                <a:srgbClr val="C00000"/>
              </a:solidFill>
              <a:cs typeface="Times New Roman" pitchFamily="18" charset="0"/>
            </a:endParaRPr>
          </a:p>
        </p:txBody>
      </p:sp>
      <p:grpSp>
        <p:nvGrpSpPr>
          <p:cNvPr id="12" name="Группа 3"/>
          <p:cNvGrpSpPr/>
          <p:nvPr/>
        </p:nvGrpSpPr>
        <p:grpSpPr>
          <a:xfrm>
            <a:off x="-32" y="0"/>
            <a:ext cx="9144032" cy="642918"/>
            <a:chOff x="-32" y="0"/>
            <a:chExt cx="9144032" cy="642918"/>
          </a:xfrm>
          <a:solidFill>
            <a:schemeClr val="tx2">
              <a:lumMod val="20000"/>
              <a:lumOff val="80000"/>
            </a:schemeClr>
          </a:solidFill>
          <a:effectLst/>
        </p:grpSpPr>
        <p:grpSp>
          <p:nvGrpSpPr>
            <p:cNvPr id="16" name="Группа 4"/>
            <p:cNvGrpSpPr/>
            <p:nvPr/>
          </p:nvGrpSpPr>
          <p:grpSpPr>
            <a:xfrm>
              <a:off x="0" y="0"/>
              <a:ext cx="9144000" cy="642918"/>
              <a:chOff x="0" y="0"/>
              <a:chExt cx="9144000" cy="642918"/>
            </a:xfrm>
            <a:grpFill/>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a:t>
                </a:r>
                <a:r>
                  <a:rPr lang="ru-RU" altLang="ru-RU" sz="1600" b="1" smtClean="0">
                    <a:solidFill>
                      <a:srgbClr val="0B02C6"/>
                    </a:solidFill>
                    <a:latin typeface="Calibri" pitchFamily="34" charset="0"/>
                  </a:rPr>
                  <a:t>Основные ингредиенты резиновых смесей</a:t>
                </a:r>
                <a:endParaRPr lang="ru-RU" sz="1600" b="1">
                  <a:solidFill>
                    <a:srgbClr val="0B02C6"/>
                  </a:solidFill>
                </a:endParaRPr>
              </a:p>
            </p:txBody>
          </p:sp>
        </p:grpSp>
        <p:pic>
          <p:nvPicPr>
            <p:cNvPr id="17" name="Рисунок 16"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1044000"/>
            <a:ext cx="8643998" cy="5171082"/>
          </a:xfrm>
        </p:spPr>
        <p:txBody>
          <a:bodyPr>
            <a:noAutofit/>
          </a:bodyPr>
          <a:lstStyle/>
          <a:p>
            <a:pPr marL="0" lvl="0" indent="0" algn="just">
              <a:buNone/>
            </a:pPr>
            <a:r>
              <a:rPr lang="ru-RU" sz="1800" b="1" smtClean="0">
                <a:solidFill>
                  <a:srgbClr val="C00000"/>
                </a:solidFill>
              </a:rPr>
              <a:t>Степень полимеризации </a:t>
            </a:r>
            <a:r>
              <a:rPr lang="ru-RU" sz="1800" b="1" smtClean="0">
                <a:solidFill>
                  <a:srgbClr val="0B02C6"/>
                </a:solidFill>
              </a:rPr>
              <a:t>n</a:t>
            </a:r>
            <a:r>
              <a:rPr lang="ru-RU" sz="1800" smtClean="0">
                <a:solidFill>
                  <a:srgbClr val="0B02C6"/>
                </a:solidFill>
              </a:rPr>
              <a:t> (m, х, у)</a:t>
            </a:r>
            <a:r>
              <a:rPr lang="ru-RU" sz="1800" i="1" smtClean="0">
                <a:solidFill>
                  <a:srgbClr val="0B02C6"/>
                </a:solidFill>
              </a:rPr>
              <a:t> </a:t>
            </a:r>
            <a:r>
              <a:rPr lang="ru-RU" sz="1800" i="1" smtClean="0">
                <a:solidFill>
                  <a:srgbClr val="002060"/>
                </a:solidFill>
              </a:rPr>
              <a:t>- </a:t>
            </a:r>
            <a:r>
              <a:rPr lang="ru-RU" sz="1800" smtClean="0">
                <a:solidFill>
                  <a:srgbClr val="002060"/>
                </a:solidFill>
              </a:rPr>
              <a:t>число мономерных звеньев в макромолекуле; характеризует молекулярную массу полимера.</a:t>
            </a:r>
            <a:endParaRPr lang="ru-RU" sz="1600" smtClean="0">
              <a:solidFill>
                <a:srgbClr val="002060"/>
              </a:solidFill>
            </a:endParaRPr>
          </a:p>
          <a:p>
            <a:pPr marL="0" indent="0" algn="just">
              <a:buNone/>
            </a:pPr>
            <a:r>
              <a:rPr lang="ru-RU" sz="1800" b="1" smtClean="0">
                <a:solidFill>
                  <a:srgbClr val="C00000"/>
                </a:solidFill>
              </a:rPr>
              <a:t>Степень полимеризации </a:t>
            </a:r>
            <a:r>
              <a:rPr lang="ru-RU" sz="1800" b="1" smtClean="0">
                <a:solidFill>
                  <a:srgbClr val="0B02C6"/>
                </a:solidFill>
              </a:rPr>
              <a:t>n </a:t>
            </a:r>
            <a:r>
              <a:rPr lang="ru-RU" sz="1800" smtClean="0">
                <a:solidFill>
                  <a:srgbClr val="002060"/>
                </a:solidFill>
              </a:rPr>
              <a:t>характеризует ММ полимера:  </a:t>
            </a:r>
            <a:r>
              <a:rPr lang="ru-RU" sz="1800" b="1" i="1" smtClean="0">
                <a:solidFill>
                  <a:srgbClr val="0B02C6"/>
                </a:solidFill>
              </a:rPr>
              <a:t>n</a:t>
            </a:r>
            <a:r>
              <a:rPr lang="ru-RU" sz="1800" smtClean="0">
                <a:solidFill>
                  <a:srgbClr val="002060"/>
                </a:solidFill>
              </a:rPr>
              <a:t> может составлять - сотни, тысячи единиц. </a:t>
            </a:r>
          </a:p>
          <a:p>
            <a:pPr marL="0" indent="0" algn="just">
              <a:buNone/>
            </a:pPr>
            <a:endParaRPr lang="ru-RU" sz="1800" smtClean="0">
              <a:solidFill>
                <a:srgbClr val="002060"/>
              </a:solidFill>
            </a:endParaRPr>
          </a:p>
          <a:p>
            <a:pPr marL="0" indent="0" algn="ctr">
              <a:buNone/>
            </a:pPr>
            <a:r>
              <a:rPr lang="ru-RU" sz="2800" b="1" smtClean="0">
                <a:solidFill>
                  <a:srgbClr val="0B02C6"/>
                </a:solidFill>
              </a:rPr>
              <a:t>М</a:t>
            </a:r>
            <a:r>
              <a:rPr lang="ru-RU" sz="2800" b="1" baseline="-25000" smtClean="0">
                <a:solidFill>
                  <a:srgbClr val="0B02C6"/>
                </a:solidFill>
              </a:rPr>
              <a:t>пол</a:t>
            </a:r>
            <a:r>
              <a:rPr lang="ru-RU" sz="2800" b="1" smtClean="0">
                <a:solidFill>
                  <a:srgbClr val="0B02C6"/>
                </a:solidFill>
              </a:rPr>
              <a:t> = nМ</a:t>
            </a:r>
            <a:r>
              <a:rPr lang="ru-RU" sz="2800" b="1" baseline="-25000" smtClean="0">
                <a:solidFill>
                  <a:srgbClr val="0B02C6"/>
                </a:solidFill>
              </a:rPr>
              <a:t>зв</a:t>
            </a:r>
            <a:r>
              <a:rPr lang="ru-RU" sz="2800" b="1" smtClean="0">
                <a:solidFill>
                  <a:srgbClr val="0B02C6"/>
                </a:solidFill>
              </a:rPr>
              <a:t> </a:t>
            </a:r>
          </a:p>
          <a:p>
            <a:pPr marL="0" indent="0" algn="just">
              <a:buNone/>
            </a:pPr>
            <a:endParaRPr lang="ru-RU" sz="1800" smtClean="0">
              <a:solidFill>
                <a:srgbClr val="002060"/>
              </a:solidFill>
            </a:endParaRPr>
          </a:p>
          <a:p>
            <a:pPr marL="0" indent="0" algn="just">
              <a:spcBef>
                <a:spcPts val="0"/>
              </a:spcBef>
              <a:spcAft>
                <a:spcPts val="1200"/>
              </a:spcAft>
              <a:buNone/>
            </a:pPr>
            <a:r>
              <a:rPr lang="ru-RU" sz="1800" smtClean="0">
                <a:solidFill>
                  <a:srgbClr val="002060"/>
                </a:solidFill>
              </a:rPr>
              <a:t>где </a:t>
            </a:r>
            <a:r>
              <a:rPr lang="ru-RU" sz="1800" b="1" smtClean="0">
                <a:solidFill>
                  <a:srgbClr val="0B02C6"/>
                </a:solidFill>
              </a:rPr>
              <a:t>М</a:t>
            </a:r>
            <a:r>
              <a:rPr lang="ru-RU" sz="1800" b="1" baseline="-25000" smtClean="0">
                <a:solidFill>
                  <a:srgbClr val="0B02C6"/>
                </a:solidFill>
              </a:rPr>
              <a:t>пол</a:t>
            </a:r>
            <a:r>
              <a:rPr lang="ru-RU" sz="1800" smtClean="0">
                <a:solidFill>
                  <a:srgbClr val="002060"/>
                </a:solidFill>
              </a:rPr>
              <a:t> – молекулярная масса полимера; </a:t>
            </a:r>
            <a:r>
              <a:rPr lang="ru-RU" sz="1800" b="1" smtClean="0">
                <a:solidFill>
                  <a:srgbClr val="0B02C6"/>
                </a:solidFill>
              </a:rPr>
              <a:t>М</a:t>
            </a:r>
            <a:r>
              <a:rPr lang="ru-RU" sz="1800" b="1" baseline="-25000" smtClean="0">
                <a:solidFill>
                  <a:srgbClr val="0B02C6"/>
                </a:solidFill>
              </a:rPr>
              <a:t>зв</a:t>
            </a:r>
            <a:r>
              <a:rPr lang="ru-RU" sz="1800" b="1" smtClean="0">
                <a:solidFill>
                  <a:srgbClr val="0B02C6"/>
                </a:solidFill>
              </a:rPr>
              <a:t> </a:t>
            </a:r>
            <a:r>
              <a:rPr lang="ru-RU" sz="1800" smtClean="0">
                <a:solidFill>
                  <a:srgbClr val="002060"/>
                </a:solidFill>
              </a:rPr>
              <a:t>– молекулярная масса повторяющегося (мономерного) звена. </a:t>
            </a:r>
          </a:p>
          <a:p>
            <a:pPr marL="0" indent="0" algn="just">
              <a:spcBef>
                <a:spcPts val="0"/>
              </a:spcBef>
              <a:spcAft>
                <a:spcPts val="1200"/>
              </a:spcAft>
              <a:buNone/>
            </a:pPr>
            <a:r>
              <a:rPr lang="ru-RU" sz="1800" smtClean="0">
                <a:solidFill>
                  <a:srgbClr val="002060"/>
                </a:solidFill>
              </a:rPr>
              <a:t>Свойства полимера (физические и химические) не изменяются при добавлении или удалении одного или нескольких мономерных звеньев. </a:t>
            </a:r>
          </a:p>
          <a:p>
            <a:pPr marL="0" indent="0" algn="just">
              <a:spcBef>
                <a:spcPts val="0"/>
              </a:spcBef>
              <a:spcAft>
                <a:spcPts val="1200"/>
              </a:spcAft>
              <a:buNone/>
            </a:pPr>
            <a:r>
              <a:rPr lang="ru-RU" sz="1800" b="1" smtClean="0">
                <a:solidFill>
                  <a:srgbClr val="C00000"/>
                </a:solidFill>
              </a:rPr>
              <a:t>Олигомеры </a:t>
            </a:r>
            <a:r>
              <a:rPr lang="ru-RU" sz="1800" smtClean="0">
                <a:solidFill>
                  <a:srgbClr val="002060"/>
                </a:solidFill>
              </a:rPr>
              <a:t>- соединения, построенные из повторяющихся мономерных единиц, при этом степень полимеризации невелика (олигос – немного), </a:t>
            </a:r>
            <a:r>
              <a:rPr lang="ru-RU" sz="1800" smtClean="0">
                <a:solidFill>
                  <a:srgbClr val="0B02C6"/>
                </a:solidFill>
              </a:rPr>
              <a:t>ММ ~ 10</a:t>
            </a:r>
            <a:r>
              <a:rPr lang="ru-RU" sz="1800" baseline="30000" smtClean="0">
                <a:solidFill>
                  <a:srgbClr val="0B02C6"/>
                </a:solidFill>
              </a:rPr>
              <a:t>3</a:t>
            </a:r>
            <a:r>
              <a:rPr lang="ru-RU" sz="1800" smtClean="0">
                <a:solidFill>
                  <a:srgbClr val="002060"/>
                </a:solidFill>
              </a:rPr>
              <a:t>. При добавлении или удалении одного или нескольких мономерных звеньев свойства олигомера изменяются. </a:t>
            </a:r>
          </a:p>
          <a:p>
            <a:endParaRPr lang="ru-RU" sz="1600"/>
          </a:p>
          <a:p>
            <a:pPr marL="0" indent="0" algn="just">
              <a:spcBef>
                <a:spcPts val="0"/>
              </a:spcBef>
              <a:spcAft>
                <a:spcPts val="1200"/>
              </a:spcAft>
              <a:buNone/>
            </a:pPr>
            <a:endParaRPr lang="ru-RU" sz="1600"/>
          </a:p>
        </p:txBody>
      </p:sp>
      <p:sp>
        <p:nvSpPr>
          <p:cNvPr id="8" name="Номер слайда 1"/>
          <p:cNvSpPr>
            <a:spLocks noGrp="1"/>
          </p:cNvSpPr>
          <p:nvPr>
            <p:ph type="sldNum" sz="quarter" idx="12"/>
          </p:nvPr>
        </p:nvSpPr>
        <p:spPr/>
        <p:txBody>
          <a:bodyPr/>
          <a:lstStyle/>
          <a:p>
            <a:fld id="{3B46923B-772B-4878-82EA-E2BF3C0C558C}" type="slidenum">
              <a:rPr lang="ru-RU" smtClean="0"/>
              <a:pPr/>
              <a:t>13</a:t>
            </a:fld>
            <a:endParaRPr lang="ru-RU"/>
          </a:p>
        </p:txBody>
      </p:sp>
      <p:grpSp>
        <p:nvGrpSpPr>
          <p:cNvPr id="13" name="Группа 9"/>
          <p:cNvGrpSpPr/>
          <p:nvPr/>
        </p:nvGrpSpPr>
        <p:grpSpPr>
          <a:xfrm>
            <a:off x="-32" y="0"/>
            <a:ext cx="9144032" cy="642918"/>
            <a:chOff x="-32" y="0"/>
            <a:chExt cx="9144032" cy="642918"/>
          </a:xfrm>
          <a:solidFill>
            <a:schemeClr val="tx2">
              <a:lumMod val="20000"/>
              <a:lumOff val="80000"/>
            </a:schemeClr>
          </a:solidFill>
          <a:effectLst/>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17" name="Рисунок 16"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6000" y="1080000"/>
            <a:ext cx="8640000" cy="4308872"/>
          </a:xfrm>
          <a:prstGeom prst="rect">
            <a:avLst/>
          </a:prstGeom>
        </p:spPr>
        <p:txBody>
          <a:bodyPr wrap="square">
            <a:spAutoFit/>
          </a:bodyPr>
          <a:lstStyle/>
          <a:p>
            <a:pPr indent="457200" algn="just">
              <a:spcAft>
                <a:spcPts val="600"/>
              </a:spcAft>
              <a:buAutoNum type="arabicPeriod" startAt="4"/>
            </a:pPr>
            <a:r>
              <a:rPr lang="ru-RU" altLang="ru-RU" b="1" dirty="0" smtClean="0">
                <a:solidFill>
                  <a:srgbClr val="C00000"/>
                </a:solidFill>
                <a:latin typeface="Calibri" pitchFamily="34" charset="0"/>
              </a:rPr>
              <a:t>Наполнители</a:t>
            </a:r>
            <a:r>
              <a:rPr lang="ru-RU" altLang="ru-RU" sz="2000" dirty="0" smtClean="0">
                <a:latin typeface="Calibri" pitchFamily="34" charset="0"/>
              </a:rPr>
              <a:t>  </a:t>
            </a:r>
            <a:r>
              <a:rPr lang="ru-RU" altLang="ru-RU" dirty="0" smtClean="0">
                <a:solidFill>
                  <a:srgbClr val="002060"/>
                </a:solidFill>
                <a:latin typeface="Calibri" pitchFamily="34" charset="0"/>
              </a:rPr>
              <a:t>по  воздействию  на  каучук  подразделяют  на   </a:t>
            </a:r>
            <a:r>
              <a:rPr lang="ru-RU" altLang="ru-RU" b="1" i="1" dirty="0" smtClean="0">
                <a:solidFill>
                  <a:srgbClr val="002060"/>
                </a:solidFill>
                <a:latin typeface="Calibri" pitchFamily="34" charset="0"/>
              </a:rPr>
              <a:t>активные (усиливающие)</a:t>
            </a:r>
            <a:r>
              <a:rPr lang="ru-RU" altLang="ru-RU" i="1" dirty="0" smtClean="0">
                <a:solidFill>
                  <a:srgbClr val="002060"/>
                </a:solidFill>
                <a:latin typeface="Calibri" pitchFamily="34" charset="0"/>
              </a:rPr>
              <a:t> </a:t>
            </a:r>
            <a:r>
              <a:rPr lang="ru-RU" altLang="ru-RU" dirty="0" smtClean="0">
                <a:solidFill>
                  <a:srgbClr val="002060"/>
                </a:solidFill>
                <a:latin typeface="Calibri" pitchFamily="34" charset="0"/>
              </a:rPr>
              <a:t>и</a:t>
            </a:r>
            <a:r>
              <a:rPr lang="ru-RU" altLang="ru-RU" i="1" dirty="0" smtClean="0">
                <a:solidFill>
                  <a:srgbClr val="002060"/>
                </a:solidFill>
                <a:latin typeface="Calibri" pitchFamily="34" charset="0"/>
              </a:rPr>
              <a:t> </a:t>
            </a:r>
            <a:r>
              <a:rPr lang="ru-RU" altLang="ru-RU" b="1" i="1" dirty="0" smtClean="0">
                <a:solidFill>
                  <a:srgbClr val="002060"/>
                </a:solidFill>
                <a:latin typeface="Calibri" pitchFamily="34" charset="0"/>
              </a:rPr>
              <a:t>неактивные (инертные)</a:t>
            </a:r>
            <a:r>
              <a:rPr lang="ru-RU" altLang="ru-RU" dirty="0" smtClean="0">
                <a:solidFill>
                  <a:srgbClr val="002060"/>
                </a:solidFill>
                <a:latin typeface="Calibri" pitchFamily="34" charset="0"/>
              </a:rPr>
              <a:t>.  </a:t>
            </a:r>
          </a:p>
          <a:p>
            <a:pPr algn="just">
              <a:spcAft>
                <a:spcPts val="600"/>
              </a:spcAft>
            </a:pPr>
            <a:r>
              <a:rPr lang="ru-RU" altLang="ru-RU" b="1" i="1" dirty="0" smtClean="0">
                <a:solidFill>
                  <a:srgbClr val="002060"/>
                </a:solidFill>
                <a:latin typeface="Calibri" pitchFamily="34" charset="0"/>
              </a:rPr>
              <a:t>Активные  наполнител</a:t>
            </a:r>
            <a:r>
              <a:rPr lang="ru-RU" altLang="ru-RU" b="1" dirty="0" smtClean="0">
                <a:solidFill>
                  <a:srgbClr val="002060"/>
                </a:solidFill>
                <a:latin typeface="Calibri" pitchFamily="34" charset="0"/>
              </a:rPr>
              <a:t>и  </a:t>
            </a:r>
            <a:r>
              <a:rPr lang="ru-RU" altLang="ru-RU" dirty="0" smtClean="0">
                <a:solidFill>
                  <a:srgbClr val="002060"/>
                </a:solidFill>
                <a:latin typeface="Calibri" pitchFamily="34" charset="0"/>
              </a:rPr>
              <a:t>(углеродистая сажа и белая сажа — кремнекислота, оксид цинка и др.) повышают  механические свойства резин: прочность, сопротивление  истиранию,  твердость.  </a:t>
            </a:r>
          </a:p>
          <a:p>
            <a:pPr algn="just">
              <a:spcAft>
                <a:spcPts val="600"/>
              </a:spcAft>
            </a:pPr>
            <a:r>
              <a:rPr lang="ru-RU" altLang="ru-RU" b="1" i="1" dirty="0" smtClean="0">
                <a:solidFill>
                  <a:srgbClr val="002060"/>
                </a:solidFill>
                <a:latin typeface="Calibri" pitchFamily="34" charset="0"/>
              </a:rPr>
              <a:t>Неактивные наполнители</a:t>
            </a:r>
            <a:r>
              <a:rPr lang="ru-RU" altLang="ru-RU" i="1" dirty="0" smtClean="0">
                <a:solidFill>
                  <a:srgbClr val="002060"/>
                </a:solidFill>
                <a:latin typeface="Calibri" pitchFamily="34" charset="0"/>
              </a:rPr>
              <a:t> </a:t>
            </a:r>
            <a:r>
              <a:rPr lang="ru-RU" altLang="ru-RU" dirty="0" smtClean="0">
                <a:solidFill>
                  <a:srgbClr val="002060"/>
                </a:solidFill>
                <a:latin typeface="Calibri" pitchFamily="34" charset="0"/>
              </a:rPr>
              <a:t>(мел, тальк, барит) вводятся для удешевления стоимости резины.</a:t>
            </a:r>
          </a:p>
          <a:p>
            <a:pPr algn="just">
              <a:spcAft>
                <a:spcPts val="600"/>
              </a:spcAft>
            </a:pPr>
            <a:r>
              <a:rPr lang="ru-RU" altLang="ru-RU" dirty="0" smtClean="0">
                <a:solidFill>
                  <a:srgbClr val="002060"/>
                </a:solidFill>
                <a:latin typeface="Calibri" pitchFamily="34" charset="0"/>
              </a:rPr>
              <a:t>Часто в состав резиновой смеси вводят  регенерат  —  продукт  переработки старых резиновых изделий и отходов резинового производства.  Кроме  снижения стоимости  регенерат  повышает  качество  резины,  снижая  ее  склонность  к старению.</a:t>
            </a:r>
          </a:p>
          <a:p>
            <a:pPr algn="just">
              <a:spcAft>
                <a:spcPts val="600"/>
              </a:spcAft>
            </a:pPr>
            <a:r>
              <a:rPr lang="ru-RU" altLang="ru-RU" b="1" dirty="0" smtClean="0">
                <a:solidFill>
                  <a:srgbClr val="C00000"/>
                </a:solidFill>
                <a:latin typeface="Calibri" pitchFamily="34" charset="0"/>
              </a:rPr>
              <a:t>5. Красители</a:t>
            </a:r>
            <a:r>
              <a:rPr lang="ru-RU" altLang="ru-RU" b="1" dirty="0" smtClean="0">
                <a:solidFill>
                  <a:srgbClr val="002060"/>
                </a:solidFill>
                <a:latin typeface="Calibri" pitchFamily="34" charset="0"/>
              </a:rPr>
              <a:t> </a:t>
            </a:r>
            <a:r>
              <a:rPr lang="ru-RU" altLang="ru-RU" b="1" i="1" dirty="0" smtClean="0">
                <a:solidFill>
                  <a:srgbClr val="002060"/>
                </a:solidFill>
                <a:latin typeface="Calibri" pitchFamily="34" charset="0"/>
              </a:rPr>
              <a:t>минеральные</a:t>
            </a:r>
            <a:r>
              <a:rPr lang="ru-RU" altLang="ru-RU" i="1" dirty="0" smtClean="0">
                <a:solidFill>
                  <a:srgbClr val="002060"/>
                </a:solidFill>
                <a:latin typeface="Calibri" pitchFamily="34" charset="0"/>
              </a:rPr>
              <a:t>  </a:t>
            </a:r>
            <a:r>
              <a:rPr lang="ru-RU" altLang="ru-RU" dirty="0" smtClean="0">
                <a:solidFill>
                  <a:srgbClr val="002060"/>
                </a:solidFill>
                <a:latin typeface="Calibri" pitchFamily="34" charset="0"/>
              </a:rPr>
              <a:t>или</a:t>
            </a:r>
            <a:r>
              <a:rPr lang="ru-RU" altLang="ru-RU" i="1" dirty="0" smtClean="0">
                <a:solidFill>
                  <a:srgbClr val="002060"/>
                </a:solidFill>
                <a:latin typeface="Calibri" pitchFamily="34" charset="0"/>
              </a:rPr>
              <a:t>  </a:t>
            </a:r>
            <a:r>
              <a:rPr lang="ru-RU" altLang="ru-RU" b="1" i="1" dirty="0" smtClean="0">
                <a:solidFill>
                  <a:srgbClr val="002060"/>
                </a:solidFill>
                <a:latin typeface="Calibri" pitchFamily="34" charset="0"/>
              </a:rPr>
              <a:t>органические</a:t>
            </a:r>
            <a:r>
              <a:rPr lang="ru-RU" altLang="ru-RU" i="1" dirty="0" smtClean="0">
                <a:solidFill>
                  <a:srgbClr val="002060"/>
                </a:solidFill>
                <a:latin typeface="Calibri" pitchFamily="34" charset="0"/>
              </a:rPr>
              <a:t>  </a:t>
            </a:r>
            <a:r>
              <a:rPr lang="ru-RU" altLang="ru-RU" dirty="0" smtClean="0">
                <a:solidFill>
                  <a:srgbClr val="002060"/>
                </a:solidFill>
                <a:latin typeface="Calibri" pitchFamily="34" charset="0"/>
              </a:rPr>
              <a:t>вводят  для  окраски  резин. Некоторые   красящие   вещества   (белые,   желтые,    зеленые)    поглощают коротковолновую  часть  солнечного  спектра  и  этим  защищают   резину   от светового старения.</a:t>
            </a:r>
          </a:p>
        </p:txBody>
      </p:sp>
      <p:sp>
        <p:nvSpPr>
          <p:cNvPr id="10" name="Номер слайда 9"/>
          <p:cNvSpPr>
            <a:spLocks noGrp="1"/>
          </p:cNvSpPr>
          <p:nvPr>
            <p:ph type="sldNum" sz="quarter" idx="12"/>
          </p:nvPr>
        </p:nvSpPr>
        <p:spPr/>
        <p:txBody>
          <a:bodyPr/>
          <a:lstStyle/>
          <a:p>
            <a:fld id="{3B46923B-772B-4878-82EA-E2BF3C0C558C}" type="slidenum">
              <a:rPr lang="ru-RU" smtClean="0"/>
              <a:pPr/>
              <a:t>130</a:t>
            </a:fld>
            <a:endParaRPr lang="ru-RU"/>
          </a:p>
        </p:txBody>
      </p:sp>
      <p:sp>
        <p:nvSpPr>
          <p:cNvPr id="16" name="TextBox 15"/>
          <p:cNvSpPr txBox="1"/>
          <p:nvPr/>
        </p:nvSpPr>
        <p:spPr>
          <a:xfrm>
            <a:off x="2896810" y="714356"/>
            <a:ext cx="3461140" cy="369332"/>
          </a:xfrm>
          <a:prstGeom prst="rect">
            <a:avLst/>
          </a:prstGeom>
          <a:noFill/>
        </p:spPr>
        <p:txBody>
          <a:bodyPr wrap="none" rtlCol="0">
            <a:spAutoFit/>
          </a:bodyPr>
          <a:lstStyle/>
          <a:p>
            <a:pPr algn="ctr">
              <a:defRPr/>
            </a:pPr>
            <a:r>
              <a:rPr lang="ru-RU" altLang="ru-RU" b="1" smtClean="0">
                <a:solidFill>
                  <a:srgbClr val="C00000"/>
                </a:solidFill>
                <a:latin typeface="Calibri" pitchFamily="34" charset="0"/>
              </a:rPr>
              <a:t>Ингредиенты резиновых смесей</a:t>
            </a:r>
            <a:endParaRPr lang="ru-RU" b="1">
              <a:solidFill>
                <a:srgbClr val="C00000"/>
              </a:solidFill>
              <a:cs typeface="Times New Roman" pitchFamily="18" charset="0"/>
            </a:endParaRPr>
          </a:p>
        </p:txBody>
      </p:sp>
      <p:grpSp>
        <p:nvGrpSpPr>
          <p:cNvPr id="17" name="Группа 3"/>
          <p:cNvGrpSpPr/>
          <p:nvPr/>
        </p:nvGrpSpPr>
        <p:grpSpPr>
          <a:xfrm>
            <a:off x="-32" y="0"/>
            <a:ext cx="9144032" cy="642918"/>
            <a:chOff x="-32" y="0"/>
            <a:chExt cx="9144032" cy="642918"/>
          </a:xfrm>
          <a:solidFill>
            <a:schemeClr val="tx2">
              <a:lumMod val="20000"/>
              <a:lumOff val="80000"/>
            </a:schemeClr>
          </a:solidFill>
          <a:effectLst/>
        </p:grpSpPr>
        <p:grpSp>
          <p:nvGrpSpPr>
            <p:cNvPr id="18" name="Группа 4"/>
            <p:cNvGrpSpPr/>
            <p:nvPr/>
          </p:nvGrpSpPr>
          <p:grpSpPr>
            <a:xfrm>
              <a:off x="0" y="0"/>
              <a:ext cx="9144000" cy="642918"/>
              <a:chOff x="0" y="0"/>
              <a:chExt cx="9144000" cy="642918"/>
            </a:xfrm>
            <a:grpFill/>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a:t>
                </a:r>
                <a:r>
                  <a:rPr lang="ru-RU" altLang="ru-RU" sz="1600" b="1" smtClean="0">
                    <a:solidFill>
                      <a:srgbClr val="0B02C6"/>
                    </a:solidFill>
                    <a:latin typeface="Calibri" pitchFamily="34" charset="0"/>
                  </a:rPr>
                  <a:t>Основные ингредиенты резиновых смесей</a:t>
                </a:r>
                <a:endParaRPr lang="ru-RU" sz="1600" b="1">
                  <a:solidFill>
                    <a:srgbClr val="0B02C6"/>
                  </a:solidFill>
                </a:endParaRPr>
              </a:p>
            </p:txBody>
          </p:sp>
        </p:grpSp>
        <p:pic>
          <p:nvPicPr>
            <p:cNvPr id="19" name="Рисунок 18"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2285992"/>
            <a:ext cx="8072494" cy="1441451"/>
          </a:xfrm>
        </p:spPr>
        <p:txBody>
          <a:bodyPr>
            <a:normAutofit/>
          </a:bodyPr>
          <a:lstStyle/>
          <a:p>
            <a:r>
              <a:rPr lang="ru-RU" sz="4800" b="1" smtClean="0">
                <a:solidFill>
                  <a:srgbClr val="0B02C6"/>
                </a:solidFill>
              </a:rPr>
              <a:t>Вулканизующие агенты</a:t>
            </a:r>
            <a:r>
              <a:rPr lang="en-US" sz="3200" b="1" smtClean="0">
                <a:solidFill>
                  <a:srgbClr val="0B02C6"/>
                </a:solidFill>
                <a:latin typeface="Calibri" pitchFamily="34" charset="0"/>
              </a:rPr>
              <a:t/>
            </a:r>
            <a:br>
              <a:rPr lang="en-US" sz="3200" b="1" smtClean="0">
                <a:solidFill>
                  <a:srgbClr val="0B02C6"/>
                </a:solidFill>
                <a:latin typeface="Calibri" pitchFamily="34" charset="0"/>
              </a:rPr>
            </a:br>
            <a:endParaRPr lang="ru-RU" sz="3200">
              <a:solidFill>
                <a:srgbClr val="0B02C6"/>
              </a:solidFill>
              <a:latin typeface="Calibri" pitchFamily="34" charset="0"/>
            </a:endParaRPr>
          </a:p>
        </p:txBody>
      </p:sp>
      <p:sp>
        <p:nvSpPr>
          <p:cNvPr id="10" name="Номер слайда 9"/>
          <p:cNvSpPr>
            <a:spLocks noGrp="1"/>
          </p:cNvSpPr>
          <p:nvPr>
            <p:ph type="sldNum" sz="quarter" idx="12"/>
          </p:nvPr>
        </p:nvSpPr>
        <p:spPr/>
        <p:txBody>
          <a:bodyPr/>
          <a:lstStyle/>
          <a:p>
            <a:fld id="{3B46923B-772B-4878-82EA-E2BF3C0C558C}" type="slidenum">
              <a:rPr lang="ru-RU" smtClean="0"/>
              <a:pPr/>
              <a:t>131</a:t>
            </a:fld>
            <a:endParaRPr lang="ru-RU"/>
          </a:p>
        </p:txBody>
      </p:sp>
      <p:sp>
        <p:nvSpPr>
          <p:cNvPr id="11" name="Подзаголовок 2"/>
          <p:cNvSpPr txBox="1">
            <a:spLocks/>
          </p:cNvSpPr>
          <p:nvPr/>
        </p:nvSpPr>
        <p:spPr>
          <a:xfrm>
            <a:off x="6157914" y="1142984"/>
            <a:ext cx="2986086" cy="68580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1" i="0" u="none" strike="noStrike" kern="1200" cap="none" spc="0" normalizeH="0" baseline="0" noProof="0" smtClean="0">
                <a:ln>
                  <a:noFill/>
                </a:ln>
                <a:solidFill>
                  <a:srgbClr val="0B02C6"/>
                </a:solidFill>
                <a:effectLst/>
                <a:uLnTx/>
                <a:uFillTx/>
                <a:latin typeface="+mn-lt"/>
                <a:ea typeface="+mn-ea"/>
                <a:cs typeface="+mn-cs"/>
              </a:rPr>
              <a:t>Модуль 9</a:t>
            </a:r>
            <a:endParaRPr kumimoji="0" lang="ru-RU" sz="3200" b="1" i="0" u="none" strike="noStrike" kern="1200" cap="none" spc="0" normalizeH="0" baseline="0" noProof="0">
              <a:ln>
                <a:noFill/>
              </a:ln>
              <a:solidFill>
                <a:srgbClr val="0B02C6"/>
              </a:solidFill>
              <a:effectLst/>
              <a:uLnTx/>
              <a:uFillTx/>
              <a:latin typeface="+mn-lt"/>
              <a:ea typeface="+mn-ea"/>
              <a:cs typeface="+mn-cs"/>
            </a:endParaRPr>
          </a:p>
        </p:txBody>
      </p:sp>
      <p:grpSp>
        <p:nvGrpSpPr>
          <p:cNvPr id="3" name="Группа 3"/>
          <p:cNvGrpSpPr/>
          <p:nvPr/>
        </p:nvGrpSpPr>
        <p:grpSpPr>
          <a:xfrm>
            <a:off x="-32" y="0"/>
            <a:ext cx="9144032" cy="642918"/>
            <a:chOff x="-32" y="0"/>
            <a:chExt cx="9144032" cy="642918"/>
          </a:xfrm>
          <a:solidFill>
            <a:schemeClr val="tx2">
              <a:lumMod val="20000"/>
              <a:lumOff val="80000"/>
            </a:schemeClr>
          </a:solidFill>
          <a:effectLst/>
        </p:grpSpPr>
        <p:grpSp>
          <p:nvGrpSpPr>
            <p:cNvPr id="4" name="Группа 4"/>
            <p:cNvGrpSpPr/>
            <p:nvPr/>
          </p:nvGrpSpPr>
          <p:grpSpPr>
            <a:xfrm>
              <a:off x="0" y="0"/>
              <a:ext cx="9144000" cy="642918"/>
              <a:chOff x="0" y="0"/>
              <a:chExt cx="9144000" cy="642918"/>
            </a:xfrm>
            <a:grpFill/>
          </p:grpSpPr>
          <p:sp>
            <p:nvSpPr>
              <p:cNvPr id="15" name="Прямоугольник 1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14" name="Рисунок 13"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14283" y="1208104"/>
          <a:ext cx="8643998" cy="5474400"/>
        </p:xfrm>
        <a:graphic>
          <a:graphicData uri="http://schemas.openxmlformats.org/drawingml/2006/table">
            <a:tbl>
              <a:tblPr/>
              <a:tblGrid>
                <a:gridCol w="3415819">
                  <a:extLst>
                    <a:ext uri="{9D8B030D-6E8A-4147-A177-3AD203B41FA5}">
                      <a16:colId xmlns:a16="http://schemas.microsoft.com/office/drawing/2014/main" val="20000"/>
                    </a:ext>
                  </a:extLst>
                </a:gridCol>
                <a:gridCol w="2370658">
                  <a:extLst>
                    <a:ext uri="{9D8B030D-6E8A-4147-A177-3AD203B41FA5}">
                      <a16:colId xmlns:a16="http://schemas.microsoft.com/office/drawing/2014/main" val="20001"/>
                    </a:ext>
                  </a:extLst>
                </a:gridCol>
                <a:gridCol w="2857521">
                  <a:extLst>
                    <a:ext uri="{9D8B030D-6E8A-4147-A177-3AD203B41FA5}">
                      <a16:colId xmlns:a16="http://schemas.microsoft.com/office/drawing/2014/main" val="20002"/>
                    </a:ext>
                  </a:extLst>
                </a:gridCol>
              </a:tblGrid>
              <a:tr h="47701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Calibri" pitchFamily="34" charset="0"/>
                        </a:rPr>
                        <a:t>Вулканизующий агент</a:t>
                      </a:r>
                      <a:endParaRPr kumimoji="0" lang="ru-RU" sz="1400" b="0" i="0" u="none" strike="noStrike" cap="none" normalizeH="0" baseline="0" smtClean="0">
                        <a:ln>
                          <a:noFill/>
                        </a:ln>
                        <a:solidFill>
                          <a:schemeClr val="tx1"/>
                        </a:solidFill>
                        <a:effectLst/>
                        <a:latin typeface="Calibri" pitchFamily="34" charset="0"/>
                        <a:cs typeface="Calibri" pitchFamily="34"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Calibri" pitchFamily="34" charset="0"/>
                        </a:rPr>
                        <a:t>Формула</a:t>
                      </a:r>
                      <a:endParaRPr kumimoji="0" lang="ru-RU" sz="1400" b="0" i="0" u="none" strike="noStrike" cap="none" normalizeH="0" baseline="0" smtClean="0">
                        <a:ln>
                          <a:noFill/>
                        </a:ln>
                        <a:solidFill>
                          <a:schemeClr val="tx1"/>
                        </a:solidFill>
                        <a:effectLst/>
                        <a:latin typeface="Calibri" pitchFamily="34" charset="0"/>
                        <a:cs typeface="Calibri" pitchFamily="34"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Calibri" pitchFamily="34" charset="0"/>
                        </a:rPr>
                        <a:t>Каучуки, </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Calibri" pitchFamily="34" charset="0"/>
                        </a:rPr>
                        <a:t>вулканизируемые агентом</a:t>
                      </a:r>
                      <a:endParaRPr kumimoji="0" lang="ru-RU" sz="1400" b="0" i="0" u="none" strike="noStrike" cap="none" normalizeH="0" baseline="0" smtClean="0">
                        <a:ln>
                          <a:noFill/>
                        </a:ln>
                        <a:solidFill>
                          <a:schemeClr val="tx1"/>
                        </a:solidFill>
                        <a:effectLst/>
                        <a:latin typeface="Calibri" pitchFamily="34" charset="0"/>
                        <a:cs typeface="Calibri" pitchFamily="34"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0321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rgbClr val="C00000"/>
                          </a:solidFill>
                          <a:effectLst/>
                          <a:latin typeface="Calibri" pitchFamily="34" charset="0"/>
                          <a:ea typeface="Calibri" pitchFamily="34" charset="0"/>
                          <a:cs typeface="Times New Roman" pitchFamily="18" charset="0"/>
                        </a:rPr>
                        <a:t>Сера техническая молотая </a:t>
                      </a:r>
                      <a:r>
                        <a:rPr kumimoji="0" lang="en-US"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S</a:t>
                      </a:r>
                      <a:r>
                        <a:rPr kumimoji="0" lang="ru-RU" sz="1400" b="1" i="0" u="none" strike="noStrike" cap="none" normalizeH="0" baseline="-25000" smtClean="0">
                          <a:ln>
                            <a:noFill/>
                          </a:ln>
                          <a:solidFill>
                            <a:schemeClr val="tx1"/>
                          </a:solidFill>
                          <a:effectLst/>
                          <a:latin typeface="Calibri" pitchFamily="34" charset="0"/>
                          <a:ea typeface="Calibri" pitchFamily="34" charset="0"/>
                          <a:cs typeface="Times New Roman" pitchFamily="18" charset="0"/>
                        </a:rPr>
                        <a:t>8</a:t>
                      </a:r>
                      <a:r>
                        <a:rPr kumimoji="0" lang="ru-RU"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порошок желтого, серо-желтого или зеленого цвета, плотностью 2000-2070 кг/м</a:t>
                      </a:r>
                      <a:r>
                        <a:rPr kumimoji="0" lang="ru-RU" sz="1400" b="0"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3</a:t>
                      </a: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температура плавления 112-119 °С. Получают из самородных руд и природного газа.</a:t>
                      </a: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S</a:t>
                      </a:r>
                      <a:r>
                        <a:rPr kumimoji="0" lang="en-US" sz="1400" b="0" i="0" u="none" strike="noStrike" cap="none" normalizeH="0" baseline="-25000" smtClean="0">
                          <a:ln>
                            <a:noFill/>
                          </a:ln>
                          <a:solidFill>
                            <a:schemeClr val="tx1"/>
                          </a:solidFill>
                          <a:effectLst/>
                          <a:latin typeface="Calibri" pitchFamily="34" charset="0"/>
                          <a:ea typeface="Calibri" pitchFamily="34" charset="0"/>
                          <a:cs typeface="Times New Roman" pitchFamily="18" charset="0"/>
                        </a:rPr>
                        <a:t>8</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Ненасыщенные каучуки</a:t>
                      </a: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0806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rgbClr val="C00000"/>
                          </a:solidFill>
                          <a:effectLst/>
                          <a:latin typeface="Calibri" pitchFamily="34" charset="0"/>
                          <a:ea typeface="Calibri" pitchFamily="34" charset="0"/>
                          <a:cs typeface="Times New Roman" pitchFamily="18" charset="0"/>
                        </a:rPr>
                        <a:t>Серусодержащие соединения:</a:t>
                      </a:r>
                      <a:r>
                        <a:rPr kumimoji="0" lang="ru-RU" sz="1400" b="1" i="0" u="none" strike="noStrike" cap="none" normalizeH="0" baseline="0" smtClean="0">
                          <a:ln>
                            <a:noFill/>
                          </a:ln>
                          <a:solidFill>
                            <a:srgbClr val="C00000"/>
                          </a:solidFill>
                          <a:effectLst/>
                          <a:latin typeface="Calibri" pitchFamily="34" charset="0"/>
                          <a:ea typeface="Calibri" pitchFamily="34"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cs typeface="Arial" charset="0"/>
                        </a:rPr>
                        <a:t>N</a:t>
                      </a:r>
                      <a:r>
                        <a:rPr kumimoji="0" lang="ru-RU" sz="1400" b="1" i="0" u="none" strike="noStrike" cap="none" normalizeH="0" baseline="0" smtClean="0">
                          <a:ln>
                            <a:noFill/>
                          </a:ln>
                          <a:solidFill>
                            <a:schemeClr val="tx1"/>
                          </a:solidFill>
                          <a:effectLst/>
                          <a:latin typeface="Calibri" pitchFamily="34" charset="0"/>
                          <a:ea typeface="Calibri" pitchFamily="34" charset="0"/>
                          <a:cs typeface="Arial" charset="0"/>
                        </a:rPr>
                        <a:t>-</a:t>
                      </a:r>
                      <a:r>
                        <a:rPr kumimoji="0" lang="en-US" sz="1400" b="1" i="0" u="none" strike="noStrike" cap="none" normalizeH="0" baseline="0" smtClean="0">
                          <a:ln>
                            <a:noFill/>
                          </a:ln>
                          <a:solidFill>
                            <a:schemeClr val="tx1"/>
                          </a:solidFill>
                          <a:effectLst/>
                          <a:latin typeface="Calibri" pitchFamily="34" charset="0"/>
                          <a:ea typeface="Calibri" pitchFamily="34" charset="0"/>
                          <a:cs typeface="Arial" charset="0"/>
                        </a:rPr>
                        <a:t>N</a:t>
                      </a:r>
                      <a:r>
                        <a:rPr kumimoji="0" lang="ru-RU" sz="1400" b="1" i="0" u="none" strike="noStrike" cap="none" normalizeH="0" baseline="0" smtClean="0">
                          <a:ln>
                            <a:noFill/>
                          </a:ln>
                          <a:solidFill>
                            <a:schemeClr val="tx1"/>
                          </a:solidFill>
                          <a:effectLst/>
                          <a:latin typeface="Calibri" pitchFamily="34" charset="0"/>
                          <a:ea typeface="Calibri" pitchFamily="34" charset="0"/>
                          <a:cs typeface="Arial" charset="0"/>
                        </a:rPr>
                        <a:t>´ - Дитиодиморфолин (ДТДМ, </a:t>
                      </a:r>
                      <a:r>
                        <a:rPr kumimoji="0" lang="en-US" sz="1400" b="1" i="0" u="none" strike="noStrike" cap="none" normalizeH="0" baseline="0" smtClean="0">
                          <a:ln>
                            <a:noFill/>
                          </a:ln>
                          <a:solidFill>
                            <a:schemeClr val="tx1"/>
                          </a:solidFill>
                          <a:effectLst/>
                          <a:latin typeface="Calibri" pitchFamily="34" charset="0"/>
                          <a:ea typeface="Calibri" pitchFamily="34" charset="0"/>
                          <a:cs typeface="Arial" charset="0"/>
                        </a:rPr>
                        <a:t>DTMD</a:t>
                      </a:r>
                      <a:r>
                        <a:rPr kumimoji="0" lang="ru-RU" sz="1400" b="1" i="0" u="none" strike="noStrike" cap="none" normalizeH="0" baseline="0" smtClean="0">
                          <a:ln>
                            <a:noFill/>
                          </a:ln>
                          <a:solidFill>
                            <a:schemeClr val="tx1"/>
                          </a:solidFill>
                          <a:effectLst/>
                          <a:latin typeface="Calibri" pitchFamily="34" charset="0"/>
                          <a:ea typeface="Calibri" pitchFamily="34" charset="0"/>
                          <a:cs typeface="Arial" charset="0"/>
                        </a:rPr>
                        <a:t>) </a:t>
                      </a:r>
                      <a:r>
                        <a:rPr kumimoji="0" lang="ru-RU" sz="1400" b="0" i="0" u="none" strike="noStrike" cap="none" normalizeH="0" baseline="0" smtClean="0">
                          <a:ln>
                            <a:noFill/>
                          </a:ln>
                          <a:solidFill>
                            <a:schemeClr val="tx1"/>
                          </a:solidFill>
                          <a:effectLst/>
                          <a:latin typeface="Calibri" pitchFamily="34" charset="0"/>
                          <a:ea typeface="Calibri" pitchFamily="34" charset="0"/>
                          <a:cs typeface="Arial" charset="0"/>
                        </a:rPr>
                        <a:t>представляет собой порошок или гранулы от белого до светло-серого цвета плотностью 1360 кг/м3.</a:t>
                      </a:r>
                      <a:r>
                        <a:rPr kumimoji="0" lang="ru-RU" sz="1400" b="1" i="0" u="none" strike="noStrike" cap="none" normalizeH="0" baseline="0" smtClean="0">
                          <a:ln>
                            <a:noFill/>
                          </a:ln>
                          <a:solidFill>
                            <a:schemeClr val="tx1"/>
                          </a:solidFill>
                          <a:effectLst/>
                          <a:latin typeface="Calibri" pitchFamily="34" charset="0"/>
                          <a:ea typeface="Calibri" pitchFamily="34" charset="0"/>
                          <a:cs typeface="Arial" charset="0"/>
                        </a:rPr>
                        <a:t> </a:t>
                      </a:r>
                      <a:endParaRPr kumimoji="0" lang="ru-RU" sz="1400" b="0" i="0" u="none" strike="noStrike" cap="none" normalizeH="0" baseline="0" smtClean="0">
                        <a:ln>
                          <a:noFill/>
                        </a:ln>
                        <a:solidFill>
                          <a:schemeClr val="tx1"/>
                        </a:solidFill>
                        <a:effectLst/>
                        <a:latin typeface="Calibri" pitchFamily="34" charset="0"/>
                        <a:ea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ea typeface="Calibri" pitchFamily="34" charset="0"/>
                          <a:cs typeface="Arial" charset="0"/>
                        </a:rPr>
                        <a:t>Тетраметилтиурамдисульфид (ТМДТ, </a:t>
                      </a:r>
                      <a:r>
                        <a:rPr kumimoji="0" lang="en-US" sz="1400" b="1" i="0" u="none" strike="noStrike" cap="none" normalizeH="0" baseline="0" smtClean="0">
                          <a:ln>
                            <a:noFill/>
                          </a:ln>
                          <a:solidFill>
                            <a:schemeClr val="tx1"/>
                          </a:solidFill>
                          <a:effectLst/>
                          <a:latin typeface="Calibri" pitchFamily="34" charset="0"/>
                          <a:ea typeface="Calibri" pitchFamily="34" charset="0"/>
                          <a:cs typeface="Arial" charset="0"/>
                        </a:rPr>
                        <a:t>TMTD</a:t>
                      </a:r>
                      <a:r>
                        <a:rPr kumimoji="0" lang="ru-RU" sz="1400" b="1" i="0" u="none" strike="noStrike" cap="none" normalizeH="0" baseline="0" smtClean="0">
                          <a:ln>
                            <a:noFill/>
                          </a:ln>
                          <a:solidFill>
                            <a:schemeClr val="tx1"/>
                          </a:solidFill>
                          <a:effectLst/>
                          <a:latin typeface="Calibri" pitchFamily="34" charset="0"/>
                          <a:ea typeface="Calibri" pitchFamily="34" charset="0"/>
                          <a:cs typeface="Arial" charset="0"/>
                        </a:rPr>
                        <a:t>) </a:t>
                      </a:r>
                      <a:r>
                        <a:rPr kumimoji="0" lang="ru-RU" sz="1400" b="0" i="0" u="none" strike="noStrike" cap="none" normalizeH="0" baseline="0" smtClean="0">
                          <a:ln>
                            <a:noFill/>
                          </a:ln>
                          <a:solidFill>
                            <a:schemeClr val="tx1"/>
                          </a:solidFill>
                          <a:effectLst/>
                          <a:latin typeface="Calibri" pitchFamily="34" charset="0"/>
                          <a:ea typeface="Calibri" pitchFamily="34" charset="0"/>
                          <a:cs typeface="Arial" charset="0"/>
                        </a:rPr>
                        <a:t>– порошок или гранулы от белого до кремого цвета плотностью 1420 кг/м</a:t>
                      </a:r>
                      <a:r>
                        <a:rPr kumimoji="0" lang="ru-RU" sz="1400" b="0" i="0" u="none" strike="noStrike" cap="none" normalizeH="0" baseline="30000" smtClean="0">
                          <a:ln>
                            <a:noFill/>
                          </a:ln>
                          <a:solidFill>
                            <a:schemeClr val="tx1"/>
                          </a:solidFill>
                          <a:effectLst/>
                          <a:latin typeface="Calibri" pitchFamily="34" charset="0"/>
                          <a:ea typeface="Calibri" pitchFamily="34" charset="0"/>
                          <a:cs typeface="Arial" charset="0"/>
                        </a:rPr>
                        <a:t>3</a:t>
                      </a:r>
                      <a:r>
                        <a:rPr kumimoji="0" lang="ru-RU" sz="1400" b="0" i="0" u="none" strike="noStrike" cap="none" normalizeH="0" baseline="0" smtClean="0">
                          <a:ln>
                            <a:noFill/>
                          </a:ln>
                          <a:solidFill>
                            <a:schemeClr val="tx1"/>
                          </a:solidFill>
                          <a:effectLst/>
                          <a:latin typeface="Calibri" pitchFamily="34" charset="0"/>
                          <a:ea typeface="Calibri" pitchFamily="34" charset="0"/>
                          <a:cs typeface="Arial" charset="0"/>
                        </a:rPr>
                        <a:t>, Т</a:t>
                      </a:r>
                      <a:r>
                        <a:rPr kumimoji="0" lang="ru-RU" sz="1400" b="0" i="0" u="none" strike="noStrike" cap="none" normalizeH="0" baseline="-25000" smtClean="0">
                          <a:ln>
                            <a:noFill/>
                          </a:ln>
                          <a:solidFill>
                            <a:schemeClr val="tx1"/>
                          </a:solidFill>
                          <a:effectLst/>
                          <a:latin typeface="Calibri" pitchFamily="34" charset="0"/>
                          <a:ea typeface="Calibri" pitchFamily="34" charset="0"/>
                          <a:cs typeface="Arial" charset="0"/>
                        </a:rPr>
                        <a:t>пл</a:t>
                      </a:r>
                      <a:r>
                        <a:rPr kumimoji="0" lang="ru-RU" sz="1400" b="0" i="0" u="none" strike="noStrike" cap="none" normalizeH="0" baseline="0" smtClean="0">
                          <a:ln>
                            <a:noFill/>
                          </a:ln>
                          <a:solidFill>
                            <a:schemeClr val="tx1"/>
                          </a:solidFill>
                          <a:effectLst/>
                          <a:latin typeface="Calibri" pitchFamily="34" charset="0"/>
                          <a:ea typeface="Calibri" pitchFamily="34" charset="0"/>
                          <a:cs typeface="Arial" charset="0"/>
                        </a:rPr>
                        <a:t>=140-156 °С.</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Натуральный, диеновые, этиленпропилендиеновые каучуки бутилкаучуки.</a:t>
                      </a:r>
                    </a:p>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Натуральный, бутадиеновые, бутадиеннитрильные, бутадиенстирольные, этиленпропилендиеновый каучуки бутилкаучуки</a:t>
                      </a: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66955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rgbClr val="C00000"/>
                          </a:solidFill>
                          <a:effectLst/>
                          <a:latin typeface="Calibri" pitchFamily="34" charset="0"/>
                          <a:ea typeface="Calibri" pitchFamily="34" charset="0"/>
                          <a:cs typeface="Times New Roman" pitchFamily="18" charset="0"/>
                        </a:rPr>
                        <a:t>Теллур и его соединения</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Теллур (</a:t>
                      </a:r>
                      <a:r>
                        <a:rPr kumimoji="0" lang="en-US"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Te</a:t>
                      </a: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порошок серого цвета плотностью 6300 кг/м</a:t>
                      </a:r>
                      <a:r>
                        <a:rPr kumimoji="0" lang="ru-RU" sz="1400" b="0"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3</a:t>
                      </a: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Т</a:t>
                      </a:r>
                      <a:r>
                        <a:rPr kumimoji="0" lang="ru-RU" sz="1400" b="0" i="0" u="none" strike="noStrike" cap="none" normalizeH="0" baseline="-25000" smtClean="0">
                          <a:ln>
                            <a:noFill/>
                          </a:ln>
                          <a:solidFill>
                            <a:schemeClr val="tx1"/>
                          </a:solidFill>
                          <a:effectLst/>
                          <a:latin typeface="Calibri" pitchFamily="34" charset="0"/>
                          <a:ea typeface="Calibri" pitchFamily="34" charset="0"/>
                          <a:cs typeface="Times New Roman" pitchFamily="18" charset="0"/>
                        </a:rPr>
                        <a:t>пл</a:t>
                      </a: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450 °С. </a:t>
                      </a:r>
                      <a:b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br>
                      <a:r>
                        <a:rPr kumimoji="0" lang="ru-RU"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Диэтилдитиокарбамат теллура (ДЭКТе, </a:t>
                      </a:r>
                      <a:r>
                        <a:rPr kumimoji="0" lang="en-US"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TeDEC</a:t>
                      </a: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порошок желто-оранжевого цвета со слабым запахом, плотность 1440 кг/м</a:t>
                      </a:r>
                      <a:r>
                        <a:rPr kumimoji="0" lang="ru-RU" sz="1400" b="0" i="0" u="none" strike="noStrike" cap="none" normalizeH="0" baseline="30000" smtClean="0">
                          <a:ln>
                            <a:noFill/>
                          </a:ln>
                          <a:solidFill>
                            <a:schemeClr val="tx1"/>
                          </a:solidFill>
                          <a:effectLst/>
                          <a:latin typeface="Calibri" pitchFamily="34" charset="0"/>
                          <a:ea typeface="Calibri" pitchFamily="34" charset="0"/>
                          <a:cs typeface="Times New Roman" pitchFamily="18" charset="0"/>
                        </a:rPr>
                        <a:t>3</a:t>
                      </a: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Т</a:t>
                      </a:r>
                      <a:r>
                        <a:rPr kumimoji="0" lang="ru-RU" sz="1400" b="0" i="0" u="none" strike="noStrike" cap="none" normalizeH="0" baseline="-25000" smtClean="0">
                          <a:ln>
                            <a:noFill/>
                          </a:ln>
                          <a:solidFill>
                            <a:schemeClr val="tx1"/>
                          </a:solidFill>
                          <a:effectLst/>
                          <a:latin typeface="Calibri" pitchFamily="34" charset="0"/>
                          <a:ea typeface="Calibri" pitchFamily="34" charset="0"/>
                          <a:cs typeface="Times New Roman" pitchFamily="18" charset="0"/>
                        </a:rPr>
                        <a:t>пл</a:t>
                      </a: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=108-109 °С.</a:t>
                      </a: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Натуральный, изопреновые,  бутадиенстирольные каучуки</a:t>
                      </a: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 name="TextBox 2"/>
          <p:cNvSpPr txBox="1"/>
          <p:nvPr/>
        </p:nvSpPr>
        <p:spPr>
          <a:xfrm>
            <a:off x="3272831" y="714356"/>
            <a:ext cx="2563266" cy="369332"/>
          </a:xfrm>
          <a:prstGeom prst="rect">
            <a:avLst/>
          </a:prstGeom>
          <a:noFill/>
        </p:spPr>
        <p:txBody>
          <a:bodyPr wrap="none" rtlCol="0">
            <a:spAutoFit/>
          </a:bodyPr>
          <a:lstStyle/>
          <a:p>
            <a:pPr algn="ctr">
              <a:defRPr/>
            </a:pPr>
            <a:r>
              <a:rPr lang="ru-RU" altLang="ru-RU" b="1" smtClean="0">
                <a:solidFill>
                  <a:srgbClr val="C00000"/>
                </a:solidFill>
                <a:cs typeface="Tahoma" pitchFamily="34" charset="0"/>
              </a:rPr>
              <a:t>Вулканизующие агенты</a:t>
            </a:r>
            <a:endParaRPr lang="ru-RU" b="1">
              <a:solidFill>
                <a:srgbClr val="C00000"/>
              </a:solidFill>
              <a:cs typeface="Times New Roman" pitchFamily="18" charset="0"/>
            </a:endParaRPr>
          </a:p>
        </p:txBody>
      </p:sp>
      <p:pic>
        <p:nvPicPr>
          <p:cNvPr id="9" name="Picture 9"/>
          <p:cNvPicPr>
            <a:picLocks noChangeAspect="1" noChangeArrowheads="1"/>
          </p:cNvPicPr>
          <p:nvPr/>
        </p:nvPicPr>
        <p:blipFill>
          <a:blip r:embed="rId4"/>
          <a:srcRect/>
          <a:stretch>
            <a:fillRect/>
          </a:stretch>
        </p:blipFill>
        <p:spPr bwMode="auto">
          <a:xfrm>
            <a:off x="3786188" y="3071810"/>
            <a:ext cx="2085975" cy="1828800"/>
          </a:xfrm>
          <a:prstGeom prst="rect">
            <a:avLst/>
          </a:prstGeom>
          <a:noFill/>
          <a:ln w="9525">
            <a:noFill/>
            <a:miter lim="800000"/>
            <a:headEnd/>
            <a:tailEnd/>
          </a:ln>
        </p:spPr>
      </p:pic>
      <p:pic>
        <p:nvPicPr>
          <p:cNvPr id="10" name="Picture 10"/>
          <p:cNvPicPr>
            <a:picLocks noChangeAspect="1" noChangeArrowheads="1"/>
          </p:cNvPicPr>
          <p:nvPr/>
        </p:nvPicPr>
        <p:blipFill>
          <a:blip r:embed="rId5"/>
          <a:srcRect/>
          <a:stretch>
            <a:fillRect/>
          </a:stretch>
        </p:blipFill>
        <p:spPr bwMode="auto">
          <a:xfrm>
            <a:off x="3851275" y="5224484"/>
            <a:ext cx="2009775" cy="1276350"/>
          </a:xfrm>
          <a:prstGeom prst="rect">
            <a:avLst/>
          </a:prstGeom>
          <a:noFill/>
          <a:ln w="9525">
            <a:noFill/>
            <a:miter lim="800000"/>
            <a:headEnd/>
            <a:tailEnd/>
          </a:ln>
        </p:spPr>
      </p:pic>
      <p:sp>
        <p:nvSpPr>
          <p:cNvPr id="11" name="Номер слайда 10"/>
          <p:cNvSpPr>
            <a:spLocks noGrp="1"/>
          </p:cNvSpPr>
          <p:nvPr>
            <p:ph type="sldNum" sz="quarter" idx="12"/>
          </p:nvPr>
        </p:nvSpPr>
        <p:spPr/>
        <p:txBody>
          <a:bodyPr/>
          <a:lstStyle/>
          <a:p>
            <a:fld id="{3B46923B-772B-4878-82EA-E2BF3C0C558C}" type="slidenum">
              <a:rPr lang="ru-RU" smtClean="0"/>
              <a:pPr/>
              <a:t>132</a:t>
            </a:fld>
            <a:endParaRPr lang="ru-RU"/>
          </a:p>
        </p:txBody>
      </p:sp>
      <p:grpSp>
        <p:nvGrpSpPr>
          <p:cNvPr id="12" name="Группа 3"/>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5" name="Прямоугольник 1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14" name="Рисунок 13" descr="logo_lable_s-vfu_clear.png"/>
            <p:cNvPicPr>
              <a:picLocks noChangeAspect="1"/>
            </p:cNvPicPr>
            <p:nvPr/>
          </p:nvPicPr>
          <p:blipFill>
            <a:blip r:embed="rId6"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63827247"/>
              </p:ext>
            </p:extLst>
          </p:nvPr>
        </p:nvGraphicFramePr>
        <p:xfrm>
          <a:off x="214282" y="1214422"/>
          <a:ext cx="8643998" cy="5072099"/>
        </p:xfrm>
        <a:graphic>
          <a:graphicData uri="http://schemas.openxmlformats.org/drawingml/2006/table">
            <a:tbl>
              <a:tblPr/>
              <a:tblGrid>
                <a:gridCol w="3414016">
                  <a:extLst>
                    <a:ext uri="{9D8B030D-6E8A-4147-A177-3AD203B41FA5}">
                      <a16:colId xmlns:a16="http://schemas.microsoft.com/office/drawing/2014/main" val="20000"/>
                    </a:ext>
                  </a:extLst>
                </a:gridCol>
                <a:gridCol w="2372462">
                  <a:extLst>
                    <a:ext uri="{9D8B030D-6E8A-4147-A177-3AD203B41FA5}">
                      <a16:colId xmlns:a16="http://schemas.microsoft.com/office/drawing/2014/main" val="20001"/>
                    </a:ext>
                  </a:extLst>
                </a:gridCol>
                <a:gridCol w="2857520">
                  <a:extLst>
                    <a:ext uri="{9D8B030D-6E8A-4147-A177-3AD203B41FA5}">
                      <a16:colId xmlns:a16="http://schemas.microsoft.com/office/drawing/2014/main" val="20002"/>
                    </a:ext>
                  </a:extLst>
                </a:gridCol>
              </a:tblGrid>
              <a:tr h="50374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Calibri" pitchFamily="34" charset="0"/>
                          <a:cs typeface="Calibri" pitchFamily="34" charset="0"/>
                        </a:rPr>
                        <a:t>Вулканизующий агент</a:t>
                      </a:r>
                      <a:endParaRPr kumimoji="0" lang="ru-RU" sz="1400" b="0" i="0" u="none" strike="noStrike" cap="none" normalizeH="0" baseline="0" dirty="0" smtClean="0">
                        <a:ln>
                          <a:noFill/>
                        </a:ln>
                        <a:solidFill>
                          <a:schemeClr val="tx1"/>
                        </a:solidFill>
                        <a:effectLst/>
                        <a:latin typeface="Calibri" pitchFamily="34" charset="0"/>
                        <a:cs typeface="Calibri" pitchFamily="34"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Calibri" pitchFamily="34" charset="0"/>
                        </a:rPr>
                        <a:t>Формула</a:t>
                      </a:r>
                      <a:endParaRPr kumimoji="0" lang="ru-RU" sz="1400" b="0" i="0" u="none" strike="noStrike" cap="none" normalizeH="0" baseline="0" smtClean="0">
                        <a:ln>
                          <a:noFill/>
                        </a:ln>
                        <a:solidFill>
                          <a:schemeClr val="tx1"/>
                        </a:solidFill>
                        <a:effectLst/>
                        <a:latin typeface="Calibri" pitchFamily="34" charset="0"/>
                        <a:cs typeface="Calibri" pitchFamily="34"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Calibri" pitchFamily="34" charset="0"/>
                        </a:rPr>
                        <a:t>Каучуки, </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Calibri" pitchFamily="34" charset="0"/>
                        </a:rPr>
                        <a:t>вулканизируемые агентом</a:t>
                      </a:r>
                      <a:endParaRPr kumimoji="0" lang="ru-RU" sz="1400" b="0" i="0" u="none" strike="noStrike" cap="none" normalizeH="0" baseline="0" smtClean="0">
                        <a:ln>
                          <a:noFill/>
                        </a:ln>
                        <a:solidFill>
                          <a:schemeClr val="tx1"/>
                        </a:solidFill>
                        <a:effectLst/>
                        <a:latin typeface="Calibri" pitchFamily="34" charset="0"/>
                        <a:cs typeface="Calibri" pitchFamily="34"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2290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Селен и его соединения</a:t>
                      </a:r>
                      <a:r>
                        <a:rPr kumimoji="0" lang="ru-RU"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ru-RU"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ru-RU"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Селен </a:t>
                      </a:r>
                      <a:r>
                        <a:rPr kumimoji="0" lang="en-US" sz="14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Se</a:t>
                      </a:r>
                      <a:r>
                        <a:rPr kumimoji="0" lang="ru-RU"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порошок серого цвета плотностью 400 </a:t>
                      </a:r>
                      <a:r>
                        <a:rPr kumimoji="0" lang="ru-RU" sz="1400" b="0" i="0" u="none" strike="noStrike" cap="none" normalizeH="0" baseline="0" dirty="0" smtClean="0">
                          <a:ln>
                            <a:noFill/>
                          </a:ln>
                          <a:solidFill>
                            <a:schemeClr val="tx1"/>
                          </a:solidFill>
                          <a:effectLst/>
                          <a:latin typeface="Calibri" pitchFamily="34" charset="0"/>
                          <a:ea typeface="Calibri" pitchFamily="34" charset="0"/>
                          <a:cs typeface="Arial" charset="0"/>
                        </a:rPr>
                        <a:t>кг/м</a:t>
                      </a:r>
                      <a:r>
                        <a:rPr kumimoji="0" lang="ru-RU" sz="1400" b="0" i="0" u="none" strike="noStrike" cap="none" normalizeH="0" baseline="30000" dirty="0" smtClean="0">
                          <a:ln>
                            <a:noFill/>
                          </a:ln>
                          <a:solidFill>
                            <a:schemeClr val="tx1"/>
                          </a:solidFill>
                          <a:effectLst/>
                          <a:latin typeface="Calibri" pitchFamily="34" charset="0"/>
                          <a:ea typeface="Calibri" pitchFamily="34" charset="0"/>
                          <a:cs typeface="Arial" charset="0"/>
                        </a:rPr>
                        <a:t>3</a:t>
                      </a:r>
                      <a:r>
                        <a:rPr kumimoji="0" lang="ru-RU" sz="1400" b="0" i="0" u="none" strike="noStrike" cap="none" normalizeH="0" baseline="0" dirty="0" smtClean="0">
                          <a:ln>
                            <a:noFill/>
                          </a:ln>
                          <a:solidFill>
                            <a:schemeClr val="tx1"/>
                          </a:solidFill>
                          <a:effectLst/>
                          <a:latin typeface="Calibri" pitchFamily="34" charset="0"/>
                          <a:ea typeface="Calibri" pitchFamily="34" charset="0"/>
                          <a:cs typeface="Arial" charset="0"/>
                        </a:rPr>
                        <a:t>, </a:t>
                      </a:r>
                      <a:r>
                        <a:rPr kumimoji="0" lang="ru-RU" sz="1400" b="0" i="0" u="none" strike="noStrike" cap="none" normalizeH="0" baseline="0" dirty="0" err="1" smtClean="0">
                          <a:ln>
                            <a:noFill/>
                          </a:ln>
                          <a:solidFill>
                            <a:schemeClr val="tx1"/>
                          </a:solidFill>
                          <a:effectLst/>
                          <a:latin typeface="Calibri" pitchFamily="34" charset="0"/>
                          <a:ea typeface="Calibri" pitchFamily="34" charset="0"/>
                          <a:cs typeface="Arial" charset="0"/>
                        </a:rPr>
                        <a:t>Т</a:t>
                      </a:r>
                      <a:r>
                        <a:rPr kumimoji="0" lang="ru-RU" sz="1400" b="0" i="0" u="none" strike="noStrike" cap="none" normalizeH="0" baseline="-25000" dirty="0" err="1" smtClean="0">
                          <a:ln>
                            <a:noFill/>
                          </a:ln>
                          <a:solidFill>
                            <a:schemeClr val="tx1"/>
                          </a:solidFill>
                          <a:effectLst/>
                          <a:latin typeface="Calibri" pitchFamily="34" charset="0"/>
                          <a:ea typeface="Calibri" pitchFamily="34" charset="0"/>
                          <a:cs typeface="Arial" charset="0"/>
                        </a:rPr>
                        <a:t>пл</a:t>
                      </a:r>
                      <a:r>
                        <a:rPr kumimoji="0" lang="ru-RU"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=217 °С. </a:t>
                      </a:r>
                      <a:br>
                        <a:rPr kumimoji="0" lang="ru-RU"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br>
                      <a:r>
                        <a:rPr kumimoji="0" lang="ru-RU"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Диметилдитиокарбамат</a:t>
                      </a:r>
                      <a:r>
                        <a:rPr kumimoji="0" lang="ru-RU"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селена (ДМК</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a:t>
                      </a:r>
                      <a:r>
                        <a:rPr kumimoji="0" lang="ru-RU"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е, </a:t>
                      </a:r>
                      <a:r>
                        <a:rPr kumimoji="0" lang="en-US"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SeDMC</a:t>
                      </a:r>
                      <a:r>
                        <a:rPr kumimoji="0" lang="ru-RU"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порошок желтого цвета плотностью 1580 </a:t>
                      </a:r>
                      <a:r>
                        <a:rPr kumimoji="0" lang="ru-RU" sz="1400" b="0" i="0" u="none" strike="noStrike" cap="none" normalizeH="0" baseline="0" dirty="0" smtClean="0">
                          <a:ln>
                            <a:noFill/>
                          </a:ln>
                          <a:solidFill>
                            <a:schemeClr val="tx1"/>
                          </a:solidFill>
                          <a:effectLst/>
                          <a:latin typeface="Calibri" pitchFamily="34" charset="0"/>
                          <a:cs typeface="Arial" charset="0"/>
                        </a:rPr>
                        <a:t>кг/м</a:t>
                      </a:r>
                      <a:r>
                        <a:rPr kumimoji="0" lang="ru-RU" sz="1400" b="0" i="0" u="none" strike="noStrike" cap="none" normalizeH="0" baseline="30000" dirty="0" smtClean="0">
                          <a:ln>
                            <a:noFill/>
                          </a:ln>
                          <a:solidFill>
                            <a:schemeClr val="tx1"/>
                          </a:solidFill>
                          <a:effectLst/>
                          <a:latin typeface="Calibri" pitchFamily="34" charset="0"/>
                          <a:cs typeface="Arial" charset="0"/>
                        </a:rPr>
                        <a:t>3</a:t>
                      </a:r>
                      <a:r>
                        <a:rPr kumimoji="0" lang="ru-RU" sz="1400" b="0" i="0" u="none" strike="noStrike" cap="none" normalizeH="0" baseline="0" dirty="0" smtClean="0">
                          <a:ln>
                            <a:noFill/>
                          </a:ln>
                          <a:solidFill>
                            <a:schemeClr val="tx1"/>
                          </a:solidFill>
                          <a:effectLst/>
                          <a:latin typeface="Calibri" pitchFamily="34" charset="0"/>
                          <a:cs typeface="Arial" charset="0"/>
                        </a:rPr>
                        <a:t>, </a:t>
                      </a:r>
                      <a:r>
                        <a:rPr kumimoji="0" lang="ru-RU" sz="1400" b="0" i="0" u="none" strike="noStrike" cap="none" normalizeH="0" baseline="0" dirty="0" err="1" smtClean="0">
                          <a:ln>
                            <a:noFill/>
                          </a:ln>
                          <a:solidFill>
                            <a:schemeClr val="tx1"/>
                          </a:solidFill>
                          <a:effectLst/>
                          <a:latin typeface="Calibri" pitchFamily="34" charset="0"/>
                          <a:cs typeface="Arial" charset="0"/>
                        </a:rPr>
                        <a:t>Т</a:t>
                      </a:r>
                      <a:r>
                        <a:rPr kumimoji="0" lang="ru-RU" sz="1400" b="0" i="0" u="none" strike="noStrike" cap="none" normalizeH="0" baseline="-25000" dirty="0" err="1" smtClean="0">
                          <a:ln>
                            <a:noFill/>
                          </a:ln>
                          <a:solidFill>
                            <a:schemeClr val="tx1"/>
                          </a:solidFill>
                          <a:effectLst/>
                          <a:latin typeface="Calibri" pitchFamily="34" charset="0"/>
                          <a:cs typeface="Arial" charset="0"/>
                        </a:rPr>
                        <a:t>пл</a:t>
                      </a:r>
                      <a:r>
                        <a:rPr kumimoji="0" lang="ru-RU" sz="1400" b="0" i="0" u="none" strike="noStrike" cap="none" normalizeH="0" baseline="0" dirty="0" smtClean="0">
                          <a:ln>
                            <a:noFill/>
                          </a:ln>
                          <a:solidFill>
                            <a:srgbClr val="000000"/>
                          </a:solidFill>
                          <a:effectLst/>
                          <a:latin typeface="Calibri" pitchFamily="34" charset="0"/>
                          <a:cs typeface="Calibri" pitchFamily="34" charset="0"/>
                        </a:rPr>
                        <a:t>=140-172 °С.</a:t>
                      </a:r>
                      <a:r>
                        <a:rPr kumimoji="0" lang="ru-RU" sz="1400" b="0" i="0" u="none" strike="noStrike" cap="none" normalizeH="0" baseline="0" dirty="0" smtClean="0">
                          <a:ln>
                            <a:noFill/>
                          </a:ln>
                          <a:solidFill>
                            <a:schemeClr val="tx1"/>
                          </a:solidFill>
                          <a:effectLst/>
                          <a:latin typeface="Calibri" pitchFamily="34" charset="0"/>
                          <a:cs typeface="Calibri" pitchFamily="34" charset="0"/>
                        </a:rPr>
                        <a:t> </a:t>
                      </a: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Натуральный, изопреновые,  бутадиенстирольные каучуки</a:t>
                      </a: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38923">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rgbClr val="C00000"/>
                          </a:solidFill>
                          <a:effectLst/>
                          <a:latin typeface="Calibri" pitchFamily="34" charset="0"/>
                          <a:ea typeface="Calibri" pitchFamily="34" charset="0"/>
                          <a:cs typeface="Times New Roman" pitchFamily="18" charset="0"/>
                        </a:rPr>
                        <a:t>Фенольные смолы</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Термореактивные </a:t>
                      </a:r>
                      <a:r>
                        <a:rPr kumimoji="0" lang="en-US"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n</a:t>
                      </a:r>
                      <a:r>
                        <a:rPr kumimoji="0" lang="ru-RU"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-трет-алкилфенольные смолы</a:t>
                      </a: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Характеризуются высокой теплостойкостью, стойкостью к старению на воздухе и в паре при высоких температурах, низкими </a:t>
                      </a:r>
                      <a:r>
                        <a:rPr kumimoji="0" lang="ru-RU"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значениями</a:t>
                      </a: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остаточных деформаций сжатия, отсутствием выцветания вулканизирующего агента</a:t>
                      </a: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Бутилкаучук, натуральный, бутадиеннитрильные, , этиленпропилендиеновый каучуки</a:t>
                      </a: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6530">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rgbClr val="C00000"/>
                          </a:solidFill>
                          <a:effectLst/>
                          <a:latin typeface="Calibri" pitchFamily="34" charset="0"/>
                          <a:ea typeface="Calibri" pitchFamily="34" charset="0"/>
                          <a:cs typeface="Times New Roman" pitchFamily="18" charset="0"/>
                        </a:rPr>
                        <a:t>Оксиды металлов</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MgO, ZnO, PbO, PbO</a:t>
                      </a:r>
                      <a:r>
                        <a:rPr kumimoji="0" lang="en-US" sz="1400" b="0" i="0" u="none" strike="noStrike" cap="none" normalizeH="0" baseline="-25000" smtClean="0">
                          <a:ln>
                            <a:noFill/>
                          </a:ln>
                          <a:solidFill>
                            <a:schemeClr val="tx1"/>
                          </a:solidFill>
                          <a:effectLst/>
                          <a:latin typeface="Calibri" pitchFamily="34" charset="0"/>
                          <a:ea typeface="Calibri" pitchFamily="34" charset="0"/>
                          <a:cs typeface="Times New Roman" pitchFamily="18" charset="0"/>
                        </a:rPr>
                        <a:t>2</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Фторкаучуки, хлоропреновые, бутилкаучуки, бутадиен-нитрильные, полисульфидные каучуки</a:t>
                      </a: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3272831" y="714356"/>
            <a:ext cx="2563266" cy="369332"/>
          </a:xfrm>
          <a:prstGeom prst="rect">
            <a:avLst/>
          </a:prstGeom>
          <a:noFill/>
        </p:spPr>
        <p:txBody>
          <a:bodyPr wrap="none" rtlCol="0">
            <a:spAutoFit/>
          </a:bodyPr>
          <a:lstStyle/>
          <a:p>
            <a:pPr algn="ctr">
              <a:defRPr/>
            </a:pPr>
            <a:r>
              <a:rPr lang="ru-RU" altLang="ru-RU" b="1" smtClean="0">
                <a:solidFill>
                  <a:srgbClr val="C00000"/>
                </a:solidFill>
                <a:cs typeface="Tahoma" pitchFamily="34" charset="0"/>
              </a:rPr>
              <a:t>Вулканизующие агенты</a:t>
            </a:r>
            <a:endParaRPr lang="ru-RU" b="1">
              <a:solidFill>
                <a:srgbClr val="C00000"/>
              </a:solidFill>
              <a:cs typeface="Times New Roman" pitchFamily="18" charset="0"/>
            </a:endParaRPr>
          </a:p>
        </p:txBody>
      </p:sp>
      <p:pic>
        <p:nvPicPr>
          <p:cNvPr id="9" name="Picture 2"/>
          <p:cNvPicPr>
            <a:picLocks noChangeAspect="1" noChangeArrowheads="1"/>
          </p:cNvPicPr>
          <p:nvPr/>
        </p:nvPicPr>
        <p:blipFill>
          <a:blip r:embed="rId4"/>
          <a:srcRect/>
          <a:stretch>
            <a:fillRect/>
          </a:stretch>
        </p:blipFill>
        <p:spPr bwMode="auto">
          <a:xfrm>
            <a:off x="3776671" y="1881186"/>
            <a:ext cx="2009775" cy="1333500"/>
          </a:xfrm>
          <a:prstGeom prst="rect">
            <a:avLst/>
          </a:prstGeom>
          <a:noFill/>
          <a:ln w="9525">
            <a:noFill/>
            <a:miter lim="800000"/>
            <a:headEnd/>
            <a:tailEnd/>
          </a:ln>
        </p:spPr>
      </p:pic>
      <p:pic>
        <p:nvPicPr>
          <p:cNvPr id="10" name="Picture 3"/>
          <p:cNvPicPr>
            <a:picLocks noChangeAspect="1" noChangeArrowheads="1"/>
          </p:cNvPicPr>
          <p:nvPr/>
        </p:nvPicPr>
        <p:blipFill>
          <a:blip r:embed="rId5"/>
          <a:srcRect/>
          <a:stretch>
            <a:fillRect/>
          </a:stretch>
        </p:blipFill>
        <p:spPr bwMode="auto">
          <a:xfrm>
            <a:off x="3714751" y="3571876"/>
            <a:ext cx="2214571" cy="1476381"/>
          </a:xfrm>
          <a:prstGeom prst="rect">
            <a:avLst/>
          </a:prstGeom>
          <a:noFill/>
          <a:ln w="9525">
            <a:noFill/>
            <a:miter lim="800000"/>
            <a:headEnd/>
            <a:tailEnd/>
          </a:ln>
        </p:spPr>
      </p:pic>
      <p:sp>
        <p:nvSpPr>
          <p:cNvPr id="11" name="Номер слайда 10"/>
          <p:cNvSpPr>
            <a:spLocks noGrp="1"/>
          </p:cNvSpPr>
          <p:nvPr>
            <p:ph type="sldNum" sz="quarter" idx="12"/>
          </p:nvPr>
        </p:nvSpPr>
        <p:spPr/>
        <p:txBody>
          <a:bodyPr/>
          <a:lstStyle/>
          <a:p>
            <a:fld id="{3B46923B-772B-4878-82EA-E2BF3C0C558C}" type="slidenum">
              <a:rPr lang="ru-RU" smtClean="0"/>
              <a:pPr/>
              <a:t>133</a:t>
            </a:fld>
            <a:endParaRPr lang="ru-RU"/>
          </a:p>
        </p:txBody>
      </p:sp>
      <p:grpSp>
        <p:nvGrpSpPr>
          <p:cNvPr id="17" name="Группа 3"/>
          <p:cNvGrpSpPr/>
          <p:nvPr/>
        </p:nvGrpSpPr>
        <p:grpSpPr>
          <a:xfrm>
            <a:off x="-32" y="0"/>
            <a:ext cx="9144032" cy="642918"/>
            <a:chOff x="-32" y="0"/>
            <a:chExt cx="9144032" cy="642918"/>
          </a:xfrm>
          <a:solidFill>
            <a:schemeClr val="tx2">
              <a:lumMod val="20000"/>
              <a:lumOff val="80000"/>
            </a:schemeClr>
          </a:solidFill>
          <a:effectLst/>
        </p:grpSpPr>
        <p:grpSp>
          <p:nvGrpSpPr>
            <p:cNvPr id="18" name="Группа 4"/>
            <p:cNvGrpSpPr/>
            <p:nvPr/>
          </p:nvGrpSpPr>
          <p:grpSpPr>
            <a:xfrm>
              <a:off x="0" y="0"/>
              <a:ext cx="9144000" cy="642918"/>
              <a:chOff x="0" y="0"/>
              <a:chExt cx="9144000" cy="642918"/>
            </a:xfrm>
            <a:grpFill/>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19" name="Рисунок 18" descr="logo_lable_s-vfu_clear.png"/>
            <p:cNvPicPr>
              <a:picLocks noChangeAspect="1"/>
            </p:cNvPicPr>
            <p:nvPr/>
          </p:nvPicPr>
          <p:blipFill>
            <a:blip r:embed="rId6"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14283" y="1214422"/>
          <a:ext cx="8643998" cy="4462898"/>
        </p:xfrm>
        <a:graphic>
          <a:graphicData uri="http://schemas.openxmlformats.org/drawingml/2006/table">
            <a:tbl>
              <a:tblPr/>
              <a:tblGrid>
                <a:gridCol w="3415819">
                  <a:extLst>
                    <a:ext uri="{9D8B030D-6E8A-4147-A177-3AD203B41FA5}">
                      <a16:colId xmlns:a16="http://schemas.microsoft.com/office/drawing/2014/main" val="20000"/>
                    </a:ext>
                  </a:extLst>
                </a:gridCol>
                <a:gridCol w="2370658">
                  <a:extLst>
                    <a:ext uri="{9D8B030D-6E8A-4147-A177-3AD203B41FA5}">
                      <a16:colId xmlns:a16="http://schemas.microsoft.com/office/drawing/2014/main" val="20001"/>
                    </a:ext>
                  </a:extLst>
                </a:gridCol>
                <a:gridCol w="2857521">
                  <a:extLst>
                    <a:ext uri="{9D8B030D-6E8A-4147-A177-3AD203B41FA5}">
                      <a16:colId xmlns:a16="http://schemas.microsoft.com/office/drawing/2014/main" val="20002"/>
                    </a:ext>
                  </a:extLst>
                </a:gridCol>
              </a:tblGrid>
              <a:tr h="47701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Calibri" pitchFamily="34" charset="0"/>
                        </a:rPr>
                        <a:t>Вулканизующий агент</a:t>
                      </a:r>
                      <a:endParaRPr kumimoji="0" lang="ru-RU" sz="1400" b="0" i="0" u="none" strike="noStrike" cap="none" normalizeH="0" baseline="0" smtClean="0">
                        <a:ln>
                          <a:noFill/>
                        </a:ln>
                        <a:solidFill>
                          <a:schemeClr val="tx1"/>
                        </a:solidFill>
                        <a:effectLst/>
                        <a:latin typeface="Calibri" pitchFamily="34" charset="0"/>
                        <a:cs typeface="Calibri" pitchFamily="34"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Calibri" pitchFamily="34" charset="0"/>
                        </a:rPr>
                        <a:t>Формула</a:t>
                      </a:r>
                      <a:endParaRPr kumimoji="0" lang="ru-RU" sz="1400" b="0" i="0" u="none" strike="noStrike" cap="none" normalizeH="0" baseline="0" smtClean="0">
                        <a:ln>
                          <a:noFill/>
                        </a:ln>
                        <a:solidFill>
                          <a:schemeClr val="tx1"/>
                        </a:solidFill>
                        <a:effectLst/>
                        <a:latin typeface="Calibri" pitchFamily="34" charset="0"/>
                        <a:cs typeface="Calibri" pitchFamily="34"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Calibri" pitchFamily="34" charset="0"/>
                        </a:rPr>
                        <a:t>Каучуки, </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Calibri" pitchFamily="34" charset="0"/>
                        </a:rPr>
                        <a:t>вулканизируемые агентом</a:t>
                      </a:r>
                      <a:endParaRPr kumimoji="0" lang="ru-RU" sz="1400" b="0" i="0" u="none" strike="noStrike" cap="none" normalizeH="0" baseline="0" smtClean="0">
                        <a:ln>
                          <a:noFill/>
                        </a:ln>
                        <a:solidFill>
                          <a:schemeClr val="tx1"/>
                        </a:solidFill>
                        <a:effectLst/>
                        <a:latin typeface="Calibri" pitchFamily="34" charset="0"/>
                        <a:cs typeface="Calibri" pitchFamily="34"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009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rgbClr val="C00000"/>
                          </a:solidFill>
                          <a:effectLst/>
                          <a:latin typeface="Calibri" pitchFamily="34" charset="0"/>
                          <a:ea typeface="Calibri" pitchFamily="34" charset="0"/>
                          <a:cs typeface="Times New Roman" pitchFamily="18" charset="0"/>
                        </a:rPr>
                        <a:t>n</a:t>
                      </a:r>
                      <a:r>
                        <a:rPr kumimoji="0" lang="ru-RU" sz="1400" b="1" i="0" u="none" strike="noStrike" cap="none" normalizeH="0" baseline="0" smtClean="0">
                          <a:ln>
                            <a:noFill/>
                          </a:ln>
                          <a:solidFill>
                            <a:srgbClr val="C00000"/>
                          </a:solidFill>
                          <a:effectLst/>
                          <a:latin typeface="Calibri" pitchFamily="34" charset="0"/>
                          <a:ea typeface="Calibri" pitchFamily="34" charset="0"/>
                          <a:cs typeface="Times New Roman" pitchFamily="18" charset="0"/>
                        </a:rPr>
                        <a:t>-Хинондиоксим ХД (</a:t>
                      </a:r>
                      <a:r>
                        <a:rPr kumimoji="0" lang="en-US" sz="1400" b="1" i="0" u="none" strike="noStrike" cap="none" normalizeH="0" baseline="0" smtClean="0">
                          <a:ln>
                            <a:noFill/>
                          </a:ln>
                          <a:solidFill>
                            <a:srgbClr val="C00000"/>
                          </a:solidFill>
                          <a:effectLst/>
                          <a:latin typeface="Calibri" pitchFamily="34" charset="0"/>
                          <a:ea typeface="Calibri" pitchFamily="34" charset="0"/>
                          <a:cs typeface="Times New Roman" pitchFamily="18" charset="0"/>
                        </a:rPr>
                        <a:t>PQD</a:t>
                      </a:r>
                      <a:r>
                        <a:rPr kumimoji="0" lang="ru-RU" sz="1400" b="1" i="0" u="none" strike="noStrike" cap="none" normalizeH="0" baseline="0" smtClean="0">
                          <a:ln>
                            <a:noFill/>
                          </a:ln>
                          <a:solidFill>
                            <a:srgbClr val="C00000"/>
                          </a:solidFill>
                          <a:effectLst/>
                          <a:latin typeface="Calibri" pitchFamily="34" charset="0"/>
                          <a:ea typeface="Calibri" pitchFamily="34" charset="0"/>
                          <a:cs typeface="Times New Roman" pitchFamily="18" charset="0"/>
                        </a:rPr>
                        <a:t>) </a:t>
                      </a: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мелкокристаллический порошок от светло-серого до серовато-коричневого цвета, плотность 1210-1400 </a:t>
                      </a:r>
                      <a:r>
                        <a:rPr kumimoji="0" lang="ru-RU" sz="1400" b="0" i="0" u="none" strike="noStrike" cap="none" normalizeH="0" baseline="0" smtClean="0">
                          <a:ln>
                            <a:noFill/>
                          </a:ln>
                          <a:solidFill>
                            <a:schemeClr val="tx1"/>
                          </a:solidFill>
                          <a:effectLst/>
                          <a:latin typeface="Calibri" pitchFamily="34" charset="0"/>
                          <a:cs typeface="Arial" charset="0"/>
                        </a:rPr>
                        <a:t>кг/м</a:t>
                      </a:r>
                      <a:r>
                        <a:rPr kumimoji="0" lang="ru-RU" sz="1400" b="0" i="0" u="none" strike="noStrike" cap="none" normalizeH="0" baseline="30000" smtClean="0">
                          <a:ln>
                            <a:noFill/>
                          </a:ln>
                          <a:solidFill>
                            <a:schemeClr val="tx1"/>
                          </a:solidFill>
                          <a:effectLst/>
                          <a:latin typeface="Calibri" pitchFamily="34" charset="0"/>
                          <a:cs typeface="Arial" charset="0"/>
                        </a:rPr>
                        <a:t>3</a:t>
                      </a:r>
                      <a:r>
                        <a:rPr kumimoji="0" lang="ru-RU" sz="1400" b="0" i="0" u="none" strike="noStrike" cap="none" normalizeH="0" baseline="0" smtClean="0">
                          <a:ln>
                            <a:noFill/>
                          </a:ln>
                          <a:solidFill>
                            <a:schemeClr val="tx1"/>
                          </a:solidFill>
                          <a:effectLst/>
                          <a:latin typeface="Calibri" pitchFamily="34" charset="0"/>
                          <a:cs typeface="Arial" charset="0"/>
                        </a:rPr>
                        <a:t>, Т</a:t>
                      </a:r>
                      <a:r>
                        <a:rPr kumimoji="0" lang="ru-RU" sz="1400" b="0" i="0" u="none" strike="noStrike" cap="none" normalizeH="0" baseline="-25000" smtClean="0">
                          <a:ln>
                            <a:noFill/>
                          </a:ln>
                          <a:solidFill>
                            <a:schemeClr val="tx1"/>
                          </a:solidFill>
                          <a:effectLst/>
                          <a:latin typeface="Calibri" pitchFamily="34" charset="0"/>
                          <a:cs typeface="Arial" charset="0"/>
                        </a:rPr>
                        <a:t>пл</a:t>
                      </a:r>
                      <a:r>
                        <a:rPr kumimoji="0" lang="ru-RU" sz="1400" b="0" i="0" u="none" strike="noStrike" cap="none" normalizeH="0" baseline="0" smtClean="0">
                          <a:ln>
                            <a:noFill/>
                          </a:ln>
                          <a:solidFill>
                            <a:schemeClr val="tx1"/>
                          </a:solidFill>
                          <a:effectLst/>
                          <a:latin typeface="Calibri" pitchFamily="34" charset="0"/>
                          <a:cs typeface="Calibri" pitchFamily="34" charset="0"/>
                        </a:rPr>
                        <a:t>=215</a:t>
                      </a:r>
                      <a:r>
                        <a:rPr kumimoji="0" lang="ru-RU" sz="1400" b="0" i="0" u="none" strike="noStrike" cap="none" normalizeH="0" baseline="0" smtClean="0">
                          <a:ln>
                            <a:noFill/>
                          </a:ln>
                          <a:solidFill>
                            <a:srgbClr val="000000"/>
                          </a:solidFill>
                          <a:effectLst/>
                          <a:latin typeface="Calibri" pitchFamily="34" charset="0"/>
                          <a:cs typeface="Calibri" pitchFamily="34" charset="0"/>
                        </a:rPr>
                        <a:t>-</a:t>
                      </a:r>
                      <a:r>
                        <a:rPr kumimoji="0" lang="ru-RU" sz="1400" b="0" i="0" u="none" strike="noStrike" cap="none" normalizeH="0" baseline="0" smtClean="0">
                          <a:ln>
                            <a:noFill/>
                          </a:ln>
                          <a:solidFill>
                            <a:schemeClr val="tx1"/>
                          </a:solidFill>
                          <a:effectLst/>
                          <a:latin typeface="Calibri" pitchFamily="34" charset="0"/>
                          <a:cs typeface="Calibri" pitchFamily="34" charset="0"/>
                        </a:rPr>
                        <a:t>240 </a:t>
                      </a:r>
                      <a:r>
                        <a:rPr kumimoji="0" lang="ru-RU" sz="1400" b="0" i="0" u="none" strike="noStrike" cap="none" normalizeH="0" baseline="0" smtClean="0">
                          <a:ln>
                            <a:noFill/>
                          </a:ln>
                          <a:solidFill>
                            <a:srgbClr val="000000"/>
                          </a:solidFill>
                          <a:effectLst/>
                          <a:latin typeface="Calibri" pitchFamily="34" charset="0"/>
                          <a:cs typeface="Calibri" pitchFamily="34" charset="0"/>
                        </a:rPr>
                        <a:t>°С.</a:t>
                      </a:r>
                      <a:endParaRPr kumimoji="0" lang="ru-RU" sz="1400" b="0" i="0" u="none" strike="noStrike" cap="none" normalizeH="0" baseline="0" smtClean="0">
                        <a:ln>
                          <a:noFill/>
                        </a:ln>
                        <a:solidFill>
                          <a:schemeClr val="tx1"/>
                        </a:solidFill>
                        <a:effectLst/>
                        <a:latin typeface="Calibri" pitchFamily="34" charset="0"/>
                        <a:cs typeface="Calibri" pitchFamily="34"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Натуральный, бутадиенстирольные, полисульфидные каучуки, бутилкаучуки</a:t>
                      </a: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712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C00000"/>
                          </a:solidFill>
                          <a:effectLst/>
                          <a:latin typeface="Calibri" pitchFamily="34" charset="0"/>
                          <a:cs typeface="Arial" charset="0"/>
                        </a:rPr>
                        <a:t>Органические пероксиды </a:t>
                      </a:r>
                      <a:r>
                        <a:rPr kumimoji="0" lang="ru-RU" sz="1400" b="0" i="0" u="none" strike="noStrike" cap="none" normalizeH="0" baseline="0" smtClean="0">
                          <a:ln>
                            <a:noFill/>
                          </a:ln>
                          <a:solidFill>
                            <a:schemeClr val="tx1"/>
                          </a:solidFill>
                          <a:effectLst/>
                          <a:latin typeface="Calibri" pitchFamily="34" charset="0"/>
                          <a:cs typeface="Arial" charset="0"/>
                        </a:rPr>
                        <a:t>– соединения, содержащие группировку </a:t>
                      </a:r>
                      <a:r>
                        <a:rPr kumimoji="0" lang="en-US" sz="1400" b="0" i="0" u="none" strike="noStrike" cap="none" normalizeH="0" baseline="0" smtClean="0">
                          <a:ln>
                            <a:noFill/>
                          </a:ln>
                          <a:solidFill>
                            <a:schemeClr val="tx1"/>
                          </a:solidFill>
                          <a:effectLst/>
                          <a:latin typeface="Calibri" pitchFamily="34" charset="0"/>
                          <a:cs typeface="Arial" charset="0"/>
                        </a:rPr>
                        <a:t>R</a:t>
                      </a:r>
                      <a:r>
                        <a:rPr kumimoji="0" lang="ru-RU" sz="1400" b="0" i="0" u="none" strike="noStrike" cap="none" normalizeH="0" baseline="-25000" smtClean="0">
                          <a:ln>
                            <a:noFill/>
                          </a:ln>
                          <a:solidFill>
                            <a:schemeClr val="tx1"/>
                          </a:solidFill>
                          <a:effectLst/>
                          <a:latin typeface="Calibri" pitchFamily="34" charset="0"/>
                          <a:cs typeface="Arial" charset="0"/>
                        </a:rPr>
                        <a:t>3</a:t>
                      </a:r>
                      <a:r>
                        <a:rPr kumimoji="0" lang="en-US" sz="1400" b="0" i="0" u="none" strike="noStrike" cap="none" normalizeH="0" baseline="0" smtClean="0">
                          <a:ln>
                            <a:noFill/>
                          </a:ln>
                          <a:solidFill>
                            <a:schemeClr val="tx1"/>
                          </a:solidFill>
                          <a:effectLst/>
                          <a:latin typeface="Calibri" pitchFamily="34" charset="0"/>
                          <a:cs typeface="Arial" charset="0"/>
                        </a:rPr>
                        <a:t>C</a:t>
                      </a:r>
                      <a:r>
                        <a:rPr kumimoji="0" lang="ru-RU" sz="1400" b="0" i="0" u="none" strike="noStrike" cap="none" normalizeH="0" baseline="0" smtClean="0">
                          <a:ln>
                            <a:noFill/>
                          </a:ln>
                          <a:solidFill>
                            <a:schemeClr val="tx1"/>
                          </a:solidFill>
                          <a:effectLst/>
                          <a:latin typeface="Calibri" pitchFamily="34" charset="0"/>
                          <a:cs typeface="Arial" charset="0"/>
                        </a:rPr>
                        <a:t>---</a:t>
                      </a:r>
                      <a:r>
                        <a:rPr kumimoji="0" lang="en-US" sz="1400" b="0" i="0" u="none" strike="noStrike" cap="none" normalizeH="0" baseline="0" smtClean="0">
                          <a:ln>
                            <a:noFill/>
                          </a:ln>
                          <a:solidFill>
                            <a:schemeClr val="tx1"/>
                          </a:solidFill>
                          <a:effectLst/>
                          <a:latin typeface="Calibri" pitchFamily="34" charset="0"/>
                          <a:cs typeface="Arial" charset="0"/>
                        </a:rPr>
                        <a:t>OO</a:t>
                      </a:r>
                      <a:r>
                        <a:rPr kumimoji="0" lang="ru-RU" sz="1400" b="0" i="0" u="none" strike="noStrike" cap="none" normalizeH="0" baseline="0" smtClean="0">
                          <a:ln>
                            <a:noFill/>
                          </a:ln>
                          <a:solidFill>
                            <a:schemeClr val="tx1"/>
                          </a:solidFill>
                          <a:effectLst/>
                          <a:latin typeface="Calibri" pitchFamily="34" charset="0"/>
                          <a:cs typeface="Arial" charset="0"/>
                        </a:rPr>
                        <a:t>---</a:t>
                      </a:r>
                      <a:r>
                        <a:rPr kumimoji="0" lang="en-US" sz="1400" b="0" i="0" u="none" strike="noStrike" cap="none" normalizeH="0" baseline="0" smtClean="0">
                          <a:ln>
                            <a:noFill/>
                          </a:ln>
                          <a:solidFill>
                            <a:schemeClr val="tx1"/>
                          </a:solidFill>
                          <a:effectLst/>
                          <a:latin typeface="Calibri" pitchFamily="34" charset="0"/>
                          <a:cs typeface="Arial" charset="0"/>
                        </a:rPr>
                        <a:t>CR</a:t>
                      </a:r>
                      <a:r>
                        <a:rPr kumimoji="0" lang="ru-RU" sz="1400" b="0" i="0" u="none" strike="noStrike" cap="none" normalizeH="0" baseline="0" smtClean="0">
                          <a:ln>
                            <a:noFill/>
                          </a:ln>
                          <a:solidFill>
                            <a:schemeClr val="tx1"/>
                          </a:solidFill>
                          <a:effectLst/>
                          <a:latin typeface="Calibri" pitchFamily="34"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cs typeface="Arial" charset="0"/>
                        </a:rPr>
                        <a:t>R</a:t>
                      </a:r>
                      <a:r>
                        <a:rPr kumimoji="0" lang="ru-RU" sz="1400" b="0" i="0" u="none" strike="noStrike" cap="none" normalizeH="0" baseline="0" smtClean="0">
                          <a:ln>
                            <a:noFill/>
                          </a:ln>
                          <a:solidFill>
                            <a:schemeClr val="tx1"/>
                          </a:solidFill>
                          <a:effectLst/>
                          <a:latin typeface="Calibri" pitchFamily="34" charset="0"/>
                          <a:cs typeface="Arial" charset="0"/>
                        </a:rPr>
                        <a:t>-органические группы (алкильные пероксиды) или один из </a:t>
                      </a:r>
                      <a:r>
                        <a:rPr kumimoji="0" lang="en-US" sz="1400" b="0" i="0" u="none" strike="noStrike" cap="none" normalizeH="0" baseline="0" smtClean="0">
                          <a:ln>
                            <a:noFill/>
                          </a:ln>
                          <a:solidFill>
                            <a:schemeClr val="tx1"/>
                          </a:solidFill>
                          <a:effectLst/>
                          <a:latin typeface="Calibri" pitchFamily="34" charset="0"/>
                          <a:cs typeface="Arial" charset="0"/>
                        </a:rPr>
                        <a:t>R</a:t>
                      </a:r>
                      <a:r>
                        <a:rPr kumimoji="0" lang="ru-RU" sz="1400" b="0" i="0" u="none" strike="noStrike" cap="none" normalizeH="0" baseline="0" smtClean="0">
                          <a:ln>
                            <a:noFill/>
                          </a:ln>
                          <a:solidFill>
                            <a:schemeClr val="tx1"/>
                          </a:solidFill>
                          <a:effectLst/>
                          <a:latin typeface="Calibri" pitchFamily="34" charset="0"/>
                          <a:cs typeface="Arial" charset="0"/>
                        </a:rPr>
                        <a:t>-группы СО.</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chemeClr val="tx1"/>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Arial" charset="0"/>
                        </a:rPr>
                        <a:t>Пероксид кумила (дикумилпероксид, пероксид диизопропилбензола </a:t>
                      </a:r>
                      <a:r>
                        <a:rPr kumimoji="0" lang="en-US" sz="1400" b="1" i="0" u="none" strike="noStrike" cap="none" normalizeH="0" baseline="0" smtClean="0">
                          <a:ln>
                            <a:noFill/>
                          </a:ln>
                          <a:solidFill>
                            <a:schemeClr val="tx1"/>
                          </a:solidFill>
                          <a:effectLst/>
                          <a:latin typeface="Calibri" pitchFamily="34" charset="0"/>
                          <a:cs typeface="Arial" charset="0"/>
                        </a:rPr>
                        <a:t>Varox DCP</a:t>
                      </a:r>
                      <a:r>
                        <a:rPr kumimoji="0" lang="ru-RU" sz="1400" b="1" i="0" u="none" strike="noStrike" cap="none" normalizeH="0" baseline="0" smtClean="0">
                          <a:ln>
                            <a:noFill/>
                          </a:ln>
                          <a:solidFill>
                            <a:schemeClr val="tx1"/>
                          </a:solidFill>
                          <a:effectLst/>
                          <a:latin typeface="Calibri" pitchFamily="34" charset="0"/>
                          <a:cs typeface="Arial" charset="0"/>
                        </a:rPr>
                        <a:t>, </a:t>
                      </a:r>
                      <a:r>
                        <a:rPr kumimoji="0" lang="en-US" sz="1400" b="1" i="0" u="none" strike="noStrike" cap="none" normalizeH="0" baseline="0" smtClean="0">
                          <a:ln>
                            <a:noFill/>
                          </a:ln>
                          <a:solidFill>
                            <a:schemeClr val="tx1"/>
                          </a:solidFill>
                          <a:effectLst/>
                          <a:latin typeface="Calibri" pitchFamily="34" charset="0"/>
                          <a:cs typeface="Arial" charset="0"/>
                        </a:rPr>
                        <a:t>Perkadox BC</a:t>
                      </a:r>
                      <a:r>
                        <a:rPr kumimoji="0" lang="ru-RU" sz="1400" b="1" i="0" u="none" strike="noStrike" cap="none" normalizeH="0" baseline="0" smtClean="0">
                          <a:ln>
                            <a:noFill/>
                          </a:ln>
                          <a:solidFill>
                            <a:schemeClr val="tx1"/>
                          </a:solidFill>
                          <a:effectLst/>
                          <a:latin typeface="Calibri" pitchFamily="34" charset="0"/>
                          <a:cs typeface="Arial" charset="0"/>
                        </a:rPr>
                        <a:t>, </a:t>
                      </a:r>
                      <a:r>
                        <a:rPr kumimoji="0" lang="en-US" sz="1400" b="1" i="0" u="none" strike="noStrike" cap="none" normalizeH="0" baseline="0" smtClean="0">
                          <a:ln>
                            <a:noFill/>
                          </a:ln>
                          <a:solidFill>
                            <a:schemeClr val="tx1"/>
                          </a:solidFill>
                          <a:effectLst/>
                          <a:latin typeface="Calibri" pitchFamily="34" charset="0"/>
                          <a:cs typeface="Arial" charset="0"/>
                        </a:rPr>
                        <a:t>luperox DC</a:t>
                      </a:r>
                      <a:r>
                        <a:rPr kumimoji="0" lang="ru-RU" sz="1400" b="1" i="0" u="none" strike="noStrike" cap="none" normalizeH="0" baseline="0" smtClean="0">
                          <a:ln>
                            <a:noFill/>
                          </a:ln>
                          <a:solidFill>
                            <a:schemeClr val="tx1"/>
                          </a:solidFill>
                          <a:effectLst/>
                          <a:latin typeface="Calibri" pitchFamily="34" charset="0"/>
                          <a:cs typeface="Arial" charset="0"/>
                        </a:rPr>
                        <a:t>)</a:t>
                      </a:r>
                      <a:r>
                        <a:rPr kumimoji="0" lang="ru-RU" sz="1400" b="0" i="0" u="none" strike="noStrike" cap="none" normalizeH="0" baseline="0" smtClean="0">
                          <a:ln>
                            <a:noFill/>
                          </a:ln>
                          <a:solidFill>
                            <a:schemeClr val="tx1"/>
                          </a:solidFill>
                          <a:effectLst/>
                          <a:latin typeface="Calibri" pitchFamily="34" charset="0"/>
                          <a:cs typeface="Arial" charset="0"/>
                        </a:rPr>
                        <a:t> – бесцветные кристаллы с Т</a:t>
                      </a:r>
                      <a:r>
                        <a:rPr kumimoji="0" lang="ru-RU" sz="1400" b="0" i="0" u="none" strike="noStrike" cap="none" normalizeH="0" baseline="-25000" smtClean="0">
                          <a:ln>
                            <a:noFill/>
                          </a:ln>
                          <a:solidFill>
                            <a:schemeClr val="tx1"/>
                          </a:solidFill>
                          <a:effectLst/>
                          <a:latin typeface="Calibri" pitchFamily="34" charset="0"/>
                          <a:cs typeface="Arial" charset="0"/>
                        </a:rPr>
                        <a:t>пл</a:t>
                      </a:r>
                      <a:r>
                        <a:rPr kumimoji="0" lang="ru-RU" sz="1400" b="0" i="0" u="none" strike="noStrike" cap="none" normalizeH="0" baseline="0" smtClean="0">
                          <a:ln>
                            <a:noFill/>
                          </a:ln>
                          <a:solidFill>
                            <a:schemeClr val="tx1"/>
                          </a:solidFill>
                          <a:effectLst/>
                          <a:latin typeface="Calibri" pitchFamily="34" charset="0"/>
                          <a:cs typeface="Arial" charset="0"/>
                        </a:rPr>
                        <a:t>=39-41 °С.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chemeClr val="tx1"/>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Arial" charset="0"/>
                        </a:rPr>
                        <a:t>Пероксид бензоила (дибензоилпероксид</a:t>
                      </a:r>
                      <a:r>
                        <a:rPr kumimoji="0" lang="ru-RU" sz="1400" b="0" i="0" u="none" strike="noStrike" cap="none" normalizeH="0" baseline="0" smtClean="0">
                          <a:ln>
                            <a:noFill/>
                          </a:ln>
                          <a:solidFill>
                            <a:srgbClr val="C00000"/>
                          </a:solidFill>
                          <a:effectLst/>
                          <a:latin typeface="Calibri" pitchFamily="34" charset="0"/>
                          <a:cs typeface="Arial" charset="0"/>
                        </a:rPr>
                        <a:t>) </a:t>
                      </a:r>
                      <a:r>
                        <a:rPr kumimoji="0" lang="ru-RU" sz="1400" b="0" i="0" u="none" strike="noStrike" cap="none" normalizeH="0" baseline="0" smtClean="0">
                          <a:ln>
                            <a:noFill/>
                          </a:ln>
                          <a:solidFill>
                            <a:schemeClr val="tx1"/>
                          </a:solidFill>
                          <a:effectLst/>
                          <a:latin typeface="Calibri" pitchFamily="34" charset="0"/>
                          <a:cs typeface="Arial" charset="0"/>
                        </a:rPr>
                        <a:t>– порошок или кристаллы белого цвета плотностью 1330 кг/м</a:t>
                      </a:r>
                      <a:r>
                        <a:rPr kumimoji="0" lang="ru-RU" sz="1400" b="0" i="0" u="none" strike="noStrike" cap="none" normalizeH="0" baseline="30000" smtClean="0">
                          <a:ln>
                            <a:noFill/>
                          </a:ln>
                          <a:solidFill>
                            <a:schemeClr val="tx1"/>
                          </a:solidFill>
                          <a:effectLst/>
                          <a:latin typeface="Calibri" pitchFamily="34" charset="0"/>
                          <a:cs typeface="Arial" charset="0"/>
                        </a:rPr>
                        <a:t>3</a:t>
                      </a:r>
                      <a:r>
                        <a:rPr kumimoji="0" lang="ru-RU" sz="1400" b="0" i="0" u="none" strike="noStrike" cap="none" normalizeH="0" baseline="0" smtClean="0">
                          <a:ln>
                            <a:noFill/>
                          </a:ln>
                          <a:solidFill>
                            <a:schemeClr val="tx1"/>
                          </a:solidFill>
                          <a:effectLst/>
                          <a:latin typeface="Calibri" pitchFamily="34" charset="0"/>
                          <a:cs typeface="Arial" charset="0"/>
                        </a:rPr>
                        <a:t>, Т</a:t>
                      </a:r>
                      <a:r>
                        <a:rPr kumimoji="0" lang="ru-RU" sz="1400" b="0" i="0" u="none" strike="noStrike" cap="none" normalizeH="0" baseline="-25000" smtClean="0">
                          <a:ln>
                            <a:noFill/>
                          </a:ln>
                          <a:solidFill>
                            <a:schemeClr val="tx1"/>
                          </a:solidFill>
                          <a:effectLst/>
                          <a:latin typeface="Calibri" pitchFamily="34" charset="0"/>
                          <a:cs typeface="Arial" charset="0"/>
                        </a:rPr>
                        <a:t>пл</a:t>
                      </a:r>
                      <a:r>
                        <a:rPr kumimoji="0" lang="ru-RU" sz="1400" b="0" i="0" u="none" strike="noStrike" cap="none" normalizeH="0" baseline="0" smtClean="0">
                          <a:ln>
                            <a:noFill/>
                          </a:ln>
                          <a:solidFill>
                            <a:schemeClr val="tx1"/>
                          </a:solidFill>
                          <a:effectLst/>
                          <a:latin typeface="Calibri" pitchFamily="34" charset="0"/>
                          <a:cs typeface="Arial" charset="0"/>
                        </a:rPr>
                        <a:t>=105 °С. </a:t>
                      </a: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Насыщенные каучуки</a:t>
                      </a:r>
                    </a:p>
                  </a:txBody>
                  <a:tcPr marL="17806" marR="178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 name="TextBox 2"/>
          <p:cNvSpPr txBox="1"/>
          <p:nvPr/>
        </p:nvSpPr>
        <p:spPr>
          <a:xfrm>
            <a:off x="3272831" y="714356"/>
            <a:ext cx="2563266" cy="369332"/>
          </a:xfrm>
          <a:prstGeom prst="rect">
            <a:avLst/>
          </a:prstGeom>
          <a:noFill/>
        </p:spPr>
        <p:txBody>
          <a:bodyPr wrap="none" rtlCol="0">
            <a:spAutoFit/>
          </a:bodyPr>
          <a:lstStyle/>
          <a:p>
            <a:pPr algn="ctr">
              <a:defRPr/>
            </a:pPr>
            <a:r>
              <a:rPr lang="ru-RU" altLang="ru-RU" b="1" smtClean="0">
                <a:solidFill>
                  <a:srgbClr val="C00000"/>
                </a:solidFill>
                <a:cs typeface="Tahoma" pitchFamily="34" charset="0"/>
              </a:rPr>
              <a:t>Вулканизующие агенты</a:t>
            </a:r>
            <a:endParaRPr lang="ru-RU" b="1">
              <a:solidFill>
                <a:srgbClr val="C00000"/>
              </a:solidFill>
              <a:cs typeface="Times New Roman" pitchFamily="18" charset="0"/>
            </a:endParaRPr>
          </a:p>
        </p:txBody>
      </p:sp>
      <p:pic>
        <p:nvPicPr>
          <p:cNvPr id="9" name="Picture 4"/>
          <p:cNvPicPr>
            <a:picLocks noChangeAspect="1" noChangeArrowheads="1"/>
          </p:cNvPicPr>
          <p:nvPr/>
        </p:nvPicPr>
        <p:blipFill>
          <a:blip r:embed="rId4"/>
          <a:srcRect/>
          <a:stretch>
            <a:fillRect/>
          </a:stretch>
        </p:blipFill>
        <p:spPr bwMode="auto">
          <a:xfrm>
            <a:off x="3714744" y="1857364"/>
            <a:ext cx="2214571" cy="446044"/>
          </a:xfrm>
          <a:prstGeom prst="rect">
            <a:avLst/>
          </a:prstGeom>
          <a:noFill/>
          <a:ln w="9525">
            <a:noFill/>
            <a:miter lim="800000"/>
            <a:headEnd/>
            <a:tailEnd/>
          </a:ln>
        </p:spPr>
      </p:pic>
      <p:pic>
        <p:nvPicPr>
          <p:cNvPr id="10" name="Picture 2"/>
          <p:cNvPicPr>
            <a:picLocks noChangeAspect="1" noChangeArrowheads="1"/>
          </p:cNvPicPr>
          <p:nvPr/>
        </p:nvPicPr>
        <p:blipFill>
          <a:blip r:embed="rId5"/>
          <a:srcRect/>
          <a:stretch>
            <a:fillRect/>
          </a:stretch>
        </p:blipFill>
        <p:spPr bwMode="auto">
          <a:xfrm>
            <a:off x="3706813" y="3643314"/>
            <a:ext cx="2222509" cy="1809637"/>
          </a:xfrm>
          <a:prstGeom prst="rect">
            <a:avLst/>
          </a:prstGeom>
          <a:noFill/>
          <a:ln w="9525">
            <a:noFill/>
            <a:miter lim="800000"/>
            <a:headEnd/>
            <a:tailEnd/>
          </a:ln>
        </p:spPr>
      </p:pic>
      <p:sp>
        <p:nvSpPr>
          <p:cNvPr id="11" name="Номер слайда 10"/>
          <p:cNvSpPr>
            <a:spLocks noGrp="1"/>
          </p:cNvSpPr>
          <p:nvPr>
            <p:ph type="sldNum" sz="quarter" idx="12"/>
          </p:nvPr>
        </p:nvSpPr>
        <p:spPr/>
        <p:txBody>
          <a:bodyPr/>
          <a:lstStyle/>
          <a:p>
            <a:fld id="{3B46923B-772B-4878-82EA-E2BF3C0C558C}" type="slidenum">
              <a:rPr lang="ru-RU" smtClean="0"/>
              <a:pPr/>
              <a:t>134</a:t>
            </a:fld>
            <a:endParaRPr lang="ru-RU"/>
          </a:p>
        </p:txBody>
      </p:sp>
      <p:grpSp>
        <p:nvGrpSpPr>
          <p:cNvPr id="17" name="Группа 3"/>
          <p:cNvGrpSpPr/>
          <p:nvPr/>
        </p:nvGrpSpPr>
        <p:grpSpPr>
          <a:xfrm>
            <a:off x="-32" y="0"/>
            <a:ext cx="9144032" cy="642918"/>
            <a:chOff x="-32" y="0"/>
            <a:chExt cx="9144032" cy="642918"/>
          </a:xfrm>
          <a:solidFill>
            <a:schemeClr val="tx2">
              <a:lumMod val="20000"/>
              <a:lumOff val="80000"/>
            </a:schemeClr>
          </a:solidFill>
          <a:effectLst/>
        </p:grpSpPr>
        <p:grpSp>
          <p:nvGrpSpPr>
            <p:cNvPr id="18" name="Группа 4"/>
            <p:cNvGrpSpPr/>
            <p:nvPr/>
          </p:nvGrpSpPr>
          <p:grpSpPr>
            <a:xfrm>
              <a:off x="0" y="0"/>
              <a:ext cx="9144000" cy="642918"/>
              <a:chOff x="0" y="0"/>
              <a:chExt cx="9144000" cy="642918"/>
            </a:xfrm>
            <a:grpFill/>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19" name="Рисунок 18" descr="logo_lable_s-vfu_clear.png"/>
            <p:cNvPicPr>
              <a:picLocks noChangeAspect="1"/>
            </p:cNvPicPr>
            <p:nvPr/>
          </p:nvPicPr>
          <p:blipFill>
            <a:blip r:embed="rId6"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2500306"/>
            <a:ext cx="8072494" cy="1143007"/>
          </a:xfrm>
        </p:spPr>
        <p:txBody>
          <a:bodyPr>
            <a:normAutofit fontScale="90000"/>
          </a:bodyPr>
          <a:lstStyle/>
          <a:p>
            <a:r>
              <a:rPr lang="ru-RU" altLang="ru-RU" sz="4900" b="1" smtClean="0">
                <a:solidFill>
                  <a:srgbClr val="0B02C6"/>
                </a:solidFill>
              </a:rPr>
              <a:t>Ускорители вулканизации</a:t>
            </a:r>
            <a:r>
              <a:rPr lang="en-US" sz="3200" b="1">
                <a:solidFill>
                  <a:srgbClr val="0B02C6"/>
                </a:solidFill>
                <a:latin typeface="Calibri" pitchFamily="34" charset="0"/>
              </a:rPr>
              <a:t/>
            </a:r>
            <a:br>
              <a:rPr lang="en-US" sz="3200" b="1">
                <a:solidFill>
                  <a:srgbClr val="0B02C6"/>
                </a:solidFill>
                <a:latin typeface="Calibri" pitchFamily="34" charset="0"/>
              </a:rPr>
            </a:br>
            <a:endParaRPr lang="ru-RU" sz="3200">
              <a:solidFill>
                <a:srgbClr val="0B02C6"/>
              </a:solidFill>
              <a:latin typeface="Calibri" pitchFamily="34" charset="0"/>
            </a:endParaRPr>
          </a:p>
        </p:txBody>
      </p:sp>
      <p:sp>
        <p:nvSpPr>
          <p:cNvPr id="3" name="Подзаголовок 2"/>
          <p:cNvSpPr>
            <a:spLocks noGrp="1"/>
          </p:cNvSpPr>
          <p:nvPr>
            <p:ph type="subTitle" idx="1"/>
          </p:nvPr>
        </p:nvSpPr>
        <p:spPr/>
        <p:txBody>
          <a:bodyPr/>
          <a:lstStyle/>
          <a:p>
            <a:endParaRPr lang="ru-RU"/>
          </a:p>
        </p:txBody>
      </p:sp>
      <p:sp>
        <p:nvSpPr>
          <p:cNvPr id="10" name="Номер слайда 9"/>
          <p:cNvSpPr>
            <a:spLocks noGrp="1"/>
          </p:cNvSpPr>
          <p:nvPr>
            <p:ph type="sldNum" sz="quarter" idx="12"/>
          </p:nvPr>
        </p:nvSpPr>
        <p:spPr/>
        <p:txBody>
          <a:bodyPr/>
          <a:lstStyle/>
          <a:p>
            <a:fld id="{3B46923B-772B-4878-82EA-E2BF3C0C558C}" type="slidenum">
              <a:rPr lang="ru-RU" smtClean="0"/>
              <a:pPr/>
              <a:t>135</a:t>
            </a:fld>
            <a:endParaRPr lang="ru-RU"/>
          </a:p>
        </p:txBody>
      </p:sp>
      <p:grpSp>
        <p:nvGrpSpPr>
          <p:cNvPr id="17" name="Группа 3"/>
          <p:cNvGrpSpPr/>
          <p:nvPr/>
        </p:nvGrpSpPr>
        <p:grpSpPr>
          <a:xfrm>
            <a:off x="-32" y="0"/>
            <a:ext cx="9144032" cy="642918"/>
            <a:chOff x="-32" y="0"/>
            <a:chExt cx="9144032" cy="642918"/>
          </a:xfrm>
          <a:solidFill>
            <a:schemeClr val="tx2">
              <a:lumMod val="20000"/>
              <a:lumOff val="80000"/>
            </a:schemeClr>
          </a:solidFill>
          <a:effectLst/>
        </p:grpSpPr>
        <p:grpSp>
          <p:nvGrpSpPr>
            <p:cNvPr id="18" name="Группа 4"/>
            <p:cNvGrpSpPr/>
            <p:nvPr/>
          </p:nvGrpSpPr>
          <p:grpSpPr>
            <a:xfrm>
              <a:off x="0" y="0"/>
              <a:ext cx="9144000" cy="642918"/>
              <a:chOff x="0" y="0"/>
              <a:chExt cx="9144000" cy="642918"/>
            </a:xfrm>
            <a:grpFill/>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19" name="Рисунок 18"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47605" y="714356"/>
            <a:ext cx="2794548" cy="369332"/>
          </a:xfrm>
          <a:prstGeom prst="rect">
            <a:avLst/>
          </a:prstGeom>
          <a:noFill/>
        </p:spPr>
        <p:txBody>
          <a:bodyPr wrap="none" rtlCol="0">
            <a:spAutoFit/>
          </a:bodyPr>
          <a:lstStyle/>
          <a:p>
            <a:pPr algn="ctr"/>
            <a:r>
              <a:rPr lang="ru-RU" altLang="ru-RU" b="1" smtClean="0">
                <a:solidFill>
                  <a:srgbClr val="C00000"/>
                </a:solidFill>
                <a:cs typeface="Tahoma" pitchFamily="34" charset="0"/>
              </a:rPr>
              <a:t>Ускорители вулканизации</a:t>
            </a:r>
            <a:endParaRPr lang="ru-RU" altLang="ru-RU" b="1">
              <a:solidFill>
                <a:srgbClr val="C00000"/>
              </a:solidFill>
              <a:cs typeface="Tahoma" pitchFamily="34" charset="0"/>
            </a:endParaRPr>
          </a:p>
        </p:txBody>
      </p:sp>
      <p:sp>
        <p:nvSpPr>
          <p:cNvPr id="13" name="Прямоугольник 12"/>
          <p:cNvSpPr/>
          <p:nvPr/>
        </p:nvSpPr>
        <p:spPr>
          <a:xfrm>
            <a:off x="428596" y="1928820"/>
            <a:ext cx="8501062" cy="2571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grpSp>
        <p:nvGrpSpPr>
          <p:cNvPr id="14" name="Группа 13"/>
          <p:cNvGrpSpPr>
            <a:grpSpLocks/>
          </p:cNvGrpSpPr>
          <p:nvPr/>
        </p:nvGrpSpPr>
        <p:grpSpPr bwMode="auto">
          <a:xfrm>
            <a:off x="642938" y="2285992"/>
            <a:ext cx="7786715" cy="1714511"/>
            <a:chOff x="857224" y="4214787"/>
            <a:chExt cx="7786771" cy="1714534"/>
          </a:xfrm>
        </p:grpSpPr>
        <p:sp>
          <p:nvSpPr>
            <p:cNvPr id="15" name="TextBox 14"/>
            <p:cNvSpPr txBox="1"/>
            <p:nvPr/>
          </p:nvSpPr>
          <p:spPr>
            <a:xfrm>
              <a:off x="857224" y="4714888"/>
              <a:ext cx="2214578" cy="646121"/>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ru-RU" b="1"/>
                <a:t>Продолжительность вулканизации</a:t>
              </a:r>
            </a:p>
          </p:txBody>
        </p:sp>
        <p:sp>
          <p:nvSpPr>
            <p:cNvPr id="16" name="TextBox 3"/>
            <p:cNvSpPr txBox="1"/>
            <p:nvPr/>
          </p:nvSpPr>
          <p:spPr>
            <a:xfrm>
              <a:off x="3929058" y="4214806"/>
              <a:ext cx="2071711" cy="36990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eaLnBrk="1" fontAlgn="auto" hangingPunct="1">
                <a:spcBef>
                  <a:spcPts val="0"/>
                </a:spcBef>
                <a:spcAft>
                  <a:spcPts val="0"/>
                </a:spcAft>
                <a:defRPr/>
              </a:pPr>
              <a:r>
                <a:rPr lang="ru-RU" b="1"/>
                <a:t>Без ускорителей</a:t>
              </a:r>
            </a:p>
          </p:txBody>
        </p:sp>
        <p:sp>
          <p:nvSpPr>
            <p:cNvPr id="17" name="TextBox 16"/>
            <p:cNvSpPr txBox="1"/>
            <p:nvPr/>
          </p:nvSpPr>
          <p:spPr>
            <a:xfrm>
              <a:off x="6786607" y="4214787"/>
              <a:ext cx="1857388" cy="40011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eaLnBrk="1" fontAlgn="auto" hangingPunct="1">
                <a:spcBef>
                  <a:spcPts val="0"/>
                </a:spcBef>
                <a:spcAft>
                  <a:spcPts val="0"/>
                </a:spcAft>
                <a:defRPr/>
              </a:pPr>
              <a:r>
                <a:rPr lang="ru-RU" sz="2000" b="1"/>
                <a:t>3-4 часа</a:t>
              </a:r>
            </a:p>
          </p:txBody>
        </p:sp>
        <p:sp>
          <p:nvSpPr>
            <p:cNvPr id="18" name="TextBox 17"/>
            <p:cNvSpPr txBox="1"/>
            <p:nvPr/>
          </p:nvSpPr>
          <p:spPr>
            <a:xfrm>
              <a:off x="3929067" y="5357833"/>
              <a:ext cx="2071702" cy="36989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eaLnBrk="1" fontAlgn="auto" hangingPunct="1">
                <a:spcBef>
                  <a:spcPts val="0"/>
                </a:spcBef>
                <a:spcAft>
                  <a:spcPts val="0"/>
                </a:spcAft>
                <a:defRPr/>
              </a:pPr>
              <a:r>
                <a:rPr lang="ru-RU" b="1"/>
                <a:t>С ускорителями </a:t>
              </a:r>
            </a:p>
          </p:txBody>
        </p:sp>
        <p:sp>
          <p:nvSpPr>
            <p:cNvPr id="19" name="TextBox 18"/>
            <p:cNvSpPr txBox="1"/>
            <p:nvPr/>
          </p:nvSpPr>
          <p:spPr>
            <a:xfrm>
              <a:off x="6786578" y="5221426"/>
              <a:ext cx="1857388" cy="70789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eaLnBrk="1" fontAlgn="auto" hangingPunct="1">
                <a:spcBef>
                  <a:spcPts val="0"/>
                </a:spcBef>
                <a:spcAft>
                  <a:spcPts val="0"/>
                </a:spcAft>
                <a:defRPr/>
              </a:pPr>
              <a:r>
                <a:rPr lang="ru-RU" sz="2000" b="1"/>
                <a:t>Минуты и секунды</a:t>
              </a:r>
            </a:p>
          </p:txBody>
        </p:sp>
        <p:sp>
          <p:nvSpPr>
            <p:cNvPr id="20" name="Стрелка вправо 19"/>
            <p:cNvSpPr/>
            <p:nvPr/>
          </p:nvSpPr>
          <p:spPr>
            <a:xfrm rot="19492244">
              <a:off x="3224203" y="4645037"/>
              <a:ext cx="571504" cy="2143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1" name="Стрелка вправо 20"/>
            <p:cNvSpPr/>
            <p:nvPr/>
          </p:nvSpPr>
          <p:spPr>
            <a:xfrm rot="1884420">
              <a:off x="3214678" y="5214957"/>
              <a:ext cx="642943" cy="214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2" name="Стрелка вправо 21"/>
            <p:cNvSpPr/>
            <p:nvPr/>
          </p:nvSpPr>
          <p:spPr>
            <a:xfrm>
              <a:off x="6143651" y="4286256"/>
              <a:ext cx="500066" cy="2857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3" name="Стрелка вправо 22"/>
            <p:cNvSpPr/>
            <p:nvPr/>
          </p:nvSpPr>
          <p:spPr>
            <a:xfrm>
              <a:off x="6143651" y="5429269"/>
              <a:ext cx="500066" cy="2857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grpSp>
      <p:sp>
        <p:nvSpPr>
          <p:cNvPr id="24" name="Прямоугольник 23"/>
          <p:cNvSpPr/>
          <p:nvPr/>
        </p:nvSpPr>
        <p:spPr>
          <a:xfrm>
            <a:off x="252000" y="1080000"/>
            <a:ext cx="8640000" cy="646331"/>
          </a:xfrm>
          <a:prstGeom prst="rect">
            <a:avLst/>
          </a:prstGeom>
        </p:spPr>
        <p:txBody>
          <a:bodyPr>
            <a:spAutoFit/>
          </a:bodyPr>
          <a:lstStyle/>
          <a:p>
            <a:pPr algn="just"/>
            <a:r>
              <a:rPr lang="ru-RU" altLang="ru-RU" sz="1600" b="1" smtClean="0">
                <a:solidFill>
                  <a:srgbClr val="002060"/>
                </a:solidFill>
                <a:latin typeface="Calibri" pitchFamily="34" charset="0"/>
                <a:cs typeface="Times New Roman" pitchFamily="18" charset="0"/>
              </a:rPr>
              <a:t>– </a:t>
            </a:r>
            <a:r>
              <a:rPr lang="ru-RU" altLang="ru-RU" smtClean="0">
                <a:solidFill>
                  <a:srgbClr val="002060"/>
                </a:solidFill>
                <a:latin typeface="Calibri" pitchFamily="34" charset="0"/>
                <a:cs typeface="Times New Roman" pitchFamily="18" charset="0"/>
              </a:rPr>
              <a:t>это вещества, которые вводятся в резиновую смесь для ускорения процесса вулканизации и повышения физико-механических свойств резины</a:t>
            </a:r>
            <a:r>
              <a:rPr lang="ru-RU" altLang="ru-RU" sz="1600" b="1" smtClean="0">
                <a:solidFill>
                  <a:srgbClr val="002060"/>
                </a:solidFill>
                <a:latin typeface="Calibri" pitchFamily="34" charset="0"/>
                <a:cs typeface="Times New Roman" pitchFamily="18" charset="0"/>
              </a:rPr>
              <a:t>. </a:t>
            </a:r>
            <a:endParaRPr lang="ru-RU" altLang="ru-RU" sz="1600" b="1">
              <a:solidFill>
                <a:srgbClr val="002060"/>
              </a:solidFill>
              <a:latin typeface="Calibri" pitchFamily="34" charset="0"/>
              <a:cs typeface="Times New Roman" pitchFamily="18" charset="0"/>
            </a:endParaRPr>
          </a:p>
        </p:txBody>
      </p:sp>
      <p:sp>
        <p:nvSpPr>
          <p:cNvPr id="25" name="Rectangle 2"/>
          <p:cNvSpPr>
            <a:spLocks noChangeArrowheads="1"/>
          </p:cNvSpPr>
          <p:nvPr/>
        </p:nvSpPr>
        <p:spPr bwMode="auto">
          <a:xfrm>
            <a:off x="252000" y="4286250"/>
            <a:ext cx="8640000" cy="1892300"/>
          </a:xfrm>
          <a:prstGeom prst="rect">
            <a:avLst/>
          </a:prstGeom>
          <a:noFill/>
          <a:ln w="9525">
            <a:noFill/>
            <a:miter lim="800000"/>
            <a:headEnd/>
            <a:tailEnd/>
          </a:ln>
        </p:spPr>
        <p:txBody>
          <a:bodyPr anchor="ctr">
            <a:spAutoFit/>
          </a:bodyPr>
          <a:lstStyle/>
          <a:p>
            <a:pPr algn="ctr" eaLnBrk="1" hangingPunct="1">
              <a:spcAft>
                <a:spcPts val="1200"/>
              </a:spcAft>
            </a:pPr>
            <a:r>
              <a:rPr lang="ru-RU" altLang="ru-RU" sz="2000" b="1">
                <a:solidFill>
                  <a:srgbClr val="C00000"/>
                </a:solidFill>
                <a:latin typeface="Calibri" pitchFamily="34" charset="0"/>
                <a:cs typeface="Times New Roman" pitchFamily="18" charset="0"/>
              </a:rPr>
              <a:t>Применение ускорителей дает возможность:</a:t>
            </a:r>
          </a:p>
          <a:p>
            <a:pPr algn="just" eaLnBrk="1" hangingPunct="1">
              <a:spcAft>
                <a:spcPts val="1200"/>
              </a:spcAft>
              <a:buFont typeface="Arial" charset="0"/>
              <a:buChar char="•"/>
            </a:pPr>
            <a:r>
              <a:rPr lang="ru-RU" altLang="ru-RU" smtClean="0">
                <a:solidFill>
                  <a:srgbClr val="002060"/>
                </a:solidFill>
                <a:latin typeface="Calibri" pitchFamily="34" charset="0"/>
                <a:cs typeface="Times New Roman" pitchFamily="18" charset="0"/>
              </a:rPr>
              <a:t> уменьшить </a:t>
            </a:r>
            <a:r>
              <a:rPr lang="ru-RU" altLang="ru-RU">
                <a:solidFill>
                  <a:srgbClr val="002060"/>
                </a:solidFill>
                <a:latin typeface="Calibri" pitchFamily="34" charset="0"/>
                <a:cs typeface="Times New Roman" pitchFamily="18" charset="0"/>
              </a:rPr>
              <a:t>количество применяемой серы, и тем самым устранить возможность ее выцветания на поверхность резиновых изделий,</a:t>
            </a:r>
          </a:p>
          <a:p>
            <a:pPr algn="just" eaLnBrk="1" hangingPunct="1">
              <a:spcAft>
                <a:spcPts val="600"/>
              </a:spcAft>
              <a:buFont typeface="Arial" charset="0"/>
              <a:buChar char="•"/>
            </a:pPr>
            <a:r>
              <a:rPr lang="ru-RU" altLang="ru-RU">
                <a:solidFill>
                  <a:srgbClr val="002060"/>
                </a:solidFill>
                <a:latin typeface="Calibri" pitchFamily="34" charset="0"/>
                <a:cs typeface="Times New Roman" pitchFamily="18" charset="0"/>
              </a:rPr>
              <a:t> уменьшить возможность перевулканизации, </a:t>
            </a:r>
          </a:p>
          <a:p>
            <a:pPr algn="just" eaLnBrk="1" hangingPunct="1">
              <a:spcAft>
                <a:spcPts val="600"/>
              </a:spcAft>
              <a:buFont typeface="Arial" charset="0"/>
              <a:buChar char="•"/>
            </a:pPr>
            <a:r>
              <a:rPr lang="ru-RU" altLang="ru-RU" smtClean="0">
                <a:solidFill>
                  <a:srgbClr val="002060"/>
                </a:solidFill>
                <a:latin typeface="Calibri" pitchFamily="34" charset="0"/>
                <a:cs typeface="Times New Roman" pitchFamily="18" charset="0"/>
              </a:rPr>
              <a:t> повысить </a:t>
            </a:r>
            <a:r>
              <a:rPr lang="ru-RU" altLang="ru-RU">
                <a:solidFill>
                  <a:srgbClr val="002060"/>
                </a:solidFill>
                <a:latin typeface="Calibri" pitchFamily="34" charset="0"/>
                <a:cs typeface="Times New Roman" pitchFamily="18" charset="0"/>
              </a:rPr>
              <a:t>сопротивление старению и физико-механические свойства резины. </a:t>
            </a:r>
            <a:endParaRPr lang="ru-RU" altLang="ru-RU">
              <a:solidFill>
                <a:srgbClr val="002060"/>
              </a:solidFill>
              <a:latin typeface="Calibri" pitchFamily="34" charset="0"/>
            </a:endParaRPr>
          </a:p>
        </p:txBody>
      </p:sp>
      <p:sp>
        <p:nvSpPr>
          <p:cNvPr id="26" name="Номер слайда 25"/>
          <p:cNvSpPr>
            <a:spLocks noGrp="1"/>
          </p:cNvSpPr>
          <p:nvPr>
            <p:ph type="sldNum" sz="quarter" idx="12"/>
          </p:nvPr>
        </p:nvSpPr>
        <p:spPr/>
        <p:txBody>
          <a:bodyPr/>
          <a:lstStyle/>
          <a:p>
            <a:fld id="{3B46923B-772B-4878-82EA-E2BF3C0C558C}" type="slidenum">
              <a:rPr lang="ru-RU" smtClean="0"/>
              <a:pPr/>
              <a:t>136</a:t>
            </a:fld>
            <a:endParaRPr lang="ru-RU"/>
          </a:p>
        </p:txBody>
      </p:sp>
      <p:grpSp>
        <p:nvGrpSpPr>
          <p:cNvPr id="32" name="Группа 3"/>
          <p:cNvGrpSpPr/>
          <p:nvPr/>
        </p:nvGrpSpPr>
        <p:grpSpPr>
          <a:xfrm>
            <a:off x="-32" y="0"/>
            <a:ext cx="9144032" cy="642918"/>
            <a:chOff x="-32" y="0"/>
            <a:chExt cx="9144032" cy="642918"/>
          </a:xfrm>
          <a:solidFill>
            <a:schemeClr val="tx2">
              <a:lumMod val="20000"/>
              <a:lumOff val="80000"/>
            </a:schemeClr>
          </a:solidFill>
          <a:effectLst/>
        </p:grpSpPr>
        <p:grpSp>
          <p:nvGrpSpPr>
            <p:cNvPr id="33" name="Группа 4"/>
            <p:cNvGrpSpPr/>
            <p:nvPr/>
          </p:nvGrpSpPr>
          <p:grpSpPr>
            <a:xfrm>
              <a:off x="0" y="0"/>
              <a:ext cx="9144000" cy="642918"/>
              <a:chOff x="0" y="0"/>
              <a:chExt cx="9144000" cy="642918"/>
            </a:xfrm>
            <a:grpFill/>
          </p:grpSpPr>
          <p:sp>
            <p:nvSpPr>
              <p:cNvPr id="35" name="Прямоугольник 3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34" name="Рисунок 33"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2000" y="714356"/>
            <a:ext cx="3962810" cy="4708981"/>
          </a:xfrm>
          <a:prstGeom prst="rect">
            <a:avLst/>
          </a:prstGeom>
          <a:noFill/>
          <a:ln w="9525">
            <a:noFill/>
            <a:miter lim="800000"/>
            <a:headEnd/>
            <a:tailEnd/>
          </a:ln>
        </p:spPr>
        <p:txBody>
          <a:bodyPr wrap="square" anchor="ctr">
            <a:spAutoFit/>
          </a:bodyPr>
          <a:lstStyle/>
          <a:p>
            <a:pPr algn="ctr" eaLnBrk="1" hangingPunct="1"/>
            <a:r>
              <a:rPr lang="ru-RU" altLang="ru-RU" b="1" dirty="0">
                <a:solidFill>
                  <a:srgbClr val="C00000"/>
                </a:solidFill>
                <a:latin typeface="Calibri" pitchFamily="34" charset="0"/>
                <a:cs typeface="Times New Roman" pitchFamily="18" charset="0"/>
              </a:rPr>
              <a:t>Требования к ускорителям</a:t>
            </a:r>
          </a:p>
          <a:p>
            <a:pPr algn="just" eaLnBrk="1" hangingPunct="1"/>
            <a:endParaRPr lang="ru-RU" altLang="ru-RU" dirty="0">
              <a:latin typeface="Calibri" pitchFamily="34" charset="0"/>
              <a:cs typeface="Times New Roman" pitchFamily="18" charset="0"/>
            </a:endParaRPr>
          </a:p>
          <a:p>
            <a:pPr>
              <a:spcAft>
                <a:spcPts val="1200"/>
              </a:spcAft>
            </a:pPr>
            <a:r>
              <a:rPr lang="ru-RU" altLang="ru-RU" dirty="0" smtClean="0">
                <a:latin typeface="Calibri" pitchFamily="34" charset="0"/>
                <a:cs typeface="Times New Roman" pitchFamily="18" charset="0"/>
              </a:rPr>
              <a:t>- активность</a:t>
            </a:r>
            <a:r>
              <a:rPr lang="ru-RU" altLang="ru-RU" dirty="0">
                <a:latin typeface="Calibri" pitchFamily="34" charset="0"/>
                <a:cs typeface="Times New Roman" pitchFamily="18" charset="0"/>
              </a:rPr>
              <a:t>, т.е. </a:t>
            </a:r>
            <a:r>
              <a:rPr lang="ru-RU" altLang="ru-RU" dirty="0" smtClean="0">
                <a:latin typeface="Calibri" pitchFamily="34" charset="0"/>
                <a:cs typeface="Times New Roman" pitchFamily="18" charset="0"/>
              </a:rPr>
              <a:t>способность </a:t>
            </a:r>
            <a:r>
              <a:rPr lang="ru-RU" altLang="ru-RU" dirty="0" err="1" smtClean="0">
                <a:latin typeface="Calibri" pitchFamily="34" charset="0"/>
                <a:cs typeface="Times New Roman" pitchFamily="18" charset="0"/>
              </a:rPr>
              <a:t>сокра-щать</a:t>
            </a:r>
            <a:r>
              <a:rPr lang="ru-RU" altLang="ru-RU" dirty="0" smtClean="0">
                <a:latin typeface="Calibri" pitchFamily="34" charset="0"/>
                <a:cs typeface="Times New Roman" pitchFamily="18" charset="0"/>
              </a:rPr>
              <a:t> </a:t>
            </a:r>
            <a:r>
              <a:rPr lang="ru-RU" altLang="ru-RU" dirty="0">
                <a:latin typeface="Calibri" pitchFamily="34" charset="0"/>
                <a:cs typeface="Times New Roman" pitchFamily="18" charset="0"/>
              </a:rPr>
              <a:t>продолжительность </a:t>
            </a:r>
            <a:r>
              <a:rPr lang="ru-RU" altLang="ru-RU" dirty="0" err="1" smtClean="0">
                <a:latin typeface="Calibri" pitchFamily="34" charset="0"/>
                <a:cs typeface="Times New Roman" pitchFamily="18" charset="0"/>
              </a:rPr>
              <a:t>вулканиза-ции</a:t>
            </a:r>
            <a:r>
              <a:rPr lang="ru-RU" altLang="ru-RU" dirty="0">
                <a:latin typeface="Calibri" pitchFamily="34" charset="0"/>
                <a:cs typeface="Times New Roman" pitchFamily="18" charset="0"/>
              </a:rPr>
              <a:t>, необходимую для достижения наилучших физико-механических и технических свойств </a:t>
            </a:r>
            <a:r>
              <a:rPr lang="ru-RU" altLang="ru-RU" dirty="0" err="1">
                <a:latin typeface="Calibri" pitchFamily="34" charset="0"/>
                <a:cs typeface="Times New Roman" pitchFamily="18" charset="0"/>
              </a:rPr>
              <a:t>вулканизата</a:t>
            </a:r>
            <a:r>
              <a:rPr lang="ru-RU" altLang="ru-RU" dirty="0">
                <a:latin typeface="Calibri" pitchFamily="34" charset="0"/>
                <a:cs typeface="Times New Roman" pitchFamily="18" charset="0"/>
              </a:rPr>
              <a:t>;</a:t>
            </a:r>
            <a:endParaRPr lang="ru-RU" altLang="ru-RU" dirty="0">
              <a:latin typeface="Calibri" pitchFamily="34" charset="0"/>
            </a:endParaRPr>
          </a:p>
          <a:p>
            <a:pPr>
              <a:spcAft>
                <a:spcPts val="1200"/>
              </a:spcAft>
              <a:buFontTx/>
              <a:buChar char="-"/>
            </a:pPr>
            <a:r>
              <a:rPr lang="ru-RU" altLang="ru-RU" dirty="0" smtClean="0">
                <a:latin typeface="Calibri" pitchFamily="34" charset="0"/>
                <a:cs typeface="Times New Roman" pitchFamily="18" charset="0"/>
              </a:rPr>
              <a:t> влияние </a:t>
            </a:r>
            <a:r>
              <a:rPr lang="ru-RU" altLang="ru-RU" dirty="0">
                <a:latin typeface="Calibri" pitchFamily="34" charset="0"/>
                <a:cs typeface="Times New Roman" pitchFamily="18" charset="0"/>
              </a:rPr>
              <a:t>на плато вулканизации, физико-механические показатели </a:t>
            </a:r>
            <a:r>
              <a:rPr lang="ru-RU" altLang="ru-RU" dirty="0" err="1" smtClean="0">
                <a:latin typeface="Calibri" pitchFamily="34" charset="0"/>
                <a:cs typeface="Times New Roman" pitchFamily="18" charset="0"/>
              </a:rPr>
              <a:t>вулканизатов</a:t>
            </a:r>
            <a:r>
              <a:rPr lang="ru-RU" altLang="ru-RU" dirty="0" smtClean="0">
                <a:latin typeface="Calibri" pitchFamily="34" charset="0"/>
                <a:cs typeface="Times New Roman" pitchFamily="18" charset="0"/>
              </a:rPr>
              <a:t> </a:t>
            </a:r>
            <a:r>
              <a:rPr lang="ru-RU" altLang="ru-RU" dirty="0">
                <a:latin typeface="Calibri" pitchFamily="34" charset="0"/>
                <a:cs typeface="Times New Roman" pitchFamily="18" charset="0"/>
              </a:rPr>
              <a:t>и на сопротивление их старению;</a:t>
            </a:r>
          </a:p>
          <a:p>
            <a:pPr>
              <a:spcAft>
                <a:spcPts val="1200"/>
              </a:spcAft>
              <a:buFontTx/>
              <a:buChar char="-"/>
            </a:pPr>
            <a:r>
              <a:rPr lang="ru-RU" altLang="ru-RU" dirty="0" smtClean="0">
                <a:latin typeface="Calibri" pitchFamily="34" charset="0"/>
                <a:cs typeface="Times New Roman" pitchFamily="18" charset="0"/>
              </a:rPr>
              <a:t> повышение </a:t>
            </a:r>
            <a:r>
              <a:rPr lang="ru-RU" altLang="ru-RU" dirty="0">
                <a:latin typeface="Calibri" pitchFamily="34" charset="0"/>
                <a:cs typeface="Times New Roman" pitchFamily="18" charset="0"/>
              </a:rPr>
              <a:t>устойчивость резиновых смесей к преждевременной вулканизации.</a:t>
            </a:r>
            <a:endParaRPr lang="ru-RU" altLang="ru-RU" dirty="0">
              <a:latin typeface="Calibri" pitchFamily="34" charset="0"/>
            </a:endParaRPr>
          </a:p>
          <a:p>
            <a:pPr algn="just">
              <a:spcAft>
                <a:spcPts val="1200"/>
              </a:spcAft>
            </a:pPr>
            <a:r>
              <a:rPr lang="ru-RU" altLang="ru-RU" dirty="0">
                <a:latin typeface="Calibri" pitchFamily="34" charset="0"/>
                <a:cs typeface="Times New Roman" pitchFamily="18" charset="0"/>
              </a:rPr>
              <a:t> </a:t>
            </a:r>
            <a:endParaRPr lang="ru-RU" altLang="ru-RU" dirty="0">
              <a:latin typeface="Calibri" pitchFamily="34" charset="0"/>
            </a:endParaRPr>
          </a:p>
        </p:txBody>
      </p:sp>
      <p:pic>
        <p:nvPicPr>
          <p:cNvPr id="8" name="Рисунок 2" descr="рис3"/>
          <p:cNvPicPr>
            <a:picLocks noChangeAspect="1" noChangeArrowheads="1"/>
          </p:cNvPicPr>
          <p:nvPr/>
        </p:nvPicPr>
        <p:blipFill>
          <a:blip r:embed="rId4"/>
          <a:srcRect/>
          <a:stretch>
            <a:fillRect/>
          </a:stretch>
        </p:blipFill>
        <p:spPr bwMode="auto">
          <a:xfrm>
            <a:off x="4401151" y="841259"/>
            <a:ext cx="4457129" cy="4230815"/>
          </a:xfrm>
          <a:prstGeom prst="rect">
            <a:avLst/>
          </a:prstGeom>
          <a:noFill/>
          <a:ln w="9525">
            <a:noFill/>
            <a:miter lim="800000"/>
            <a:headEnd/>
            <a:tailEnd/>
          </a:ln>
        </p:spPr>
      </p:pic>
      <p:sp>
        <p:nvSpPr>
          <p:cNvPr id="10" name="Rectangle 1"/>
          <p:cNvSpPr>
            <a:spLocks noChangeArrowheads="1"/>
          </p:cNvSpPr>
          <p:nvPr/>
        </p:nvSpPr>
        <p:spPr bwMode="auto">
          <a:xfrm>
            <a:off x="252000" y="5210195"/>
            <a:ext cx="8640000" cy="1076325"/>
          </a:xfrm>
          <a:prstGeom prst="rect">
            <a:avLst/>
          </a:prstGeom>
          <a:ln>
            <a:noFill/>
            <a:headEnd/>
            <a:tailEnd/>
          </a:ln>
        </p:spPr>
        <p:style>
          <a:lnRef idx="2">
            <a:schemeClr val="accent6"/>
          </a:lnRef>
          <a:fillRef idx="1">
            <a:schemeClr val="lt1"/>
          </a:fillRef>
          <a:effectRef idx="0">
            <a:schemeClr val="accent6"/>
          </a:effectRef>
          <a:fontRef idx="minor">
            <a:schemeClr val="dk1"/>
          </a:fontRef>
        </p:style>
        <p:txBody>
          <a:bodyPr anchor="ctr">
            <a:spAutoFit/>
          </a:bodyPr>
          <a:lstStyle/>
          <a:p>
            <a:pPr algn="just">
              <a:defRPr/>
            </a:pPr>
            <a:r>
              <a:rPr lang="ru-RU" sz="1600" b="1" i="1">
                <a:solidFill>
                  <a:srgbClr val="C00000"/>
                </a:solidFill>
                <a:cs typeface="Times New Roman" pitchFamily="18" charset="0"/>
              </a:rPr>
              <a:t>Критическая температура действия </a:t>
            </a:r>
            <a:r>
              <a:rPr lang="ru-RU" sz="1600" b="1" i="1" smtClean="0">
                <a:solidFill>
                  <a:srgbClr val="C00000"/>
                </a:solidFill>
                <a:cs typeface="Times New Roman" pitchFamily="18" charset="0"/>
              </a:rPr>
              <a:t>ускорителя</a:t>
            </a:r>
            <a:r>
              <a:rPr lang="ru-RU" sz="1600" b="1" smtClean="0">
                <a:solidFill>
                  <a:schemeClr val="tx1"/>
                </a:solidFill>
                <a:latin typeface="Calibri" pitchFamily="34" charset="0"/>
                <a:ea typeface="Calibri" pitchFamily="34" charset="0"/>
                <a:cs typeface="Times New Roman" pitchFamily="18" charset="0"/>
              </a:rPr>
              <a:t> </a:t>
            </a:r>
            <a:r>
              <a:rPr lang="ru-RU" sz="1600" smtClean="0">
                <a:solidFill>
                  <a:srgbClr val="000000"/>
                </a:solidFill>
                <a:latin typeface="Calibri" pitchFamily="34" charset="0"/>
                <a:ea typeface="Calibri" pitchFamily="34" charset="0"/>
                <a:cs typeface="Times New Roman" pitchFamily="18" charset="0"/>
              </a:rPr>
              <a:t>– </a:t>
            </a:r>
            <a:r>
              <a:rPr lang="ru-RU" sz="1600" b="1" smtClean="0">
                <a:solidFill>
                  <a:schemeClr val="tx1"/>
                </a:solidFill>
                <a:cs typeface="Times New Roman" pitchFamily="18" charset="0"/>
              </a:rPr>
              <a:t>это </a:t>
            </a:r>
            <a:r>
              <a:rPr lang="ru-RU" sz="1600" b="1">
                <a:solidFill>
                  <a:schemeClr val="tx1"/>
                </a:solidFill>
                <a:cs typeface="Times New Roman" pitchFamily="18" charset="0"/>
              </a:rPr>
              <a:t>температура, выше которой он проявляет свое активное действие. Она не является постоянной величиной, а зависит от продолжительности нагревания и концентрации ускорителя в резиновой смеси, вида каучука, наличия активаторов.</a:t>
            </a:r>
            <a:endParaRPr lang="ru-RU" sz="1600" b="1">
              <a:solidFill>
                <a:schemeClr val="tx1"/>
              </a:solidFill>
            </a:endParaRPr>
          </a:p>
        </p:txBody>
      </p:sp>
      <p:sp>
        <p:nvSpPr>
          <p:cNvPr id="11" name="Номер слайда 10"/>
          <p:cNvSpPr>
            <a:spLocks noGrp="1"/>
          </p:cNvSpPr>
          <p:nvPr>
            <p:ph type="sldNum" sz="quarter" idx="12"/>
          </p:nvPr>
        </p:nvSpPr>
        <p:spPr/>
        <p:txBody>
          <a:bodyPr/>
          <a:lstStyle/>
          <a:p>
            <a:fld id="{3B46923B-772B-4878-82EA-E2BF3C0C558C}" type="slidenum">
              <a:rPr lang="ru-RU" smtClean="0"/>
              <a:pPr/>
              <a:t>137</a:t>
            </a:fld>
            <a:endParaRPr lang="ru-RU"/>
          </a:p>
        </p:txBody>
      </p:sp>
      <p:grpSp>
        <p:nvGrpSpPr>
          <p:cNvPr id="17" name="Группа 3"/>
          <p:cNvGrpSpPr/>
          <p:nvPr/>
        </p:nvGrpSpPr>
        <p:grpSpPr>
          <a:xfrm>
            <a:off x="-32" y="0"/>
            <a:ext cx="9144032" cy="642918"/>
            <a:chOff x="-32" y="0"/>
            <a:chExt cx="9144032" cy="642918"/>
          </a:xfrm>
          <a:solidFill>
            <a:schemeClr val="tx2">
              <a:lumMod val="20000"/>
              <a:lumOff val="80000"/>
            </a:schemeClr>
          </a:solidFill>
          <a:effectLst/>
        </p:grpSpPr>
        <p:grpSp>
          <p:nvGrpSpPr>
            <p:cNvPr id="18" name="Группа 4"/>
            <p:cNvGrpSpPr/>
            <p:nvPr/>
          </p:nvGrpSpPr>
          <p:grpSpPr>
            <a:xfrm>
              <a:off x="0" y="0"/>
              <a:ext cx="9144000" cy="642918"/>
              <a:chOff x="0" y="0"/>
              <a:chExt cx="9144000" cy="642918"/>
            </a:xfrm>
            <a:grpFill/>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19" name="Рисунок 18"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6000" y="1080000"/>
            <a:ext cx="8640000" cy="4678204"/>
          </a:xfrm>
          <a:prstGeom prst="rect">
            <a:avLst/>
          </a:prstGeom>
        </p:spPr>
        <p:txBody>
          <a:bodyPr wrap="square">
            <a:spAutoFit/>
          </a:bodyPr>
          <a:lstStyle/>
          <a:p>
            <a:pPr algn="just"/>
            <a:r>
              <a:rPr lang="ru-RU" b="1" dirty="0" err="1" smtClean="0">
                <a:solidFill>
                  <a:srgbClr val="0B02C6"/>
                </a:solidFill>
              </a:rPr>
              <a:t>Ультраускорители</a:t>
            </a:r>
            <a:r>
              <a:rPr lang="ru-RU" dirty="0" smtClean="0">
                <a:solidFill>
                  <a:srgbClr val="002060"/>
                </a:solidFill>
              </a:rPr>
              <a:t> – имеют обычно низкую температуру критического действия </a:t>
            </a:r>
            <a:r>
              <a:rPr lang="ru-RU" dirty="0">
                <a:solidFill>
                  <a:srgbClr val="002060"/>
                </a:solidFill>
              </a:rPr>
              <a:t>(от </a:t>
            </a:r>
            <a:r>
              <a:rPr lang="ru-RU" dirty="0" err="1" smtClean="0">
                <a:solidFill>
                  <a:srgbClr val="002060"/>
                </a:solidFill>
              </a:rPr>
              <a:t>комнтной</a:t>
            </a:r>
            <a:r>
              <a:rPr lang="ru-RU" dirty="0" smtClean="0">
                <a:solidFill>
                  <a:srgbClr val="002060"/>
                </a:solidFill>
              </a:rPr>
              <a:t> и выше) и очень высокую скорость вулканизации при практически полном отсутствии индукционного периода. Достижение оптимума вулканизации при 150 °С – 5-10 мин. </a:t>
            </a:r>
          </a:p>
          <a:p>
            <a:pPr algn="just">
              <a:spcAft>
                <a:spcPts val="600"/>
              </a:spcAft>
            </a:pPr>
            <a:r>
              <a:rPr lang="ru-RU" dirty="0" smtClean="0">
                <a:solidFill>
                  <a:srgbClr val="002060"/>
                </a:solidFill>
              </a:rPr>
              <a:t>(</a:t>
            </a:r>
            <a:r>
              <a:rPr lang="ru-RU" dirty="0" err="1" smtClean="0">
                <a:solidFill>
                  <a:srgbClr val="002060"/>
                </a:solidFill>
              </a:rPr>
              <a:t>Дитиокарбоматы</a:t>
            </a:r>
            <a:r>
              <a:rPr lang="ru-RU" dirty="0" smtClean="0">
                <a:solidFill>
                  <a:srgbClr val="002060"/>
                </a:solidFill>
              </a:rPr>
              <a:t>, </a:t>
            </a:r>
            <a:r>
              <a:rPr lang="ru-RU" dirty="0" err="1" smtClean="0">
                <a:solidFill>
                  <a:srgbClr val="002060"/>
                </a:solidFill>
              </a:rPr>
              <a:t>ксантогенаты</a:t>
            </a:r>
            <a:r>
              <a:rPr lang="ru-RU" dirty="0" smtClean="0">
                <a:solidFill>
                  <a:srgbClr val="002060"/>
                </a:solidFill>
              </a:rPr>
              <a:t>, некоторые </a:t>
            </a:r>
            <a:r>
              <a:rPr lang="ru-RU" dirty="0" err="1" smtClean="0">
                <a:solidFill>
                  <a:srgbClr val="002060"/>
                </a:solidFill>
              </a:rPr>
              <a:t>тиурамы</a:t>
            </a:r>
            <a:r>
              <a:rPr lang="ru-RU" dirty="0" smtClean="0">
                <a:solidFill>
                  <a:srgbClr val="002060"/>
                </a:solidFill>
              </a:rPr>
              <a:t>). </a:t>
            </a:r>
          </a:p>
          <a:p>
            <a:pPr algn="just"/>
            <a:r>
              <a:rPr lang="ru-RU" b="1" dirty="0" smtClean="0">
                <a:solidFill>
                  <a:srgbClr val="0B02C6"/>
                </a:solidFill>
              </a:rPr>
              <a:t>Ускорители средней активности</a:t>
            </a:r>
            <a:r>
              <a:rPr lang="ru-RU" dirty="0" smtClean="0">
                <a:solidFill>
                  <a:srgbClr val="0B02C6"/>
                </a:solidFill>
              </a:rPr>
              <a:t> </a:t>
            </a:r>
            <a:r>
              <a:rPr lang="ru-RU" dirty="0" smtClean="0">
                <a:solidFill>
                  <a:srgbClr val="002060"/>
                </a:solidFill>
              </a:rPr>
              <a:t>– температура критического действия от 115 °С и выше (средняя, удобная для ведения технологии), обеспечивают смесям достаточно высокую скорость вулканизации, приемлемые значения времени индукционного периода в начале вулканизации и регулируемые в достаточных пределах времени реверсии вулканизации. Достижение оптимума вулканизации при 150 °С – 30-60 мин. </a:t>
            </a:r>
          </a:p>
          <a:p>
            <a:pPr algn="just">
              <a:spcAft>
                <a:spcPts val="600"/>
              </a:spcAft>
            </a:pPr>
            <a:r>
              <a:rPr lang="ru-RU" dirty="0" smtClean="0">
                <a:solidFill>
                  <a:srgbClr val="002060"/>
                </a:solidFill>
              </a:rPr>
              <a:t>(</a:t>
            </a:r>
            <a:r>
              <a:rPr lang="ru-RU" dirty="0" err="1" smtClean="0">
                <a:solidFill>
                  <a:srgbClr val="002060"/>
                </a:solidFill>
              </a:rPr>
              <a:t>Тиазолы</a:t>
            </a:r>
            <a:r>
              <a:rPr lang="ru-RU" dirty="0" smtClean="0">
                <a:solidFill>
                  <a:srgbClr val="002060"/>
                </a:solidFill>
              </a:rPr>
              <a:t>, </a:t>
            </a:r>
            <a:r>
              <a:rPr lang="ru-RU" dirty="0" err="1" smtClean="0">
                <a:solidFill>
                  <a:srgbClr val="002060"/>
                </a:solidFill>
              </a:rPr>
              <a:t>сульфенамиды</a:t>
            </a:r>
            <a:r>
              <a:rPr lang="ru-RU" dirty="0" smtClean="0">
                <a:solidFill>
                  <a:srgbClr val="002060"/>
                </a:solidFill>
              </a:rPr>
              <a:t>, </a:t>
            </a:r>
            <a:r>
              <a:rPr lang="ru-RU" dirty="0" err="1" smtClean="0">
                <a:solidFill>
                  <a:srgbClr val="002060"/>
                </a:solidFill>
              </a:rPr>
              <a:t>тиурамы</a:t>
            </a:r>
            <a:r>
              <a:rPr lang="ru-RU" dirty="0" smtClean="0">
                <a:solidFill>
                  <a:srgbClr val="002060"/>
                </a:solidFill>
              </a:rPr>
              <a:t>, альдегидамины).</a:t>
            </a:r>
          </a:p>
          <a:p>
            <a:pPr algn="just"/>
            <a:r>
              <a:rPr lang="ru-RU" b="1" dirty="0" smtClean="0">
                <a:solidFill>
                  <a:srgbClr val="0B02C6"/>
                </a:solidFill>
              </a:rPr>
              <a:t>Ускорители низкой активности </a:t>
            </a:r>
            <a:r>
              <a:rPr lang="ru-RU" dirty="0" smtClean="0">
                <a:solidFill>
                  <a:srgbClr val="002060"/>
                </a:solidFill>
              </a:rPr>
              <a:t>– температура критического действия 130-140 °С, обеспечивают переработку без </a:t>
            </a:r>
            <a:r>
              <a:rPr lang="ru-RU" dirty="0" err="1" smtClean="0">
                <a:solidFill>
                  <a:srgbClr val="002060"/>
                </a:solidFill>
              </a:rPr>
              <a:t>подвулканизации</a:t>
            </a:r>
            <a:r>
              <a:rPr lang="ru-RU" dirty="0" smtClean="0">
                <a:solidFill>
                  <a:srgbClr val="002060"/>
                </a:solidFill>
              </a:rPr>
              <a:t> (</a:t>
            </a:r>
            <a:r>
              <a:rPr lang="ru-RU" dirty="0" err="1" smtClean="0">
                <a:solidFill>
                  <a:srgbClr val="002060"/>
                </a:solidFill>
              </a:rPr>
              <a:t>скорчинга</a:t>
            </a:r>
            <a:r>
              <a:rPr lang="ru-RU" dirty="0" smtClean="0">
                <a:solidFill>
                  <a:srgbClr val="002060"/>
                </a:solidFill>
              </a:rPr>
              <a:t>), используются преимущественно в комбинациях с более активными ускорителями. Достижение оптимума вулканизации при 150 °С – 60-120 мин. </a:t>
            </a:r>
          </a:p>
          <a:p>
            <a:pPr algn="just"/>
            <a:r>
              <a:rPr lang="ru-RU" dirty="0" smtClean="0">
                <a:solidFill>
                  <a:srgbClr val="002060"/>
                </a:solidFill>
              </a:rPr>
              <a:t>(</a:t>
            </a:r>
            <a:r>
              <a:rPr lang="ru-RU" dirty="0" err="1" smtClean="0">
                <a:solidFill>
                  <a:srgbClr val="002060"/>
                </a:solidFill>
              </a:rPr>
              <a:t>Гуанидины</a:t>
            </a:r>
            <a:r>
              <a:rPr lang="ru-RU" dirty="0" smtClean="0">
                <a:solidFill>
                  <a:srgbClr val="002060"/>
                </a:solidFill>
              </a:rPr>
              <a:t>). </a:t>
            </a:r>
            <a:endParaRPr lang="ru-RU" dirty="0">
              <a:solidFill>
                <a:srgbClr val="002060"/>
              </a:solidFill>
            </a:endParaRPr>
          </a:p>
        </p:txBody>
      </p:sp>
      <p:sp>
        <p:nvSpPr>
          <p:cNvPr id="8" name="TextBox 7"/>
          <p:cNvSpPr txBox="1"/>
          <p:nvPr/>
        </p:nvSpPr>
        <p:spPr>
          <a:xfrm>
            <a:off x="2915958" y="714356"/>
            <a:ext cx="3227678" cy="369332"/>
          </a:xfrm>
          <a:prstGeom prst="rect">
            <a:avLst/>
          </a:prstGeom>
          <a:noFill/>
        </p:spPr>
        <p:txBody>
          <a:bodyPr wrap="none" rtlCol="0">
            <a:spAutoFit/>
          </a:bodyPr>
          <a:lstStyle/>
          <a:p>
            <a:pPr algn="ctr">
              <a:defRPr/>
            </a:pPr>
            <a:r>
              <a:rPr lang="ru-RU" b="1" smtClean="0">
                <a:solidFill>
                  <a:srgbClr val="C00000"/>
                </a:solidFill>
              </a:rPr>
              <a:t>Классификация по активности</a:t>
            </a:r>
            <a:endParaRPr lang="ru-RU" b="1">
              <a:solidFill>
                <a:srgbClr val="C00000"/>
              </a:solidFill>
              <a:cs typeface="Times New Roman" pitchFamily="18" charset="0"/>
            </a:endParaRPr>
          </a:p>
        </p:txBody>
      </p:sp>
      <p:sp>
        <p:nvSpPr>
          <p:cNvPr id="10" name="Номер слайда 9"/>
          <p:cNvSpPr>
            <a:spLocks noGrp="1"/>
          </p:cNvSpPr>
          <p:nvPr>
            <p:ph type="sldNum" sz="quarter" idx="12"/>
          </p:nvPr>
        </p:nvSpPr>
        <p:spPr/>
        <p:txBody>
          <a:bodyPr/>
          <a:lstStyle/>
          <a:p>
            <a:fld id="{3B46923B-772B-4878-82EA-E2BF3C0C558C}" type="slidenum">
              <a:rPr lang="ru-RU" smtClean="0"/>
              <a:pPr/>
              <a:t>138</a:t>
            </a:fld>
            <a:endParaRPr lang="ru-RU"/>
          </a:p>
        </p:txBody>
      </p:sp>
      <p:grpSp>
        <p:nvGrpSpPr>
          <p:cNvPr id="16" name="Группа 3"/>
          <p:cNvGrpSpPr/>
          <p:nvPr/>
        </p:nvGrpSpPr>
        <p:grpSpPr>
          <a:xfrm>
            <a:off x="-32" y="0"/>
            <a:ext cx="9144032" cy="642918"/>
            <a:chOff x="-32" y="0"/>
            <a:chExt cx="9144032" cy="642918"/>
          </a:xfrm>
          <a:solidFill>
            <a:schemeClr val="tx2">
              <a:lumMod val="20000"/>
              <a:lumOff val="80000"/>
            </a:schemeClr>
          </a:solidFill>
          <a:effectLst/>
        </p:grpSpPr>
        <p:grpSp>
          <p:nvGrpSpPr>
            <p:cNvPr id="17"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18" name="Рисунок 17"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52000" y="720000"/>
            <a:ext cx="8640000" cy="5663089"/>
          </a:xfrm>
          <a:prstGeom prst="rect">
            <a:avLst/>
          </a:prstGeom>
        </p:spPr>
        <p:txBody>
          <a:bodyPr>
            <a:spAutoFit/>
          </a:bodyPr>
          <a:lstStyle/>
          <a:p>
            <a:pPr algn="just">
              <a:spcAft>
                <a:spcPts val="600"/>
              </a:spcAft>
            </a:pPr>
            <a:r>
              <a:rPr lang="ru-RU" smtClean="0">
                <a:solidFill>
                  <a:srgbClr val="002060"/>
                </a:solidFill>
              </a:rPr>
              <a:t>В настоящее время наблюдается тенденция к интенсификации процесса вулканизации за счет повышения температур вулканизации до 180-210 °С, что потребовало разработки и широкого использования полуэффективных (ПЭВ) и эффективных (ЭВ) вулканизующих систем, которые, в отличие от общепринятых (ОВ), позволяют уменьшить или полностью исключить реверсию свойств резин при повышенных температурах. </a:t>
            </a:r>
          </a:p>
          <a:p>
            <a:pPr algn="just">
              <a:spcAft>
                <a:spcPts val="600"/>
              </a:spcAft>
            </a:pPr>
            <a:r>
              <a:rPr lang="ru-RU" smtClean="0">
                <a:solidFill>
                  <a:srgbClr val="002060"/>
                </a:solidFill>
              </a:rPr>
              <a:t>Двойные системы ускорителей по оказываемому ими действию на скорость вулканизации каучуков подразделяют на три группы. </a:t>
            </a:r>
          </a:p>
          <a:p>
            <a:pPr algn="just">
              <a:spcAft>
                <a:spcPts val="600"/>
              </a:spcAft>
            </a:pPr>
            <a:r>
              <a:rPr lang="ru-RU" b="1" smtClean="0">
                <a:solidFill>
                  <a:srgbClr val="0B02C6"/>
                </a:solidFill>
              </a:rPr>
              <a:t>1. Системы с взаимной активацией ускорителей. </a:t>
            </a:r>
            <a:r>
              <a:rPr lang="ru-RU" smtClean="0">
                <a:solidFill>
                  <a:srgbClr val="002060"/>
                </a:solidFill>
              </a:rPr>
              <a:t>К ним относятся комбинации дисульфидов и меркаптанов с азотсодержащими органическими основаниями, а также сочетание дисульфидов с сульфенамидами. </a:t>
            </a:r>
          </a:p>
          <a:p>
            <a:pPr algn="just">
              <a:spcAft>
                <a:spcPts val="600"/>
              </a:spcAft>
            </a:pPr>
            <a:r>
              <a:rPr lang="ru-RU" b="1" smtClean="0">
                <a:solidFill>
                  <a:srgbClr val="0B02C6"/>
                </a:solidFill>
              </a:rPr>
              <a:t>2. Системы с активацией одного ускорителя. </a:t>
            </a:r>
            <a:r>
              <a:rPr lang="ru-RU" smtClean="0">
                <a:solidFill>
                  <a:srgbClr val="002060"/>
                </a:solidFill>
              </a:rPr>
              <a:t>Вулканизационная активность таких систем не превосходит активности самого сильного ускорителя в случае самостоятельного его применения в эквимолекулярной концентрации. Этот эффект характерен при сочетании сульфенамидов с азотсодержащими органическими основаниями. </a:t>
            </a:r>
          </a:p>
          <a:p>
            <a:pPr algn="just">
              <a:spcAft>
                <a:spcPts val="600"/>
              </a:spcAft>
            </a:pPr>
            <a:r>
              <a:rPr lang="ru-RU" b="1" smtClean="0">
                <a:solidFill>
                  <a:srgbClr val="0B02C6"/>
                </a:solidFill>
              </a:rPr>
              <a:t>3. Системы с аддитивным действием. </a:t>
            </a:r>
            <a:r>
              <a:rPr lang="ru-RU" smtClean="0">
                <a:solidFill>
                  <a:srgbClr val="002060"/>
                </a:solidFill>
              </a:rPr>
              <a:t>Это комбинации, состоящие из сульфенамидов или дисульфидов и тиураммоносульфидов, а также системы ускорителей, относящиеся к одному классу химических соединений. </a:t>
            </a:r>
            <a:endParaRPr lang="ru-RU">
              <a:solidFill>
                <a:srgbClr val="002060"/>
              </a:solidFill>
            </a:endParaRPr>
          </a:p>
        </p:txBody>
      </p:sp>
      <p:sp>
        <p:nvSpPr>
          <p:cNvPr id="18" name="Номер слайда 17"/>
          <p:cNvSpPr>
            <a:spLocks noGrp="1"/>
          </p:cNvSpPr>
          <p:nvPr>
            <p:ph type="sldNum" sz="quarter" idx="12"/>
          </p:nvPr>
        </p:nvSpPr>
        <p:spPr/>
        <p:txBody>
          <a:bodyPr/>
          <a:lstStyle/>
          <a:p>
            <a:fld id="{3B46923B-772B-4878-82EA-E2BF3C0C558C}" type="slidenum">
              <a:rPr lang="ru-RU" smtClean="0"/>
              <a:pPr/>
              <a:t>139</a:t>
            </a:fld>
            <a:endParaRPr lang="ru-RU"/>
          </a:p>
        </p:txBody>
      </p:sp>
      <p:grpSp>
        <p:nvGrpSpPr>
          <p:cNvPr id="14" name="Группа 3"/>
          <p:cNvGrpSpPr/>
          <p:nvPr/>
        </p:nvGrpSpPr>
        <p:grpSpPr>
          <a:xfrm>
            <a:off x="-32" y="0"/>
            <a:ext cx="9144032" cy="642918"/>
            <a:chOff x="-32" y="0"/>
            <a:chExt cx="9144032" cy="642918"/>
          </a:xfrm>
          <a:solidFill>
            <a:schemeClr val="tx2">
              <a:lumMod val="20000"/>
              <a:lumOff val="80000"/>
            </a:schemeClr>
          </a:solidFill>
          <a:effectLst/>
        </p:grpSpPr>
        <p:grpSp>
          <p:nvGrpSpPr>
            <p:cNvPr id="15"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16" name="Рисунок 15"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1044000"/>
            <a:ext cx="8643998" cy="5385396"/>
          </a:xfrm>
        </p:spPr>
        <p:txBody>
          <a:bodyPr>
            <a:noAutofit/>
          </a:bodyPr>
          <a:lstStyle/>
          <a:p>
            <a:pPr marL="0" indent="0" algn="just">
              <a:buNone/>
            </a:pPr>
            <a:r>
              <a:rPr lang="ru-RU" sz="1800" b="1" smtClean="0">
                <a:solidFill>
                  <a:srgbClr val="C00000"/>
                </a:solidFill>
              </a:rPr>
              <a:t>Структурная формула полимера </a:t>
            </a:r>
            <a:r>
              <a:rPr lang="ru-RU" sz="1800" smtClean="0">
                <a:solidFill>
                  <a:srgbClr val="002060"/>
                </a:solidFill>
              </a:rPr>
              <a:t>- это строение мономерного звена, заключенное в скобки (круглые или квадратные) с указанием n. </a:t>
            </a:r>
          </a:p>
          <a:p>
            <a:pPr marL="0" indent="0">
              <a:buNone/>
            </a:pPr>
            <a:endParaRPr lang="ru-RU" sz="1800" smtClean="0">
              <a:solidFill>
                <a:srgbClr val="002060"/>
              </a:solidFill>
            </a:endParaRPr>
          </a:p>
          <a:p>
            <a:pPr marL="0" indent="0">
              <a:buNone/>
            </a:pPr>
            <a:endParaRPr lang="ru-RU" sz="1800" smtClean="0">
              <a:solidFill>
                <a:srgbClr val="002060"/>
              </a:solidFill>
            </a:endParaRPr>
          </a:p>
          <a:p>
            <a:pPr marL="0" indent="0" algn="ctr">
              <a:buNone/>
            </a:pPr>
            <a:endParaRPr lang="ru-RU" sz="1800" b="1" smtClean="0">
              <a:solidFill>
                <a:srgbClr val="002060"/>
              </a:solidFill>
            </a:endParaRPr>
          </a:p>
          <a:p>
            <a:pPr marL="0" indent="0" algn="ctr">
              <a:buNone/>
            </a:pPr>
            <a:r>
              <a:rPr lang="ru-RU" sz="1800" b="1" smtClean="0">
                <a:solidFill>
                  <a:srgbClr val="002060"/>
                </a:solidFill>
              </a:rPr>
              <a:t>гомополимер</a:t>
            </a:r>
          </a:p>
          <a:p>
            <a:pPr marL="0" indent="0">
              <a:buNone/>
            </a:pPr>
            <a:endParaRPr lang="ru-RU" sz="1800" smtClean="0">
              <a:solidFill>
                <a:srgbClr val="002060"/>
              </a:solidFill>
            </a:endParaRPr>
          </a:p>
          <a:p>
            <a:pPr marL="0" indent="0">
              <a:buNone/>
            </a:pPr>
            <a:endParaRPr lang="ru-RU" sz="1800" smtClean="0">
              <a:solidFill>
                <a:srgbClr val="002060"/>
              </a:solidFill>
            </a:endParaRPr>
          </a:p>
          <a:p>
            <a:pPr marL="0" indent="0">
              <a:buNone/>
            </a:pPr>
            <a:endParaRPr lang="ru-RU" sz="1800" smtClean="0">
              <a:solidFill>
                <a:srgbClr val="002060"/>
              </a:solidFill>
            </a:endParaRPr>
          </a:p>
          <a:p>
            <a:pPr marL="0" indent="0">
              <a:buNone/>
            </a:pPr>
            <a:endParaRPr lang="ru-RU" sz="1800" smtClean="0">
              <a:solidFill>
                <a:srgbClr val="002060"/>
              </a:solidFill>
            </a:endParaRPr>
          </a:p>
          <a:p>
            <a:pPr marL="0" indent="0">
              <a:buNone/>
            </a:pPr>
            <a:endParaRPr lang="ru-RU" sz="1800" smtClean="0">
              <a:solidFill>
                <a:srgbClr val="002060"/>
              </a:solidFill>
            </a:endParaRPr>
          </a:p>
          <a:p>
            <a:pPr marL="0" indent="0" algn="ctr">
              <a:buNone/>
            </a:pPr>
            <a:r>
              <a:rPr lang="ru-RU" sz="1800" b="1" smtClean="0">
                <a:solidFill>
                  <a:srgbClr val="002060"/>
                </a:solidFill>
              </a:rPr>
              <a:t>этиленпропиленовый сополимер</a:t>
            </a:r>
          </a:p>
          <a:p>
            <a:pPr marL="0" indent="0">
              <a:buNone/>
            </a:pPr>
            <a:endParaRPr lang="ru-RU" sz="1800" smtClean="0">
              <a:solidFill>
                <a:srgbClr val="002060"/>
              </a:solidFill>
            </a:endParaRPr>
          </a:p>
          <a:p>
            <a:pPr marL="0" indent="0">
              <a:buNone/>
            </a:pPr>
            <a:r>
              <a:rPr lang="ru-RU" sz="1800" smtClean="0">
                <a:solidFill>
                  <a:srgbClr val="002060"/>
                </a:solidFill>
              </a:rPr>
              <a:t>Структурную формулу полимера еще изображают: </a:t>
            </a:r>
          </a:p>
          <a:p>
            <a:pPr marL="0" indent="0">
              <a:buNone/>
            </a:pPr>
            <a:endParaRPr lang="ru-RU" sz="1600">
              <a:solidFill>
                <a:srgbClr val="002060"/>
              </a:solidFill>
            </a:endParaRPr>
          </a:p>
          <a:p>
            <a:pPr marL="0" indent="0" algn="just">
              <a:spcBef>
                <a:spcPts val="0"/>
              </a:spcBef>
              <a:spcAft>
                <a:spcPts val="1200"/>
              </a:spcAft>
              <a:buNone/>
            </a:pPr>
            <a:endParaRPr lang="ru-RU" sz="1600"/>
          </a:p>
        </p:txBody>
      </p:sp>
      <p:sp>
        <p:nvSpPr>
          <p:cNvPr id="11" name="Номер слайда 1"/>
          <p:cNvSpPr>
            <a:spLocks noGrp="1"/>
          </p:cNvSpPr>
          <p:nvPr>
            <p:ph type="sldNum" sz="quarter" idx="12"/>
          </p:nvPr>
        </p:nvSpPr>
        <p:spPr/>
        <p:txBody>
          <a:bodyPr/>
          <a:lstStyle/>
          <a:p>
            <a:fld id="{3B46923B-772B-4878-82EA-E2BF3C0C558C}" type="slidenum">
              <a:rPr lang="ru-RU" smtClean="0"/>
              <a:pPr/>
              <a:t>14</a:t>
            </a:fld>
            <a:endParaRPr lang="ru-RU"/>
          </a:p>
        </p:txBody>
      </p:sp>
      <p:pic>
        <p:nvPicPr>
          <p:cNvPr id="7" name="Picture 2"/>
          <p:cNvPicPr>
            <a:picLocks noChangeAspect="1" noChangeArrowheads="1"/>
          </p:cNvPicPr>
          <p:nvPr/>
        </p:nvPicPr>
        <p:blipFill>
          <a:blip r:embed="rId4"/>
          <a:srcRect/>
          <a:stretch>
            <a:fillRect/>
          </a:stretch>
        </p:blipFill>
        <p:spPr bwMode="auto">
          <a:xfrm>
            <a:off x="3428992" y="1981193"/>
            <a:ext cx="2016125" cy="519113"/>
          </a:xfrm>
          <a:prstGeom prst="rect">
            <a:avLst/>
          </a:prstGeom>
          <a:noFill/>
          <a:ln w="9525">
            <a:noFill/>
            <a:miter lim="800000"/>
            <a:headEnd/>
            <a:tailEnd/>
          </a:ln>
        </p:spPr>
      </p:pic>
      <p:pic>
        <p:nvPicPr>
          <p:cNvPr id="8" name="Picture 3"/>
          <p:cNvPicPr>
            <a:picLocks noChangeAspect="1" noChangeArrowheads="1"/>
          </p:cNvPicPr>
          <p:nvPr/>
        </p:nvPicPr>
        <p:blipFill>
          <a:blip r:embed="rId5"/>
          <a:srcRect/>
          <a:stretch>
            <a:fillRect/>
          </a:stretch>
        </p:blipFill>
        <p:spPr bwMode="auto">
          <a:xfrm>
            <a:off x="1780693" y="3214686"/>
            <a:ext cx="5648827" cy="1214446"/>
          </a:xfrm>
          <a:prstGeom prst="rect">
            <a:avLst/>
          </a:prstGeom>
          <a:noFill/>
          <a:ln w="9525">
            <a:noFill/>
            <a:miter lim="800000"/>
            <a:headEnd/>
            <a:tailEnd/>
          </a:ln>
        </p:spPr>
      </p:pic>
      <p:pic>
        <p:nvPicPr>
          <p:cNvPr id="1027" name="Picture 3"/>
          <p:cNvPicPr>
            <a:picLocks noChangeAspect="1" noChangeArrowheads="1"/>
          </p:cNvPicPr>
          <p:nvPr/>
        </p:nvPicPr>
        <p:blipFill>
          <a:blip r:embed="rId6"/>
          <a:srcRect/>
          <a:stretch>
            <a:fillRect/>
          </a:stretch>
        </p:blipFill>
        <p:spPr bwMode="auto">
          <a:xfrm>
            <a:off x="2934031" y="5857897"/>
            <a:ext cx="3352481" cy="449924"/>
          </a:xfrm>
          <a:prstGeom prst="rect">
            <a:avLst/>
          </a:prstGeom>
          <a:noFill/>
          <a:ln w="9525">
            <a:noFill/>
            <a:miter lim="800000"/>
            <a:headEnd/>
            <a:tailEnd/>
          </a:ln>
          <a:effectLst/>
        </p:spPr>
      </p:pic>
      <p:grpSp>
        <p:nvGrpSpPr>
          <p:cNvPr id="13" name="Группа 9"/>
          <p:cNvGrpSpPr/>
          <p:nvPr/>
        </p:nvGrpSpPr>
        <p:grpSpPr>
          <a:xfrm>
            <a:off x="-32" y="0"/>
            <a:ext cx="9144032" cy="642918"/>
            <a:chOff x="-32" y="0"/>
            <a:chExt cx="9144032" cy="642918"/>
          </a:xfrm>
          <a:solidFill>
            <a:schemeClr val="tx2">
              <a:lumMod val="20000"/>
              <a:lumOff val="80000"/>
            </a:schemeClr>
          </a:solidFill>
          <a:effectLst/>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20" name="Рисунок 19" descr="logo_lable_s-vfu_clear.png"/>
            <p:cNvPicPr>
              <a:picLocks noChangeAspect="1"/>
            </p:cNvPicPr>
            <p:nvPr/>
          </p:nvPicPr>
          <p:blipFill>
            <a:blip r:embed="rId7"/>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6000" y="1080000"/>
            <a:ext cx="8640000" cy="4524315"/>
          </a:xfrm>
          <a:prstGeom prst="rect">
            <a:avLst/>
          </a:prstGeom>
        </p:spPr>
        <p:txBody>
          <a:bodyPr wrap="square">
            <a:spAutoFit/>
          </a:bodyPr>
          <a:lstStyle/>
          <a:p>
            <a:pPr algn="just"/>
            <a:r>
              <a:rPr lang="ru-RU" smtClean="0">
                <a:solidFill>
                  <a:srgbClr val="002060"/>
                </a:solidFill>
              </a:rPr>
              <a:t>Нет единой теории, объясняющей действие ускорителей. Предполагают, что в результате взаимодействия серы, ускорителей и активаторов вулканизации образуются промежуточные соединения (сульфидирующий комплекс), и присоединение серы к цепи каучука происходит за счет дальнейших превращений этих соединений. Природа промежуточных соединений и механизм процесса различаются для ускорителей разного типа. Наиболее быстрой стадией вулканизации является реакция образования сульфидирующего комплекса, строение которого схематически можно представить следующим образом: </a:t>
            </a:r>
          </a:p>
          <a:p>
            <a:endParaRPr lang="ru-RU" smtClean="0">
              <a:solidFill>
                <a:srgbClr val="002060"/>
              </a:solidFill>
            </a:endParaRPr>
          </a:p>
          <a:p>
            <a:endParaRPr lang="ru-RU" smtClean="0">
              <a:solidFill>
                <a:srgbClr val="002060"/>
              </a:solidFill>
            </a:endParaRPr>
          </a:p>
          <a:p>
            <a:endParaRPr lang="ru-RU" smtClean="0">
              <a:solidFill>
                <a:srgbClr val="002060"/>
              </a:solidFill>
            </a:endParaRPr>
          </a:p>
          <a:p>
            <a:endParaRPr lang="ru-RU" smtClean="0">
              <a:solidFill>
                <a:srgbClr val="002060"/>
              </a:solidFill>
            </a:endParaRPr>
          </a:p>
          <a:p>
            <a:endParaRPr lang="ru-RU" smtClean="0">
              <a:solidFill>
                <a:srgbClr val="002060"/>
              </a:solidFill>
            </a:endParaRPr>
          </a:p>
          <a:p>
            <a:endParaRPr lang="ru-RU" smtClean="0">
              <a:solidFill>
                <a:srgbClr val="002060"/>
              </a:solidFill>
            </a:endParaRPr>
          </a:p>
          <a:p>
            <a:endParaRPr lang="ru-RU" smtClean="0">
              <a:solidFill>
                <a:srgbClr val="002060"/>
              </a:solidFill>
            </a:endParaRPr>
          </a:p>
          <a:p>
            <a:pPr algn="just"/>
            <a:r>
              <a:rPr lang="ru-RU" altLang="ru-RU" smtClean="0">
                <a:solidFill>
                  <a:srgbClr val="002060"/>
                </a:solidFill>
                <a:ea typeface="Calibri" pitchFamily="34" charset="0"/>
                <a:cs typeface="Times New Roman" pitchFamily="18" charset="0"/>
              </a:rPr>
              <a:t>где У</a:t>
            </a:r>
            <a:r>
              <a:rPr lang="ru-RU" altLang="ru-RU" baseline="-30000" smtClean="0">
                <a:solidFill>
                  <a:srgbClr val="002060"/>
                </a:solidFill>
                <a:ea typeface="Calibri" pitchFamily="34" charset="0"/>
                <a:cs typeface="Times New Roman" pitchFamily="18" charset="0"/>
              </a:rPr>
              <a:t>ск</a:t>
            </a:r>
            <a:r>
              <a:rPr lang="ru-RU" altLang="ru-RU" smtClean="0">
                <a:solidFill>
                  <a:srgbClr val="002060"/>
                </a:solidFill>
                <a:ea typeface="Calibri" pitchFamily="34" charset="0"/>
                <a:cs typeface="Times New Roman" pitchFamily="18" charset="0"/>
              </a:rPr>
              <a:t> – ускоритель, </a:t>
            </a:r>
            <a:r>
              <a:rPr lang="en-US" altLang="ru-RU" smtClean="0">
                <a:solidFill>
                  <a:srgbClr val="002060"/>
                </a:solidFill>
                <a:ea typeface="Calibri" pitchFamily="34" charset="0"/>
                <a:cs typeface="Times New Roman" pitchFamily="18" charset="0"/>
              </a:rPr>
              <a:t>Me </a:t>
            </a:r>
            <a:r>
              <a:rPr lang="ru-RU" altLang="ru-RU" smtClean="0">
                <a:solidFill>
                  <a:srgbClr val="002060"/>
                </a:solidFill>
                <a:ea typeface="Calibri" pitchFamily="34" charset="0"/>
                <a:cs typeface="Times New Roman" pitchFamily="18" charset="0"/>
              </a:rPr>
              <a:t>– активатор, ЖК - жирная кислота</a:t>
            </a:r>
            <a:endParaRPr lang="ru-RU" altLang="ru-RU">
              <a:solidFill>
                <a:srgbClr val="002060"/>
              </a:solidFill>
              <a:ea typeface="Calibri" pitchFamily="34" charset="0"/>
              <a:cs typeface="Times New Roman" pitchFamily="18" charset="0"/>
            </a:endParaRPr>
          </a:p>
        </p:txBody>
      </p:sp>
      <p:sp>
        <p:nvSpPr>
          <p:cNvPr id="8" name="TextBox 7"/>
          <p:cNvSpPr txBox="1"/>
          <p:nvPr/>
        </p:nvSpPr>
        <p:spPr>
          <a:xfrm>
            <a:off x="3433221" y="714356"/>
            <a:ext cx="2210349" cy="369332"/>
          </a:xfrm>
          <a:prstGeom prst="rect">
            <a:avLst/>
          </a:prstGeom>
          <a:noFill/>
        </p:spPr>
        <p:txBody>
          <a:bodyPr wrap="none" rtlCol="0">
            <a:spAutoFit/>
          </a:bodyPr>
          <a:lstStyle/>
          <a:p>
            <a:pPr algn="ctr"/>
            <a:r>
              <a:rPr lang="ru-RU" altLang="ru-RU" b="1" smtClean="0">
                <a:solidFill>
                  <a:srgbClr val="C00000"/>
                </a:solidFill>
                <a:latin typeface="Calibri" pitchFamily="34" charset="0"/>
              </a:rPr>
              <a:t>Механизм действия</a:t>
            </a:r>
            <a:endParaRPr lang="ru-RU" altLang="ru-RU" b="1">
              <a:solidFill>
                <a:srgbClr val="C00000"/>
              </a:solidFill>
              <a:latin typeface="Calibri" pitchFamily="34" charset="0"/>
            </a:endParaRPr>
          </a:p>
        </p:txBody>
      </p:sp>
      <p:sp>
        <p:nvSpPr>
          <p:cNvPr id="10" name="Номер слайда 9"/>
          <p:cNvSpPr>
            <a:spLocks noGrp="1"/>
          </p:cNvSpPr>
          <p:nvPr>
            <p:ph type="sldNum" sz="quarter" idx="12"/>
          </p:nvPr>
        </p:nvSpPr>
        <p:spPr/>
        <p:txBody>
          <a:bodyPr/>
          <a:lstStyle/>
          <a:p>
            <a:fld id="{3B46923B-772B-4878-82EA-E2BF3C0C558C}" type="slidenum">
              <a:rPr lang="ru-RU" smtClean="0"/>
              <a:pPr/>
              <a:t>140</a:t>
            </a:fld>
            <a:endParaRPr lang="ru-RU"/>
          </a:p>
        </p:txBody>
      </p:sp>
      <p:pic>
        <p:nvPicPr>
          <p:cNvPr id="11" name="Рисунок 1"/>
          <p:cNvPicPr>
            <a:picLocks noChangeAspect="1" noChangeArrowheads="1"/>
          </p:cNvPicPr>
          <p:nvPr/>
        </p:nvPicPr>
        <p:blipFill>
          <a:blip r:embed="rId4"/>
          <a:srcRect/>
          <a:stretch>
            <a:fillRect/>
          </a:stretch>
        </p:blipFill>
        <p:spPr bwMode="auto">
          <a:xfrm>
            <a:off x="2857500" y="3500438"/>
            <a:ext cx="3019425" cy="1590675"/>
          </a:xfrm>
          <a:prstGeom prst="rect">
            <a:avLst/>
          </a:prstGeom>
          <a:noFill/>
          <a:ln w="9525">
            <a:noFill/>
            <a:miter lim="800000"/>
            <a:headEnd/>
            <a:tailEnd/>
          </a:ln>
        </p:spPr>
      </p:pic>
      <p:grpSp>
        <p:nvGrpSpPr>
          <p:cNvPr id="17" name="Группа 3"/>
          <p:cNvGrpSpPr/>
          <p:nvPr/>
        </p:nvGrpSpPr>
        <p:grpSpPr>
          <a:xfrm>
            <a:off x="-32" y="0"/>
            <a:ext cx="9144032" cy="642918"/>
            <a:chOff x="-32" y="0"/>
            <a:chExt cx="9144032" cy="642918"/>
          </a:xfrm>
          <a:solidFill>
            <a:schemeClr val="tx2">
              <a:lumMod val="20000"/>
              <a:lumOff val="80000"/>
            </a:schemeClr>
          </a:solidFill>
          <a:effectLst/>
        </p:grpSpPr>
        <p:grpSp>
          <p:nvGrpSpPr>
            <p:cNvPr id="18" name="Группа 4"/>
            <p:cNvGrpSpPr/>
            <p:nvPr/>
          </p:nvGrpSpPr>
          <p:grpSpPr>
            <a:xfrm>
              <a:off x="0" y="0"/>
              <a:ext cx="9144000" cy="642918"/>
              <a:chOff x="0" y="0"/>
              <a:chExt cx="9144000" cy="642918"/>
            </a:xfrm>
            <a:grpFill/>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19" name="Рисунок 18"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14282" y="1080000"/>
            <a:ext cx="8640000" cy="3093154"/>
          </a:xfrm>
          <a:prstGeom prst="rect">
            <a:avLst/>
          </a:prstGeom>
        </p:spPr>
        <p:txBody>
          <a:bodyPr wrap="square">
            <a:spAutoFit/>
          </a:bodyPr>
          <a:lstStyle/>
          <a:p>
            <a:pPr algn="just">
              <a:spcAft>
                <a:spcPts val="600"/>
              </a:spcAft>
            </a:pPr>
            <a:r>
              <a:rPr lang="ru-RU" b="1" dirty="0" smtClean="0">
                <a:solidFill>
                  <a:srgbClr val="0B02C6"/>
                </a:solidFill>
              </a:rPr>
              <a:t>ТИАЗОЛЫ</a:t>
            </a:r>
            <a:r>
              <a:rPr lang="ru-RU" dirty="0" smtClean="0">
                <a:solidFill>
                  <a:srgbClr val="0B02C6"/>
                </a:solidFill>
              </a:rPr>
              <a:t> </a:t>
            </a:r>
            <a:r>
              <a:rPr lang="ru-RU" dirty="0" smtClean="0">
                <a:solidFill>
                  <a:srgbClr val="002060"/>
                </a:solidFill>
              </a:rPr>
              <a:t>– пятичленные </a:t>
            </a:r>
            <a:r>
              <a:rPr lang="ru-RU" dirty="0" err="1" smtClean="0">
                <a:solidFill>
                  <a:srgbClr val="002060"/>
                </a:solidFill>
              </a:rPr>
              <a:t>гетероциклы</a:t>
            </a:r>
            <a:r>
              <a:rPr lang="ru-RU" dirty="0" smtClean="0">
                <a:solidFill>
                  <a:srgbClr val="002060"/>
                </a:solidFill>
              </a:rPr>
              <a:t> с серой, ускорители вулканизации средней активности. </a:t>
            </a:r>
          </a:p>
          <a:p>
            <a:pPr algn="just">
              <a:spcAft>
                <a:spcPts val="600"/>
              </a:spcAft>
            </a:pPr>
            <a:r>
              <a:rPr lang="ru-RU" dirty="0" smtClean="0">
                <a:solidFill>
                  <a:srgbClr val="002060"/>
                </a:solidFill>
              </a:rPr>
              <a:t>Обусловливают широкое плато вулканизации. Придают резинам высокое сопротивление старению, для увеличения степени сшивания </a:t>
            </a:r>
            <a:r>
              <a:rPr lang="ru-RU" dirty="0" err="1" smtClean="0">
                <a:solidFill>
                  <a:srgbClr val="002060"/>
                </a:solidFill>
              </a:rPr>
              <a:t>тиазолы</a:t>
            </a:r>
            <a:r>
              <a:rPr lang="ru-RU" dirty="0" smtClean="0">
                <a:solidFill>
                  <a:srgbClr val="002060"/>
                </a:solidFill>
              </a:rPr>
              <a:t> (первичные ускорителей вулканизации) применяют в сочетании с </a:t>
            </a:r>
            <a:r>
              <a:rPr lang="ru-RU" dirty="0" err="1" smtClean="0">
                <a:solidFill>
                  <a:srgbClr val="002060"/>
                </a:solidFill>
              </a:rPr>
              <a:t>гуанидинами</a:t>
            </a:r>
            <a:r>
              <a:rPr lang="ru-RU" dirty="0" smtClean="0">
                <a:solidFill>
                  <a:srgbClr val="002060"/>
                </a:solidFill>
              </a:rPr>
              <a:t> (вторичные ускорителей вулканизации). </a:t>
            </a:r>
          </a:p>
          <a:p>
            <a:pPr algn="just">
              <a:spcAft>
                <a:spcPts val="600"/>
              </a:spcAft>
            </a:pPr>
            <a:r>
              <a:rPr lang="ru-RU" dirty="0" smtClean="0">
                <a:solidFill>
                  <a:srgbClr val="002060"/>
                </a:solidFill>
              </a:rPr>
              <a:t>Такие двойные системы обладают синергическим действием. </a:t>
            </a:r>
          </a:p>
          <a:p>
            <a:pPr algn="just"/>
            <a:r>
              <a:rPr lang="ru-RU" dirty="0" smtClean="0">
                <a:solidFill>
                  <a:srgbClr val="002060"/>
                </a:solidFill>
              </a:rPr>
              <a:t>Полученные с их применением </a:t>
            </a:r>
            <a:r>
              <a:rPr lang="ru-RU" dirty="0" err="1" smtClean="0">
                <a:solidFill>
                  <a:srgbClr val="002060"/>
                </a:solidFill>
              </a:rPr>
              <a:t>вулканизаты</a:t>
            </a:r>
            <a:r>
              <a:rPr lang="ru-RU" dirty="0" smtClean="0">
                <a:solidFill>
                  <a:srgbClr val="002060"/>
                </a:solidFill>
              </a:rPr>
              <a:t> превосходят </a:t>
            </a:r>
            <a:r>
              <a:rPr lang="ru-RU" dirty="0" err="1" smtClean="0">
                <a:solidFill>
                  <a:srgbClr val="002060"/>
                </a:solidFill>
              </a:rPr>
              <a:t>вулканизаты</a:t>
            </a:r>
            <a:r>
              <a:rPr lang="ru-RU" dirty="0" smtClean="0">
                <a:solidFill>
                  <a:srgbClr val="002060"/>
                </a:solidFill>
              </a:rPr>
              <a:t> с одним из этих ускорителей по эластичности и выносливости при многократных деформациях. </a:t>
            </a:r>
          </a:p>
          <a:p>
            <a:pPr algn="just"/>
            <a:endParaRPr lang="ru-RU" dirty="0" smtClean="0"/>
          </a:p>
        </p:txBody>
      </p:sp>
      <p:sp>
        <p:nvSpPr>
          <p:cNvPr id="18" name="Номер слайда 17"/>
          <p:cNvSpPr>
            <a:spLocks noGrp="1"/>
          </p:cNvSpPr>
          <p:nvPr>
            <p:ph type="sldNum" sz="quarter" idx="12"/>
          </p:nvPr>
        </p:nvSpPr>
        <p:spPr/>
        <p:txBody>
          <a:bodyPr/>
          <a:lstStyle/>
          <a:p>
            <a:fld id="{3B46923B-772B-4878-82EA-E2BF3C0C558C}" type="slidenum">
              <a:rPr lang="ru-RU" smtClean="0"/>
              <a:pPr/>
              <a:t>141</a:t>
            </a:fld>
            <a:endParaRPr lang="ru-RU"/>
          </a:p>
        </p:txBody>
      </p:sp>
      <p:pic>
        <p:nvPicPr>
          <p:cNvPr id="9" name="Picture 3"/>
          <p:cNvPicPr>
            <a:picLocks noChangeAspect="1" noChangeArrowheads="1"/>
          </p:cNvPicPr>
          <p:nvPr/>
        </p:nvPicPr>
        <p:blipFill>
          <a:blip r:embed="rId4"/>
          <a:srcRect/>
          <a:stretch>
            <a:fillRect/>
          </a:stretch>
        </p:blipFill>
        <p:spPr bwMode="auto">
          <a:xfrm>
            <a:off x="1000100" y="4143380"/>
            <a:ext cx="1972265" cy="1422959"/>
          </a:xfrm>
          <a:prstGeom prst="rect">
            <a:avLst/>
          </a:prstGeom>
          <a:noFill/>
          <a:ln w="9525">
            <a:noFill/>
            <a:miter lim="800000"/>
            <a:headEnd/>
            <a:tailEnd/>
          </a:ln>
        </p:spPr>
      </p:pic>
      <p:sp>
        <p:nvSpPr>
          <p:cNvPr id="14" name="TextBox 13"/>
          <p:cNvSpPr txBox="1"/>
          <p:nvPr/>
        </p:nvSpPr>
        <p:spPr>
          <a:xfrm>
            <a:off x="3000364" y="714356"/>
            <a:ext cx="3046603" cy="369332"/>
          </a:xfrm>
          <a:prstGeom prst="rect">
            <a:avLst/>
          </a:prstGeom>
          <a:noFill/>
        </p:spPr>
        <p:txBody>
          <a:bodyPr wrap="none" rtlCol="0">
            <a:spAutoFit/>
          </a:bodyPr>
          <a:lstStyle/>
          <a:p>
            <a:r>
              <a:rPr lang="ru-RU" altLang="ru-RU" b="1" smtClean="0">
                <a:solidFill>
                  <a:srgbClr val="C00000"/>
                </a:solidFill>
                <a:latin typeface="Calibri" pitchFamily="34" charset="0"/>
              </a:rPr>
              <a:t>Промышленные ускорители</a:t>
            </a:r>
            <a:endParaRPr lang="ru-RU" altLang="ru-RU" b="1">
              <a:solidFill>
                <a:srgbClr val="C00000"/>
              </a:solidFill>
              <a:latin typeface="Calibri" pitchFamily="34" charset="0"/>
            </a:endParaRPr>
          </a:p>
        </p:txBody>
      </p:sp>
      <p:grpSp>
        <p:nvGrpSpPr>
          <p:cNvPr id="19" name="Группа 3"/>
          <p:cNvGrpSpPr/>
          <p:nvPr/>
        </p:nvGrpSpPr>
        <p:grpSpPr>
          <a:xfrm>
            <a:off x="-32" y="0"/>
            <a:ext cx="9144032" cy="642918"/>
            <a:chOff x="-32" y="0"/>
            <a:chExt cx="9144032" cy="642918"/>
          </a:xfrm>
          <a:solidFill>
            <a:schemeClr val="tx2">
              <a:lumMod val="20000"/>
              <a:lumOff val="80000"/>
            </a:schemeClr>
          </a:solidFill>
          <a:effectLst/>
        </p:grpSpPr>
        <p:grpSp>
          <p:nvGrpSpPr>
            <p:cNvPr id="20" name="Группа 4"/>
            <p:cNvGrpSpPr/>
            <p:nvPr/>
          </p:nvGrpSpPr>
          <p:grpSpPr>
            <a:xfrm>
              <a:off x="0" y="0"/>
              <a:ext cx="9144000" cy="642918"/>
              <a:chOff x="0" y="0"/>
              <a:chExt cx="9144000" cy="642918"/>
            </a:xfrm>
            <a:grpFill/>
          </p:grpSpPr>
          <p:sp>
            <p:nvSpPr>
              <p:cNvPr id="22" name="Прямоугольник 2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21" name="Рисунок 20"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14282" y="1080000"/>
            <a:ext cx="8640000" cy="369332"/>
          </a:xfrm>
          <a:prstGeom prst="rect">
            <a:avLst/>
          </a:prstGeom>
        </p:spPr>
        <p:txBody>
          <a:bodyPr wrap="square">
            <a:spAutoFit/>
          </a:bodyPr>
          <a:lstStyle/>
          <a:p>
            <a:pPr algn="just"/>
            <a:r>
              <a:rPr lang="ru-RU" b="1" smtClean="0">
                <a:solidFill>
                  <a:srgbClr val="0B02C6"/>
                </a:solidFill>
              </a:rPr>
              <a:t>ТИАЗОЛЫ.</a:t>
            </a:r>
            <a:endParaRPr lang="ru-RU" smtClean="0"/>
          </a:p>
        </p:txBody>
      </p:sp>
      <p:sp>
        <p:nvSpPr>
          <p:cNvPr id="18" name="Номер слайда 17"/>
          <p:cNvSpPr>
            <a:spLocks noGrp="1"/>
          </p:cNvSpPr>
          <p:nvPr>
            <p:ph type="sldNum" sz="quarter" idx="12"/>
          </p:nvPr>
        </p:nvSpPr>
        <p:spPr/>
        <p:txBody>
          <a:bodyPr/>
          <a:lstStyle/>
          <a:p>
            <a:fld id="{3B46923B-772B-4878-82EA-E2BF3C0C558C}" type="slidenum">
              <a:rPr lang="ru-RU" smtClean="0"/>
              <a:pPr/>
              <a:t>142</a:t>
            </a:fld>
            <a:endParaRPr lang="ru-RU"/>
          </a:p>
        </p:txBody>
      </p:sp>
      <p:graphicFrame>
        <p:nvGraphicFramePr>
          <p:cNvPr id="10" name="Таблица 9"/>
          <p:cNvGraphicFramePr>
            <a:graphicFrameLocks noGrp="1"/>
          </p:cNvGraphicFramePr>
          <p:nvPr/>
        </p:nvGraphicFramePr>
        <p:xfrm>
          <a:off x="214282" y="1571612"/>
          <a:ext cx="8643939" cy="3992013"/>
        </p:xfrm>
        <a:graphic>
          <a:graphicData uri="http://schemas.openxmlformats.org/drawingml/2006/table">
            <a:tbl>
              <a:tblPr/>
              <a:tblGrid>
                <a:gridCol w="4429127">
                  <a:extLst>
                    <a:ext uri="{9D8B030D-6E8A-4147-A177-3AD203B41FA5}">
                      <a16:colId xmlns:a16="http://schemas.microsoft.com/office/drawing/2014/main" val="20000"/>
                    </a:ext>
                  </a:extLst>
                </a:gridCol>
                <a:gridCol w="1214437">
                  <a:extLst>
                    <a:ext uri="{9D8B030D-6E8A-4147-A177-3AD203B41FA5}">
                      <a16:colId xmlns:a16="http://schemas.microsoft.com/office/drawing/2014/main" val="20001"/>
                    </a:ext>
                  </a:extLst>
                </a:gridCol>
                <a:gridCol w="928733">
                  <a:extLst>
                    <a:ext uri="{9D8B030D-6E8A-4147-A177-3AD203B41FA5}">
                      <a16:colId xmlns:a16="http://schemas.microsoft.com/office/drawing/2014/main" val="20002"/>
                    </a:ext>
                  </a:extLst>
                </a:gridCol>
                <a:gridCol w="2071642">
                  <a:extLst>
                    <a:ext uri="{9D8B030D-6E8A-4147-A177-3AD203B41FA5}">
                      <a16:colId xmlns:a16="http://schemas.microsoft.com/office/drawing/2014/main" val="20003"/>
                    </a:ext>
                  </a:extLst>
                </a:gridCol>
              </a:tblGrid>
              <a:tr h="598175">
                <a:tc>
                  <a:txBody>
                    <a:bodyPr/>
                    <a:lstStyle/>
                    <a:p>
                      <a:pPr algn="ctr">
                        <a:lnSpc>
                          <a:spcPct val="115000"/>
                        </a:lnSpc>
                        <a:spcAft>
                          <a:spcPts val="0"/>
                        </a:spcAft>
                      </a:pPr>
                      <a:r>
                        <a:rPr lang="ru-RU" sz="1600" b="1">
                          <a:latin typeface="Calibri"/>
                          <a:ea typeface="Calibri"/>
                          <a:cs typeface="Times New Roman"/>
                        </a:rPr>
                        <a:t>Название и химическая формула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Calibri"/>
                          <a:ea typeface="Calibri"/>
                          <a:cs typeface="Times New Roman"/>
                        </a:rPr>
                        <a:t>Плотность,</a:t>
                      </a:r>
                    </a:p>
                    <a:p>
                      <a:pPr algn="ctr">
                        <a:lnSpc>
                          <a:spcPct val="115000"/>
                        </a:lnSpc>
                        <a:spcAft>
                          <a:spcPts val="0"/>
                        </a:spcAft>
                      </a:pPr>
                      <a:r>
                        <a:rPr lang="ru-RU" sz="1600" b="1">
                          <a:latin typeface="Calibri"/>
                          <a:ea typeface="Calibri"/>
                          <a:cs typeface="Times New Roman"/>
                        </a:rPr>
                        <a:t>г/см</a:t>
                      </a:r>
                      <a:r>
                        <a:rPr lang="ru-RU" sz="1600" b="1" baseline="30000">
                          <a:latin typeface="Calibri"/>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Calibri"/>
                          <a:ea typeface="Calibri"/>
                          <a:cs typeface="Times New Roman"/>
                        </a:rPr>
                        <a:t>Т</a:t>
                      </a:r>
                      <a:r>
                        <a:rPr lang="ru-RU" sz="1600" b="1" baseline="-25000">
                          <a:latin typeface="Calibri"/>
                          <a:ea typeface="Calibri"/>
                          <a:cs typeface="Times New Roman"/>
                        </a:rPr>
                        <a:t>пл</a:t>
                      </a:r>
                      <a:r>
                        <a:rPr lang="ru-RU" sz="1600" b="1">
                          <a:latin typeface="Calibri"/>
                          <a:ea typeface="Calibri"/>
                          <a:cs typeface="Times New Roman"/>
                        </a:rPr>
                        <a:t>, </a:t>
                      </a:r>
                      <a:r>
                        <a:rPr lang="ru-RU" sz="1600" b="1" baseline="30000">
                          <a:latin typeface="Calibri"/>
                          <a:ea typeface="Calibri"/>
                          <a:cs typeface="Times New Roman"/>
                        </a:rPr>
                        <a:t>о</a:t>
                      </a:r>
                      <a:r>
                        <a:rPr lang="ru-RU" sz="1600" b="1">
                          <a:latin typeface="Calibri"/>
                          <a:ea typeface="Calibri"/>
                          <a:cs typeface="Times New Roman"/>
                        </a:rPr>
                        <a:t>С</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Calibri"/>
                          <a:ea typeface="Calibri"/>
                          <a:cs typeface="Times New Roman"/>
                        </a:rPr>
                        <a:t>Торговые марки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01030">
                <a:tc>
                  <a:txBody>
                    <a:bodyPr/>
                    <a:lstStyle/>
                    <a:p>
                      <a:pPr>
                        <a:lnSpc>
                          <a:spcPct val="115000"/>
                        </a:lnSpc>
                        <a:spcAft>
                          <a:spcPts val="0"/>
                        </a:spcAft>
                      </a:pPr>
                      <a:r>
                        <a:rPr lang="ru-RU" sz="1800" b="1" smtClean="0">
                          <a:latin typeface="Calibri"/>
                          <a:ea typeface="Calibri"/>
                          <a:cs typeface="Times New Roman"/>
                        </a:rPr>
                        <a:t>2-меркаптобензтиазол</a:t>
                      </a:r>
                    </a:p>
                    <a:p>
                      <a:pPr>
                        <a:lnSpc>
                          <a:spcPct val="115000"/>
                        </a:lnSpc>
                        <a:spcAft>
                          <a:spcPts val="0"/>
                        </a:spcAft>
                      </a:pPr>
                      <a:endParaRPr lang="ru-RU" sz="1800" b="1" smtClean="0">
                        <a:latin typeface="Calibri"/>
                        <a:ea typeface="Calibri"/>
                        <a:cs typeface="Times New Roman"/>
                      </a:endParaRPr>
                    </a:p>
                    <a:p>
                      <a:pPr>
                        <a:lnSpc>
                          <a:spcPct val="115000"/>
                        </a:lnSpc>
                        <a:spcAft>
                          <a:spcPts val="0"/>
                        </a:spcAft>
                      </a:pPr>
                      <a:endParaRPr lang="ru-RU" sz="1800" b="1" smtClean="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latin typeface="Calibri"/>
                          <a:ea typeface="Calibri"/>
                          <a:cs typeface="Times New Roman"/>
                        </a:rPr>
                        <a:t>1,41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latin typeface="Calibri"/>
                          <a:ea typeface="Calibri"/>
                          <a:cs typeface="Times New Roman"/>
                        </a:rPr>
                        <a:t>170-190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latin typeface="Calibri"/>
                          <a:ea typeface="Calibri"/>
                          <a:cs typeface="Times New Roman"/>
                        </a:rPr>
                        <a:t>Каптакс, МБТ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42033">
                <a:tc>
                  <a:txBody>
                    <a:bodyPr/>
                    <a:lstStyle/>
                    <a:p>
                      <a:pPr>
                        <a:lnSpc>
                          <a:spcPct val="115000"/>
                        </a:lnSpc>
                        <a:spcAft>
                          <a:spcPts val="0"/>
                        </a:spcAft>
                      </a:pPr>
                      <a:r>
                        <a:rPr lang="ru-RU" sz="1800" b="1" smtClean="0">
                          <a:latin typeface="Calibri"/>
                          <a:ea typeface="Calibri"/>
                          <a:cs typeface="Times New Roman"/>
                        </a:rPr>
                        <a:t>Ди-(2-бензтиазолил)дисульфид</a:t>
                      </a:r>
                    </a:p>
                    <a:p>
                      <a:pPr>
                        <a:lnSpc>
                          <a:spcPct val="115000"/>
                        </a:lnSpc>
                        <a:spcAft>
                          <a:spcPts val="0"/>
                        </a:spcAft>
                      </a:pPr>
                      <a:endParaRPr lang="ru-RU" sz="1800" b="1" smtClean="0">
                        <a:latin typeface="Calibri"/>
                        <a:ea typeface="Calibri"/>
                        <a:cs typeface="Times New Roman"/>
                      </a:endParaRPr>
                    </a:p>
                    <a:p>
                      <a:pPr>
                        <a:lnSpc>
                          <a:spcPct val="115000"/>
                        </a:lnSpc>
                        <a:spcAft>
                          <a:spcPts val="0"/>
                        </a:spcAft>
                      </a:pPr>
                      <a:endParaRPr lang="ru-RU" sz="1800" b="1" smtClean="0">
                        <a:latin typeface="Calibri"/>
                        <a:ea typeface="Calibri"/>
                        <a:cs typeface="Times New Roman"/>
                      </a:endParaRPr>
                    </a:p>
                    <a:p>
                      <a:pPr>
                        <a:lnSpc>
                          <a:spcPct val="115000"/>
                        </a:lnSpc>
                        <a:spcAft>
                          <a:spcPts val="0"/>
                        </a:spcAft>
                      </a:pPr>
                      <a:endParaRPr lang="ru-RU" sz="1800" b="1" smtClean="0">
                        <a:latin typeface="Calibri"/>
                        <a:ea typeface="Calibri"/>
                        <a:cs typeface="Times New Roman"/>
                      </a:endParaRPr>
                    </a:p>
                    <a:p>
                      <a:pPr>
                        <a:lnSpc>
                          <a:spcPct val="115000"/>
                        </a:lnSpc>
                        <a:spcAft>
                          <a:spcPts val="0"/>
                        </a:spcAft>
                      </a:pPr>
                      <a:endParaRPr lang="ru-RU" sz="1800" b="1" smtClean="0">
                        <a:latin typeface="Calibri"/>
                        <a:ea typeface="Calibri"/>
                        <a:cs typeface="Times New Roman"/>
                      </a:endParaRPr>
                    </a:p>
                    <a:p>
                      <a:pPr>
                        <a:lnSpc>
                          <a:spcPct val="115000"/>
                        </a:lnSpc>
                        <a:spcAft>
                          <a:spcPts val="0"/>
                        </a:spcAft>
                      </a:pPr>
                      <a:endParaRPr lang="ru-RU" sz="18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latin typeface="Calibri"/>
                          <a:ea typeface="Calibri"/>
                          <a:cs typeface="Times New Roman"/>
                        </a:rPr>
                        <a:t>1,45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latin typeface="Calibri"/>
                          <a:ea typeface="Calibri"/>
                          <a:cs typeface="Times New Roman"/>
                        </a:rPr>
                        <a:t>170-175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latin typeface="Calibri"/>
                          <a:ea typeface="Calibri"/>
                          <a:cs typeface="Times New Roman"/>
                        </a:rPr>
                        <a:t>Альтакс, ДБТД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1" name="Picture 5"/>
          <p:cNvPicPr>
            <a:picLocks noChangeAspect="1" noChangeArrowheads="1"/>
          </p:cNvPicPr>
          <p:nvPr/>
        </p:nvPicPr>
        <p:blipFill>
          <a:blip r:embed="rId4"/>
          <a:srcRect/>
          <a:stretch>
            <a:fillRect/>
          </a:stretch>
        </p:blipFill>
        <p:spPr bwMode="auto">
          <a:xfrm>
            <a:off x="2285984" y="2558349"/>
            <a:ext cx="2000264" cy="942089"/>
          </a:xfrm>
          <a:prstGeom prst="rect">
            <a:avLst/>
          </a:prstGeom>
          <a:noFill/>
          <a:ln w="9525">
            <a:noFill/>
            <a:miter lim="800000"/>
            <a:headEnd/>
            <a:tailEnd/>
          </a:ln>
        </p:spPr>
      </p:pic>
      <p:pic>
        <p:nvPicPr>
          <p:cNvPr id="12" name="Picture 6"/>
          <p:cNvPicPr>
            <a:picLocks noChangeAspect="1" noChangeArrowheads="1"/>
          </p:cNvPicPr>
          <p:nvPr/>
        </p:nvPicPr>
        <p:blipFill>
          <a:blip r:embed="rId5"/>
          <a:srcRect l="1679" r="4280"/>
          <a:stretch>
            <a:fillRect/>
          </a:stretch>
        </p:blipFill>
        <p:spPr bwMode="auto">
          <a:xfrm>
            <a:off x="428596" y="4214818"/>
            <a:ext cx="4000528" cy="1143008"/>
          </a:xfrm>
          <a:prstGeom prst="rect">
            <a:avLst/>
          </a:prstGeom>
          <a:noFill/>
          <a:ln w="9525">
            <a:noFill/>
            <a:miter lim="800000"/>
            <a:headEnd/>
            <a:tailEnd/>
          </a:ln>
        </p:spPr>
      </p:pic>
      <p:sp>
        <p:nvSpPr>
          <p:cNvPr id="14" name="TextBox 13"/>
          <p:cNvSpPr txBox="1"/>
          <p:nvPr/>
        </p:nvSpPr>
        <p:spPr>
          <a:xfrm>
            <a:off x="3000364" y="714356"/>
            <a:ext cx="3046603" cy="369332"/>
          </a:xfrm>
          <a:prstGeom prst="rect">
            <a:avLst/>
          </a:prstGeom>
          <a:noFill/>
        </p:spPr>
        <p:txBody>
          <a:bodyPr wrap="none" rtlCol="0">
            <a:spAutoFit/>
          </a:bodyPr>
          <a:lstStyle/>
          <a:p>
            <a:r>
              <a:rPr lang="ru-RU" altLang="ru-RU" b="1" smtClean="0">
                <a:solidFill>
                  <a:srgbClr val="C00000"/>
                </a:solidFill>
                <a:latin typeface="Calibri" pitchFamily="34" charset="0"/>
              </a:rPr>
              <a:t>Промышленные ускорители</a:t>
            </a:r>
            <a:endParaRPr lang="ru-RU" altLang="ru-RU" b="1">
              <a:solidFill>
                <a:srgbClr val="C00000"/>
              </a:solidFill>
              <a:latin typeface="Calibri" pitchFamily="34" charset="0"/>
            </a:endParaRPr>
          </a:p>
        </p:txBody>
      </p:sp>
      <p:grpSp>
        <p:nvGrpSpPr>
          <p:cNvPr id="21" name="Группа 3"/>
          <p:cNvGrpSpPr/>
          <p:nvPr/>
        </p:nvGrpSpPr>
        <p:grpSpPr>
          <a:xfrm>
            <a:off x="-32" y="0"/>
            <a:ext cx="9144032" cy="642918"/>
            <a:chOff x="-32" y="0"/>
            <a:chExt cx="9144032" cy="642918"/>
          </a:xfrm>
          <a:solidFill>
            <a:schemeClr val="tx2">
              <a:lumMod val="20000"/>
              <a:lumOff val="80000"/>
            </a:schemeClr>
          </a:solidFill>
          <a:effectLst/>
        </p:grpSpPr>
        <p:grpSp>
          <p:nvGrpSpPr>
            <p:cNvPr id="22" name="Группа 4"/>
            <p:cNvGrpSpPr/>
            <p:nvPr/>
          </p:nvGrpSpPr>
          <p:grpSpPr>
            <a:xfrm>
              <a:off x="0" y="0"/>
              <a:ext cx="9144000" cy="642918"/>
              <a:chOff x="0" y="0"/>
              <a:chExt cx="9144000" cy="642918"/>
            </a:xfrm>
            <a:grpFill/>
          </p:grpSpPr>
          <p:sp>
            <p:nvSpPr>
              <p:cNvPr id="24" name="Прямоугольник 2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23" name="Рисунок 22" descr="logo_lable_s-vfu_clear.png"/>
            <p:cNvPicPr>
              <a:picLocks noChangeAspect="1"/>
            </p:cNvPicPr>
            <p:nvPr/>
          </p:nvPicPr>
          <p:blipFill>
            <a:blip r:embed="rId6"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14282" y="1080000"/>
            <a:ext cx="8640000" cy="4001095"/>
          </a:xfrm>
          <a:prstGeom prst="rect">
            <a:avLst/>
          </a:prstGeom>
        </p:spPr>
        <p:txBody>
          <a:bodyPr wrap="square">
            <a:spAutoFit/>
          </a:bodyPr>
          <a:lstStyle/>
          <a:p>
            <a:pPr algn="just">
              <a:spcAft>
                <a:spcPts val="600"/>
              </a:spcAft>
            </a:pPr>
            <a:r>
              <a:rPr lang="ru-RU" b="1" dirty="0" smtClean="0">
                <a:solidFill>
                  <a:srgbClr val="0B02C6"/>
                </a:solidFill>
              </a:rPr>
              <a:t>СУЛЬФЕНАМИДЫ. </a:t>
            </a:r>
            <a:r>
              <a:rPr lang="ru-RU" dirty="0" smtClean="0">
                <a:solidFill>
                  <a:srgbClr val="002060"/>
                </a:solidFill>
              </a:rPr>
              <a:t>Важная особенность этих ускорителей – замедленное сшивание при температурах изготовления и технологии обработки резиновых смесей, а также в начальной стадии вулканизации, что позволяет предотвратить </a:t>
            </a:r>
            <a:r>
              <a:rPr lang="ru-RU" dirty="0" err="1" smtClean="0">
                <a:solidFill>
                  <a:srgbClr val="002060"/>
                </a:solidFill>
              </a:rPr>
              <a:t>подвулканизацию</a:t>
            </a:r>
            <a:r>
              <a:rPr lang="ru-RU" dirty="0" smtClean="0">
                <a:solidFill>
                  <a:srgbClr val="002060"/>
                </a:solidFill>
              </a:rPr>
              <a:t>.  </a:t>
            </a:r>
          </a:p>
          <a:p>
            <a:pPr algn="just">
              <a:spcAft>
                <a:spcPts val="600"/>
              </a:spcAft>
            </a:pPr>
            <a:r>
              <a:rPr lang="ru-RU" dirty="0" smtClean="0">
                <a:solidFill>
                  <a:srgbClr val="002060"/>
                </a:solidFill>
              </a:rPr>
              <a:t>В главном периоде вулканизации они обеспечивают высокую скорость сшивания при широком плато вулканизации. </a:t>
            </a:r>
          </a:p>
          <a:p>
            <a:pPr algn="just">
              <a:spcAft>
                <a:spcPts val="600"/>
              </a:spcAft>
            </a:pPr>
            <a:r>
              <a:rPr lang="ru-RU" dirty="0" smtClean="0">
                <a:solidFill>
                  <a:srgbClr val="002060"/>
                </a:solidFill>
              </a:rPr>
              <a:t>Хорошо распределяются в резиновых смесях. Позволяют значительно уменьшать дозировку серы (до 1,0-1,5 </a:t>
            </a:r>
            <a:r>
              <a:rPr lang="ru-RU" dirty="0" err="1" smtClean="0">
                <a:solidFill>
                  <a:srgbClr val="002060"/>
                </a:solidFill>
              </a:rPr>
              <a:t>мас</a:t>
            </a:r>
            <a:r>
              <a:rPr lang="ru-RU" dirty="0" smtClean="0">
                <a:solidFill>
                  <a:srgbClr val="002060"/>
                </a:solidFill>
              </a:rPr>
              <a:t>. ч.). </a:t>
            </a:r>
          </a:p>
          <a:p>
            <a:pPr algn="just">
              <a:spcAft>
                <a:spcPts val="600"/>
              </a:spcAft>
            </a:pPr>
            <a:r>
              <a:rPr lang="ru-RU" dirty="0" smtClean="0">
                <a:solidFill>
                  <a:srgbClr val="002060"/>
                </a:solidFill>
              </a:rPr>
              <a:t>Для активации </a:t>
            </a:r>
            <a:r>
              <a:rPr lang="ru-RU" dirty="0" err="1" smtClean="0">
                <a:solidFill>
                  <a:srgbClr val="002060"/>
                </a:solidFill>
              </a:rPr>
              <a:t>сульфенамидов</a:t>
            </a:r>
            <a:r>
              <a:rPr lang="ru-RU" dirty="0" smtClean="0">
                <a:solidFill>
                  <a:srgbClr val="002060"/>
                </a:solidFill>
              </a:rPr>
              <a:t> в смесях с малым содержанием серы могут быть использованы </a:t>
            </a:r>
            <a:r>
              <a:rPr lang="ru-RU" dirty="0" err="1" smtClean="0">
                <a:solidFill>
                  <a:srgbClr val="002060"/>
                </a:solidFill>
              </a:rPr>
              <a:t>дитиокарбаматы</a:t>
            </a:r>
            <a:r>
              <a:rPr lang="ru-RU" dirty="0" smtClean="0">
                <a:solidFill>
                  <a:srgbClr val="002060"/>
                </a:solidFill>
              </a:rPr>
              <a:t> или </a:t>
            </a:r>
            <a:r>
              <a:rPr lang="ru-RU" dirty="0" err="1" smtClean="0">
                <a:solidFill>
                  <a:srgbClr val="002060"/>
                </a:solidFill>
              </a:rPr>
              <a:t>тиурамы</a:t>
            </a:r>
            <a:r>
              <a:rPr lang="ru-RU" dirty="0" smtClean="0">
                <a:solidFill>
                  <a:srgbClr val="002060"/>
                </a:solidFill>
              </a:rPr>
              <a:t>. </a:t>
            </a:r>
          </a:p>
          <a:p>
            <a:pPr algn="just"/>
            <a:r>
              <a:rPr lang="ru-RU" dirty="0" smtClean="0">
                <a:solidFill>
                  <a:srgbClr val="002060"/>
                </a:solidFill>
              </a:rPr>
              <a:t>Такие системы позволяют получать резины, которые отличаются от резин с большим содержанием серы пониженной реверсией, повышенной стойкостью к старению, меньшими теплообразованием и остаточной деформацией при растяжении и сжатии. </a:t>
            </a:r>
            <a:endParaRPr lang="ru-RU" dirty="0">
              <a:solidFill>
                <a:srgbClr val="002060"/>
              </a:solidFill>
            </a:endParaRPr>
          </a:p>
        </p:txBody>
      </p:sp>
      <p:sp>
        <p:nvSpPr>
          <p:cNvPr id="18" name="Номер слайда 17"/>
          <p:cNvSpPr>
            <a:spLocks noGrp="1"/>
          </p:cNvSpPr>
          <p:nvPr>
            <p:ph type="sldNum" sz="quarter" idx="12"/>
          </p:nvPr>
        </p:nvSpPr>
        <p:spPr/>
        <p:txBody>
          <a:bodyPr/>
          <a:lstStyle/>
          <a:p>
            <a:fld id="{3B46923B-772B-4878-82EA-E2BF3C0C558C}" type="slidenum">
              <a:rPr lang="ru-RU" smtClean="0"/>
              <a:pPr/>
              <a:t>143</a:t>
            </a:fld>
            <a:endParaRPr lang="ru-RU"/>
          </a:p>
        </p:txBody>
      </p:sp>
      <p:sp>
        <p:nvSpPr>
          <p:cNvPr id="14" name="TextBox 13"/>
          <p:cNvSpPr txBox="1"/>
          <p:nvPr/>
        </p:nvSpPr>
        <p:spPr>
          <a:xfrm>
            <a:off x="3000364" y="714356"/>
            <a:ext cx="3046603" cy="369332"/>
          </a:xfrm>
          <a:prstGeom prst="rect">
            <a:avLst/>
          </a:prstGeom>
          <a:noFill/>
        </p:spPr>
        <p:txBody>
          <a:bodyPr wrap="none" rtlCol="0">
            <a:spAutoFit/>
          </a:bodyPr>
          <a:lstStyle/>
          <a:p>
            <a:r>
              <a:rPr lang="ru-RU" altLang="ru-RU" b="1" smtClean="0">
                <a:solidFill>
                  <a:srgbClr val="C00000"/>
                </a:solidFill>
                <a:latin typeface="Calibri" pitchFamily="34" charset="0"/>
              </a:rPr>
              <a:t>Промышленные ускорители</a:t>
            </a:r>
            <a:endParaRPr lang="ru-RU" altLang="ru-RU" b="1">
              <a:solidFill>
                <a:srgbClr val="C00000"/>
              </a:solidFill>
              <a:latin typeface="Calibri" pitchFamily="34" charset="0"/>
            </a:endParaRPr>
          </a:p>
        </p:txBody>
      </p:sp>
      <p:grpSp>
        <p:nvGrpSpPr>
          <p:cNvPr id="16" name="Группа 3"/>
          <p:cNvGrpSpPr/>
          <p:nvPr/>
        </p:nvGrpSpPr>
        <p:grpSpPr>
          <a:xfrm>
            <a:off x="-32" y="0"/>
            <a:ext cx="9144032" cy="642918"/>
            <a:chOff x="-32" y="0"/>
            <a:chExt cx="9144032" cy="642918"/>
          </a:xfrm>
          <a:solidFill>
            <a:schemeClr val="tx2">
              <a:lumMod val="20000"/>
              <a:lumOff val="80000"/>
            </a:schemeClr>
          </a:solidFill>
          <a:effectLst/>
        </p:grpSpPr>
        <p:grpSp>
          <p:nvGrpSpPr>
            <p:cNvPr id="19" name="Группа 4"/>
            <p:cNvGrpSpPr/>
            <p:nvPr/>
          </p:nvGrpSpPr>
          <p:grpSpPr>
            <a:xfrm>
              <a:off x="0" y="0"/>
              <a:ext cx="9144000" cy="642918"/>
              <a:chOff x="0" y="0"/>
              <a:chExt cx="9144000" cy="642918"/>
            </a:xfrm>
            <a:grpFill/>
          </p:grpSpPr>
          <p:sp>
            <p:nvSpPr>
              <p:cNvPr id="21" name="Прямоугольник 20"/>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20" name="Рисунок 19"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14282" y="1080000"/>
            <a:ext cx="8640000" cy="369332"/>
          </a:xfrm>
          <a:prstGeom prst="rect">
            <a:avLst/>
          </a:prstGeom>
        </p:spPr>
        <p:txBody>
          <a:bodyPr wrap="square">
            <a:spAutoFit/>
          </a:bodyPr>
          <a:lstStyle/>
          <a:p>
            <a:pPr algn="just"/>
            <a:r>
              <a:rPr lang="ru-RU" b="1" smtClean="0">
                <a:solidFill>
                  <a:srgbClr val="0B02C6"/>
                </a:solidFill>
              </a:rPr>
              <a:t>СУЛЬФЕНАМИДЫ.</a:t>
            </a:r>
            <a:r>
              <a:rPr lang="ru-RU" smtClean="0"/>
              <a:t> </a:t>
            </a:r>
            <a:endParaRPr lang="ru-RU"/>
          </a:p>
        </p:txBody>
      </p:sp>
      <p:sp>
        <p:nvSpPr>
          <p:cNvPr id="18" name="Номер слайда 17"/>
          <p:cNvSpPr>
            <a:spLocks noGrp="1"/>
          </p:cNvSpPr>
          <p:nvPr>
            <p:ph type="sldNum" sz="quarter" idx="12"/>
          </p:nvPr>
        </p:nvSpPr>
        <p:spPr/>
        <p:txBody>
          <a:bodyPr/>
          <a:lstStyle/>
          <a:p>
            <a:fld id="{3B46923B-772B-4878-82EA-E2BF3C0C558C}" type="slidenum">
              <a:rPr lang="ru-RU" smtClean="0"/>
              <a:pPr/>
              <a:t>144</a:t>
            </a:fld>
            <a:endParaRPr lang="ru-RU"/>
          </a:p>
        </p:txBody>
      </p:sp>
      <p:sp>
        <p:nvSpPr>
          <p:cNvPr id="14" name="TextBox 13"/>
          <p:cNvSpPr txBox="1"/>
          <p:nvPr/>
        </p:nvSpPr>
        <p:spPr>
          <a:xfrm>
            <a:off x="3000364" y="714356"/>
            <a:ext cx="3046603" cy="369332"/>
          </a:xfrm>
          <a:prstGeom prst="rect">
            <a:avLst/>
          </a:prstGeom>
          <a:noFill/>
        </p:spPr>
        <p:txBody>
          <a:bodyPr wrap="none" rtlCol="0">
            <a:spAutoFit/>
          </a:bodyPr>
          <a:lstStyle/>
          <a:p>
            <a:r>
              <a:rPr lang="ru-RU" altLang="ru-RU" b="1" smtClean="0">
                <a:solidFill>
                  <a:srgbClr val="C00000"/>
                </a:solidFill>
                <a:latin typeface="Calibri" pitchFamily="34" charset="0"/>
              </a:rPr>
              <a:t>Промышленные ускорители</a:t>
            </a:r>
            <a:endParaRPr lang="ru-RU" altLang="ru-RU" b="1">
              <a:solidFill>
                <a:srgbClr val="C00000"/>
              </a:solidFill>
              <a:latin typeface="Calibri" pitchFamily="34" charset="0"/>
            </a:endParaRPr>
          </a:p>
        </p:txBody>
      </p:sp>
      <p:graphicFrame>
        <p:nvGraphicFramePr>
          <p:cNvPr id="15" name="Таблица 14"/>
          <p:cNvGraphicFramePr>
            <a:graphicFrameLocks noGrp="1"/>
          </p:cNvGraphicFramePr>
          <p:nvPr/>
        </p:nvGraphicFramePr>
        <p:xfrm>
          <a:off x="214282" y="1571612"/>
          <a:ext cx="8715376" cy="4822026"/>
        </p:xfrm>
        <a:graphic>
          <a:graphicData uri="http://schemas.openxmlformats.org/drawingml/2006/table">
            <a:tbl>
              <a:tblPr/>
              <a:tblGrid>
                <a:gridCol w="4429156">
                  <a:extLst>
                    <a:ext uri="{9D8B030D-6E8A-4147-A177-3AD203B41FA5}">
                      <a16:colId xmlns:a16="http://schemas.microsoft.com/office/drawing/2014/main" val="20000"/>
                    </a:ext>
                  </a:extLst>
                </a:gridCol>
                <a:gridCol w="1214446">
                  <a:extLst>
                    <a:ext uri="{9D8B030D-6E8A-4147-A177-3AD203B41FA5}">
                      <a16:colId xmlns:a16="http://schemas.microsoft.com/office/drawing/2014/main" val="20001"/>
                    </a:ext>
                  </a:extLst>
                </a:gridCol>
                <a:gridCol w="928694">
                  <a:extLst>
                    <a:ext uri="{9D8B030D-6E8A-4147-A177-3AD203B41FA5}">
                      <a16:colId xmlns:a16="http://schemas.microsoft.com/office/drawing/2014/main" val="20002"/>
                    </a:ext>
                  </a:extLst>
                </a:gridCol>
                <a:gridCol w="2143080">
                  <a:extLst>
                    <a:ext uri="{9D8B030D-6E8A-4147-A177-3AD203B41FA5}">
                      <a16:colId xmlns:a16="http://schemas.microsoft.com/office/drawing/2014/main" val="20003"/>
                    </a:ext>
                  </a:extLst>
                </a:gridCol>
              </a:tblGrid>
              <a:tr h="642942">
                <a:tc>
                  <a:txBody>
                    <a:bodyPr/>
                    <a:lstStyle/>
                    <a:p>
                      <a:pPr algn="ctr">
                        <a:lnSpc>
                          <a:spcPct val="115000"/>
                        </a:lnSpc>
                        <a:spcAft>
                          <a:spcPts val="0"/>
                        </a:spcAft>
                      </a:pPr>
                      <a:r>
                        <a:rPr lang="ru-RU" sz="1600" b="1" smtClean="0">
                          <a:latin typeface="+mn-lt"/>
                          <a:ea typeface="Calibri"/>
                          <a:cs typeface="Times New Roman"/>
                        </a:rPr>
                        <a:t>Название и химическая формула </a:t>
                      </a:r>
                      <a:endParaRPr lang="ru-RU" sz="16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mn-lt"/>
                          <a:ea typeface="Calibri"/>
                          <a:cs typeface="Times New Roman"/>
                        </a:rPr>
                        <a:t>Плотность</a:t>
                      </a:r>
                      <a:r>
                        <a:rPr lang="ru-RU" sz="1600" b="1" smtClean="0">
                          <a:latin typeface="+mn-lt"/>
                          <a:ea typeface="Calibri"/>
                          <a:cs typeface="Times New Roman"/>
                        </a:rPr>
                        <a:t>, г/см</a:t>
                      </a:r>
                      <a:r>
                        <a:rPr lang="ru-RU" sz="1600" b="1" baseline="30000" smtClean="0">
                          <a:latin typeface="+mn-lt"/>
                          <a:ea typeface="Calibri"/>
                          <a:cs typeface="Times New Roman"/>
                        </a:rPr>
                        <a:t>3</a:t>
                      </a:r>
                      <a:endParaRPr lang="ru-RU" sz="1600" b="1" baseline="30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mn-lt"/>
                          <a:ea typeface="Calibri"/>
                          <a:cs typeface="Times New Roman"/>
                        </a:rPr>
                        <a:t>Т</a:t>
                      </a:r>
                      <a:r>
                        <a:rPr lang="ru-RU" sz="1600" b="1" baseline="-25000">
                          <a:latin typeface="+mn-lt"/>
                          <a:ea typeface="Calibri"/>
                          <a:cs typeface="Times New Roman"/>
                        </a:rPr>
                        <a:t>пл</a:t>
                      </a:r>
                      <a:r>
                        <a:rPr lang="ru-RU" sz="1600" b="1">
                          <a:latin typeface="+mn-lt"/>
                          <a:ea typeface="Calibri"/>
                          <a:cs typeface="Times New Roman"/>
                        </a:rPr>
                        <a:t>, </a:t>
                      </a:r>
                      <a:r>
                        <a:rPr lang="ru-RU" sz="1600" b="1" baseline="30000">
                          <a:latin typeface="+mn-lt"/>
                          <a:ea typeface="Calibri"/>
                          <a:cs typeface="Times New Roman"/>
                        </a:rPr>
                        <a:t>о</a:t>
                      </a:r>
                      <a:r>
                        <a:rPr lang="ru-RU" sz="1600" b="1">
                          <a:latin typeface="+mn-lt"/>
                          <a:ea typeface="Calibri"/>
                          <a:cs typeface="Times New Roman"/>
                        </a:rPr>
                        <a:t>С</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mn-lt"/>
                          <a:ea typeface="Calibri"/>
                          <a:cs typeface="Times New Roman"/>
                        </a:rPr>
                        <a:t>Торговые марки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5738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1" smtClean="0">
                          <a:latin typeface="+mn-lt"/>
                          <a:ea typeface="Calibri"/>
                          <a:cs typeface="Times New Roman"/>
                        </a:rPr>
                        <a:t>N-</a:t>
                      </a:r>
                      <a:r>
                        <a:rPr lang="ru-RU" sz="1800" b="1" smtClean="0">
                          <a:latin typeface="+mn-lt"/>
                          <a:ea typeface="Calibri"/>
                          <a:cs typeface="Times New Roman"/>
                        </a:rPr>
                        <a:t>циклогексил-2-бензтиазолилсульфенамид</a:t>
                      </a:r>
                    </a:p>
                    <a:p>
                      <a:pPr marL="0" marR="0" indent="0" algn="l" defTabSz="914400" rtl="0" eaLnBrk="1" fontAlgn="auto" latinLnBrk="0" hangingPunct="1">
                        <a:lnSpc>
                          <a:spcPct val="115000"/>
                        </a:lnSpc>
                        <a:spcBef>
                          <a:spcPts val="0"/>
                        </a:spcBef>
                        <a:spcAft>
                          <a:spcPts val="0"/>
                        </a:spcAft>
                        <a:buClrTx/>
                        <a:buSzTx/>
                        <a:buFontTx/>
                        <a:buNone/>
                        <a:tabLst/>
                        <a:defRPr/>
                      </a:pPr>
                      <a:endParaRPr lang="ru-RU" sz="1800" b="1" smtClean="0">
                        <a:latin typeface="+mn-lt"/>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ru-RU" sz="1800" b="1" smtClean="0">
                        <a:latin typeface="+mn-lt"/>
                        <a:ea typeface="Calibri"/>
                        <a:cs typeface="Times New Roman"/>
                      </a:endParaRPr>
                    </a:p>
                    <a:p>
                      <a:pPr>
                        <a:lnSpc>
                          <a:spcPct val="115000"/>
                        </a:lnSpc>
                        <a:spcAft>
                          <a:spcPts val="0"/>
                        </a:spcAft>
                      </a:pP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800" b="1" smtClean="0">
                        <a:latin typeface="+mn-lt"/>
                        <a:ea typeface="Calibri"/>
                        <a:cs typeface="Times New Roman"/>
                      </a:endParaRPr>
                    </a:p>
                    <a:p>
                      <a:pPr algn="ctr">
                        <a:lnSpc>
                          <a:spcPct val="115000"/>
                        </a:lnSpc>
                        <a:spcAft>
                          <a:spcPts val="0"/>
                        </a:spcAft>
                      </a:pPr>
                      <a:r>
                        <a:rPr lang="ru-RU" sz="1800" b="1" smtClean="0">
                          <a:latin typeface="+mn-lt"/>
                          <a:ea typeface="Calibri"/>
                          <a:cs typeface="Times New Roman"/>
                        </a:rPr>
                        <a:t>1,27</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800" b="1" smtClean="0">
                        <a:latin typeface="+mn-lt"/>
                        <a:ea typeface="Calibri"/>
                        <a:cs typeface="Times New Roman"/>
                      </a:endParaRPr>
                    </a:p>
                    <a:p>
                      <a:pPr algn="ctr">
                        <a:lnSpc>
                          <a:spcPct val="115000"/>
                        </a:lnSpc>
                        <a:spcAft>
                          <a:spcPts val="0"/>
                        </a:spcAft>
                      </a:pPr>
                      <a:r>
                        <a:rPr lang="ru-RU" sz="1800" b="1" smtClean="0">
                          <a:latin typeface="+mn-lt"/>
                          <a:ea typeface="Calibri"/>
                          <a:cs typeface="Times New Roman"/>
                        </a:rPr>
                        <a:t>94-103</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ru-RU" sz="1800" b="1" smtClean="0">
                        <a:latin typeface="+mn-lt"/>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r>
                        <a:rPr lang="ru-RU" sz="1800" b="1" smtClean="0">
                          <a:latin typeface="+mn-lt"/>
                          <a:ea typeface="Calibri"/>
                          <a:cs typeface="Times New Roman"/>
                        </a:rPr>
                        <a:t>Сульфенамид Ц, сантокюр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4307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1" smtClean="0">
                          <a:latin typeface="+mn-lt"/>
                          <a:ea typeface="Calibri"/>
                          <a:cs typeface="Times New Roman"/>
                        </a:rPr>
                        <a:t>N-</a:t>
                      </a:r>
                      <a:r>
                        <a:rPr lang="ru-RU" sz="1800" b="1" smtClean="0">
                          <a:latin typeface="+mn-lt"/>
                          <a:ea typeface="Calibri"/>
                          <a:cs typeface="Times New Roman"/>
                        </a:rPr>
                        <a:t>оксидиэтилен-2-бензтиазолилсульфенамид</a:t>
                      </a:r>
                    </a:p>
                    <a:p>
                      <a:pPr marL="0" marR="0" indent="0" algn="l" defTabSz="914400" rtl="0" eaLnBrk="1" fontAlgn="auto" latinLnBrk="0" hangingPunct="1">
                        <a:lnSpc>
                          <a:spcPct val="115000"/>
                        </a:lnSpc>
                        <a:spcBef>
                          <a:spcPts val="0"/>
                        </a:spcBef>
                        <a:spcAft>
                          <a:spcPts val="0"/>
                        </a:spcAft>
                        <a:buClrTx/>
                        <a:buSzTx/>
                        <a:buFontTx/>
                        <a:buNone/>
                        <a:tabLst/>
                        <a:defRPr/>
                      </a:pPr>
                      <a:endParaRPr lang="ru-RU" sz="1800" b="1" smtClean="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800" b="1" smtClean="0">
                        <a:latin typeface="+mn-lt"/>
                        <a:ea typeface="Calibri"/>
                        <a:cs typeface="Times New Roman"/>
                      </a:endParaRPr>
                    </a:p>
                    <a:p>
                      <a:pPr algn="ctr">
                        <a:lnSpc>
                          <a:spcPct val="115000"/>
                        </a:lnSpc>
                        <a:spcAft>
                          <a:spcPts val="0"/>
                        </a:spcAft>
                      </a:pPr>
                      <a:r>
                        <a:rPr lang="ru-RU" sz="1800" b="1" smtClean="0">
                          <a:latin typeface="+mn-lt"/>
                          <a:ea typeface="Calibri"/>
                          <a:cs typeface="Times New Roman"/>
                        </a:rPr>
                        <a:t>1,31</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800" b="1" smtClean="0">
                        <a:latin typeface="+mn-lt"/>
                        <a:ea typeface="Calibri"/>
                        <a:cs typeface="Times New Roman"/>
                      </a:endParaRPr>
                    </a:p>
                    <a:p>
                      <a:pPr algn="ctr">
                        <a:lnSpc>
                          <a:spcPct val="115000"/>
                        </a:lnSpc>
                        <a:spcAft>
                          <a:spcPts val="0"/>
                        </a:spcAft>
                      </a:pPr>
                      <a:r>
                        <a:rPr lang="ru-RU" sz="1800" b="1" smtClean="0">
                          <a:latin typeface="+mn-lt"/>
                          <a:ea typeface="Calibri"/>
                          <a:cs typeface="Times New Roman"/>
                        </a:rPr>
                        <a:t>≥80</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ru-RU" sz="1800" b="1" smtClean="0">
                        <a:latin typeface="+mn-lt"/>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r>
                        <a:rPr lang="ru-RU" sz="1800" b="1" smtClean="0">
                          <a:latin typeface="+mn-lt"/>
                          <a:ea typeface="Calibri"/>
                          <a:cs typeface="Times New Roman"/>
                        </a:rPr>
                        <a:t>Сульфенамид М, сантокюр-МОР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862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1" smtClean="0">
                          <a:latin typeface="+mn-lt"/>
                          <a:ea typeface="Calibri"/>
                          <a:cs typeface="Times New Roman"/>
                        </a:rPr>
                        <a:t>N-</a:t>
                      </a:r>
                      <a:r>
                        <a:rPr lang="ru-RU" sz="1800" b="1" smtClean="0">
                          <a:latin typeface="+mn-lt"/>
                          <a:ea typeface="Calibri"/>
                          <a:cs typeface="Times New Roman"/>
                        </a:rPr>
                        <a:t>гексаметилен-2-бензтиазолилсульфенамид</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1" smtClean="0">
                          <a:latin typeface="+mn-lt"/>
                          <a:ea typeface="Calibri"/>
                          <a:cs typeface="Times New Roman"/>
                        </a:rPr>
                        <a:t>≥80</a:t>
                      </a:r>
                    </a:p>
                    <a:p>
                      <a:pPr algn="ctr">
                        <a:lnSpc>
                          <a:spcPct val="115000"/>
                        </a:lnSpc>
                        <a:spcAft>
                          <a:spcPts val="0"/>
                        </a:spcAft>
                      </a:pP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b="1">
                          <a:latin typeface="+mn-lt"/>
                          <a:ea typeface="Calibri"/>
                          <a:cs typeface="Times New Roman"/>
                        </a:rPr>
                        <a:t>Сульфенамид </a:t>
                      </a:r>
                      <a:r>
                        <a:rPr lang="ru-RU" sz="1800" b="1" smtClean="0">
                          <a:latin typeface="+mn-lt"/>
                          <a:ea typeface="Calibri"/>
                          <a:cs typeface="Times New Roman"/>
                        </a:rPr>
                        <a:t>6, сантокюр 7</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9" name="Picture 7"/>
          <p:cNvPicPr>
            <a:picLocks noChangeAspect="1" noChangeArrowheads="1"/>
          </p:cNvPicPr>
          <p:nvPr/>
        </p:nvPicPr>
        <p:blipFill>
          <a:blip r:embed="rId4"/>
          <a:srcRect/>
          <a:stretch>
            <a:fillRect/>
          </a:stretch>
        </p:blipFill>
        <p:spPr bwMode="auto">
          <a:xfrm>
            <a:off x="1113618" y="3143248"/>
            <a:ext cx="3244068" cy="928694"/>
          </a:xfrm>
          <a:prstGeom prst="rect">
            <a:avLst/>
          </a:prstGeom>
          <a:noFill/>
          <a:ln w="9525">
            <a:noFill/>
            <a:miter lim="800000"/>
            <a:headEnd/>
            <a:tailEnd/>
          </a:ln>
        </p:spPr>
      </p:pic>
      <p:pic>
        <p:nvPicPr>
          <p:cNvPr id="20" name="Picture 2"/>
          <p:cNvPicPr>
            <a:picLocks noChangeAspect="1" noChangeArrowheads="1"/>
          </p:cNvPicPr>
          <p:nvPr/>
        </p:nvPicPr>
        <p:blipFill>
          <a:blip r:embed="rId5"/>
          <a:srcRect/>
          <a:stretch>
            <a:fillRect/>
          </a:stretch>
        </p:blipFill>
        <p:spPr bwMode="auto">
          <a:xfrm>
            <a:off x="1523436" y="4714884"/>
            <a:ext cx="2799314" cy="928694"/>
          </a:xfrm>
          <a:prstGeom prst="rect">
            <a:avLst/>
          </a:prstGeom>
          <a:noFill/>
          <a:ln w="9525">
            <a:noFill/>
            <a:miter lim="800000"/>
            <a:headEnd/>
            <a:tailEnd/>
          </a:ln>
        </p:spPr>
      </p:pic>
      <p:grpSp>
        <p:nvGrpSpPr>
          <p:cNvPr id="21" name="Группа 3"/>
          <p:cNvGrpSpPr/>
          <p:nvPr/>
        </p:nvGrpSpPr>
        <p:grpSpPr>
          <a:xfrm>
            <a:off x="-32" y="0"/>
            <a:ext cx="9144032" cy="642918"/>
            <a:chOff x="-32" y="0"/>
            <a:chExt cx="9144032" cy="642918"/>
          </a:xfrm>
          <a:solidFill>
            <a:schemeClr val="tx2">
              <a:lumMod val="20000"/>
              <a:lumOff val="80000"/>
            </a:schemeClr>
          </a:solidFill>
          <a:effectLst/>
        </p:grpSpPr>
        <p:grpSp>
          <p:nvGrpSpPr>
            <p:cNvPr id="22" name="Группа 4"/>
            <p:cNvGrpSpPr/>
            <p:nvPr/>
          </p:nvGrpSpPr>
          <p:grpSpPr>
            <a:xfrm>
              <a:off x="0" y="0"/>
              <a:ext cx="9144000" cy="642918"/>
              <a:chOff x="0" y="0"/>
              <a:chExt cx="9144000" cy="642918"/>
            </a:xfrm>
            <a:grpFill/>
          </p:grpSpPr>
          <p:sp>
            <p:nvSpPr>
              <p:cNvPr id="27" name="Прямоугольник 2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23" name="Рисунок 22" descr="logo_lable_s-vfu_clear.png"/>
            <p:cNvPicPr>
              <a:picLocks noChangeAspect="1"/>
            </p:cNvPicPr>
            <p:nvPr/>
          </p:nvPicPr>
          <p:blipFill>
            <a:blip r:embed="rId6"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145</a:t>
            </a:fld>
            <a:endParaRPr lang="ru-RU"/>
          </a:p>
        </p:txBody>
      </p:sp>
      <p:sp>
        <p:nvSpPr>
          <p:cNvPr id="3" name="Прямоугольник 2"/>
          <p:cNvSpPr/>
          <p:nvPr/>
        </p:nvSpPr>
        <p:spPr>
          <a:xfrm>
            <a:off x="214282" y="1080000"/>
            <a:ext cx="8640000" cy="4708981"/>
          </a:xfrm>
          <a:prstGeom prst="rect">
            <a:avLst/>
          </a:prstGeom>
        </p:spPr>
        <p:txBody>
          <a:bodyPr wrap="square">
            <a:spAutoFit/>
          </a:bodyPr>
          <a:lstStyle/>
          <a:p>
            <a:pPr algn="just" fontAlgn="base">
              <a:spcAft>
                <a:spcPts val="600"/>
              </a:spcAft>
            </a:pPr>
            <a:r>
              <a:rPr lang="ru-RU" b="1" smtClean="0">
                <a:solidFill>
                  <a:srgbClr val="0B02C6"/>
                </a:solidFill>
              </a:rPr>
              <a:t>ДИТИОКАРБАМАТЫ.</a:t>
            </a:r>
            <a:r>
              <a:rPr lang="ru-RU" smtClean="0">
                <a:solidFill>
                  <a:srgbClr val="0B02C6"/>
                </a:solidFill>
              </a:rPr>
              <a:t> </a:t>
            </a:r>
            <a:r>
              <a:rPr lang="ru-RU" smtClean="0">
                <a:solidFill>
                  <a:srgbClr val="002060"/>
                </a:solidFill>
              </a:rPr>
              <a:t>Применение дитиокарбаматов позволяет вулканизовать резиновые смеси в течение короткого времени при сравнительно низких температкрах (110-125 °С). </a:t>
            </a:r>
          </a:p>
          <a:p>
            <a:pPr algn="just" fontAlgn="base">
              <a:spcAft>
                <a:spcPts val="600"/>
              </a:spcAft>
            </a:pPr>
            <a:r>
              <a:rPr lang="ru-RU" smtClean="0">
                <a:solidFill>
                  <a:srgbClr val="002060"/>
                </a:solidFill>
              </a:rPr>
              <a:t>Повышение температуры вызывает резкое сужение плато вулканизации. </a:t>
            </a:r>
          </a:p>
          <a:p>
            <a:pPr algn="just" fontAlgn="base">
              <a:spcAft>
                <a:spcPts val="600"/>
              </a:spcAft>
            </a:pPr>
            <a:r>
              <a:rPr lang="ru-RU" smtClean="0">
                <a:solidFill>
                  <a:srgbClr val="002060"/>
                </a:solidFill>
              </a:rPr>
              <a:t>Смеси с дитиокарбаматами не стойки к подвулканизации. </a:t>
            </a:r>
          </a:p>
          <a:p>
            <a:pPr algn="just" fontAlgn="base">
              <a:spcAft>
                <a:spcPts val="600"/>
              </a:spcAft>
            </a:pPr>
            <a:r>
              <a:rPr lang="ru-RU" smtClean="0">
                <a:solidFill>
                  <a:srgbClr val="002060"/>
                </a:solidFill>
              </a:rPr>
              <a:t>Вулканизаты характеризуются хорошим сопротивлением старению. </a:t>
            </a:r>
          </a:p>
          <a:p>
            <a:pPr algn="just" fontAlgn="base">
              <a:spcAft>
                <a:spcPts val="600"/>
              </a:spcAft>
            </a:pPr>
            <a:r>
              <a:rPr lang="ru-RU" smtClean="0">
                <a:solidFill>
                  <a:srgbClr val="002060"/>
                </a:solidFill>
              </a:rPr>
              <a:t>Дитиокарбоматы не придают резинам запаха и вкуса, не изменяют их окраску (применяются для изготовления белых и цветных резиновых изделий, в том числе пищевого назначения). Их используют также при получении кабельных резин, прорезиненных тканей, резиновой обуви, латексных изделий, резиновых клеев. </a:t>
            </a:r>
          </a:p>
          <a:p>
            <a:pPr algn="just" fontAlgn="base">
              <a:spcAft>
                <a:spcPts val="600"/>
              </a:spcAft>
            </a:pPr>
            <a:r>
              <a:rPr lang="ru-RU" smtClean="0">
                <a:solidFill>
                  <a:srgbClr val="002060"/>
                </a:solidFill>
              </a:rPr>
              <a:t>Чаще всего дитиокарбаматы цинка используют как вторичные ускорители вулканизации в сочетании с тиазолами. Применение таких систем способствует повышению модуля и прочности при растяжении вулканизатов. </a:t>
            </a:r>
          </a:p>
          <a:p>
            <a:pPr algn="just" fontAlgn="base"/>
            <a:r>
              <a:rPr lang="ru-RU" smtClean="0">
                <a:solidFill>
                  <a:srgbClr val="002060"/>
                </a:solidFill>
              </a:rPr>
              <a:t>Самостоятельно дитиокарбаматы  применяют при получении изделий, которые вулканизуют в среде теплоносителя (горячего воздуха или водяного пара). </a:t>
            </a:r>
            <a:endParaRPr lang="ru-RU">
              <a:solidFill>
                <a:srgbClr val="002060"/>
              </a:solidFill>
            </a:endParaRPr>
          </a:p>
        </p:txBody>
      </p:sp>
      <p:sp>
        <p:nvSpPr>
          <p:cNvPr id="9" name="TextBox 8"/>
          <p:cNvSpPr txBox="1"/>
          <p:nvPr/>
        </p:nvSpPr>
        <p:spPr>
          <a:xfrm>
            <a:off x="3000364" y="714356"/>
            <a:ext cx="3046603" cy="369332"/>
          </a:xfrm>
          <a:prstGeom prst="rect">
            <a:avLst/>
          </a:prstGeom>
          <a:noFill/>
        </p:spPr>
        <p:txBody>
          <a:bodyPr wrap="none" rtlCol="0">
            <a:spAutoFit/>
          </a:bodyPr>
          <a:lstStyle/>
          <a:p>
            <a:r>
              <a:rPr lang="ru-RU" altLang="ru-RU" b="1" smtClean="0">
                <a:solidFill>
                  <a:srgbClr val="C00000"/>
                </a:solidFill>
                <a:latin typeface="Calibri" pitchFamily="34" charset="0"/>
              </a:rPr>
              <a:t>Промышленные ускорители</a:t>
            </a:r>
            <a:endParaRPr lang="ru-RU" altLang="ru-RU" b="1">
              <a:solidFill>
                <a:srgbClr val="C00000"/>
              </a:solidFill>
              <a:latin typeface="Calibri" pitchFamily="34" charset="0"/>
            </a:endParaRPr>
          </a:p>
        </p:txBody>
      </p:sp>
      <p:grpSp>
        <p:nvGrpSpPr>
          <p:cNvPr id="15" name="Группа 3"/>
          <p:cNvGrpSpPr/>
          <p:nvPr/>
        </p:nvGrpSpPr>
        <p:grpSpPr>
          <a:xfrm>
            <a:off x="-32" y="0"/>
            <a:ext cx="9144032" cy="642918"/>
            <a:chOff x="-32" y="0"/>
            <a:chExt cx="9144032" cy="642918"/>
          </a:xfrm>
          <a:solidFill>
            <a:schemeClr val="tx2">
              <a:lumMod val="20000"/>
              <a:lumOff val="80000"/>
            </a:schemeClr>
          </a:solidFill>
          <a:effectLst/>
        </p:grpSpPr>
        <p:grpSp>
          <p:nvGrpSpPr>
            <p:cNvPr id="16" name="Группа 4"/>
            <p:cNvGrpSpPr/>
            <p:nvPr/>
          </p:nvGrpSpPr>
          <p:grpSpPr>
            <a:xfrm>
              <a:off x="0" y="0"/>
              <a:ext cx="9144000" cy="642918"/>
              <a:chOff x="0" y="0"/>
              <a:chExt cx="9144000" cy="642918"/>
            </a:xfrm>
            <a:grpFill/>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17" name="Рисунок 16"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14282" y="1080000"/>
            <a:ext cx="8640000" cy="369332"/>
          </a:xfrm>
          <a:prstGeom prst="rect">
            <a:avLst/>
          </a:prstGeom>
        </p:spPr>
        <p:txBody>
          <a:bodyPr wrap="square">
            <a:spAutoFit/>
          </a:bodyPr>
          <a:lstStyle/>
          <a:p>
            <a:pPr algn="just" fontAlgn="base"/>
            <a:r>
              <a:rPr lang="ru-RU" b="1" smtClean="0">
                <a:solidFill>
                  <a:srgbClr val="0B02C6"/>
                </a:solidFill>
              </a:rPr>
              <a:t>ДИТИОКАРБАМАТЫ.</a:t>
            </a:r>
            <a:r>
              <a:rPr lang="ru-RU" smtClean="0">
                <a:solidFill>
                  <a:srgbClr val="0B02C6"/>
                </a:solidFill>
              </a:rPr>
              <a:t> </a:t>
            </a:r>
            <a:endParaRPr lang="ru-RU">
              <a:solidFill>
                <a:srgbClr val="0B02C6"/>
              </a:solidFill>
            </a:endParaRPr>
          </a:p>
        </p:txBody>
      </p:sp>
      <p:sp>
        <p:nvSpPr>
          <p:cNvPr id="18" name="Номер слайда 17"/>
          <p:cNvSpPr>
            <a:spLocks noGrp="1"/>
          </p:cNvSpPr>
          <p:nvPr>
            <p:ph type="sldNum" sz="quarter" idx="12"/>
          </p:nvPr>
        </p:nvSpPr>
        <p:spPr/>
        <p:txBody>
          <a:bodyPr/>
          <a:lstStyle/>
          <a:p>
            <a:fld id="{3B46923B-772B-4878-82EA-E2BF3C0C558C}" type="slidenum">
              <a:rPr lang="ru-RU" smtClean="0"/>
              <a:pPr/>
              <a:t>146</a:t>
            </a:fld>
            <a:endParaRPr lang="ru-RU"/>
          </a:p>
        </p:txBody>
      </p:sp>
      <p:sp>
        <p:nvSpPr>
          <p:cNvPr id="14" name="TextBox 13"/>
          <p:cNvSpPr txBox="1"/>
          <p:nvPr/>
        </p:nvSpPr>
        <p:spPr>
          <a:xfrm>
            <a:off x="3000364" y="714356"/>
            <a:ext cx="3046603" cy="369332"/>
          </a:xfrm>
          <a:prstGeom prst="rect">
            <a:avLst/>
          </a:prstGeom>
          <a:noFill/>
        </p:spPr>
        <p:txBody>
          <a:bodyPr wrap="none" rtlCol="0">
            <a:spAutoFit/>
          </a:bodyPr>
          <a:lstStyle/>
          <a:p>
            <a:r>
              <a:rPr lang="ru-RU" altLang="ru-RU" b="1" smtClean="0">
                <a:solidFill>
                  <a:srgbClr val="C00000"/>
                </a:solidFill>
                <a:latin typeface="Calibri" pitchFamily="34" charset="0"/>
              </a:rPr>
              <a:t>Промышленные ускорители</a:t>
            </a:r>
            <a:endParaRPr lang="ru-RU" altLang="ru-RU" b="1">
              <a:solidFill>
                <a:srgbClr val="C00000"/>
              </a:solidFill>
              <a:latin typeface="Calibri" pitchFamily="34" charset="0"/>
            </a:endParaRPr>
          </a:p>
        </p:txBody>
      </p:sp>
      <p:graphicFrame>
        <p:nvGraphicFramePr>
          <p:cNvPr id="13" name="Таблица 12"/>
          <p:cNvGraphicFramePr>
            <a:graphicFrameLocks noGrp="1"/>
          </p:cNvGraphicFramePr>
          <p:nvPr/>
        </p:nvGraphicFramePr>
        <p:xfrm>
          <a:off x="214282" y="1571612"/>
          <a:ext cx="8715436" cy="2774076"/>
        </p:xfrm>
        <a:graphic>
          <a:graphicData uri="http://schemas.openxmlformats.org/drawingml/2006/table">
            <a:tbl>
              <a:tblPr/>
              <a:tblGrid>
                <a:gridCol w="4429156">
                  <a:extLst>
                    <a:ext uri="{9D8B030D-6E8A-4147-A177-3AD203B41FA5}">
                      <a16:colId xmlns:a16="http://schemas.microsoft.com/office/drawing/2014/main" val="20000"/>
                    </a:ext>
                  </a:extLst>
                </a:gridCol>
                <a:gridCol w="1214446">
                  <a:extLst>
                    <a:ext uri="{9D8B030D-6E8A-4147-A177-3AD203B41FA5}">
                      <a16:colId xmlns:a16="http://schemas.microsoft.com/office/drawing/2014/main" val="20001"/>
                    </a:ext>
                  </a:extLst>
                </a:gridCol>
                <a:gridCol w="928694">
                  <a:extLst>
                    <a:ext uri="{9D8B030D-6E8A-4147-A177-3AD203B41FA5}">
                      <a16:colId xmlns:a16="http://schemas.microsoft.com/office/drawing/2014/main" val="20002"/>
                    </a:ext>
                  </a:extLst>
                </a:gridCol>
                <a:gridCol w="2143140">
                  <a:extLst>
                    <a:ext uri="{9D8B030D-6E8A-4147-A177-3AD203B41FA5}">
                      <a16:colId xmlns:a16="http://schemas.microsoft.com/office/drawing/2014/main" val="20003"/>
                    </a:ext>
                  </a:extLst>
                </a:gridCol>
              </a:tblGrid>
              <a:tr h="560917">
                <a:tc>
                  <a:txBody>
                    <a:bodyPr/>
                    <a:lstStyle/>
                    <a:p>
                      <a:pPr algn="ctr">
                        <a:lnSpc>
                          <a:spcPct val="115000"/>
                        </a:lnSpc>
                        <a:spcAft>
                          <a:spcPts val="0"/>
                        </a:spcAft>
                      </a:pPr>
                      <a:r>
                        <a:rPr lang="ru-RU" sz="1600" b="1" smtClean="0">
                          <a:latin typeface="Calibri"/>
                          <a:ea typeface="Calibri"/>
                          <a:cs typeface="Times New Roman"/>
                        </a:rPr>
                        <a:t>Название и химическая формула</a:t>
                      </a:r>
                      <a:endParaRPr lang="ru-RU" sz="16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Calibri"/>
                          <a:ea typeface="Calibri"/>
                          <a:cs typeface="Times New Roman"/>
                        </a:rPr>
                        <a:t>Плотность,</a:t>
                      </a:r>
                    </a:p>
                    <a:p>
                      <a:pPr algn="ctr">
                        <a:lnSpc>
                          <a:spcPct val="115000"/>
                        </a:lnSpc>
                        <a:spcAft>
                          <a:spcPts val="0"/>
                        </a:spcAft>
                      </a:pPr>
                      <a:r>
                        <a:rPr lang="ru-RU" sz="1600" b="1">
                          <a:latin typeface="Calibri"/>
                          <a:ea typeface="Calibri"/>
                          <a:cs typeface="Times New Roman"/>
                        </a:rPr>
                        <a:t>г/см</a:t>
                      </a:r>
                      <a:r>
                        <a:rPr lang="ru-RU" sz="1600" b="1" baseline="30000">
                          <a:latin typeface="Calibri"/>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Calibri"/>
                          <a:ea typeface="Calibri"/>
                          <a:cs typeface="Times New Roman"/>
                        </a:rPr>
                        <a:t>Т</a:t>
                      </a:r>
                      <a:r>
                        <a:rPr lang="ru-RU" sz="1600" b="1" baseline="-25000">
                          <a:latin typeface="Calibri"/>
                          <a:ea typeface="Calibri"/>
                          <a:cs typeface="Times New Roman"/>
                        </a:rPr>
                        <a:t>пл</a:t>
                      </a:r>
                      <a:r>
                        <a:rPr lang="ru-RU" sz="1600" b="1">
                          <a:latin typeface="Calibri"/>
                          <a:ea typeface="Calibri"/>
                          <a:cs typeface="Times New Roman"/>
                        </a:rPr>
                        <a:t>, </a:t>
                      </a:r>
                      <a:r>
                        <a:rPr lang="ru-RU" sz="1600" b="1" baseline="30000">
                          <a:latin typeface="Calibri"/>
                          <a:ea typeface="Calibri"/>
                          <a:cs typeface="Times New Roman"/>
                        </a:rPr>
                        <a:t>о</a:t>
                      </a:r>
                      <a:r>
                        <a:rPr lang="ru-RU" sz="1600" b="1">
                          <a:latin typeface="Calibri"/>
                          <a:ea typeface="Calibri"/>
                          <a:cs typeface="Times New Roman"/>
                        </a:rPr>
                        <a:t>С</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Calibri"/>
                          <a:ea typeface="Calibri"/>
                          <a:cs typeface="Times New Roman"/>
                        </a:rPr>
                        <a:t>Торговые марки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82223">
                <a:tc>
                  <a:txBody>
                    <a:bodyPr/>
                    <a:lstStyle/>
                    <a:p>
                      <a:pPr>
                        <a:lnSpc>
                          <a:spcPct val="115000"/>
                        </a:lnSpc>
                        <a:spcAft>
                          <a:spcPts val="0"/>
                        </a:spcAft>
                      </a:pPr>
                      <a:r>
                        <a:rPr lang="ru-RU" sz="1800" b="1" smtClean="0">
                          <a:latin typeface="Calibri"/>
                          <a:ea typeface="Calibri"/>
                          <a:cs typeface="Times New Roman"/>
                        </a:rPr>
                        <a:t>Диметилдитиокарбамат цинка</a:t>
                      </a:r>
                    </a:p>
                    <a:p>
                      <a:pPr>
                        <a:lnSpc>
                          <a:spcPct val="115000"/>
                        </a:lnSpc>
                        <a:spcAft>
                          <a:spcPts val="0"/>
                        </a:spcAft>
                      </a:pPr>
                      <a:endParaRPr lang="ru-RU" sz="1800" b="1" smtClean="0">
                        <a:latin typeface="Calibri"/>
                        <a:ea typeface="Calibri"/>
                        <a:cs typeface="Times New Roman"/>
                      </a:endParaRPr>
                    </a:p>
                    <a:p>
                      <a:pPr>
                        <a:lnSpc>
                          <a:spcPct val="115000"/>
                        </a:lnSpc>
                        <a:spcAft>
                          <a:spcPts val="0"/>
                        </a:spcAft>
                      </a:pPr>
                      <a:endParaRPr lang="ru-RU" sz="1800" b="1" smtClean="0">
                        <a:latin typeface="Calibri"/>
                        <a:ea typeface="Calibri"/>
                        <a:cs typeface="Times New Roman"/>
                      </a:endParaRPr>
                    </a:p>
                    <a:p>
                      <a:pPr>
                        <a:lnSpc>
                          <a:spcPct val="115000"/>
                        </a:lnSpc>
                        <a:spcAft>
                          <a:spcPts val="0"/>
                        </a:spcAft>
                      </a:pPr>
                      <a:endParaRPr lang="ru-RU" sz="1800" b="1" smtClean="0">
                        <a:latin typeface="Calibri"/>
                        <a:ea typeface="Calibri"/>
                        <a:cs typeface="Times New Roman"/>
                      </a:endParaRPr>
                    </a:p>
                    <a:p>
                      <a:pPr>
                        <a:lnSpc>
                          <a:spcPct val="115000"/>
                        </a:lnSpc>
                        <a:spcAft>
                          <a:spcPts val="0"/>
                        </a:spcAft>
                      </a:pPr>
                      <a:endParaRPr lang="ru-RU" sz="18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800" b="1" smtClean="0">
                        <a:latin typeface="Calibri"/>
                        <a:ea typeface="Calibri"/>
                        <a:cs typeface="Times New Roman"/>
                      </a:endParaRPr>
                    </a:p>
                    <a:p>
                      <a:pPr algn="ctr">
                        <a:lnSpc>
                          <a:spcPct val="115000"/>
                        </a:lnSpc>
                        <a:spcAft>
                          <a:spcPts val="0"/>
                        </a:spcAft>
                      </a:pPr>
                      <a:r>
                        <a:rPr lang="ru-RU" sz="1800" b="1" smtClean="0">
                          <a:latin typeface="Calibri"/>
                          <a:ea typeface="Calibri"/>
                          <a:cs typeface="Times New Roman"/>
                        </a:rPr>
                        <a:t>1,70</a:t>
                      </a:r>
                      <a:endParaRPr lang="ru-RU" sz="18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800" b="1" smtClean="0">
                        <a:latin typeface="Calibri"/>
                        <a:ea typeface="Calibri"/>
                        <a:cs typeface="Times New Roman"/>
                      </a:endParaRPr>
                    </a:p>
                    <a:p>
                      <a:pPr algn="ctr">
                        <a:lnSpc>
                          <a:spcPct val="115000"/>
                        </a:lnSpc>
                        <a:spcAft>
                          <a:spcPts val="0"/>
                        </a:spcAft>
                      </a:pPr>
                      <a:r>
                        <a:rPr lang="ru-RU" sz="1800" b="1" smtClean="0">
                          <a:latin typeface="Calibri"/>
                          <a:ea typeface="Calibri"/>
                          <a:cs typeface="Times New Roman"/>
                        </a:rPr>
                        <a:t>240-250</a:t>
                      </a:r>
                      <a:endParaRPr lang="ru-RU" sz="18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800" b="1" smtClean="0">
                        <a:latin typeface="Calibri"/>
                        <a:ea typeface="Calibri"/>
                        <a:cs typeface="Times New Roman"/>
                      </a:endParaRPr>
                    </a:p>
                    <a:p>
                      <a:pPr algn="ctr">
                        <a:lnSpc>
                          <a:spcPct val="115000"/>
                        </a:lnSpc>
                        <a:spcAft>
                          <a:spcPts val="0"/>
                        </a:spcAft>
                      </a:pPr>
                      <a:r>
                        <a:rPr lang="ru-RU" sz="1800" b="1" smtClean="0">
                          <a:latin typeface="Calibri"/>
                          <a:ea typeface="Calibri"/>
                          <a:cs typeface="Times New Roman"/>
                        </a:rPr>
                        <a:t>Метилцимат</a:t>
                      </a:r>
                      <a:endParaRPr lang="ru-RU" sz="18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0917">
                <a:tc>
                  <a:txBody>
                    <a:bodyPr/>
                    <a:lstStyle/>
                    <a:p>
                      <a:pPr>
                        <a:lnSpc>
                          <a:spcPct val="115000"/>
                        </a:lnSpc>
                        <a:spcAft>
                          <a:spcPts val="0"/>
                        </a:spcAft>
                      </a:pPr>
                      <a:r>
                        <a:rPr lang="ru-RU" sz="1800" b="1" smtClean="0">
                          <a:latin typeface="Calibri"/>
                          <a:ea typeface="Calibri"/>
                          <a:cs typeface="Times New Roman"/>
                        </a:rPr>
                        <a:t>Диэтилдитиокарбамат цинка</a:t>
                      </a:r>
                    </a:p>
                    <a:p>
                      <a:pPr>
                        <a:lnSpc>
                          <a:spcPct val="115000"/>
                        </a:lnSpc>
                        <a:spcAft>
                          <a:spcPts val="0"/>
                        </a:spcAft>
                      </a:pPr>
                      <a:endParaRPr lang="ru-RU" sz="18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smtClean="0">
                          <a:latin typeface="Calibri"/>
                          <a:ea typeface="Calibri"/>
                          <a:cs typeface="Times New Roman"/>
                        </a:rPr>
                        <a:t>1,47</a:t>
                      </a:r>
                      <a:endParaRPr lang="ru-RU" sz="18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a:latin typeface="Calibri"/>
                          <a:ea typeface="Calibri"/>
                          <a:cs typeface="Times New Roman"/>
                        </a:rPr>
                        <a:t>170-175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smtClean="0">
                          <a:latin typeface="Calibri"/>
                          <a:ea typeface="Calibri"/>
                          <a:cs typeface="Times New Roman"/>
                        </a:rPr>
                        <a:t>Этилцимат</a:t>
                      </a:r>
                    </a:p>
                    <a:p>
                      <a:pPr algn="ctr">
                        <a:lnSpc>
                          <a:spcPct val="115000"/>
                        </a:lnSpc>
                        <a:spcAft>
                          <a:spcPts val="0"/>
                        </a:spcAft>
                      </a:pPr>
                      <a:endParaRPr lang="ru-RU" sz="18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6" name="Picture 3"/>
          <p:cNvPicPr>
            <a:picLocks noChangeAspect="1" noChangeArrowheads="1"/>
          </p:cNvPicPr>
          <p:nvPr/>
        </p:nvPicPr>
        <p:blipFill>
          <a:blip r:embed="rId4"/>
          <a:srcRect/>
          <a:stretch>
            <a:fillRect/>
          </a:stretch>
        </p:blipFill>
        <p:spPr bwMode="auto">
          <a:xfrm>
            <a:off x="415531" y="2500306"/>
            <a:ext cx="4085031" cy="1071580"/>
          </a:xfrm>
          <a:prstGeom prst="rect">
            <a:avLst/>
          </a:prstGeom>
          <a:noFill/>
          <a:ln w="9525">
            <a:noFill/>
            <a:miter lim="800000"/>
            <a:headEnd/>
            <a:tailEnd/>
          </a:ln>
        </p:spPr>
      </p:pic>
      <p:grpSp>
        <p:nvGrpSpPr>
          <p:cNvPr id="21" name="Группа 3"/>
          <p:cNvGrpSpPr/>
          <p:nvPr/>
        </p:nvGrpSpPr>
        <p:grpSpPr>
          <a:xfrm>
            <a:off x="-32" y="0"/>
            <a:ext cx="9144032" cy="642918"/>
            <a:chOff x="-32" y="0"/>
            <a:chExt cx="9144032" cy="642918"/>
          </a:xfrm>
          <a:solidFill>
            <a:schemeClr val="tx2">
              <a:lumMod val="20000"/>
              <a:lumOff val="80000"/>
            </a:schemeClr>
          </a:solidFill>
          <a:effectLst/>
        </p:grpSpPr>
        <p:grpSp>
          <p:nvGrpSpPr>
            <p:cNvPr id="22" name="Группа 4"/>
            <p:cNvGrpSpPr/>
            <p:nvPr/>
          </p:nvGrpSpPr>
          <p:grpSpPr>
            <a:xfrm>
              <a:off x="0" y="0"/>
              <a:ext cx="9144000" cy="642918"/>
              <a:chOff x="0" y="0"/>
              <a:chExt cx="9144000" cy="642918"/>
            </a:xfrm>
            <a:grpFill/>
          </p:grpSpPr>
          <p:sp>
            <p:nvSpPr>
              <p:cNvPr id="25" name="Прямоугольник 2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23" name="Рисунок 22"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147</a:t>
            </a:fld>
            <a:endParaRPr lang="ru-RU"/>
          </a:p>
        </p:txBody>
      </p:sp>
      <p:sp>
        <p:nvSpPr>
          <p:cNvPr id="3" name="Прямоугольник 2"/>
          <p:cNvSpPr/>
          <p:nvPr/>
        </p:nvSpPr>
        <p:spPr>
          <a:xfrm>
            <a:off x="214282" y="1080000"/>
            <a:ext cx="8640000" cy="3247043"/>
          </a:xfrm>
          <a:prstGeom prst="rect">
            <a:avLst/>
          </a:prstGeom>
        </p:spPr>
        <p:txBody>
          <a:bodyPr wrap="square">
            <a:spAutoFit/>
          </a:bodyPr>
          <a:lstStyle/>
          <a:p>
            <a:pPr algn="just" fontAlgn="base">
              <a:spcAft>
                <a:spcPts val="600"/>
              </a:spcAft>
            </a:pPr>
            <a:r>
              <a:rPr lang="ru-RU" b="1" smtClean="0">
                <a:solidFill>
                  <a:srgbClr val="0B02C6"/>
                </a:solidFill>
              </a:rPr>
              <a:t>ТИУРАМЫ. </a:t>
            </a:r>
            <a:r>
              <a:rPr lang="ru-RU" smtClean="0">
                <a:solidFill>
                  <a:srgbClr val="002060"/>
                </a:solidFill>
              </a:rPr>
              <a:t>Придают меньшую склонность к подвулканизации, чем для смесей с дитиокарбаматами. </a:t>
            </a:r>
          </a:p>
          <a:p>
            <a:pPr algn="just" fontAlgn="base">
              <a:spcAft>
                <a:spcPts val="600"/>
              </a:spcAft>
            </a:pPr>
            <a:r>
              <a:rPr lang="ru-RU" smtClean="0">
                <a:solidFill>
                  <a:srgbClr val="002060"/>
                </a:solidFill>
              </a:rPr>
              <a:t>Подвулканизацию смесей с тиурамами можно также уменьшить при введении небольших количеств ди-(2-бензтиазолил)дисульфида. </a:t>
            </a:r>
          </a:p>
          <a:p>
            <a:pPr algn="just" fontAlgn="base">
              <a:spcAft>
                <a:spcPts val="600"/>
              </a:spcAft>
            </a:pPr>
            <a:r>
              <a:rPr lang="ru-RU" smtClean="0">
                <a:solidFill>
                  <a:srgbClr val="002060"/>
                </a:solidFill>
              </a:rPr>
              <a:t>Как первичные ускорителей вулканизации тиурамы особенно эффективны при вулканизации в среде теплоносителя - горячего воздуха или пара. </a:t>
            </a:r>
          </a:p>
          <a:p>
            <a:pPr algn="just" fontAlgn="base">
              <a:spcAft>
                <a:spcPts val="600"/>
              </a:spcAft>
            </a:pPr>
            <a:r>
              <a:rPr lang="ru-RU" smtClean="0">
                <a:solidFill>
                  <a:srgbClr val="002060"/>
                </a:solidFill>
              </a:rPr>
              <a:t>Обычные количества – 0,3-0,5 мас. ч. при 2 мас. ч. серы. </a:t>
            </a:r>
          </a:p>
          <a:p>
            <a:pPr algn="just" fontAlgn="base">
              <a:spcAft>
                <a:spcPts val="600"/>
              </a:spcAft>
            </a:pPr>
            <a:r>
              <a:rPr lang="ru-RU" smtClean="0">
                <a:solidFill>
                  <a:srgbClr val="002060"/>
                </a:solidFill>
              </a:rPr>
              <a:t>Применяя тиурамы с малыми количествами серы, получают вулканизаты, которые отличаются высокой стойкостью к тепловому старению. </a:t>
            </a:r>
          </a:p>
          <a:p>
            <a:pPr algn="just" fontAlgn="base">
              <a:spcAft>
                <a:spcPts val="600"/>
              </a:spcAft>
            </a:pPr>
            <a:r>
              <a:rPr lang="ru-RU" smtClean="0">
                <a:solidFill>
                  <a:srgbClr val="002060"/>
                </a:solidFill>
              </a:rPr>
              <a:t>Ди- и тетрасульфиды тиурама могут быть использованы и как вулканизующие агенты.</a:t>
            </a:r>
            <a:endParaRPr lang="ru-RU">
              <a:solidFill>
                <a:srgbClr val="002060"/>
              </a:solidFill>
            </a:endParaRPr>
          </a:p>
        </p:txBody>
      </p:sp>
      <p:sp>
        <p:nvSpPr>
          <p:cNvPr id="9" name="TextBox 8"/>
          <p:cNvSpPr txBox="1"/>
          <p:nvPr/>
        </p:nvSpPr>
        <p:spPr>
          <a:xfrm>
            <a:off x="3000364" y="714356"/>
            <a:ext cx="3046603" cy="369332"/>
          </a:xfrm>
          <a:prstGeom prst="rect">
            <a:avLst/>
          </a:prstGeom>
          <a:noFill/>
        </p:spPr>
        <p:txBody>
          <a:bodyPr wrap="none" rtlCol="0">
            <a:spAutoFit/>
          </a:bodyPr>
          <a:lstStyle/>
          <a:p>
            <a:r>
              <a:rPr lang="ru-RU" altLang="ru-RU" b="1" smtClean="0">
                <a:solidFill>
                  <a:srgbClr val="C00000"/>
                </a:solidFill>
                <a:latin typeface="Calibri" pitchFamily="34" charset="0"/>
              </a:rPr>
              <a:t>Промышленные ускорители</a:t>
            </a:r>
            <a:endParaRPr lang="ru-RU" altLang="ru-RU" b="1">
              <a:solidFill>
                <a:srgbClr val="C00000"/>
              </a:solidFill>
              <a:latin typeface="Calibri" pitchFamily="34" charset="0"/>
            </a:endParaRPr>
          </a:p>
        </p:txBody>
      </p:sp>
      <p:pic>
        <p:nvPicPr>
          <p:cNvPr id="10" name="Picture 2"/>
          <p:cNvPicPr>
            <a:picLocks noChangeAspect="1" noChangeArrowheads="1"/>
          </p:cNvPicPr>
          <p:nvPr/>
        </p:nvPicPr>
        <p:blipFill>
          <a:blip r:embed="rId4"/>
          <a:srcRect/>
          <a:stretch>
            <a:fillRect/>
          </a:stretch>
        </p:blipFill>
        <p:spPr bwMode="auto">
          <a:xfrm>
            <a:off x="928662" y="4786322"/>
            <a:ext cx="3371850" cy="1143000"/>
          </a:xfrm>
          <a:prstGeom prst="rect">
            <a:avLst/>
          </a:prstGeom>
          <a:noFill/>
          <a:ln w="9525">
            <a:noFill/>
            <a:miter lim="800000"/>
            <a:headEnd/>
            <a:tailEnd/>
          </a:ln>
        </p:spPr>
      </p:pic>
      <p:sp>
        <p:nvSpPr>
          <p:cNvPr id="11" name="TextBox 4"/>
          <p:cNvSpPr txBox="1">
            <a:spLocks noChangeArrowheads="1"/>
          </p:cNvSpPr>
          <p:nvPr/>
        </p:nvSpPr>
        <p:spPr bwMode="auto">
          <a:xfrm>
            <a:off x="4572000" y="5130814"/>
            <a:ext cx="2071688" cy="369888"/>
          </a:xfrm>
          <a:prstGeom prst="rect">
            <a:avLst/>
          </a:prstGeom>
          <a:noFill/>
          <a:ln w="9525">
            <a:noFill/>
            <a:miter lim="800000"/>
            <a:headEnd/>
            <a:tailEnd/>
          </a:ln>
        </p:spPr>
        <p:txBody>
          <a:bodyPr>
            <a:spAutoFit/>
          </a:bodyPr>
          <a:lstStyle/>
          <a:p>
            <a:pPr eaLnBrk="1" hangingPunct="1"/>
            <a:r>
              <a:rPr lang="ru-RU" altLang="ru-RU">
                <a:latin typeface="Calibri" pitchFamily="34" charset="0"/>
              </a:rPr>
              <a:t>общая формула</a:t>
            </a:r>
          </a:p>
        </p:txBody>
      </p:sp>
      <p:grpSp>
        <p:nvGrpSpPr>
          <p:cNvPr id="17" name="Группа 3"/>
          <p:cNvGrpSpPr/>
          <p:nvPr/>
        </p:nvGrpSpPr>
        <p:grpSpPr>
          <a:xfrm>
            <a:off x="-32" y="0"/>
            <a:ext cx="9144032" cy="642918"/>
            <a:chOff x="-32" y="0"/>
            <a:chExt cx="9144032" cy="642918"/>
          </a:xfrm>
          <a:solidFill>
            <a:schemeClr val="tx2">
              <a:lumMod val="20000"/>
              <a:lumOff val="80000"/>
            </a:schemeClr>
          </a:solidFill>
          <a:effectLst/>
        </p:grpSpPr>
        <p:grpSp>
          <p:nvGrpSpPr>
            <p:cNvPr id="18" name="Группа 4"/>
            <p:cNvGrpSpPr/>
            <p:nvPr/>
          </p:nvGrpSpPr>
          <p:grpSpPr>
            <a:xfrm>
              <a:off x="0" y="0"/>
              <a:ext cx="9144000" cy="642918"/>
              <a:chOff x="0" y="0"/>
              <a:chExt cx="9144000" cy="642918"/>
            </a:xfrm>
            <a:grpFill/>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19" name="Рисунок 18"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14282" y="1080000"/>
            <a:ext cx="8640000" cy="369332"/>
          </a:xfrm>
          <a:prstGeom prst="rect">
            <a:avLst/>
          </a:prstGeom>
        </p:spPr>
        <p:txBody>
          <a:bodyPr wrap="square">
            <a:spAutoFit/>
          </a:bodyPr>
          <a:lstStyle/>
          <a:p>
            <a:pPr algn="just" fontAlgn="base"/>
            <a:r>
              <a:rPr lang="ru-RU" b="1" smtClean="0">
                <a:solidFill>
                  <a:srgbClr val="0B02C6"/>
                </a:solidFill>
              </a:rPr>
              <a:t>ТИУРАМЫ.</a:t>
            </a:r>
            <a:endParaRPr lang="ru-RU">
              <a:solidFill>
                <a:srgbClr val="0B02C6"/>
              </a:solidFill>
            </a:endParaRPr>
          </a:p>
        </p:txBody>
      </p:sp>
      <p:sp>
        <p:nvSpPr>
          <p:cNvPr id="18" name="Номер слайда 17"/>
          <p:cNvSpPr>
            <a:spLocks noGrp="1"/>
          </p:cNvSpPr>
          <p:nvPr>
            <p:ph type="sldNum" sz="quarter" idx="12"/>
          </p:nvPr>
        </p:nvSpPr>
        <p:spPr/>
        <p:txBody>
          <a:bodyPr/>
          <a:lstStyle/>
          <a:p>
            <a:fld id="{3B46923B-772B-4878-82EA-E2BF3C0C558C}" type="slidenum">
              <a:rPr lang="ru-RU" smtClean="0"/>
              <a:pPr/>
              <a:t>148</a:t>
            </a:fld>
            <a:endParaRPr lang="ru-RU"/>
          </a:p>
        </p:txBody>
      </p:sp>
      <p:sp>
        <p:nvSpPr>
          <p:cNvPr id="14" name="TextBox 13"/>
          <p:cNvSpPr txBox="1"/>
          <p:nvPr/>
        </p:nvSpPr>
        <p:spPr>
          <a:xfrm>
            <a:off x="3000364" y="714356"/>
            <a:ext cx="3046603" cy="369332"/>
          </a:xfrm>
          <a:prstGeom prst="rect">
            <a:avLst/>
          </a:prstGeom>
          <a:noFill/>
        </p:spPr>
        <p:txBody>
          <a:bodyPr wrap="none" rtlCol="0">
            <a:spAutoFit/>
          </a:bodyPr>
          <a:lstStyle/>
          <a:p>
            <a:r>
              <a:rPr lang="ru-RU" altLang="ru-RU" b="1" smtClean="0">
                <a:solidFill>
                  <a:srgbClr val="C00000"/>
                </a:solidFill>
                <a:latin typeface="Calibri" pitchFamily="34" charset="0"/>
              </a:rPr>
              <a:t>Промышленные ускорители</a:t>
            </a:r>
            <a:endParaRPr lang="ru-RU" altLang="ru-RU" b="1">
              <a:solidFill>
                <a:srgbClr val="C00000"/>
              </a:solidFill>
              <a:latin typeface="Calibri" pitchFamily="34" charset="0"/>
            </a:endParaRPr>
          </a:p>
        </p:txBody>
      </p:sp>
      <p:graphicFrame>
        <p:nvGraphicFramePr>
          <p:cNvPr id="13" name="Таблица 12"/>
          <p:cNvGraphicFramePr>
            <a:graphicFrameLocks noGrp="1"/>
          </p:cNvGraphicFramePr>
          <p:nvPr/>
        </p:nvGraphicFramePr>
        <p:xfrm>
          <a:off x="214282" y="1571612"/>
          <a:ext cx="8715436" cy="3786214"/>
        </p:xfrm>
        <a:graphic>
          <a:graphicData uri="http://schemas.openxmlformats.org/drawingml/2006/table">
            <a:tbl>
              <a:tblPr/>
              <a:tblGrid>
                <a:gridCol w="4429156">
                  <a:extLst>
                    <a:ext uri="{9D8B030D-6E8A-4147-A177-3AD203B41FA5}">
                      <a16:colId xmlns:a16="http://schemas.microsoft.com/office/drawing/2014/main" val="20000"/>
                    </a:ext>
                  </a:extLst>
                </a:gridCol>
                <a:gridCol w="1214446">
                  <a:extLst>
                    <a:ext uri="{9D8B030D-6E8A-4147-A177-3AD203B41FA5}">
                      <a16:colId xmlns:a16="http://schemas.microsoft.com/office/drawing/2014/main" val="20001"/>
                    </a:ext>
                  </a:extLst>
                </a:gridCol>
                <a:gridCol w="928694">
                  <a:extLst>
                    <a:ext uri="{9D8B030D-6E8A-4147-A177-3AD203B41FA5}">
                      <a16:colId xmlns:a16="http://schemas.microsoft.com/office/drawing/2014/main" val="20002"/>
                    </a:ext>
                  </a:extLst>
                </a:gridCol>
                <a:gridCol w="2143140">
                  <a:extLst>
                    <a:ext uri="{9D8B030D-6E8A-4147-A177-3AD203B41FA5}">
                      <a16:colId xmlns:a16="http://schemas.microsoft.com/office/drawing/2014/main" val="20003"/>
                    </a:ext>
                  </a:extLst>
                </a:gridCol>
              </a:tblGrid>
              <a:tr h="560917">
                <a:tc>
                  <a:txBody>
                    <a:bodyPr/>
                    <a:lstStyle/>
                    <a:p>
                      <a:pPr algn="ctr">
                        <a:lnSpc>
                          <a:spcPct val="115000"/>
                        </a:lnSpc>
                        <a:spcAft>
                          <a:spcPts val="0"/>
                        </a:spcAft>
                      </a:pPr>
                      <a:r>
                        <a:rPr lang="ru-RU" sz="1600" b="1" smtClean="0">
                          <a:latin typeface="Calibri"/>
                          <a:ea typeface="Calibri"/>
                          <a:cs typeface="Times New Roman"/>
                        </a:rPr>
                        <a:t>Название и химическая формула</a:t>
                      </a:r>
                      <a:endParaRPr lang="ru-RU" sz="16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Calibri"/>
                          <a:ea typeface="Calibri"/>
                          <a:cs typeface="Times New Roman"/>
                        </a:rPr>
                        <a:t>Плотность,</a:t>
                      </a:r>
                    </a:p>
                    <a:p>
                      <a:pPr algn="ctr">
                        <a:lnSpc>
                          <a:spcPct val="115000"/>
                        </a:lnSpc>
                        <a:spcAft>
                          <a:spcPts val="0"/>
                        </a:spcAft>
                      </a:pPr>
                      <a:r>
                        <a:rPr lang="ru-RU" sz="1600" b="1">
                          <a:latin typeface="Calibri"/>
                          <a:ea typeface="Calibri"/>
                          <a:cs typeface="Times New Roman"/>
                        </a:rPr>
                        <a:t>г/см</a:t>
                      </a:r>
                      <a:r>
                        <a:rPr lang="ru-RU" sz="1600" b="1" baseline="30000">
                          <a:latin typeface="Calibri"/>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Calibri"/>
                          <a:ea typeface="Calibri"/>
                          <a:cs typeface="Times New Roman"/>
                        </a:rPr>
                        <a:t>Т</a:t>
                      </a:r>
                      <a:r>
                        <a:rPr lang="ru-RU" sz="1600" b="1" baseline="-25000">
                          <a:latin typeface="Calibri"/>
                          <a:ea typeface="Calibri"/>
                          <a:cs typeface="Times New Roman"/>
                        </a:rPr>
                        <a:t>пл</a:t>
                      </a:r>
                      <a:r>
                        <a:rPr lang="ru-RU" sz="1600" b="1">
                          <a:latin typeface="Calibri"/>
                          <a:ea typeface="Calibri"/>
                          <a:cs typeface="Times New Roman"/>
                        </a:rPr>
                        <a:t>, </a:t>
                      </a:r>
                      <a:r>
                        <a:rPr lang="ru-RU" sz="1600" b="1" baseline="30000">
                          <a:latin typeface="Calibri"/>
                          <a:ea typeface="Calibri"/>
                          <a:cs typeface="Times New Roman"/>
                        </a:rPr>
                        <a:t>о</a:t>
                      </a:r>
                      <a:r>
                        <a:rPr lang="ru-RU" sz="1600" b="1">
                          <a:latin typeface="Calibri"/>
                          <a:ea typeface="Calibri"/>
                          <a:cs typeface="Times New Roman"/>
                        </a:rPr>
                        <a:t>С</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Calibri"/>
                          <a:ea typeface="Calibri"/>
                          <a:cs typeface="Times New Roman"/>
                        </a:rPr>
                        <a:t>Торговые марки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82223">
                <a:tc>
                  <a:txBody>
                    <a:bodyPr/>
                    <a:lstStyle/>
                    <a:p>
                      <a:pPr>
                        <a:lnSpc>
                          <a:spcPct val="115000"/>
                        </a:lnSpc>
                        <a:spcAft>
                          <a:spcPts val="0"/>
                        </a:spcAft>
                      </a:pPr>
                      <a:r>
                        <a:rPr lang="ru-RU" sz="1800" b="1" smtClean="0">
                          <a:latin typeface="+mn-lt"/>
                          <a:ea typeface="Calibri"/>
                          <a:cs typeface="Times New Roman"/>
                        </a:rPr>
                        <a:t>Тетраметилтиураммоносульфид</a:t>
                      </a:r>
                    </a:p>
                    <a:p>
                      <a:pPr>
                        <a:lnSpc>
                          <a:spcPct val="115000"/>
                        </a:lnSpc>
                        <a:spcAft>
                          <a:spcPts val="0"/>
                        </a:spcAft>
                      </a:pPr>
                      <a:endParaRPr lang="ru-RU" sz="1800" b="1" smtClean="0">
                        <a:latin typeface="+mn-lt"/>
                        <a:ea typeface="Calibri"/>
                        <a:cs typeface="Times New Roman"/>
                      </a:endParaRPr>
                    </a:p>
                    <a:p>
                      <a:pPr>
                        <a:lnSpc>
                          <a:spcPct val="115000"/>
                        </a:lnSpc>
                        <a:spcAft>
                          <a:spcPts val="0"/>
                        </a:spcAft>
                      </a:pPr>
                      <a:endParaRPr lang="ru-RU" sz="1800" b="1" smtClean="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800" b="1" smtClean="0">
                        <a:latin typeface="+mn-lt"/>
                        <a:ea typeface="Calibri"/>
                        <a:cs typeface="Times New Roman"/>
                      </a:endParaRPr>
                    </a:p>
                    <a:p>
                      <a:pPr algn="ctr">
                        <a:lnSpc>
                          <a:spcPct val="115000"/>
                        </a:lnSpc>
                        <a:spcAft>
                          <a:spcPts val="0"/>
                        </a:spcAft>
                      </a:pPr>
                      <a:r>
                        <a:rPr lang="ru-RU" sz="1800" b="1" smtClean="0">
                          <a:latin typeface="+mn-lt"/>
                          <a:ea typeface="Calibri"/>
                          <a:cs typeface="Times New Roman"/>
                        </a:rPr>
                        <a:t>1,38</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800" b="1" smtClean="0">
                        <a:latin typeface="+mn-lt"/>
                        <a:ea typeface="Calibri"/>
                        <a:cs typeface="Times New Roman"/>
                      </a:endParaRPr>
                    </a:p>
                    <a:p>
                      <a:pPr algn="ctr">
                        <a:lnSpc>
                          <a:spcPct val="115000"/>
                        </a:lnSpc>
                        <a:spcAft>
                          <a:spcPts val="0"/>
                        </a:spcAft>
                      </a:pPr>
                      <a:r>
                        <a:rPr lang="ru-RU" sz="1800" b="1" smtClean="0">
                          <a:latin typeface="+mn-lt"/>
                          <a:ea typeface="Calibri"/>
                          <a:cs typeface="Times New Roman"/>
                        </a:rPr>
                        <a:t>110</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800" b="1" smtClean="0">
                        <a:latin typeface="+mn-lt"/>
                        <a:ea typeface="Calibri"/>
                        <a:cs typeface="Times New Roman"/>
                      </a:endParaRPr>
                    </a:p>
                    <a:p>
                      <a:pPr algn="ctr">
                        <a:lnSpc>
                          <a:spcPct val="115000"/>
                        </a:lnSpc>
                        <a:spcAft>
                          <a:spcPts val="0"/>
                        </a:spcAft>
                      </a:pPr>
                      <a:r>
                        <a:rPr lang="ru-RU" sz="1800" b="1" smtClean="0">
                          <a:latin typeface="+mn-lt"/>
                          <a:ea typeface="Calibri"/>
                          <a:cs typeface="Times New Roman"/>
                        </a:rPr>
                        <a:t>Тионекс,</a:t>
                      </a:r>
                    </a:p>
                    <a:p>
                      <a:pPr algn="ctr">
                        <a:lnSpc>
                          <a:spcPct val="115000"/>
                        </a:lnSpc>
                        <a:spcAft>
                          <a:spcPts val="0"/>
                        </a:spcAft>
                      </a:pPr>
                      <a:r>
                        <a:rPr lang="ru-RU" sz="1800" b="1" smtClean="0">
                          <a:latin typeface="+mn-lt"/>
                          <a:ea typeface="Calibri"/>
                          <a:cs typeface="Times New Roman"/>
                        </a:rPr>
                        <a:t>Тиурам Е,</a:t>
                      </a:r>
                    </a:p>
                    <a:p>
                      <a:pPr algn="ctr">
                        <a:lnSpc>
                          <a:spcPct val="115000"/>
                        </a:lnSpc>
                        <a:spcAft>
                          <a:spcPts val="0"/>
                        </a:spcAft>
                      </a:pPr>
                      <a:r>
                        <a:rPr lang="ru-RU" sz="1800" b="1" smtClean="0">
                          <a:latin typeface="+mn-lt"/>
                          <a:ea typeface="Calibri"/>
                          <a:cs typeface="Times New Roman"/>
                        </a:rPr>
                        <a:t>ТМТМ</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43074">
                <a:tc>
                  <a:txBody>
                    <a:bodyPr/>
                    <a:lstStyle/>
                    <a:p>
                      <a:pPr>
                        <a:lnSpc>
                          <a:spcPct val="115000"/>
                        </a:lnSpc>
                        <a:spcAft>
                          <a:spcPts val="0"/>
                        </a:spcAft>
                      </a:pPr>
                      <a:r>
                        <a:rPr lang="ru-RU" sz="1800" b="1" smtClean="0">
                          <a:latin typeface="+mn-lt"/>
                          <a:ea typeface="Calibri"/>
                          <a:cs typeface="Times New Roman"/>
                        </a:rPr>
                        <a:t>Тетраметилтиурамдисульфид</a:t>
                      </a:r>
                    </a:p>
                    <a:p>
                      <a:pPr>
                        <a:lnSpc>
                          <a:spcPct val="115000"/>
                        </a:lnSpc>
                        <a:spcAft>
                          <a:spcPts val="0"/>
                        </a:spcAft>
                      </a:pPr>
                      <a:endParaRPr lang="ru-RU" sz="1800" b="1" smtClean="0">
                        <a:latin typeface="+mn-lt"/>
                        <a:ea typeface="Calibri"/>
                        <a:cs typeface="Times New Roman"/>
                      </a:endParaRPr>
                    </a:p>
                    <a:p>
                      <a:pPr>
                        <a:lnSpc>
                          <a:spcPct val="115000"/>
                        </a:lnSpc>
                        <a:spcAft>
                          <a:spcPts val="0"/>
                        </a:spcAft>
                      </a:pPr>
                      <a:endParaRPr lang="ru-RU" sz="1800" b="1" smtClean="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800" b="1" smtClean="0">
                        <a:latin typeface="+mn-lt"/>
                        <a:ea typeface="Calibri"/>
                        <a:cs typeface="Times New Roman"/>
                      </a:endParaRPr>
                    </a:p>
                    <a:p>
                      <a:pPr algn="ctr">
                        <a:lnSpc>
                          <a:spcPct val="115000"/>
                        </a:lnSpc>
                        <a:spcAft>
                          <a:spcPts val="0"/>
                        </a:spcAft>
                      </a:pPr>
                      <a:r>
                        <a:rPr lang="ru-RU" sz="1800" b="1" smtClean="0">
                          <a:latin typeface="+mn-lt"/>
                          <a:ea typeface="Calibri"/>
                          <a:cs typeface="Times New Roman"/>
                        </a:rPr>
                        <a:t>1,40</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800" b="1" smtClean="0">
                        <a:latin typeface="+mn-lt"/>
                        <a:ea typeface="Calibri"/>
                        <a:cs typeface="Times New Roman"/>
                      </a:endParaRPr>
                    </a:p>
                    <a:p>
                      <a:pPr algn="ctr">
                        <a:lnSpc>
                          <a:spcPct val="115000"/>
                        </a:lnSpc>
                        <a:spcAft>
                          <a:spcPts val="0"/>
                        </a:spcAft>
                      </a:pPr>
                      <a:r>
                        <a:rPr lang="ru-RU" sz="1800" b="1" smtClean="0">
                          <a:latin typeface="+mn-lt"/>
                          <a:ea typeface="Calibri"/>
                          <a:cs typeface="Times New Roman"/>
                        </a:rPr>
                        <a:t>≥145</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800" b="1" smtClean="0">
                        <a:latin typeface="+mn-lt"/>
                        <a:ea typeface="Calibri"/>
                        <a:cs typeface="Times New Roman"/>
                      </a:endParaRPr>
                    </a:p>
                    <a:p>
                      <a:pPr algn="ctr">
                        <a:lnSpc>
                          <a:spcPct val="115000"/>
                        </a:lnSpc>
                        <a:spcAft>
                          <a:spcPts val="0"/>
                        </a:spcAft>
                      </a:pPr>
                      <a:r>
                        <a:rPr lang="ru-RU" sz="1800" b="1" smtClean="0">
                          <a:latin typeface="+mn-lt"/>
                          <a:ea typeface="Calibri"/>
                          <a:cs typeface="Times New Roman"/>
                        </a:rPr>
                        <a:t>Тиурам Д,</a:t>
                      </a:r>
                    </a:p>
                    <a:p>
                      <a:pPr algn="ctr">
                        <a:lnSpc>
                          <a:spcPct val="115000"/>
                        </a:lnSpc>
                        <a:spcAft>
                          <a:spcPts val="0"/>
                        </a:spcAft>
                      </a:pPr>
                      <a:r>
                        <a:rPr lang="ru-RU" sz="1800" b="1" smtClean="0">
                          <a:latin typeface="+mn-lt"/>
                          <a:ea typeface="Calibri"/>
                          <a:cs typeface="Times New Roman"/>
                        </a:rPr>
                        <a:t>ТМТД</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6" name="Picture 3"/>
          <p:cNvPicPr>
            <a:picLocks noChangeAspect="1" noChangeArrowheads="1"/>
          </p:cNvPicPr>
          <p:nvPr/>
        </p:nvPicPr>
        <p:blipFill>
          <a:blip r:embed="rId4"/>
          <a:srcRect/>
          <a:stretch>
            <a:fillRect/>
          </a:stretch>
        </p:blipFill>
        <p:spPr bwMode="auto">
          <a:xfrm>
            <a:off x="1222591" y="2500306"/>
            <a:ext cx="3206533" cy="1000132"/>
          </a:xfrm>
          <a:prstGeom prst="rect">
            <a:avLst/>
          </a:prstGeom>
          <a:noFill/>
          <a:ln w="9525">
            <a:noFill/>
            <a:miter lim="800000"/>
            <a:headEnd/>
            <a:tailEnd/>
          </a:ln>
        </p:spPr>
      </p:pic>
      <p:pic>
        <p:nvPicPr>
          <p:cNvPr id="19" name="Picture 4"/>
          <p:cNvPicPr>
            <a:picLocks noChangeAspect="1" noChangeArrowheads="1"/>
          </p:cNvPicPr>
          <p:nvPr/>
        </p:nvPicPr>
        <p:blipFill>
          <a:blip r:embed="rId5"/>
          <a:srcRect/>
          <a:stretch>
            <a:fillRect/>
          </a:stretch>
        </p:blipFill>
        <p:spPr bwMode="auto">
          <a:xfrm>
            <a:off x="642910" y="4143380"/>
            <a:ext cx="3779126" cy="1035760"/>
          </a:xfrm>
          <a:prstGeom prst="rect">
            <a:avLst/>
          </a:prstGeom>
          <a:noFill/>
          <a:ln w="9525">
            <a:noFill/>
            <a:miter lim="800000"/>
            <a:headEnd/>
            <a:tailEnd/>
          </a:ln>
        </p:spPr>
      </p:pic>
      <p:grpSp>
        <p:nvGrpSpPr>
          <p:cNvPr id="21" name="Группа 3"/>
          <p:cNvGrpSpPr/>
          <p:nvPr/>
        </p:nvGrpSpPr>
        <p:grpSpPr>
          <a:xfrm>
            <a:off x="-32" y="0"/>
            <a:ext cx="9144032" cy="642918"/>
            <a:chOff x="-32" y="0"/>
            <a:chExt cx="9144032" cy="642918"/>
          </a:xfrm>
          <a:solidFill>
            <a:schemeClr val="tx2">
              <a:lumMod val="20000"/>
              <a:lumOff val="80000"/>
            </a:schemeClr>
          </a:solidFill>
          <a:effectLst/>
        </p:grpSpPr>
        <p:grpSp>
          <p:nvGrpSpPr>
            <p:cNvPr id="22" name="Группа 4"/>
            <p:cNvGrpSpPr/>
            <p:nvPr/>
          </p:nvGrpSpPr>
          <p:grpSpPr>
            <a:xfrm>
              <a:off x="0" y="0"/>
              <a:ext cx="9144000" cy="642918"/>
              <a:chOff x="0" y="0"/>
              <a:chExt cx="9144000" cy="642918"/>
            </a:xfrm>
            <a:grpFill/>
          </p:grpSpPr>
          <p:sp>
            <p:nvSpPr>
              <p:cNvPr id="27" name="Прямоугольник 2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23" name="Рисунок 22" descr="logo_lable_s-vfu_clear.png"/>
            <p:cNvPicPr>
              <a:picLocks noChangeAspect="1"/>
            </p:cNvPicPr>
            <p:nvPr/>
          </p:nvPicPr>
          <p:blipFill>
            <a:blip r:embed="rId6"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149</a:t>
            </a:fld>
            <a:endParaRPr lang="ru-RU"/>
          </a:p>
        </p:txBody>
      </p:sp>
      <p:sp>
        <p:nvSpPr>
          <p:cNvPr id="3" name="Прямоугольник 2"/>
          <p:cNvSpPr/>
          <p:nvPr/>
        </p:nvSpPr>
        <p:spPr>
          <a:xfrm>
            <a:off x="214282" y="1080000"/>
            <a:ext cx="8640000" cy="2970044"/>
          </a:xfrm>
          <a:prstGeom prst="rect">
            <a:avLst/>
          </a:prstGeom>
        </p:spPr>
        <p:txBody>
          <a:bodyPr wrap="square">
            <a:spAutoFit/>
          </a:bodyPr>
          <a:lstStyle/>
          <a:p>
            <a:pPr algn="just" fontAlgn="base">
              <a:spcAft>
                <a:spcPts val="600"/>
              </a:spcAft>
            </a:pPr>
            <a:r>
              <a:rPr lang="ru-RU" b="1" smtClean="0">
                <a:solidFill>
                  <a:srgbClr val="0B02C6"/>
                </a:solidFill>
              </a:rPr>
              <a:t>КСАНТОГЕНАТЫ</a:t>
            </a:r>
            <a:r>
              <a:rPr lang="ru-RU" smtClean="0">
                <a:solidFill>
                  <a:srgbClr val="0B02C6"/>
                </a:solidFill>
              </a:rPr>
              <a:t> </a:t>
            </a:r>
            <a:r>
              <a:rPr lang="ru-RU" smtClean="0">
                <a:solidFill>
                  <a:srgbClr val="002060"/>
                </a:solidFill>
              </a:rPr>
              <a:t>превосходят по вулканизующему действию дитиокарбаматы. </a:t>
            </a:r>
          </a:p>
          <a:p>
            <a:pPr algn="just" fontAlgn="base">
              <a:spcAft>
                <a:spcPts val="600"/>
              </a:spcAft>
            </a:pPr>
            <a:r>
              <a:rPr lang="ru-RU" smtClean="0">
                <a:solidFill>
                  <a:srgbClr val="002060"/>
                </a:solidFill>
              </a:rPr>
              <a:t>Они находят ограниченное применение в латексных смесях и в клеевых композициях. </a:t>
            </a:r>
          </a:p>
          <a:p>
            <a:pPr algn="just" fontAlgn="base">
              <a:spcAft>
                <a:spcPts val="600"/>
              </a:spcAft>
            </a:pPr>
            <a:r>
              <a:rPr lang="ru-RU" smtClean="0">
                <a:solidFill>
                  <a:srgbClr val="002060"/>
                </a:solidFill>
              </a:rPr>
              <a:t>Температура вулканизации смесей, содержащих ксантогенаты, не выше 80-100 °С. </a:t>
            </a:r>
          </a:p>
          <a:p>
            <a:pPr algn="just" fontAlgn="base">
              <a:spcAft>
                <a:spcPts val="600"/>
              </a:spcAft>
            </a:pPr>
            <a:r>
              <a:rPr lang="ru-RU" smtClean="0">
                <a:solidFill>
                  <a:srgbClr val="002060"/>
                </a:solidFill>
              </a:rPr>
              <a:t>Чаще всего их используют в сочетании с дитиокарбаматами для вулканизации при комнатной температуре. </a:t>
            </a:r>
          </a:p>
          <a:p>
            <a:pPr algn="just" fontAlgn="base">
              <a:spcAft>
                <a:spcPts val="600"/>
              </a:spcAft>
            </a:pPr>
            <a:r>
              <a:rPr lang="ru-RU" smtClean="0">
                <a:solidFill>
                  <a:srgbClr val="002060"/>
                </a:solidFill>
              </a:rPr>
              <a:t>Основная область применения таких систем - изготовление самовулканизующихся резиновых клеев. </a:t>
            </a:r>
          </a:p>
          <a:p>
            <a:pPr algn="just" fontAlgn="base">
              <a:spcAft>
                <a:spcPts val="600"/>
              </a:spcAft>
            </a:pPr>
            <a:r>
              <a:rPr lang="ru-RU" smtClean="0">
                <a:solidFill>
                  <a:srgbClr val="002060"/>
                </a:solidFill>
              </a:rPr>
              <a:t>При хранении разлагаются.</a:t>
            </a:r>
            <a:endParaRPr lang="ru-RU">
              <a:solidFill>
                <a:srgbClr val="002060"/>
              </a:solidFill>
            </a:endParaRPr>
          </a:p>
        </p:txBody>
      </p:sp>
      <p:sp>
        <p:nvSpPr>
          <p:cNvPr id="9" name="TextBox 8"/>
          <p:cNvSpPr txBox="1"/>
          <p:nvPr/>
        </p:nvSpPr>
        <p:spPr>
          <a:xfrm>
            <a:off x="3000364" y="714356"/>
            <a:ext cx="3046603" cy="369332"/>
          </a:xfrm>
          <a:prstGeom prst="rect">
            <a:avLst/>
          </a:prstGeom>
          <a:noFill/>
        </p:spPr>
        <p:txBody>
          <a:bodyPr wrap="none" rtlCol="0">
            <a:spAutoFit/>
          </a:bodyPr>
          <a:lstStyle/>
          <a:p>
            <a:r>
              <a:rPr lang="ru-RU" altLang="ru-RU" b="1" smtClean="0">
                <a:solidFill>
                  <a:srgbClr val="C00000"/>
                </a:solidFill>
                <a:latin typeface="Calibri" pitchFamily="34" charset="0"/>
              </a:rPr>
              <a:t>Промышленные ускорители</a:t>
            </a:r>
            <a:endParaRPr lang="ru-RU" altLang="ru-RU" b="1">
              <a:solidFill>
                <a:srgbClr val="C00000"/>
              </a:solidFill>
              <a:latin typeface="Calibri" pitchFamily="34" charset="0"/>
            </a:endParaRPr>
          </a:p>
        </p:txBody>
      </p:sp>
      <p:grpSp>
        <p:nvGrpSpPr>
          <p:cNvPr id="15" name="Группа 3"/>
          <p:cNvGrpSpPr/>
          <p:nvPr/>
        </p:nvGrpSpPr>
        <p:grpSpPr>
          <a:xfrm>
            <a:off x="-32" y="0"/>
            <a:ext cx="9144032" cy="642918"/>
            <a:chOff x="-32" y="0"/>
            <a:chExt cx="9144032" cy="642918"/>
          </a:xfrm>
          <a:solidFill>
            <a:schemeClr val="tx2">
              <a:lumMod val="20000"/>
              <a:lumOff val="80000"/>
            </a:schemeClr>
          </a:solidFill>
          <a:effectLst/>
        </p:grpSpPr>
        <p:grpSp>
          <p:nvGrpSpPr>
            <p:cNvPr id="16" name="Группа 4"/>
            <p:cNvGrpSpPr/>
            <p:nvPr/>
          </p:nvGrpSpPr>
          <p:grpSpPr>
            <a:xfrm>
              <a:off x="0" y="0"/>
              <a:ext cx="9144000" cy="642918"/>
              <a:chOff x="0" y="0"/>
              <a:chExt cx="9144000" cy="642918"/>
            </a:xfrm>
            <a:grpFill/>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17" name="Рисунок 16"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sz="3200" b="1" smtClean="0">
                <a:solidFill>
                  <a:srgbClr val="0B02C6"/>
                </a:solidFill>
              </a:rPr>
              <a:t>Основные отличия ВМС от НМС</a:t>
            </a:r>
            <a:endParaRPr lang="ru-RU" sz="3200">
              <a:solidFill>
                <a:srgbClr val="0B02C6"/>
              </a:solidFill>
            </a:endParaRPr>
          </a:p>
        </p:txBody>
      </p:sp>
      <p:sp>
        <p:nvSpPr>
          <p:cNvPr id="3" name="Подзаголовок 2"/>
          <p:cNvSpPr>
            <a:spLocks noGrp="1"/>
          </p:cNvSpPr>
          <p:nvPr>
            <p:ph type="subTitle" idx="1"/>
          </p:nvPr>
        </p:nvSpPr>
        <p:spPr/>
        <p:txBody>
          <a:bodyPr/>
          <a:lstStyle/>
          <a:p>
            <a:endParaRPr lang="ru-RU"/>
          </a:p>
        </p:txBody>
      </p:sp>
      <p:sp>
        <p:nvSpPr>
          <p:cNvPr id="10" name="Номер слайда 1"/>
          <p:cNvSpPr>
            <a:spLocks noGrp="1"/>
          </p:cNvSpPr>
          <p:nvPr>
            <p:ph type="sldNum" sz="quarter" idx="12"/>
          </p:nvPr>
        </p:nvSpPr>
        <p:spPr/>
        <p:txBody>
          <a:bodyPr/>
          <a:lstStyle/>
          <a:p>
            <a:fld id="{3B46923B-772B-4878-82EA-E2BF3C0C558C}" type="slidenum">
              <a:rPr lang="ru-RU" smtClean="0"/>
              <a:pPr/>
              <a:t>15</a:t>
            </a:fld>
            <a:endParaRPr lang="ru-RU"/>
          </a:p>
        </p:txBody>
      </p:sp>
      <p:grpSp>
        <p:nvGrpSpPr>
          <p:cNvPr id="13" name="Группа 9"/>
          <p:cNvGrpSpPr/>
          <p:nvPr/>
        </p:nvGrpSpPr>
        <p:grpSpPr>
          <a:xfrm>
            <a:off x="-32" y="0"/>
            <a:ext cx="9144032" cy="642918"/>
            <a:chOff x="-32" y="0"/>
            <a:chExt cx="9144032" cy="642918"/>
          </a:xfrm>
          <a:solidFill>
            <a:schemeClr val="tx2">
              <a:lumMod val="20000"/>
              <a:lumOff val="80000"/>
            </a:schemeClr>
          </a:solidFill>
          <a:effectLst/>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19" name="Рисунок 18"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150</a:t>
            </a:fld>
            <a:endParaRPr lang="ru-RU"/>
          </a:p>
        </p:txBody>
      </p:sp>
      <p:sp>
        <p:nvSpPr>
          <p:cNvPr id="3" name="Прямоугольник 2"/>
          <p:cNvSpPr/>
          <p:nvPr/>
        </p:nvSpPr>
        <p:spPr>
          <a:xfrm>
            <a:off x="214282" y="1080000"/>
            <a:ext cx="8640000" cy="369332"/>
          </a:xfrm>
          <a:prstGeom prst="rect">
            <a:avLst/>
          </a:prstGeom>
        </p:spPr>
        <p:txBody>
          <a:bodyPr wrap="square">
            <a:spAutoFit/>
          </a:bodyPr>
          <a:lstStyle/>
          <a:p>
            <a:pPr algn="just" fontAlgn="base">
              <a:spcAft>
                <a:spcPts val="600"/>
              </a:spcAft>
            </a:pPr>
            <a:r>
              <a:rPr lang="ru-RU" b="1" smtClean="0">
                <a:solidFill>
                  <a:srgbClr val="0B02C6"/>
                </a:solidFill>
              </a:rPr>
              <a:t>КСАНТОГЕНАТЫ</a:t>
            </a:r>
            <a:r>
              <a:rPr lang="ru-RU" smtClean="0">
                <a:solidFill>
                  <a:srgbClr val="0B02C6"/>
                </a:solidFill>
              </a:rPr>
              <a:t>.</a:t>
            </a:r>
            <a:endParaRPr lang="ru-RU">
              <a:solidFill>
                <a:srgbClr val="0B02C6"/>
              </a:solidFill>
            </a:endParaRPr>
          </a:p>
        </p:txBody>
      </p:sp>
      <p:sp>
        <p:nvSpPr>
          <p:cNvPr id="9" name="TextBox 8"/>
          <p:cNvSpPr txBox="1"/>
          <p:nvPr/>
        </p:nvSpPr>
        <p:spPr>
          <a:xfrm>
            <a:off x="3000364" y="714356"/>
            <a:ext cx="3046603" cy="369332"/>
          </a:xfrm>
          <a:prstGeom prst="rect">
            <a:avLst/>
          </a:prstGeom>
          <a:noFill/>
        </p:spPr>
        <p:txBody>
          <a:bodyPr wrap="none" rtlCol="0">
            <a:spAutoFit/>
          </a:bodyPr>
          <a:lstStyle/>
          <a:p>
            <a:r>
              <a:rPr lang="ru-RU" altLang="ru-RU" b="1" smtClean="0">
                <a:solidFill>
                  <a:srgbClr val="C00000"/>
                </a:solidFill>
                <a:latin typeface="Calibri" pitchFamily="34" charset="0"/>
              </a:rPr>
              <a:t>Промышленные ускорители</a:t>
            </a:r>
            <a:endParaRPr lang="ru-RU" altLang="ru-RU" b="1">
              <a:solidFill>
                <a:srgbClr val="C00000"/>
              </a:solidFill>
              <a:latin typeface="Calibri" pitchFamily="34" charset="0"/>
            </a:endParaRPr>
          </a:p>
        </p:txBody>
      </p:sp>
      <p:sp>
        <p:nvSpPr>
          <p:cNvPr id="10" name="Прямоугольник 3"/>
          <p:cNvSpPr>
            <a:spLocks noChangeArrowheads="1"/>
          </p:cNvSpPr>
          <p:nvPr/>
        </p:nvSpPr>
        <p:spPr bwMode="auto">
          <a:xfrm>
            <a:off x="562004" y="2071699"/>
            <a:ext cx="4000500" cy="369332"/>
          </a:xfrm>
          <a:prstGeom prst="rect">
            <a:avLst/>
          </a:prstGeom>
          <a:noFill/>
          <a:ln w="9525">
            <a:noFill/>
            <a:miter lim="800000"/>
            <a:headEnd/>
            <a:tailEnd/>
          </a:ln>
        </p:spPr>
        <p:txBody>
          <a:bodyPr>
            <a:spAutoFit/>
          </a:bodyPr>
          <a:lstStyle/>
          <a:p>
            <a:pPr eaLnBrk="1" hangingPunct="1"/>
            <a:r>
              <a:rPr lang="ru-RU" altLang="ru-RU">
                <a:solidFill>
                  <a:srgbClr val="002060"/>
                </a:solidFill>
                <a:latin typeface="Calibri" pitchFamily="34" charset="0"/>
              </a:rPr>
              <a:t>соли и эфиры ксантогеновых кислот</a:t>
            </a:r>
          </a:p>
        </p:txBody>
      </p:sp>
      <p:pic>
        <p:nvPicPr>
          <p:cNvPr id="11" name="Picture 4"/>
          <p:cNvPicPr>
            <a:picLocks noChangeAspect="1" noChangeArrowheads="1"/>
          </p:cNvPicPr>
          <p:nvPr/>
        </p:nvPicPr>
        <p:blipFill>
          <a:blip r:embed="rId4"/>
          <a:srcRect/>
          <a:stretch>
            <a:fillRect/>
          </a:stretch>
        </p:blipFill>
        <p:spPr bwMode="auto">
          <a:xfrm>
            <a:off x="4491066" y="1785949"/>
            <a:ext cx="4152900" cy="1571625"/>
          </a:xfrm>
          <a:prstGeom prst="rect">
            <a:avLst/>
          </a:prstGeom>
          <a:noFill/>
          <a:ln w="9525">
            <a:noFill/>
            <a:miter lim="800000"/>
            <a:headEnd/>
            <a:tailEnd/>
          </a:ln>
        </p:spPr>
      </p:pic>
      <p:sp>
        <p:nvSpPr>
          <p:cNvPr id="12" name="TextBox 6"/>
          <p:cNvSpPr txBox="1">
            <a:spLocks noChangeArrowheads="1"/>
          </p:cNvSpPr>
          <p:nvPr/>
        </p:nvSpPr>
        <p:spPr bwMode="auto">
          <a:xfrm>
            <a:off x="571472" y="3500449"/>
            <a:ext cx="6715125" cy="369888"/>
          </a:xfrm>
          <a:prstGeom prst="rect">
            <a:avLst/>
          </a:prstGeom>
          <a:noFill/>
          <a:ln w="9525">
            <a:noFill/>
            <a:miter lim="800000"/>
            <a:headEnd/>
            <a:tailEnd/>
          </a:ln>
        </p:spPr>
        <p:txBody>
          <a:bodyPr>
            <a:spAutoFit/>
          </a:bodyPr>
          <a:lstStyle/>
          <a:p>
            <a:pPr eaLnBrk="1" hangingPunct="1"/>
            <a:r>
              <a:rPr lang="ru-RU" altLang="ru-RU">
                <a:solidFill>
                  <a:srgbClr val="002060"/>
                </a:solidFill>
                <a:latin typeface="Calibri" pitchFamily="34" charset="0"/>
              </a:rPr>
              <a:t>Наибольшее применение получил </a:t>
            </a:r>
            <a:r>
              <a:rPr lang="ru-RU" altLang="ru-RU" b="1">
                <a:solidFill>
                  <a:srgbClr val="0B02C6"/>
                </a:solidFill>
                <a:latin typeface="Calibri" pitchFamily="34" charset="0"/>
              </a:rPr>
              <a:t>бутилксантогенат цинка</a:t>
            </a:r>
          </a:p>
        </p:txBody>
      </p:sp>
      <p:pic>
        <p:nvPicPr>
          <p:cNvPr id="13" name="Picture 6"/>
          <p:cNvPicPr>
            <a:picLocks noChangeAspect="1" noChangeArrowheads="1"/>
          </p:cNvPicPr>
          <p:nvPr/>
        </p:nvPicPr>
        <p:blipFill>
          <a:blip r:embed="rId5"/>
          <a:srcRect/>
          <a:stretch>
            <a:fillRect/>
          </a:stretch>
        </p:blipFill>
        <p:spPr bwMode="auto">
          <a:xfrm>
            <a:off x="1571604" y="4000512"/>
            <a:ext cx="4335463" cy="1071562"/>
          </a:xfrm>
          <a:prstGeom prst="rect">
            <a:avLst/>
          </a:prstGeom>
          <a:noFill/>
          <a:ln w="9525">
            <a:noFill/>
            <a:miter lim="800000"/>
            <a:headEnd/>
            <a:tailEnd/>
          </a:ln>
        </p:spPr>
      </p:pic>
      <p:grpSp>
        <p:nvGrpSpPr>
          <p:cNvPr id="19" name="Группа 3"/>
          <p:cNvGrpSpPr/>
          <p:nvPr/>
        </p:nvGrpSpPr>
        <p:grpSpPr>
          <a:xfrm>
            <a:off x="-32" y="0"/>
            <a:ext cx="9144032" cy="642918"/>
            <a:chOff x="-32" y="0"/>
            <a:chExt cx="9144032" cy="642918"/>
          </a:xfrm>
          <a:solidFill>
            <a:schemeClr val="tx2">
              <a:lumMod val="20000"/>
              <a:lumOff val="80000"/>
            </a:schemeClr>
          </a:solidFill>
          <a:effectLst/>
        </p:grpSpPr>
        <p:grpSp>
          <p:nvGrpSpPr>
            <p:cNvPr id="20" name="Группа 4"/>
            <p:cNvGrpSpPr/>
            <p:nvPr/>
          </p:nvGrpSpPr>
          <p:grpSpPr>
            <a:xfrm>
              <a:off x="0" y="0"/>
              <a:ext cx="9144000" cy="642918"/>
              <a:chOff x="0" y="0"/>
              <a:chExt cx="9144000" cy="642918"/>
            </a:xfrm>
            <a:grpFill/>
          </p:grpSpPr>
          <p:sp>
            <p:nvSpPr>
              <p:cNvPr id="22" name="Прямоугольник 2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21" name="Рисунок 20" descr="logo_lable_s-vfu_clear.png"/>
            <p:cNvPicPr>
              <a:picLocks noChangeAspect="1"/>
            </p:cNvPicPr>
            <p:nvPr/>
          </p:nvPicPr>
          <p:blipFill>
            <a:blip r:embed="rId6"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151</a:t>
            </a:fld>
            <a:endParaRPr lang="ru-RU"/>
          </a:p>
        </p:txBody>
      </p:sp>
      <p:sp>
        <p:nvSpPr>
          <p:cNvPr id="3" name="Прямоугольник 2"/>
          <p:cNvSpPr/>
          <p:nvPr/>
        </p:nvSpPr>
        <p:spPr>
          <a:xfrm>
            <a:off x="214282" y="1080000"/>
            <a:ext cx="8640000" cy="2539157"/>
          </a:xfrm>
          <a:prstGeom prst="rect">
            <a:avLst/>
          </a:prstGeom>
        </p:spPr>
        <p:txBody>
          <a:bodyPr wrap="square">
            <a:spAutoFit/>
          </a:bodyPr>
          <a:lstStyle/>
          <a:p>
            <a:pPr algn="just">
              <a:spcAft>
                <a:spcPts val="600"/>
              </a:spcAft>
            </a:pPr>
            <a:r>
              <a:rPr lang="ru-RU" b="1" smtClean="0">
                <a:solidFill>
                  <a:srgbClr val="0B02C6"/>
                </a:solidFill>
              </a:rPr>
              <a:t>ГУАНИДИНЫ</a:t>
            </a:r>
            <a:r>
              <a:rPr lang="ru-RU" b="1" smtClean="0">
                <a:solidFill>
                  <a:srgbClr val="002060"/>
                </a:solidFill>
              </a:rPr>
              <a:t> </a:t>
            </a:r>
            <a:r>
              <a:rPr lang="ru-RU" smtClean="0">
                <a:solidFill>
                  <a:srgbClr val="002060"/>
                </a:solidFill>
              </a:rPr>
              <a:t>– медленно действующие ускорители вулканизации, применяемые как вторичные для активации тиазолов. </a:t>
            </a:r>
          </a:p>
          <a:p>
            <a:pPr algn="just">
              <a:spcAft>
                <a:spcPts val="600"/>
              </a:spcAft>
            </a:pPr>
            <a:r>
              <a:rPr lang="ru-RU" smtClean="0">
                <a:solidFill>
                  <a:srgbClr val="002060"/>
                </a:solidFill>
              </a:rPr>
              <a:t>N,N-ди-о-толилгуанидин незначительно превосходит по вулканизационной активности N,N-дифенилгуанидин. </a:t>
            </a:r>
          </a:p>
          <a:p>
            <a:pPr algn="just">
              <a:spcAft>
                <a:spcPts val="600"/>
              </a:spcAft>
            </a:pPr>
            <a:r>
              <a:rPr lang="ru-RU" smtClean="0">
                <a:solidFill>
                  <a:srgbClr val="002060"/>
                </a:solidFill>
              </a:rPr>
              <a:t>Изменяют окраску резин, поэтому их вводят в смеси только для темных изделий (шин, резино-технических и кабельных изделий, резиновой обуви). </a:t>
            </a:r>
          </a:p>
          <a:p>
            <a:pPr algn="just">
              <a:spcAft>
                <a:spcPts val="600"/>
              </a:spcAft>
            </a:pPr>
            <a:r>
              <a:rPr lang="ru-RU" smtClean="0">
                <a:solidFill>
                  <a:srgbClr val="002060"/>
                </a:solidFill>
              </a:rPr>
              <a:t>Применение гуанидинов снизилось в связи с расширением использования сульфенамидов. </a:t>
            </a:r>
            <a:endParaRPr lang="ru-RU">
              <a:solidFill>
                <a:srgbClr val="002060"/>
              </a:solidFill>
            </a:endParaRPr>
          </a:p>
        </p:txBody>
      </p:sp>
      <p:sp>
        <p:nvSpPr>
          <p:cNvPr id="9" name="TextBox 8"/>
          <p:cNvSpPr txBox="1"/>
          <p:nvPr/>
        </p:nvSpPr>
        <p:spPr>
          <a:xfrm>
            <a:off x="3000364" y="714356"/>
            <a:ext cx="3046603" cy="369332"/>
          </a:xfrm>
          <a:prstGeom prst="rect">
            <a:avLst/>
          </a:prstGeom>
          <a:noFill/>
        </p:spPr>
        <p:txBody>
          <a:bodyPr wrap="none" rtlCol="0">
            <a:spAutoFit/>
          </a:bodyPr>
          <a:lstStyle/>
          <a:p>
            <a:r>
              <a:rPr lang="ru-RU" altLang="ru-RU" b="1" smtClean="0">
                <a:solidFill>
                  <a:srgbClr val="C00000"/>
                </a:solidFill>
                <a:latin typeface="Calibri" pitchFamily="34" charset="0"/>
              </a:rPr>
              <a:t>Промышленные ускорители</a:t>
            </a:r>
            <a:endParaRPr lang="ru-RU" altLang="ru-RU" b="1">
              <a:solidFill>
                <a:srgbClr val="C00000"/>
              </a:solidFill>
              <a:latin typeface="Calibri" pitchFamily="34" charset="0"/>
            </a:endParaRPr>
          </a:p>
        </p:txBody>
      </p:sp>
      <p:grpSp>
        <p:nvGrpSpPr>
          <p:cNvPr id="15" name="Группа 3"/>
          <p:cNvGrpSpPr/>
          <p:nvPr/>
        </p:nvGrpSpPr>
        <p:grpSpPr>
          <a:xfrm>
            <a:off x="-32" y="0"/>
            <a:ext cx="9144032" cy="642918"/>
            <a:chOff x="-32" y="0"/>
            <a:chExt cx="9144032" cy="642918"/>
          </a:xfrm>
          <a:solidFill>
            <a:schemeClr val="tx2">
              <a:lumMod val="20000"/>
              <a:lumOff val="80000"/>
            </a:schemeClr>
          </a:solidFill>
          <a:effectLst/>
        </p:grpSpPr>
        <p:grpSp>
          <p:nvGrpSpPr>
            <p:cNvPr id="16" name="Группа 4"/>
            <p:cNvGrpSpPr/>
            <p:nvPr/>
          </p:nvGrpSpPr>
          <p:grpSpPr>
            <a:xfrm>
              <a:off x="0" y="0"/>
              <a:ext cx="9144000" cy="642918"/>
              <a:chOff x="0" y="0"/>
              <a:chExt cx="9144000" cy="642918"/>
            </a:xfrm>
            <a:grpFill/>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17" name="Рисунок 16"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14282" y="1080000"/>
            <a:ext cx="8640000" cy="369332"/>
          </a:xfrm>
          <a:prstGeom prst="rect">
            <a:avLst/>
          </a:prstGeom>
        </p:spPr>
        <p:txBody>
          <a:bodyPr wrap="square">
            <a:spAutoFit/>
          </a:bodyPr>
          <a:lstStyle/>
          <a:p>
            <a:pPr algn="just" fontAlgn="base"/>
            <a:r>
              <a:rPr lang="ru-RU" b="1" smtClean="0">
                <a:solidFill>
                  <a:srgbClr val="0B02C6"/>
                </a:solidFill>
              </a:rPr>
              <a:t>ГУАНИДИНЫ.</a:t>
            </a:r>
            <a:r>
              <a:rPr lang="ru-RU" smtClean="0">
                <a:solidFill>
                  <a:srgbClr val="0B02C6"/>
                </a:solidFill>
              </a:rPr>
              <a:t> </a:t>
            </a:r>
            <a:endParaRPr lang="ru-RU">
              <a:solidFill>
                <a:srgbClr val="0B02C6"/>
              </a:solidFill>
            </a:endParaRPr>
          </a:p>
        </p:txBody>
      </p:sp>
      <p:sp>
        <p:nvSpPr>
          <p:cNvPr id="18" name="Номер слайда 17"/>
          <p:cNvSpPr>
            <a:spLocks noGrp="1"/>
          </p:cNvSpPr>
          <p:nvPr>
            <p:ph type="sldNum" sz="quarter" idx="12"/>
          </p:nvPr>
        </p:nvSpPr>
        <p:spPr/>
        <p:txBody>
          <a:bodyPr/>
          <a:lstStyle/>
          <a:p>
            <a:fld id="{3B46923B-772B-4878-82EA-E2BF3C0C558C}" type="slidenum">
              <a:rPr lang="ru-RU" smtClean="0"/>
              <a:pPr/>
              <a:t>152</a:t>
            </a:fld>
            <a:endParaRPr lang="ru-RU"/>
          </a:p>
        </p:txBody>
      </p:sp>
      <p:sp>
        <p:nvSpPr>
          <p:cNvPr id="14" name="TextBox 13"/>
          <p:cNvSpPr txBox="1"/>
          <p:nvPr/>
        </p:nvSpPr>
        <p:spPr>
          <a:xfrm>
            <a:off x="3000364" y="714356"/>
            <a:ext cx="3046603" cy="369332"/>
          </a:xfrm>
          <a:prstGeom prst="rect">
            <a:avLst/>
          </a:prstGeom>
          <a:noFill/>
        </p:spPr>
        <p:txBody>
          <a:bodyPr wrap="none" rtlCol="0">
            <a:spAutoFit/>
          </a:bodyPr>
          <a:lstStyle/>
          <a:p>
            <a:r>
              <a:rPr lang="ru-RU" altLang="ru-RU" b="1" smtClean="0">
                <a:solidFill>
                  <a:srgbClr val="C00000"/>
                </a:solidFill>
                <a:latin typeface="Calibri" pitchFamily="34" charset="0"/>
              </a:rPr>
              <a:t>Промышленные ускорители</a:t>
            </a:r>
            <a:endParaRPr lang="ru-RU" altLang="ru-RU" b="1">
              <a:solidFill>
                <a:srgbClr val="C00000"/>
              </a:solidFill>
              <a:latin typeface="Calibri" pitchFamily="34" charset="0"/>
            </a:endParaRPr>
          </a:p>
        </p:txBody>
      </p:sp>
      <p:graphicFrame>
        <p:nvGraphicFramePr>
          <p:cNvPr id="13" name="Таблица 12"/>
          <p:cNvGraphicFramePr>
            <a:graphicFrameLocks noGrp="1"/>
          </p:cNvGraphicFramePr>
          <p:nvPr/>
        </p:nvGraphicFramePr>
        <p:xfrm>
          <a:off x="214282" y="1514688"/>
          <a:ext cx="8715436" cy="2704057"/>
        </p:xfrm>
        <a:graphic>
          <a:graphicData uri="http://schemas.openxmlformats.org/drawingml/2006/table">
            <a:tbl>
              <a:tblPr/>
              <a:tblGrid>
                <a:gridCol w="4429156">
                  <a:extLst>
                    <a:ext uri="{9D8B030D-6E8A-4147-A177-3AD203B41FA5}">
                      <a16:colId xmlns:a16="http://schemas.microsoft.com/office/drawing/2014/main" val="20000"/>
                    </a:ext>
                  </a:extLst>
                </a:gridCol>
                <a:gridCol w="1214446">
                  <a:extLst>
                    <a:ext uri="{9D8B030D-6E8A-4147-A177-3AD203B41FA5}">
                      <a16:colId xmlns:a16="http://schemas.microsoft.com/office/drawing/2014/main" val="20001"/>
                    </a:ext>
                  </a:extLst>
                </a:gridCol>
                <a:gridCol w="928694">
                  <a:extLst>
                    <a:ext uri="{9D8B030D-6E8A-4147-A177-3AD203B41FA5}">
                      <a16:colId xmlns:a16="http://schemas.microsoft.com/office/drawing/2014/main" val="20002"/>
                    </a:ext>
                  </a:extLst>
                </a:gridCol>
                <a:gridCol w="2143140">
                  <a:extLst>
                    <a:ext uri="{9D8B030D-6E8A-4147-A177-3AD203B41FA5}">
                      <a16:colId xmlns:a16="http://schemas.microsoft.com/office/drawing/2014/main" val="20003"/>
                    </a:ext>
                  </a:extLst>
                </a:gridCol>
              </a:tblGrid>
              <a:tr h="560917">
                <a:tc>
                  <a:txBody>
                    <a:bodyPr/>
                    <a:lstStyle/>
                    <a:p>
                      <a:pPr algn="ctr">
                        <a:lnSpc>
                          <a:spcPct val="115000"/>
                        </a:lnSpc>
                        <a:spcAft>
                          <a:spcPts val="0"/>
                        </a:spcAft>
                      </a:pPr>
                      <a:r>
                        <a:rPr lang="ru-RU" sz="1600" b="1" smtClean="0">
                          <a:latin typeface="Calibri"/>
                          <a:ea typeface="Calibri"/>
                          <a:cs typeface="Times New Roman"/>
                        </a:rPr>
                        <a:t>Название и химическая формула</a:t>
                      </a:r>
                      <a:endParaRPr lang="ru-RU" sz="16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Calibri"/>
                          <a:ea typeface="Calibri"/>
                          <a:cs typeface="Times New Roman"/>
                        </a:rPr>
                        <a:t>Плотность,</a:t>
                      </a:r>
                    </a:p>
                    <a:p>
                      <a:pPr algn="ctr">
                        <a:lnSpc>
                          <a:spcPct val="115000"/>
                        </a:lnSpc>
                        <a:spcAft>
                          <a:spcPts val="0"/>
                        </a:spcAft>
                      </a:pPr>
                      <a:r>
                        <a:rPr lang="ru-RU" sz="1600" b="1">
                          <a:latin typeface="Calibri"/>
                          <a:ea typeface="Calibri"/>
                          <a:cs typeface="Times New Roman"/>
                        </a:rPr>
                        <a:t>г/см</a:t>
                      </a:r>
                      <a:r>
                        <a:rPr lang="ru-RU" sz="1600" b="1" baseline="30000">
                          <a:latin typeface="Calibri"/>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Calibri"/>
                          <a:ea typeface="Calibri"/>
                          <a:cs typeface="Times New Roman"/>
                        </a:rPr>
                        <a:t>Т</a:t>
                      </a:r>
                      <a:r>
                        <a:rPr lang="ru-RU" sz="1600" b="1" baseline="-25000">
                          <a:latin typeface="Calibri"/>
                          <a:ea typeface="Calibri"/>
                          <a:cs typeface="Times New Roman"/>
                        </a:rPr>
                        <a:t>пл</a:t>
                      </a:r>
                      <a:r>
                        <a:rPr lang="ru-RU" sz="1600" b="1">
                          <a:latin typeface="Calibri"/>
                          <a:ea typeface="Calibri"/>
                          <a:cs typeface="Times New Roman"/>
                        </a:rPr>
                        <a:t>, </a:t>
                      </a:r>
                      <a:r>
                        <a:rPr lang="ru-RU" sz="1600" b="1" baseline="30000">
                          <a:latin typeface="Calibri"/>
                          <a:ea typeface="Calibri"/>
                          <a:cs typeface="Times New Roman"/>
                        </a:rPr>
                        <a:t>о</a:t>
                      </a:r>
                      <a:r>
                        <a:rPr lang="ru-RU" sz="1600" b="1">
                          <a:latin typeface="Calibri"/>
                          <a:ea typeface="Calibri"/>
                          <a:cs typeface="Times New Roman"/>
                        </a:rPr>
                        <a:t>С</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Calibri"/>
                          <a:ea typeface="Calibri"/>
                          <a:cs typeface="Times New Roman"/>
                        </a:rPr>
                        <a:t>Торговые марки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82223">
                <a:tc>
                  <a:txBody>
                    <a:bodyPr/>
                    <a:lstStyle/>
                    <a:p>
                      <a:pPr>
                        <a:lnSpc>
                          <a:spcPct val="115000"/>
                        </a:lnSpc>
                        <a:spcAft>
                          <a:spcPts val="0"/>
                        </a:spcAft>
                      </a:pPr>
                      <a:r>
                        <a:rPr lang="en-US" sz="1800" b="1" smtClean="0">
                          <a:latin typeface="+mn-lt"/>
                          <a:ea typeface="Calibri"/>
                          <a:cs typeface="Times New Roman"/>
                        </a:rPr>
                        <a:t>N</a:t>
                      </a:r>
                      <a:r>
                        <a:rPr lang="ru-RU" sz="1800" b="1" smtClean="0">
                          <a:latin typeface="+mn-lt"/>
                          <a:ea typeface="Calibri"/>
                          <a:cs typeface="Times New Roman"/>
                        </a:rPr>
                        <a:t>, </a:t>
                      </a:r>
                      <a:r>
                        <a:rPr lang="en-US" sz="1800" b="1" smtClean="0">
                          <a:latin typeface="+mn-lt"/>
                          <a:ea typeface="Calibri"/>
                          <a:cs typeface="Times New Roman"/>
                        </a:rPr>
                        <a:t>N</a:t>
                      </a:r>
                      <a:r>
                        <a:rPr lang="en-US" sz="1800" b="1" baseline="30000" smtClean="0">
                          <a:latin typeface="+mn-lt"/>
                          <a:ea typeface="Calibri"/>
                          <a:cs typeface="Times New Roman"/>
                        </a:rPr>
                        <a:t>/</a:t>
                      </a:r>
                      <a:r>
                        <a:rPr lang="en-US" sz="1800" b="1" smtClean="0">
                          <a:latin typeface="+mn-lt"/>
                          <a:ea typeface="Calibri"/>
                          <a:cs typeface="Times New Roman"/>
                        </a:rPr>
                        <a:t>-</a:t>
                      </a:r>
                      <a:r>
                        <a:rPr lang="ru-RU" sz="1800" b="1" smtClean="0">
                          <a:latin typeface="+mn-lt"/>
                          <a:ea typeface="Calibri"/>
                          <a:cs typeface="Times New Roman"/>
                        </a:rPr>
                        <a:t>дифенилгуанидин</a:t>
                      </a:r>
                    </a:p>
                    <a:p>
                      <a:pPr>
                        <a:lnSpc>
                          <a:spcPct val="115000"/>
                        </a:lnSpc>
                        <a:spcAft>
                          <a:spcPts val="0"/>
                        </a:spcAft>
                      </a:pPr>
                      <a:endParaRPr lang="ru-RU" sz="1800" b="1" smtClean="0">
                        <a:latin typeface="+mn-lt"/>
                        <a:ea typeface="Calibri"/>
                        <a:cs typeface="Times New Roman"/>
                      </a:endParaRPr>
                    </a:p>
                    <a:p>
                      <a:pPr>
                        <a:lnSpc>
                          <a:spcPct val="115000"/>
                        </a:lnSpc>
                        <a:spcAft>
                          <a:spcPts val="0"/>
                        </a:spcAft>
                      </a:pPr>
                      <a:endParaRPr lang="ru-RU" sz="1800" b="1" smtClean="0">
                        <a:latin typeface="+mn-lt"/>
                        <a:ea typeface="Calibri"/>
                        <a:cs typeface="Times New Roman"/>
                      </a:endParaRPr>
                    </a:p>
                    <a:p>
                      <a:pPr>
                        <a:lnSpc>
                          <a:spcPct val="115000"/>
                        </a:lnSpc>
                        <a:spcAft>
                          <a:spcPts val="0"/>
                        </a:spcAft>
                      </a:pPr>
                      <a:endParaRPr lang="ru-RU" sz="1800" b="1" smtClean="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800" b="1" smtClean="0">
                        <a:latin typeface="+mn-lt"/>
                        <a:ea typeface="Calibri"/>
                        <a:cs typeface="Times New Roman"/>
                      </a:endParaRPr>
                    </a:p>
                    <a:p>
                      <a:pPr algn="ctr">
                        <a:lnSpc>
                          <a:spcPct val="115000"/>
                        </a:lnSpc>
                        <a:spcAft>
                          <a:spcPts val="0"/>
                        </a:spcAft>
                      </a:pPr>
                      <a:r>
                        <a:rPr lang="ru-RU" sz="1800" b="1" smtClean="0">
                          <a:latin typeface="+mn-lt"/>
                          <a:ea typeface="Calibri"/>
                          <a:cs typeface="Times New Roman"/>
                        </a:rPr>
                        <a:t>1,13</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800" b="1" smtClean="0">
                        <a:latin typeface="+mn-lt"/>
                        <a:ea typeface="Calibri"/>
                        <a:cs typeface="Times New Roman"/>
                      </a:endParaRPr>
                    </a:p>
                    <a:p>
                      <a:pPr algn="ctr">
                        <a:lnSpc>
                          <a:spcPct val="115000"/>
                        </a:lnSpc>
                        <a:spcAft>
                          <a:spcPts val="0"/>
                        </a:spcAft>
                      </a:pPr>
                      <a:r>
                        <a:rPr lang="ru-RU" sz="1800" b="1" smtClean="0">
                          <a:latin typeface="+mn-lt"/>
                          <a:ea typeface="Calibri"/>
                          <a:cs typeface="Times New Roman"/>
                        </a:rPr>
                        <a:t>145</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800" b="1" smtClean="0">
                        <a:latin typeface="+mn-lt"/>
                        <a:ea typeface="Calibri"/>
                        <a:cs typeface="Times New Roman"/>
                      </a:endParaRPr>
                    </a:p>
                    <a:p>
                      <a:pPr algn="ctr">
                        <a:lnSpc>
                          <a:spcPct val="115000"/>
                        </a:lnSpc>
                        <a:spcAft>
                          <a:spcPts val="0"/>
                        </a:spcAft>
                      </a:pPr>
                      <a:r>
                        <a:rPr lang="ru-RU" sz="1800" b="1" smtClean="0">
                          <a:latin typeface="+mn-lt"/>
                          <a:ea typeface="Calibri"/>
                          <a:cs typeface="Times New Roman"/>
                        </a:rPr>
                        <a:t>Дифенилгуанидин,</a:t>
                      </a:r>
                    </a:p>
                    <a:p>
                      <a:pPr algn="ctr">
                        <a:lnSpc>
                          <a:spcPct val="115000"/>
                        </a:lnSpc>
                        <a:spcAft>
                          <a:spcPts val="0"/>
                        </a:spcAft>
                      </a:pPr>
                      <a:r>
                        <a:rPr lang="ru-RU" sz="1800" b="1" smtClean="0">
                          <a:latin typeface="+mn-lt"/>
                          <a:ea typeface="Calibri"/>
                          <a:cs typeface="Times New Roman"/>
                        </a:rPr>
                        <a:t>ДФГ</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0917">
                <a:tc>
                  <a:txBody>
                    <a:bodyPr/>
                    <a:lstStyle/>
                    <a:p>
                      <a:pPr>
                        <a:lnSpc>
                          <a:spcPct val="115000"/>
                        </a:lnSpc>
                        <a:spcAft>
                          <a:spcPts val="0"/>
                        </a:spcAft>
                      </a:pPr>
                      <a:r>
                        <a:rPr lang="en-US" sz="1800" b="1" smtClean="0">
                          <a:latin typeface="+mn-lt"/>
                          <a:ea typeface="Calibri"/>
                          <a:cs typeface="Times New Roman"/>
                        </a:rPr>
                        <a:t>N</a:t>
                      </a:r>
                      <a:r>
                        <a:rPr lang="ru-RU" sz="1800" b="1" smtClean="0">
                          <a:latin typeface="+mn-lt"/>
                          <a:ea typeface="Calibri"/>
                          <a:cs typeface="Times New Roman"/>
                        </a:rPr>
                        <a:t>, </a:t>
                      </a:r>
                      <a:r>
                        <a:rPr lang="en-US" sz="1800" b="1" smtClean="0">
                          <a:latin typeface="+mn-lt"/>
                          <a:ea typeface="Calibri"/>
                          <a:cs typeface="Times New Roman"/>
                        </a:rPr>
                        <a:t>N</a:t>
                      </a:r>
                      <a:r>
                        <a:rPr lang="en-US" sz="1800" b="1" baseline="30000" smtClean="0">
                          <a:latin typeface="+mn-lt"/>
                          <a:ea typeface="Calibri"/>
                          <a:cs typeface="Times New Roman"/>
                        </a:rPr>
                        <a:t>/</a:t>
                      </a:r>
                      <a:r>
                        <a:rPr lang="en-US" sz="1800" b="1" smtClean="0">
                          <a:latin typeface="+mn-lt"/>
                          <a:ea typeface="Calibri"/>
                          <a:cs typeface="Times New Roman"/>
                        </a:rPr>
                        <a:t>-</a:t>
                      </a:r>
                      <a:r>
                        <a:rPr lang="ru-RU" sz="1800" b="1" smtClean="0">
                          <a:latin typeface="+mn-lt"/>
                          <a:ea typeface="Calibri"/>
                          <a:cs typeface="Times New Roman"/>
                        </a:rPr>
                        <a:t>ди-о-толилгуанидин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smtClean="0">
                          <a:latin typeface="+mn-lt"/>
                          <a:ea typeface="Calibri"/>
                          <a:cs typeface="Times New Roman"/>
                        </a:rPr>
                        <a:t>1,10</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smtClean="0">
                          <a:latin typeface="+mn-lt"/>
                          <a:ea typeface="Calibri"/>
                          <a:cs typeface="Times New Roman"/>
                        </a:rPr>
                        <a:t>170</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smtClean="0">
                          <a:latin typeface="+mn-lt"/>
                          <a:ea typeface="Calibri"/>
                          <a:cs typeface="Times New Roman"/>
                        </a:rPr>
                        <a:t>ДОТГ</a:t>
                      </a:r>
                      <a:endParaRPr lang="ru-RU" sz="18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2" name="Picture 2"/>
          <p:cNvPicPr>
            <a:picLocks noChangeAspect="1" noChangeArrowheads="1"/>
          </p:cNvPicPr>
          <p:nvPr/>
        </p:nvPicPr>
        <p:blipFill>
          <a:blip r:embed="rId4"/>
          <a:srcRect/>
          <a:stretch>
            <a:fillRect/>
          </a:stretch>
        </p:blipFill>
        <p:spPr bwMode="auto">
          <a:xfrm>
            <a:off x="1368693" y="2472410"/>
            <a:ext cx="2917555" cy="1000132"/>
          </a:xfrm>
          <a:prstGeom prst="rect">
            <a:avLst/>
          </a:prstGeom>
          <a:noFill/>
          <a:ln w="9525">
            <a:noFill/>
            <a:miter lim="800000"/>
            <a:headEnd/>
            <a:tailEnd/>
          </a:ln>
        </p:spPr>
      </p:pic>
      <p:grpSp>
        <p:nvGrpSpPr>
          <p:cNvPr id="21" name="Группа 3"/>
          <p:cNvGrpSpPr/>
          <p:nvPr/>
        </p:nvGrpSpPr>
        <p:grpSpPr>
          <a:xfrm>
            <a:off x="-32" y="0"/>
            <a:ext cx="9144032" cy="642918"/>
            <a:chOff x="-32" y="0"/>
            <a:chExt cx="9144032" cy="642918"/>
          </a:xfrm>
          <a:solidFill>
            <a:schemeClr val="tx2">
              <a:lumMod val="20000"/>
              <a:lumOff val="80000"/>
            </a:schemeClr>
          </a:solidFill>
          <a:effectLst/>
        </p:grpSpPr>
        <p:grpSp>
          <p:nvGrpSpPr>
            <p:cNvPr id="22" name="Группа 4"/>
            <p:cNvGrpSpPr/>
            <p:nvPr/>
          </p:nvGrpSpPr>
          <p:grpSpPr>
            <a:xfrm>
              <a:off x="0" y="0"/>
              <a:ext cx="9144000" cy="642918"/>
              <a:chOff x="0" y="0"/>
              <a:chExt cx="9144000" cy="642918"/>
            </a:xfrm>
            <a:grpFill/>
          </p:grpSpPr>
          <p:sp>
            <p:nvSpPr>
              <p:cNvPr id="25" name="Прямоугольник 2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23" name="Рисунок 22"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2500306"/>
            <a:ext cx="8072494" cy="1143007"/>
          </a:xfrm>
        </p:spPr>
        <p:txBody>
          <a:bodyPr>
            <a:normAutofit fontScale="90000"/>
          </a:bodyPr>
          <a:lstStyle/>
          <a:p>
            <a:r>
              <a:rPr lang="ru-RU" altLang="ru-RU" sz="4900" b="1" smtClean="0">
                <a:solidFill>
                  <a:srgbClr val="0B02C6"/>
                </a:solidFill>
              </a:rPr>
              <a:t>Активаторы вулканизации</a:t>
            </a:r>
            <a:r>
              <a:rPr lang="en-US" sz="3200" b="1">
                <a:solidFill>
                  <a:srgbClr val="0B02C6"/>
                </a:solidFill>
                <a:latin typeface="Calibri" pitchFamily="34" charset="0"/>
              </a:rPr>
              <a:t/>
            </a:r>
            <a:br>
              <a:rPr lang="en-US" sz="3200" b="1">
                <a:solidFill>
                  <a:srgbClr val="0B02C6"/>
                </a:solidFill>
                <a:latin typeface="Calibri" pitchFamily="34" charset="0"/>
              </a:rPr>
            </a:br>
            <a:endParaRPr lang="ru-RU" sz="3200">
              <a:solidFill>
                <a:srgbClr val="0B02C6"/>
              </a:solidFill>
              <a:latin typeface="Calibri" pitchFamily="34" charset="0"/>
            </a:endParaRPr>
          </a:p>
        </p:txBody>
      </p:sp>
      <p:sp>
        <p:nvSpPr>
          <p:cNvPr id="3" name="Подзаголовок 2"/>
          <p:cNvSpPr>
            <a:spLocks noGrp="1"/>
          </p:cNvSpPr>
          <p:nvPr>
            <p:ph type="subTitle" idx="1"/>
          </p:nvPr>
        </p:nvSpPr>
        <p:spPr/>
        <p:txBody>
          <a:bodyPr/>
          <a:lstStyle/>
          <a:p>
            <a:endParaRPr lang="ru-RU"/>
          </a:p>
        </p:txBody>
      </p:sp>
      <p:sp>
        <p:nvSpPr>
          <p:cNvPr id="10" name="Номер слайда 9"/>
          <p:cNvSpPr>
            <a:spLocks noGrp="1"/>
          </p:cNvSpPr>
          <p:nvPr>
            <p:ph type="sldNum" sz="quarter" idx="12"/>
          </p:nvPr>
        </p:nvSpPr>
        <p:spPr/>
        <p:txBody>
          <a:bodyPr/>
          <a:lstStyle/>
          <a:p>
            <a:fld id="{3B46923B-772B-4878-82EA-E2BF3C0C558C}" type="slidenum">
              <a:rPr lang="ru-RU" smtClean="0"/>
              <a:pPr/>
              <a:t>153</a:t>
            </a:fld>
            <a:endParaRPr lang="ru-RU"/>
          </a:p>
        </p:txBody>
      </p:sp>
      <p:grpSp>
        <p:nvGrpSpPr>
          <p:cNvPr id="17" name="Группа 3"/>
          <p:cNvGrpSpPr/>
          <p:nvPr/>
        </p:nvGrpSpPr>
        <p:grpSpPr>
          <a:xfrm>
            <a:off x="-32" y="0"/>
            <a:ext cx="9144032" cy="642918"/>
            <a:chOff x="-32" y="0"/>
            <a:chExt cx="9144032" cy="642918"/>
          </a:xfrm>
          <a:solidFill>
            <a:schemeClr val="tx2">
              <a:lumMod val="20000"/>
              <a:lumOff val="80000"/>
            </a:schemeClr>
          </a:solidFill>
          <a:effectLst/>
        </p:grpSpPr>
        <p:grpSp>
          <p:nvGrpSpPr>
            <p:cNvPr id="18" name="Группа 4"/>
            <p:cNvGrpSpPr/>
            <p:nvPr/>
          </p:nvGrpSpPr>
          <p:grpSpPr>
            <a:xfrm>
              <a:off x="0" y="0"/>
              <a:ext cx="9144000" cy="642918"/>
              <a:chOff x="0" y="0"/>
              <a:chExt cx="9144000" cy="642918"/>
            </a:xfrm>
            <a:grpFill/>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19" name="Рисунок 18"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154</a:t>
            </a:fld>
            <a:endParaRPr lang="ru-RU"/>
          </a:p>
        </p:txBody>
      </p:sp>
      <p:sp>
        <p:nvSpPr>
          <p:cNvPr id="3" name="Прямоугольник 2"/>
          <p:cNvSpPr/>
          <p:nvPr/>
        </p:nvSpPr>
        <p:spPr>
          <a:xfrm>
            <a:off x="214282" y="1592223"/>
            <a:ext cx="8640000" cy="1908215"/>
          </a:xfrm>
          <a:prstGeom prst="rect">
            <a:avLst/>
          </a:prstGeom>
        </p:spPr>
        <p:txBody>
          <a:bodyPr wrap="square">
            <a:spAutoFit/>
          </a:bodyPr>
          <a:lstStyle/>
          <a:p>
            <a:pPr algn="just">
              <a:spcAft>
                <a:spcPts val="600"/>
              </a:spcAft>
              <a:defRPr/>
            </a:pPr>
            <a:r>
              <a:rPr lang="ru-RU" smtClean="0">
                <a:solidFill>
                  <a:srgbClr val="002060"/>
                </a:solidFill>
              </a:rPr>
              <a:t>Компоненты резиновых смесей, повышающие эффективность структурирования каучуков при вулканизации.</a:t>
            </a:r>
          </a:p>
          <a:p>
            <a:pPr algn="just">
              <a:spcAft>
                <a:spcPts val="600"/>
              </a:spcAft>
              <a:defRPr/>
            </a:pPr>
            <a:r>
              <a:rPr lang="ru-RU" smtClean="0">
                <a:solidFill>
                  <a:srgbClr val="002060"/>
                </a:solidFill>
              </a:rPr>
              <a:t>Повышают модуль, прочность при растяжении, сопротивление раздиру и  динамические  свойства вулканизатов. </a:t>
            </a:r>
          </a:p>
          <a:p>
            <a:pPr algn="just">
              <a:spcAft>
                <a:spcPts val="600"/>
              </a:spcAft>
              <a:defRPr/>
            </a:pPr>
            <a:r>
              <a:rPr lang="ru-RU" smtClean="0">
                <a:solidFill>
                  <a:srgbClr val="002060"/>
                </a:solidFill>
              </a:rPr>
              <a:t>Используют главным образом при вулканизации каучуков серой и серусодержащими соединениями. </a:t>
            </a:r>
            <a:endParaRPr lang="ru-RU">
              <a:solidFill>
                <a:srgbClr val="002060"/>
              </a:solidFill>
            </a:endParaRPr>
          </a:p>
        </p:txBody>
      </p:sp>
      <p:sp>
        <p:nvSpPr>
          <p:cNvPr id="9" name="TextBox 8"/>
          <p:cNvSpPr txBox="1"/>
          <p:nvPr/>
        </p:nvSpPr>
        <p:spPr>
          <a:xfrm>
            <a:off x="3032904" y="1273718"/>
            <a:ext cx="2847895" cy="369332"/>
          </a:xfrm>
          <a:prstGeom prst="rect">
            <a:avLst/>
          </a:prstGeom>
          <a:noFill/>
        </p:spPr>
        <p:txBody>
          <a:bodyPr wrap="none" rtlCol="0">
            <a:spAutoFit/>
          </a:bodyPr>
          <a:lstStyle/>
          <a:p>
            <a:pPr algn="ctr"/>
            <a:r>
              <a:rPr lang="ru-RU" b="1" smtClean="0">
                <a:solidFill>
                  <a:srgbClr val="C00000"/>
                </a:solidFill>
              </a:rPr>
              <a:t>Активаторы вулканизации</a:t>
            </a:r>
            <a:endParaRPr lang="ru-RU" altLang="ru-RU" b="1">
              <a:solidFill>
                <a:srgbClr val="C00000"/>
              </a:solidFill>
              <a:cs typeface="Tahoma" pitchFamily="34" charset="0"/>
            </a:endParaRPr>
          </a:p>
        </p:txBody>
      </p:sp>
      <p:grpSp>
        <p:nvGrpSpPr>
          <p:cNvPr id="10" name="Группа 16"/>
          <p:cNvGrpSpPr>
            <a:grpSpLocks/>
          </p:cNvGrpSpPr>
          <p:nvPr/>
        </p:nvGrpSpPr>
        <p:grpSpPr bwMode="auto">
          <a:xfrm>
            <a:off x="468313" y="3643314"/>
            <a:ext cx="8072437" cy="2646362"/>
            <a:chOff x="500034" y="3714752"/>
            <a:chExt cx="8215370" cy="2857569"/>
          </a:xfrm>
        </p:grpSpPr>
        <p:sp>
          <p:nvSpPr>
            <p:cNvPr id="11" name="TextBox 10"/>
            <p:cNvSpPr txBox="1"/>
            <p:nvPr/>
          </p:nvSpPr>
          <p:spPr>
            <a:xfrm>
              <a:off x="500034" y="3714752"/>
              <a:ext cx="1979120" cy="1295934"/>
            </a:xfrm>
            <a:prstGeom prst="rect">
              <a:avLst/>
            </a:prstGeom>
            <a:solidFill>
              <a:schemeClr val="accent3">
                <a:lumMod val="40000"/>
                <a:lumOff val="60000"/>
              </a:schemeClr>
            </a:solidFill>
            <a:ln w="38100" cmpd="thickThin">
              <a:solidFill>
                <a:schemeClr val="accent2">
                  <a:lumMod val="75000"/>
                </a:schemeClr>
              </a:solidFill>
            </a:ln>
          </p:spPr>
          <p:txBody>
            <a:bodyPr>
              <a:spAutoFit/>
            </a:bodyPr>
            <a:lstStyle/>
            <a:p>
              <a:pPr algn="ctr" eaLnBrk="1" fontAlgn="auto" hangingPunct="1">
                <a:spcBef>
                  <a:spcPts val="0"/>
                </a:spcBef>
                <a:spcAft>
                  <a:spcPts val="0"/>
                </a:spcAft>
                <a:defRPr/>
              </a:pPr>
              <a:r>
                <a:rPr lang="ru-RU" b="1">
                  <a:latin typeface="+mn-lt"/>
                  <a:cs typeface="+mn-cs"/>
                </a:rPr>
                <a:t>Оксиды двухвалентных металлов (Zn, Mg, Ca, Cd), </a:t>
              </a:r>
              <a:endParaRPr lang="ru-RU">
                <a:latin typeface="+mn-lt"/>
                <a:cs typeface="+mn-cs"/>
              </a:endParaRPr>
            </a:p>
          </p:txBody>
        </p:sp>
        <p:sp>
          <p:nvSpPr>
            <p:cNvPr id="12" name="TextBox 11"/>
            <p:cNvSpPr txBox="1"/>
            <p:nvPr/>
          </p:nvSpPr>
          <p:spPr>
            <a:xfrm>
              <a:off x="3214257" y="3714752"/>
              <a:ext cx="2858011" cy="997664"/>
            </a:xfrm>
            <a:prstGeom prst="rect">
              <a:avLst/>
            </a:prstGeom>
            <a:solidFill>
              <a:schemeClr val="accent3">
                <a:lumMod val="40000"/>
                <a:lumOff val="60000"/>
              </a:schemeClr>
            </a:solidFill>
            <a:ln w="38100" cmpd="thickThin">
              <a:solidFill>
                <a:schemeClr val="accent2">
                  <a:lumMod val="75000"/>
                </a:schemeClr>
              </a:solidFill>
            </a:ln>
          </p:spPr>
          <p:txBody>
            <a:bodyPr>
              <a:spAutoFit/>
            </a:bodyPr>
            <a:lstStyle/>
            <a:p>
              <a:pPr algn="ctr" eaLnBrk="1" fontAlgn="auto" hangingPunct="1">
                <a:spcBef>
                  <a:spcPts val="0"/>
                </a:spcBef>
                <a:spcAft>
                  <a:spcPts val="0"/>
                </a:spcAft>
                <a:defRPr/>
              </a:pPr>
              <a:r>
                <a:rPr lang="ru-RU" b="1">
                  <a:latin typeface="+mn-lt"/>
                  <a:cs typeface="+mn-cs"/>
                </a:rPr>
                <a:t>Органические основания (моно-, ди- и триэтаноламины)</a:t>
              </a:r>
              <a:endParaRPr lang="ru-RU">
                <a:latin typeface="+mn-lt"/>
                <a:cs typeface="+mn-cs"/>
              </a:endParaRPr>
            </a:p>
          </p:txBody>
        </p:sp>
        <p:sp>
          <p:nvSpPr>
            <p:cNvPr id="13" name="TextBox 12"/>
            <p:cNvSpPr txBox="1"/>
            <p:nvPr/>
          </p:nvSpPr>
          <p:spPr>
            <a:xfrm>
              <a:off x="6500405" y="3714752"/>
              <a:ext cx="2143912" cy="997664"/>
            </a:xfrm>
            <a:prstGeom prst="rect">
              <a:avLst/>
            </a:prstGeom>
            <a:solidFill>
              <a:schemeClr val="accent3">
                <a:lumMod val="40000"/>
                <a:lumOff val="60000"/>
              </a:schemeClr>
            </a:solidFill>
            <a:ln w="38100" cmpd="thickThin">
              <a:solidFill>
                <a:schemeClr val="accent2">
                  <a:lumMod val="75000"/>
                </a:schemeClr>
              </a:solidFill>
            </a:ln>
          </p:spPr>
          <p:txBody>
            <a:bodyPr>
              <a:spAutoFit/>
            </a:bodyPr>
            <a:lstStyle/>
            <a:p>
              <a:pPr algn="ctr" eaLnBrk="1" fontAlgn="auto" hangingPunct="1">
                <a:spcBef>
                  <a:spcPts val="0"/>
                </a:spcBef>
                <a:spcAft>
                  <a:spcPts val="0"/>
                </a:spcAft>
                <a:defRPr/>
              </a:pPr>
              <a:r>
                <a:rPr lang="ru-RU" b="1">
                  <a:latin typeface="+mn-lt"/>
                  <a:cs typeface="+mn-cs"/>
                </a:rPr>
                <a:t>Олеат дибутиламмония, тиомочевину</a:t>
              </a:r>
              <a:endParaRPr lang="ru-RU">
                <a:latin typeface="+mn-lt"/>
                <a:cs typeface="+mn-cs"/>
              </a:endParaRPr>
            </a:p>
          </p:txBody>
        </p:sp>
        <p:sp>
          <p:nvSpPr>
            <p:cNvPr id="14" name="TextBox 10"/>
            <p:cNvSpPr txBox="1">
              <a:spLocks noChangeArrowheads="1"/>
            </p:cNvSpPr>
            <p:nvPr/>
          </p:nvSpPr>
          <p:spPr bwMode="auto">
            <a:xfrm>
              <a:off x="3500430" y="5143512"/>
              <a:ext cx="5214974" cy="1428809"/>
            </a:xfrm>
            <a:prstGeom prst="rect">
              <a:avLst/>
            </a:prstGeom>
            <a:solidFill>
              <a:srgbClr val="FFC000"/>
            </a:solidFill>
            <a:ln w="38100" cmpd="thickThin">
              <a:solidFill>
                <a:srgbClr val="FF0000"/>
              </a:solidFill>
              <a:miter lim="800000"/>
              <a:headEnd/>
              <a:tailEnd/>
            </a:ln>
          </p:spPr>
          <p:txBody>
            <a:bodyPr>
              <a:spAutoFit/>
            </a:bodyPr>
            <a:lstStyle/>
            <a:p>
              <a:pPr algn="ctr" eaLnBrk="1" hangingPunct="1"/>
              <a:r>
                <a:rPr lang="ru-RU" altLang="ru-RU" sz="1600">
                  <a:latin typeface="Calibri" pitchFamily="34" charset="0"/>
                </a:rPr>
                <a:t>Наиболее эффективны в сочетании с жирными кислотами: не оказывают влияния на кинетику вулканизации и приводят к увеличению прочности, сопротивлению раздиру и динамической выносливости вулканизатов.  </a:t>
              </a:r>
            </a:p>
          </p:txBody>
        </p:sp>
        <p:sp>
          <p:nvSpPr>
            <p:cNvPr id="15" name="TextBox 14"/>
            <p:cNvSpPr txBox="1"/>
            <p:nvPr/>
          </p:nvSpPr>
          <p:spPr>
            <a:xfrm>
              <a:off x="500034" y="5643225"/>
              <a:ext cx="2214999" cy="923954"/>
            </a:xfrm>
            <a:prstGeom prst="rect">
              <a:avLst/>
            </a:prstGeom>
            <a:solidFill>
              <a:schemeClr val="accent2">
                <a:lumMod val="20000"/>
                <a:lumOff val="80000"/>
              </a:schemeClr>
            </a:solidFill>
            <a:ln w="38100" cmpd="thickThin">
              <a:solidFill>
                <a:srgbClr val="FF0000"/>
              </a:solidFill>
            </a:ln>
          </p:spPr>
          <p:txBody>
            <a:bodyPr>
              <a:spAutoFit/>
            </a:bodyPr>
            <a:lstStyle/>
            <a:p>
              <a:pPr algn="ctr" eaLnBrk="1" fontAlgn="auto" hangingPunct="1">
                <a:spcBef>
                  <a:spcPts val="0"/>
                </a:spcBef>
                <a:spcAft>
                  <a:spcPts val="0"/>
                </a:spcAft>
                <a:defRPr/>
              </a:pPr>
              <a:r>
                <a:rPr lang="ru-RU" sz="1600">
                  <a:latin typeface="+mn-lt"/>
                  <a:cs typeface="+mn-cs"/>
                </a:rPr>
                <a:t>Самые распространенные в промышленности</a:t>
              </a:r>
            </a:p>
          </p:txBody>
        </p:sp>
        <p:sp>
          <p:nvSpPr>
            <p:cNvPr id="16" name="Стрелка вниз 15"/>
            <p:cNvSpPr/>
            <p:nvPr/>
          </p:nvSpPr>
          <p:spPr>
            <a:xfrm>
              <a:off x="1378925" y="5036399"/>
              <a:ext cx="284347" cy="5725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7" name="Стрелка вправо 16"/>
            <p:cNvSpPr/>
            <p:nvPr/>
          </p:nvSpPr>
          <p:spPr>
            <a:xfrm>
              <a:off x="2786120" y="6001493"/>
              <a:ext cx="714099" cy="2845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grpSp>
      <p:sp>
        <p:nvSpPr>
          <p:cNvPr id="18" name="Прямоугольник 17"/>
          <p:cNvSpPr/>
          <p:nvPr/>
        </p:nvSpPr>
        <p:spPr>
          <a:xfrm>
            <a:off x="214282" y="642918"/>
            <a:ext cx="8715436" cy="646331"/>
          </a:xfrm>
          <a:prstGeom prst="rect">
            <a:avLst/>
          </a:prstGeom>
        </p:spPr>
        <p:txBody>
          <a:bodyPr wrap="square">
            <a:spAutoFit/>
          </a:bodyPr>
          <a:lstStyle/>
          <a:p>
            <a:pPr algn="just"/>
            <a:r>
              <a:rPr lang="ru-RU" b="1" smtClean="0">
                <a:solidFill>
                  <a:srgbClr val="0B02C6"/>
                </a:solidFill>
              </a:rPr>
              <a:t>Эффективность действия ускорителей вулканизации повышается в присутствии </a:t>
            </a:r>
            <a:r>
              <a:rPr lang="ru-RU" b="1" i="1" smtClean="0">
                <a:solidFill>
                  <a:srgbClr val="0B02C6"/>
                </a:solidFill>
              </a:rPr>
              <a:t>активаторов вулканизации</a:t>
            </a:r>
            <a:r>
              <a:rPr lang="ru-RU" i="1" smtClean="0">
                <a:solidFill>
                  <a:srgbClr val="0B02C6"/>
                </a:solidFill>
              </a:rPr>
              <a:t>.</a:t>
            </a:r>
            <a:endParaRPr lang="ru-RU">
              <a:solidFill>
                <a:srgbClr val="0B02C6"/>
              </a:solidFill>
            </a:endParaRPr>
          </a:p>
        </p:txBody>
      </p:sp>
      <p:grpSp>
        <p:nvGrpSpPr>
          <p:cNvPr id="24" name="Группа 3"/>
          <p:cNvGrpSpPr/>
          <p:nvPr/>
        </p:nvGrpSpPr>
        <p:grpSpPr>
          <a:xfrm>
            <a:off x="-32" y="0"/>
            <a:ext cx="9144032" cy="642918"/>
            <a:chOff x="-32" y="0"/>
            <a:chExt cx="9144032" cy="642918"/>
          </a:xfrm>
          <a:solidFill>
            <a:schemeClr val="tx2">
              <a:lumMod val="20000"/>
              <a:lumOff val="80000"/>
            </a:schemeClr>
          </a:solidFill>
          <a:effectLst/>
        </p:grpSpPr>
        <p:grpSp>
          <p:nvGrpSpPr>
            <p:cNvPr id="25" name="Группа 4"/>
            <p:cNvGrpSpPr/>
            <p:nvPr/>
          </p:nvGrpSpPr>
          <p:grpSpPr>
            <a:xfrm>
              <a:off x="0" y="0"/>
              <a:ext cx="9144000" cy="642918"/>
              <a:chOff x="0" y="0"/>
              <a:chExt cx="9144000" cy="642918"/>
            </a:xfrm>
            <a:grpFill/>
          </p:grpSpPr>
          <p:sp>
            <p:nvSpPr>
              <p:cNvPr id="27" name="Прямоугольник 2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26" name="Рисунок 25"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2500306"/>
            <a:ext cx="8072494" cy="1143007"/>
          </a:xfrm>
        </p:spPr>
        <p:txBody>
          <a:bodyPr>
            <a:noAutofit/>
          </a:bodyPr>
          <a:lstStyle/>
          <a:p>
            <a:r>
              <a:rPr lang="ru-RU" b="1" smtClean="0">
                <a:solidFill>
                  <a:srgbClr val="0B02C6"/>
                </a:solidFill>
                <a:latin typeface="+mn-lt"/>
              </a:rPr>
              <a:t>Замедлители вулканизации</a:t>
            </a:r>
            <a:r>
              <a:rPr lang="en-US" b="1">
                <a:solidFill>
                  <a:srgbClr val="0B02C6"/>
                </a:solidFill>
                <a:latin typeface="+mn-lt"/>
              </a:rPr>
              <a:t/>
            </a:r>
            <a:br>
              <a:rPr lang="en-US" b="1">
                <a:solidFill>
                  <a:srgbClr val="0B02C6"/>
                </a:solidFill>
                <a:latin typeface="+mn-lt"/>
              </a:rPr>
            </a:br>
            <a:endParaRPr lang="ru-RU" b="1">
              <a:solidFill>
                <a:srgbClr val="0B02C6"/>
              </a:solidFill>
              <a:latin typeface="+mn-lt"/>
            </a:endParaRPr>
          </a:p>
        </p:txBody>
      </p:sp>
      <p:sp>
        <p:nvSpPr>
          <p:cNvPr id="3" name="Подзаголовок 2"/>
          <p:cNvSpPr>
            <a:spLocks noGrp="1"/>
          </p:cNvSpPr>
          <p:nvPr>
            <p:ph type="subTitle" idx="1"/>
          </p:nvPr>
        </p:nvSpPr>
        <p:spPr/>
        <p:txBody>
          <a:bodyPr/>
          <a:lstStyle/>
          <a:p>
            <a:endParaRPr lang="ru-RU"/>
          </a:p>
        </p:txBody>
      </p:sp>
      <p:sp>
        <p:nvSpPr>
          <p:cNvPr id="10" name="Номер слайда 9"/>
          <p:cNvSpPr>
            <a:spLocks noGrp="1"/>
          </p:cNvSpPr>
          <p:nvPr>
            <p:ph type="sldNum" sz="quarter" idx="12"/>
          </p:nvPr>
        </p:nvSpPr>
        <p:spPr/>
        <p:txBody>
          <a:bodyPr/>
          <a:lstStyle/>
          <a:p>
            <a:fld id="{3B46923B-772B-4878-82EA-E2BF3C0C558C}" type="slidenum">
              <a:rPr lang="ru-RU" smtClean="0"/>
              <a:pPr/>
              <a:t>155</a:t>
            </a:fld>
            <a:endParaRPr lang="ru-RU"/>
          </a:p>
        </p:txBody>
      </p:sp>
      <p:grpSp>
        <p:nvGrpSpPr>
          <p:cNvPr id="17" name="Группа 3"/>
          <p:cNvGrpSpPr/>
          <p:nvPr/>
        </p:nvGrpSpPr>
        <p:grpSpPr>
          <a:xfrm>
            <a:off x="-32" y="0"/>
            <a:ext cx="9144032" cy="642918"/>
            <a:chOff x="-32" y="0"/>
            <a:chExt cx="9144032" cy="642918"/>
          </a:xfrm>
          <a:solidFill>
            <a:schemeClr val="tx2">
              <a:lumMod val="20000"/>
              <a:lumOff val="80000"/>
            </a:schemeClr>
          </a:solidFill>
          <a:effectLst/>
        </p:grpSpPr>
        <p:grpSp>
          <p:nvGrpSpPr>
            <p:cNvPr id="18" name="Группа 4"/>
            <p:cNvGrpSpPr/>
            <p:nvPr/>
          </p:nvGrpSpPr>
          <p:grpSpPr>
            <a:xfrm>
              <a:off x="0" y="0"/>
              <a:ext cx="9144000" cy="642918"/>
              <a:chOff x="0" y="0"/>
              <a:chExt cx="9144000" cy="642918"/>
            </a:xfrm>
            <a:grpFill/>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19" name="Рисунок 18"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156</a:t>
            </a:fld>
            <a:endParaRPr lang="ru-RU"/>
          </a:p>
        </p:txBody>
      </p:sp>
      <p:sp>
        <p:nvSpPr>
          <p:cNvPr id="3" name="Прямоугольник 2"/>
          <p:cNvSpPr/>
          <p:nvPr/>
        </p:nvSpPr>
        <p:spPr>
          <a:xfrm>
            <a:off x="252000" y="1080000"/>
            <a:ext cx="8640000" cy="2662267"/>
          </a:xfrm>
          <a:prstGeom prst="rect">
            <a:avLst/>
          </a:prstGeom>
        </p:spPr>
        <p:txBody>
          <a:bodyPr wrap="square">
            <a:spAutoFit/>
          </a:bodyPr>
          <a:lstStyle/>
          <a:p>
            <a:pPr algn="just">
              <a:spcAft>
                <a:spcPts val="600"/>
              </a:spcAft>
            </a:pPr>
            <a:r>
              <a:rPr lang="ru-RU" dirty="0" smtClean="0">
                <a:solidFill>
                  <a:srgbClr val="002060"/>
                </a:solidFill>
              </a:rPr>
              <a:t>В зависимости от условий переработки и вулканизации, резиновая смесь должна обладать строго определенным индукционным периодом, который не всегда может быть достигнут простым варьированием концентрации серы и ускорителя вулканизации. Для достижения требуемого индукционного периода используются специальные добавки - замедлители </a:t>
            </a:r>
            <a:r>
              <a:rPr lang="ru-RU" dirty="0" err="1" smtClean="0">
                <a:solidFill>
                  <a:srgbClr val="002060"/>
                </a:solidFill>
              </a:rPr>
              <a:t>подвулканизации</a:t>
            </a:r>
            <a:r>
              <a:rPr lang="ru-RU" dirty="0" smtClean="0">
                <a:solidFill>
                  <a:srgbClr val="002060"/>
                </a:solidFill>
              </a:rPr>
              <a:t>. </a:t>
            </a:r>
          </a:p>
          <a:p>
            <a:pPr algn="just">
              <a:spcAft>
                <a:spcPts val="600"/>
              </a:spcAft>
            </a:pPr>
            <a:r>
              <a:rPr lang="ru-RU" dirty="0" smtClean="0">
                <a:solidFill>
                  <a:srgbClr val="002060"/>
                </a:solidFill>
              </a:rPr>
              <a:t>Учитывая тенденцию к интенсификации всех технологических операций при производстве резиновых изделий и широкое применение ингредиентов, оказывающих отрицательное влияние на стойкость резин к </a:t>
            </a:r>
            <a:r>
              <a:rPr lang="ru-RU" dirty="0" err="1" smtClean="0">
                <a:solidFill>
                  <a:srgbClr val="002060"/>
                </a:solidFill>
              </a:rPr>
              <a:t>подвулканизации</a:t>
            </a:r>
            <a:r>
              <a:rPr lang="ru-RU" dirty="0">
                <a:solidFill>
                  <a:srgbClr val="002060"/>
                </a:solidFill>
              </a:rPr>
              <a:t>,</a:t>
            </a:r>
            <a:r>
              <a:rPr lang="ru-RU" dirty="0" smtClean="0">
                <a:solidFill>
                  <a:srgbClr val="002060"/>
                </a:solidFill>
              </a:rPr>
              <a:t> роль замедлителей </a:t>
            </a:r>
            <a:r>
              <a:rPr lang="ru-RU" dirty="0" err="1" smtClean="0">
                <a:solidFill>
                  <a:srgbClr val="002060"/>
                </a:solidFill>
              </a:rPr>
              <a:t>подвулканизации</a:t>
            </a:r>
            <a:r>
              <a:rPr lang="ru-RU" dirty="0" smtClean="0">
                <a:solidFill>
                  <a:srgbClr val="002060"/>
                </a:solidFill>
              </a:rPr>
              <a:t> в технологии резины непрерывно повышается.</a:t>
            </a:r>
            <a:endParaRPr lang="ru-RU" dirty="0">
              <a:solidFill>
                <a:srgbClr val="002060"/>
              </a:solidFill>
            </a:endParaRPr>
          </a:p>
        </p:txBody>
      </p:sp>
      <p:sp>
        <p:nvSpPr>
          <p:cNvPr id="9" name="TextBox 8"/>
          <p:cNvSpPr txBox="1"/>
          <p:nvPr/>
        </p:nvSpPr>
        <p:spPr>
          <a:xfrm>
            <a:off x="3000364" y="714356"/>
            <a:ext cx="3039294" cy="369332"/>
          </a:xfrm>
          <a:prstGeom prst="rect">
            <a:avLst/>
          </a:prstGeom>
          <a:noFill/>
        </p:spPr>
        <p:txBody>
          <a:bodyPr wrap="none" rtlCol="0">
            <a:spAutoFit/>
          </a:bodyPr>
          <a:lstStyle/>
          <a:p>
            <a:r>
              <a:rPr lang="ru-RU" b="1" smtClean="0">
                <a:solidFill>
                  <a:srgbClr val="C00000"/>
                </a:solidFill>
              </a:rPr>
              <a:t>Замедлители  вулканизации</a:t>
            </a:r>
            <a:endParaRPr lang="ru-RU" altLang="ru-RU" b="1">
              <a:solidFill>
                <a:srgbClr val="C00000"/>
              </a:solidFill>
              <a:latin typeface="Calibri" pitchFamily="34" charset="0"/>
            </a:endParaRPr>
          </a:p>
        </p:txBody>
      </p:sp>
      <p:grpSp>
        <p:nvGrpSpPr>
          <p:cNvPr id="15" name="Группа 3"/>
          <p:cNvGrpSpPr/>
          <p:nvPr/>
        </p:nvGrpSpPr>
        <p:grpSpPr>
          <a:xfrm>
            <a:off x="-32" y="0"/>
            <a:ext cx="9144032" cy="642918"/>
            <a:chOff x="-32" y="0"/>
            <a:chExt cx="9144032" cy="642918"/>
          </a:xfrm>
          <a:solidFill>
            <a:schemeClr val="tx2">
              <a:lumMod val="20000"/>
              <a:lumOff val="80000"/>
            </a:schemeClr>
          </a:solidFill>
          <a:effectLst/>
        </p:grpSpPr>
        <p:grpSp>
          <p:nvGrpSpPr>
            <p:cNvPr id="16" name="Группа 4"/>
            <p:cNvGrpSpPr/>
            <p:nvPr/>
          </p:nvGrpSpPr>
          <p:grpSpPr>
            <a:xfrm>
              <a:off x="0" y="0"/>
              <a:ext cx="9144000" cy="642918"/>
              <a:chOff x="0" y="0"/>
              <a:chExt cx="9144000" cy="642918"/>
            </a:xfrm>
            <a:grpFill/>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17" name="Рисунок 16"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52000" y="720000"/>
            <a:ext cx="8640000" cy="1477328"/>
          </a:xfrm>
          <a:prstGeom prst="rect">
            <a:avLst/>
          </a:prstGeom>
        </p:spPr>
        <p:txBody>
          <a:bodyPr>
            <a:spAutoFit/>
          </a:bodyPr>
          <a:lstStyle/>
          <a:p>
            <a:pPr algn="just"/>
            <a:r>
              <a:rPr lang="ru-RU" altLang="ru-RU" b="1" smtClean="0">
                <a:solidFill>
                  <a:srgbClr val="002060"/>
                </a:solidFill>
                <a:latin typeface="Calibri" pitchFamily="34" charset="0"/>
              </a:rPr>
              <a:t>Замедлители </a:t>
            </a:r>
            <a:r>
              <a:rPr lang="ru-RU" altLang="ru-RU" smtClean="0">
                <a:solidFill>
                  <a:srgbClr val="002060"/>
                </a:solidFill>
                <a:latin typeface="Calibri" pitchFamily="34" charset="0"/>
              </a:rPr>
              <a:t>– вещества, увеличивающие продолжительность пребывания резиновой смеси в </a:t>
            </a:r>
            <a:r>
              <a:rPr lang="ru-RU" altLang="ru-RU" err="1" smtClean="0">
                <a:solidFill>
                  <a:srgbClr val="002060"/>
                </a:solidFill>
                <a:latin typeface="Calibri" pitchFamily="34" charset="0"/>
              </a:rPr>
              <a:t>вязкотекучем</a:t>
            </a:r>
            <a:r>
              <a:rPr lang="ru-RU" altLang="ru-RU" smtClean="0">
                <a:solidFill>
                  <a:srgbClr val="002060"/>
                </a:solidFill>
                <a:latin typeface="Calibri" pitchFamily="34" charset="0"/>
              </a:rPr>
              <a:t> состоянии при температурах изготовления и переработки, но не влияющие на скорость вулканизации и физико-механические свойства вулканизатов. Из значительного числа веществ, отвечающих перечисленным требованиям, практическое применение нашли</a:t>
            </a:r>
            <a:r>
              <a:rPr lang="ru-RU" altLang="ru-RU" b="1" smtClean="0">
                <a:solidFill>
                  <a:srgbClr val="002060"/>
                </a:solidFill>
                <a:latin typeface="Calibri" pitchFamily="34" charset="0"/>
              </a:rPr>
              <a:t>:</a:t>
            </a:r>
            <a:endParaRPr lang="ru-RU" altLang="ru-RU" b="1">
              <a:solidFill>
                <a:srgbClr val="002060"/>
              </a:solidFill>
              <a:latin typeface="Calibri" pitchFamily="34" charset="0"/>
            </a:endParaRPr>
          </a:p>
        </p:txBody>
      </p:sp>
      <p:sp>
        <p:nvSpPr>
          <p:cNvPr id="18" name="Номер слайда 17"/>
          <p:cNvSpPr>
            <a:spLocks noGrp="1"/>
          </p:cNvSpPr>
          <p:nvPr>
            <p:ph type="sldNum" sz="quarter" idx="12"/>
          </p:nvPr>
        </p:nvSpPr>
        <p:spPr/>
        <p:txBody>
          <a:bodyPr/>
          <a:lstStyle/>
          <a:p>
            <a:fld id="{3B46923B-772B-4878-82EA-E2BF3C0C558C}" type="slidenum">
              <a:rPr lang="ru-RU" smtClean="0"/>
              <a:pPr/>
              <a:t>157</a:t>
            </a:fld>
            <a:endParaRPr lang="ru-RU"/>
          </a:p>
        </p:txBody>
      </p:sp>
      <p:sp>
        <p:nvSpPr>
          <p:cNvPr id="9" name="Прямоугольник 4"/>
          <p:cNvSpPr>
            <a:spLocks noChangeArrowheads="1"/>
          </p:cNvSpPr>
          <p:nvPr/>
        </p:nvSpPr>
        <p:spPr bwMode="auto">
          <a:xfrm>
            <a:off x="2428860" y="4857750"/>
            <a:ext cx="3249612" cy="923925"/>
          </a:xfrm>
          <a:prstGeom prst="rect">
            <a:avLst/>
          </a:prstGeom>
          <a:noFill/>
          <a:ln w="9525">
            <a:noFill/>
            <a:miter lim="800000"/>
            <a:headEnd/>
            <a:tailEnd/>
          </a:ln>
        </p:spPr>
        <p:txBody>
          <a:bodyPr wrap="none">
            <a:spAutoFit/>
          </a:bodyPr>
          <a:lstStyle/>
          <a:p>
            <a:pPr eaLnBrk="1" hangingPunct="1"/>
            <a:r>
              <a:rPr lang="en-US" altLang="ru-RU" b="1">
                <a:solidFill>
                  <a:srgbClr val="002060"/>
                </a:solidFill>
                <a:latin typeface="Calibri" pitchFamily="34" charset="0"/>
              </a:rPr>
              <a:t>N-</a:t>
            </a:r>
            <a:r>
              <a:rPr lang="ru-RU" altLang="ru-RU" b="1" err="1">
                <a:solidFill>
                  <a:srgbClr val="002060"/>
                </a:solidFill>
                <a:latin typeface="Calibri" pitchFamily="34" charset="0"/>
              </a:rPr>
              <a:t>нитрозодифениламин</a:t>
            </a:r>
            <a:endParaRPr lang="ru-RU" altLang="ru-RU" b="1">
              <a:solidFill>
                <a:srgbClr val="002060"/>
              </a:solidFill>
              <a:latin typeface="Calibri" pitchFamily="34" charset="0"/>
            </a:endParaRPr>
          </a:p>
          <a:p>
            <a:pPr eaLnBrk="1" hangingPunct="1"/>
            <a:r>
              <a:rPr lang="en-US" altLang="ru-RU" b="1">
                <a:solidFill>
                  <a:srgbClr val="002060"/>
                </a:solidFill>
                <a:latin typeface="Calibri" pitchFamily="34" charset="0"/>
              </a:rPr>
              <a:t>N-</a:t>
            </a:r>
            <a:r>
              <a:rPr lang="en-US" altLang="ru-RU" b="1" err="1">
                <a:solidFill>
                  <a:srgbClr val="002060"/>
                </a:solidFill>
                <a:latin typeface="Calibri" pitchFamily="34" charset="0"/>
              </a:rPr>
              <a:t>nitrosodiphenylamine</a:t>
            </a:r>
            <a:r>
              <a:rPr lang="en-US" altLang="ru-RU" b="1">
                <a:solidFill>
                  <a:srgbClr val="002060"/>
                </a:solidFill>
                <a:latin typeface="Calibri" pitchFamily="34" charset="0"/>
              </a:rPr>
              <a:t> (NDPA)</a:t>
            </a:r>
            <a:endParaRPr lang="ru-RU" altLang="ru-RU" b="1">
              <a:solidFill>
                <a:srgbClr val="002060"/>
              </a:solidFill>
              <a:latin typeface="Calibri" pitchFamily="34" charset="0"/>
            </a:endParaRPr>
          </a:p>
          <a:p>
            <a:pPr eaLnBrk="1" hangingPunct="1"/>
            <a:endParaRPr lang="ru-RU" altLang="ru-RU">
              <a:solidFill>
                <a:srgbClr val="002060"/>
              </a:solidFill>
              <a:latin typeface="Calibri" pitchFamily="34" charset="0"/>
            </a:endParaRPr>
          </a:p>
        </p:txBody>
      </p:sp>
      <p:sp>
        <p:nvSpPr>
          <p:cNvPr id="10" name="Прямоугольник 6"/>
          <p:cNvSpPr>
            <a:spLocks noChangeArrowheads="1"/>
          </p:cNvSpPr>
          <p:nvPr/>
        </p:nvSpPr>
        <p:spPr bwMode="auto">
          <a:xfrm>
            <a:off x="5857884" y="4857750"/>
            <a:ext cx="3052762" cy="923925"/>
          </a:xfrm>
          <a:prstGeom prst="rect">
            <a:avLst/>
          </a:prstGeom>
          <a:noFill/>
          <a:ln w="9525">
            <a:noFill/>
            <a:miter lim="800000"/>
            <a:headEnd/>
            <a:tailEnd/>
          </a:ln>
        </p:spPr>
        <p:txBody>
          <a:bodyPr wrap="none">
            <a:spAutoFit/>
          </a:bodyPr>
          <a:lstStyle/>
          <a:p>
            <a:pPr eaLnBrk="1" hangingPunct="1"/>
            <a:r>
              <a:rPr lang="en-US" altLang="ru-RU" b="1">
                <a:solidFill>
                  <a:srgbClr val="002060"/>
                </a:solidFill>
                <a:latin typeface="Calibri" pitchFamily="34" charset="0"/>
              </a:rPr>
              <a:t>N-</a:t>
            </a:r>
            <a:r>
              <a:rPr lang="ru-RU" altLang="ru-RU" b="1" err="1">
                <a:solidFill>
                  <a:srgbClr val="002060"/>
                </a:solidFill>
                <a:latin typeface="Calibri" pitchFamily="34" charset="0"/>
              </a:rPr>
              <a:t>циклогексилтиофталимид</a:t>
            </a:r>
            <a:endParaRPr lang="ru-RU" altLang="ru-RU" b="1">
              <a:solidFill>
                <a:srgbClr val="002060"/>
              </a:solidFill>
              <a:latin typeface="Calibri" pitchFamily="34" charset="0"/>
            </a:endParaRPr>
          </a:p>
          <a:p>
            <a:pPr eaLnBrk="1" hangingPunct="1"/>
            <a:r>
              <a:rPr lang="en-US" altLang="ru-RU" b="1">
                <a:solidFill>
                  <a:srgbClr val="002060"/>
                </a:solidFill>
                <a:latin typeface="Calibri" pitchFamily="34" charset="0"/>
              </a:rPr>
              <a:t>Anti-scorching agent CTP </a:t>
            </a:r>
            <a:endParaRPr lang="ru-RU" altLang="ru-RU" b="1">
              <a:solidFill>
                <a:srgbClr val="002060"/>
              </a:solidFill>
              <a:latin typeface="Calibri" pitchFamily="34" charset="0"/>
            </a:endParaRPr>
          </a:p>
          <a:p>
            <a:pPr eaLnBrk="1" hangingPunct="1"/>
            <a:r>
              <a:rPr lang="en-US" altLang="ru-RU" b="1">
                <a:solidFill>
                  <a:srgbClr val="002060"/>
                </a:solidFill>
                <a:latin typeface="Calibri" pitchFamily="34" charset="0"/>
              </a:rPr>
              <a:t>(</a:t>
            </a:r>
            <a:r>
              <a:rPr lang="en-US" altLang="ru-RU" b="1" err="1">
                <a:solidFill>
                  <a:srgbClr val="002060"/>
                </a:solidFill>
                <a:latin typeface="Calibri" pitchFamily="34" charset="0"/>
              </a:rPr>
              <a:t>Santogard</a:t>
            </a:r>
            <a:r>
              <a:rPr lang="en-US" altLang="ru-RU" b="1">
                <a:solidFill>
                  <a:srgbClr val="002060"/>
                </a:solidFill>
                <a:latin typeface="Calibri" pitchFamily="34" charset="0"/>
              </a:rPr>
              <a:t> PVI)</a:t>
            </a:r>
            <a:endParaRPr lang="ru-RU" altLang="ru-RU" b="1">
              <a:solidFill>
                <a:srgbClr val="002060"/>
              </a:solidFill>
              <a:latin typeface="Calibri" pitchFamily="34" charset="0"/>
            </a:endParaRPr>
          </a:p>
        </p:txBody>
      </p:sp>
      <p:sp>
        <p:nvSpPr>
          <p:cNvPr id="11" name="Прямоугольник 7"/>
          <p:cNvSpPr>
            <a:spLocks noChangeArrowheads="1"/>
          </p:cNvSpPr>
          <p:nvPr/>
        </p:nvSpPr>
        <p:spPr bwMode="auto">
          <a:xfrm>
            <a:off x="6786563" y="2428875"/>
            <a:ext cx="1304925" cy="369888"/>
          </a:xfrm>
          <a:prstGeom prst="rect">
            <a:avLst/>
          </a:prstGeom>
          <a:noFill/>
          <a:ln w="9525">
            <a:noFill/>
            <a:miter lim="800000"/>
            <a:headEnd/>
            <a:tailEnd/>
          </a:ln>
        </p:spPr>
        <p:txBody>
          <a:bodyPr wrap="none">
            <a:spAutoFit/>
          </a:bodyPr>
          <a:lstStyle/>
          <a:p>
            <a:pPr eaLnBrk="1" hangingPunct="1"/>
            <a:r>
              <a:rPr lang="en-US" altLang="ru-RU" b="1">
                <a:solidFill>
                  <a:srgbClr val="002060"/>
                </a:solidFill>
                <a:latin typeface="Calibri" pitchFamily="34" charset="0"/>
              </a:rPr>
              <a:t>C</a:t>
            </a:r>
            <a:r>
              <a:rPr lang="en-US" altLang="ru-RU" b="1" baseline="-25000">
                <a:solidFill>
                  <a:srgbClr val="002060"/>
                </a:solidFill>
                <a:latin typeface="Calibri" pitchFamily="34" charset="0"/>
              </a:rPr>
              <a:t>14</a:t>
            </a:r>
            <a:r>
              <a:rPr lang="en-US" altLang="ru-RU" b="1">
                <a:solidFill>
                  <a:srgbClr val="002060"/>
                </a:solidFill>
                <a:latin typeface="Calibri" pitchFamily="34" charset="0"/>
              </a:rPr>
              <a:t>H</a:t>
            </a:r>
            <a:r>
              <a:rPr lang="en-US" altLang="ru-RU" b="1" baseline="-25000">
                <a:solidFill>
                  <a:srgbClr val="002060"/>
                </a:solidFill>
                <a:latin typeface="Calibri" pitchFamily="34" charset="0"/>
              </a:rPr>
              <a:t>15</a:t>
            </a:r>
            <a:r>
              <a:rPr lang="en-US" altLang="ru-RU" b="1">
                <a:solidFill>
                  <a:srgbClr val="002060"/>
                </a:solidFill>
                <a:latin typeface="Calibri" pitchFamily="34" charset="0"/>
              </a:rPr>
              <a:t>O</a:t>
            </a:r>
            <a:r>
              <a:rPr lang="en-US" altLang="ru-RU" b="1" baseline="-25000">
                <a:solidFill>
                  <a:srgbClr val="002060"/>
                </a:solidFill>
                <a:latin typeface="Calibri" pitchFamily="34" charset="0"/>
              </a:rPr>
              <a:t>2</a:t>
            </a:r>
            <a:r>
              <a:rPr lang="en-US" altLang="ru-RU" b="1">
                <a:solidFill>
                  <a:srgbClr val="002060"/>
                </a:solidFill>
                <a:latin typeface="Calibri" pitchFamily="34" charset="0"/>
              </a:rPr>
              <a:t>SN </a:t>
            </a:r>
            <a:endParaRPr lang="ru-RU" altLang="ru-RU" b="1">
              <a:solidFill>
                <a:srgbClr val="002060"/>
              </a:solidFill>
              <a:latin typeface="Calibri" pitchFamily="34" charset="0"/>
            </a:endParaRPr>
          </a:p>
        </p:txBody>
      </p:sp>
      <p:pic>
        <p:nvPicPr>
          <p:cNvPr id="12" name="Picture 6" descr="http://im0-tub-ru.yandex.net/i?id=135030653-49-72&amp;n=21"/>
          <p:cNvPicPr>
            <a:picLocks noChangeAspect="1" noChangeArrowheads="1"/>
          </p:cNvPicPr>
          <p:nvPr/>
        </p:nvPicPr>
        <p:blipFill>
          <a:blip r:embed="rId4"/>
          <a:srcRect/>
          <a:stretch>
            <a:fillRect/>
          </a:stretch>
        </p:blipFill>
        <p:spPr bwMode="auto">
          <a:xfrm>
            <a:off x="5715008" y="2857509"/>
            <a:ext cx="3095625" cy="1857375"/>
          </a:xfrm>
          <a:prstGeom prst="rect">
            <a:avLst/>
          </a:prstGeom>
          <a:noFill/>
          <a:ln w="9525">
            <a:noFill/>
            <a:miter lim="800000"/>
            <a:headEnd/>
            <a:tailEnd/>
          </a:ln>
        </p:spPr>
      </p:pic>
      <p:sp>
        <p:nvSpPr>
          <p:cNvPr id="13" name="TextBox 10"/>
          <p:cNvSpPr txBox="1">
            <a:spLocks noChangeArrowheads="1"/>
          </p:cNvSpPr>
          <p:nvPr/>
        </p:nvSpPr>
        <p:spPr bwMode="auto">
          <a:xfrm>
            <a:off x="500063" y="4929188"/>
            <a:ext cx="2071687" cy="646112"/>
          </a:xfrm>
          <a:prstGeom prst="rect">
            <a:avLst/>
          </a:prstGeom>
          <a:noFill/>
          <a:ln w="9525">
            <a:noFill/>
            <a:miter lim="800000"/>
            <a:headEnd/>
            <a:tailEnd/>
          </a:ln>
        </p:spPr>
        <p:txBody>
          <a:bodyPr>
            <a:spAutoFit/>
          </a:bodyPr>
          <a:lstStyle/>
          <a:p>
            <a:pPr eaLnBrk="1" hangingPunct="1"/>
            <a:r>
              <a:rPr lang="ru-RU" altLang="ru-RU" b="1">
                <a:solidFill>
                  <a:srgbClr val="002060"/>
                </a:solidFill>
                <a:latin typeface="Calibri" pitchFamily="34" charset="0"/>
              </a:rPr>
              <a:t>Фталевый ангидрид</a:t>
            </a:r>
          </a:p>
        </p:txBody>
      </p:sp>
      <p:pic>
        <p:nvPicPr>
          <p:cNvPr id="14" name="Picture 4" descr="http://www.rushimset.ru/upload/iblock/0a9/0a930aa775f7f5b7ff57cab0b80f2531.jpg"/>
          <p:cNvPicPr>
            <a:picLocks noChangeAspect="1" noChangeArrowheads="1"/>
          </p:cNvPicPr>
          <p:nvPr/>
        </p:nvPicPr>
        <p:blipFill>
          <a:blip r:embed="rId5"/>
          <a:srcRect/>
          <a:stretch>
            <a:fillRect/>
          </a:stretch>
        </p:blipFill>
        <p:spPr bwMode="auto">
          <a:xfrm>
            <a:off x="2928926" y="3286124"/>
            <a:ext cx="1911747" cy="1392237"/>
          </a:xfrm>
          <a:prstGeom prst="rect">
            <a:avLst/>
          </a:prstGeom>
          <a:noFill/>
          <a:ln w="9525">
            <a:noFill/>
            <a:miter lim="800000"/>
            <a:headEnd/>
            <a:tailEnd/>
          </a:ln>
        </p:spPr>
      </p:pic>
      <p:pic>
        <p:nvPicPr>
          <p:cNvPr id="15" name="Picture 8" descr="http://im3-tub-ru.yandex.net/i?id=46869710-01-72&amp;n=21"/>
          <p:cNvPicPr>
            <a:picLocks noChangeAspect="1" noChangeArrowheads="1"/>
          </p:cNvPicPr>
          <p:nvPr/>
        </p:nvPicPr>
        <p:blipFill>
          <a:blip r:embed="rId6"/>
          <a:srcRect/>
          <a:stretch>
            <a:fillRect/>
          </a:stretch>
        </p:blipFill>
        <p:spPr bwMode="auto">
          <a:xfrm>
            <a:off x="428596" y="3143248"/>
            <a:ext cx="1341569" cy="1571626"/>
          </a:xfrm>
          <a:prstGeom prst="rect">
            <a:avLst/>
          </a:prstGeom>
          <a:noFill/>
          <a:ln w="9525">
            <a:noFill/>
            <a:miter lim="800000"/>
            <a:headEnd/>
            <a:tailEnd/>
          </a:ln>
        </p:spPr>
      </p:pic>
      <p:sp>
        <p:nvSpPr>
          <p:cNvPr id="16" name="Прямоугольник 2"/>
          <p:cNvSpPr>
            <a:spLocks noChangeArrowheads="1"/>
          </p:cNvSpPr>
          <p:nvPr/>
        </p:nvSpPr>
        <p:spPr bwMode="auto">
          <a:xfrm>
            <a:off x="3214678" y="2416171"/>
            <a:ext cx="1500188" cy="369887"/>
          </a:xfrm>
          <a:prstGeom prst="rect">
            <a:avLst/>
          </a:prstGeom>
          <a:noFill/>
          <a:ln w="9525">
            <a:noFill/>
            <a:miter lim="800000"/>
            <a:headEnd/>
            <a:tailEnd/>
          </a:ln>
        </p:spPr>
        <p:txBody>
          <a:bodyPr wrap="none">
            <a:spAutoFit/>
          </a:bodyPr>
          <a:lstStyle/>
          <a:p>
            <a:pPr eaLnBrk="1" hangingPunct="1"/>
            <a:r>
              <a:rPr lang="ru-RU" altLang="ru-RU" b="1">
                <a:solidFill>
                  <a:srgbClr val="002060"/>
                </a:solidFill>
                <a:latin typeface="Calibri" pitchFamily="34" charset="0"/>
              </a:rPr>
              <a:t>(С</a:t>
            </a:r>
            <a:r>
              <a:rPr lang="ru-RU" altLang="ru-RU" b="1" baseline="-25000">
                <a:solidFill>
                  <a:srgbClr val="002060"/>
                </a:solidFill>
                <a:latin typeface="Calibri" pitchFamily="34" charset="0"/>
              </a:rPr>
              <a:t>6</a:t>
            </a:r>
            <a:r>
              <a:rPr lang="ru-RU" altLang="ru-RU" b="1">
                <a:solidFill>
                  <a:srgbClr val="002060"/>
                </a:solidFill>
                <a:latin typeface="Calibri" pitchFamily="34" charset="0"/>
              </a:rPr>
              <a:t>Н</a:t>
            </a:r>
            <a:r>
              <a:rPr lang="ru-RU" altLang="ru-RU" b="1" baseline="-25000">
                <a:solidFill>
                  <a:srgbClr val="002060"/>
                </a:solidFill>
                <a:latin typeface="Calibri" pitchFamily="34" charset="0"/>
              </a:rPr>
              <a:t>5</a:t>
            </a:r>
            <a:r>
              <a:rPr lang="ru-RU" altLang="ru-RU" b="1">
                <a:solidFill>
                  <a:srgbClr val="002060"/>
                </a:solidFill>
                <a:latin typeface="Calibri" pitchFamily="34" charset="0"/>
              </a:rPr>
              <a:t>)</a:t>
            </a:r>
            <a:r>
              <a:rPr lang="ru-RU" altLang="ru-RU" b="1" baseline="-25000">
                <a:solidFill>
                  <a:srgbClr val="002060"/>
                </a:solidFill>
                <a:latin typeface="Calibri" pitchFamily="34" charset="0"/>
              </a:rPr>
              <a:t>2</a:t>
            </a:r>
            <a:r>
              <a:rPr lang="en-US" altLang="ru-RU" b="1">
                <a:solidFill>
                  <a:srgbClr val="002060"/>
                </a:solidFill>
                <a:latin typeface="Calibri" pitchFamily="34" charset="0"/>
              </a:rPr>
              <a:t>N – NO</a:t>
            </a:r>
            <a:endParaRPr lang="ru-RU" altLang="ru-RU" b="1">
              <a:solidFill>
                <a:srgbClr val="002060"/>
              </a:solidFill>
              <a:latin typeface="Calibri" pitchFamily="34" charset="0"/>
            </a:endParaRPr>
          </a:p>
        </p:txBody>
      </p:sp>
      <p:grpSp>
        <p:nvGrpSpPr>
          <p:cNvPr id="21" name="Группа 3"/>
          <p:cNvGrpSpPr/>
          <p:nvPr/>
        </p:nvGrpSpPr>
        <p:grpSpPr>
          <a:xfrm>
            <a:off x="-32" y="0"/>
            <a:ext cx="9144032" cy="642918"/>
            <a:chOff x="-32" y="0"/>
            <a:chExt cx="9144032" cy="642918"/>
          </a:xfrm>
          <a:solidFill>
            <a:schemeClr val="tx2">
              <a:lumMod val="20000"/>
              <a:lumOff val="80000"/>
            </a:schemeClr>
          </a:solidFill>
          <a:effectLst/>
        </p:grpSpPr>
        <p:grpSp>
          <p:nvGrpSpPr>
            <p:cNvPr id="22" name="Группа 4"/>
            <p:cNvGrpSpPr/>
            <p:nvPr/>
          </p:nvGrpSpPr>
          <p:grpSpPr>
            <a:xfrm>
              <a:off x="0" y="0"/>
              <a:ext cx="9144000" cy="642918"/>
              <a:chOff x="0" y="0"/>
              <a:chExt cx="9144000" cy="642918"/>
            </a:xfrm>
            <a:grpFill/>
          </p:grpSpPr>
          <p:sp>
            <p:nvSpPr>
              <p:cNvPr id="27" name="Прямоугольник 2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23" name="Рисунок 22" descr="logo_lable_s-vfu_clear.png"/>
            <p:cNvPicPr>
              <a:picLocks noChangeAspect="1"/>
            </p:cNvPicPr>
            <p:nvPr/>
          </p:nvPicPr>
          <p:blipFill>
            <a:blip r:embed="rId7"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52000" y="720000"/>
            <a:ext cx="8640000" cy="3293209"/>
          </a:xfrm>
          <a:prstGeom prst="rect">
            <a:avLst/>
          </a:prstGeom>
        </p:spPr>
        <p:txBody>
          <a:bodyPr>
            <a:spAutoFit/>
          </a:bodyPr>
          <a:lstStyle/>
          <a:p>
            <a:pPr algn="just">
              <a:spcAft>
                <a:spcPts val="600"/>
              </a:spcAft>
            </a:pPr>
            <a:r>
              <a:rPr lang="ru-RU" altLang="ru-RU" smtClean="0">
                <a:solidFill>
                  <a:srgbClr val="002060"/>
                </a:solidFill>
                <a:latin typeface="Calibri" pitchFamily="34" charset="0"/>
              </a:rPr>
              <a:t>Наибольшей активностью обладает </a:t>
            </a:r>
            <a:r>
              <a:rPr lang="ru-RU" altLang="ru-RU" err="1" smtClean="0">
                <a:solidFill>
                  <a:srgbClr val="002060"/>
                </a:solidFill>
                <a:latin typeface="Calibri" pitchFamily="34" charset="0"/>
              </a:rPr>
              <a:t>N-циклогексилтиофталимид</a:t>
            </a:r>
            <a:r>
              <a:rPr lang="ru-RU" altLang="ru-RU" smtClean="0">
                <a:solidFill>
                  <a:srgbClr val="002060"/>
                </a:solidFill>
                <a:latin typeface="Calibri" pitchFamily="34" charset="0"/>
              </a:rPr>
              <a:t> (торговое название – </a:t>
            </a:r>
            <a:r>
              <a:rPr lang="ru-RU" altLang="ru-RU" err="1" smtClean="0">
                <a:solidFill>
                  <a:srgbClr val="002060"/>
                </a:solidFill>
                <a:latin typeface="Calibri" pitchFamily="34" charset="0"/>
              </a:rPr>
              <a:t>Сантогард</a:t>
            </a:r>
            <a:r>
              <a:rPr lang="ru-RU" altLang="ru-RU" smtClean="0">
                <a:solidFill>
                  <a:srgbClr val="002060"/>
                </a:solidFill>
                <a:latin typeface="Calibri" pitchFamily="34" charset="0"/>
              </a:rPr>
              <a:t> PVI), который по характеру воздействия на кинетику вулканизации приближается к идеальному замедлителю </a:t>
            </a:r>
            <a:r>
              <a:rPr lang="ru-RU" altLang="ru-RU" err="1" smtClean="0">
                <a:solidFill>
                  <a:srgbClr val="002060"/>
                </a:solidFill>
                <a:latin typeface="Calibri" pitchFamily="34" charset="0"/>
              </a:rPr>
              <a:t>подвулканизации</a:t>
            </a:r>
            <a:r>
              <a:rPr lang="ru-RU" altLang="ru-RU" smtClean="0">
                <a:solidFill>
                  <a:srgbClr val="002060"/>
                </a:solidFill>
                <a:latin typeface="Calibri" pitchFamily="34" charset="0"/>
              </a:rPr>
              <a:t>. </a:t>
            </a:r>
          </a:p>
          <a:p>
            <a:pPr algn="just">
              <a:spcAft>
                <a:spcPts val="600"/>
              </a:spcAft>
            </a:pPr>
            <a:r>
              <a:rPr lang="ru-RU" altLang="ru-RU" smtClean="0">
                <a:solidFill>
                  <a:srgbClr val="002060"/>
                </a:solidFill>
                <a:latin typeface="Calibri" pitchFamily="34" charset="0"/>
              </a:rPr>
              <a:t>Заметное влияние на индукционный период он оказывает уже при содержании 0,1 </a:t>
            </a:r>
            <a:r>
              <a:rPr lang="ru-RU" altLang="ru-RU" err="1" smtClean="0">
                <a:solidFill>
                  <a:srgbClr val="002060"/>
                </a:solidFill>
                <a:latin typeface="Calibri" pitchFamily="34" charset="0"/>
              </a:rPr>
              <a:t>мас</a:t>
            </a:r>
            <a:r>
              <a:rPr lang="ru-RU" altLang="ru-RU" smtClean="0">
                <a:solidFill>
                  <a:srgbClr val="002060"/>
                </a:solidFill>
                <a:latin typeface="Calibri" pitchFamily="34" charset="0"/>
              </a:rPr>
              <a:t>. ч., причем в резиновых смесях с </a:t>
            </a:r>
            <a:r>
              <a:rPr lang="ru-RU" altLang="ru-RU" err="1" smtClean="0">
                <a:solidFill>
                  <a:srgbClr val="002060"/>
                </a:solidFill>
                <a:latin typeface="Calibri" pitchFamily="34" charset="0"/>
              </a:rPr>
              <a:t>сульфенамидными</a:t>
            </a:r>
            <a:r>
              <a:rPr lang="ru-RU" altLang="ru-RU" smtClean="0">
                <a:solidFill>
                  <a:srgbClr val="002060"/>
                </a:solidFill>
                <a:latin typeface="Calibri" pitchFamily="34" charset="0"/>
              </a:rPr>
              <a:t> ускорителями имеет место линейная зависимость между его концентрацией и продолжительностью индукционного периода и до 0,4-0,5 </a:t>
            </a:r>
            <a:r>
              <a:rPr lang="ru-RU" altLang="ru-RU" err="1" smtClean="0">
                <a:solidFill>
                  <a:srgbClr val="002060"/>
                </a:solidFill>
                <a:latin typeface="Calibri" pitchFamily="34" charset="0"/>
              </a:rPr>
              <a:t>мас</a:t>
            </a:r>
            <a:r>
              <a:rPr lang="ru-RU" altLang="ru-RU" smtClean="0">
                <a:solidFill>
                  <a:srgbClr val="002060"/>
                </a:solidFill>
                <a:latin typeface="Calibri" pitchFamily="34" charset="0"/>
              </a:rPr>
              <a:t>. ч. практически не наблюдается заметного влияния на скорость вулканизации и важнейшие механические показатели вулканизатов.</a:t>
            </a:r>
          </a:p>
          <a:p>
            <a:pPr algn="just">
              <a:spcAft>
                <a:spcPts val="600"/>
              </a:spcAft>
            </a:pPr>
            <a:r>
              <a:rPr lang="ru-RU" altLang="ru-RU" smtClean="0">
                <a:solidFill>
                  <a:srgbClr val="002060"/>
                </a:solidFill>
                <a:latin typeface="Calibri" pitchFamily="34" charset="0"/>
              </a:rPr>
              <a:t>Оптимальные концентрации для фталевого ангидрида и </a:t>
            </a:r>
            <a:r>
              <a:rPr lang="ru-RU" altLang="ru-RU" err="1" smtClean="0">
                <a:solidFill>
                  <a:srgbClr val="002060"/>
                </a:solidFill>
                <a:latin typeface="Calibri" pitchFamily="34" charset="0"/>
              </a:rPr>
              <a:t>N-нитрозодифениламина</a:t>
            </a:r>
            <a:r>
              <a:rPr lang="ru-RU" altLang="ru-RU" smtClean="0">
                <a:solidFill>
                  <a:srgbClr val="002060"/>
                </a:solidFill>
                <a:latin typeface="Calibri" pitchFamily="34" charset="0"/>
              </a:rPr>
              <a:t> составляют 0,5-1,0, а для </a:t>
            </a:r>
            <a:r>
              <a:rPr lang="ru-RU" altLang="ru-RU" err="1" smtClean="0">
                <a:solidFill>
                  <a:srgbClr val="002060"/>
                </a:solidFill>
                <a:latin typeface="Calibri" pitchFamily="34" charset="0"/>
              </a:rPr>
              <a:t>N-циклогексилтиофталимида</a:t>
            </a:r>
            <a:r>
              <a:rPr lang="ru-RU" altLang="ru-RU" smtClean="0">
                <a:solidFill>
                  <a:srgbClr val="002060"/>
                </a:solidFill>
                <a:latin typeface="Calibri" pitchFamily="34" charset="0"/>
              </a:rPr>
              <a:t> - 0,3-0,5 </a:t>
            </a:r>
            <a:r>
              <a:rPr lang="ru-RU" altLang="ru-RU" err="1" smtClean="0">
                <a:solidFill>
                  <a:srgbClr val="002060"/>
                </a:solidFill>
                <a:latin typeface="Calibri" pitchFamily="34" charset="0"/>
              </a:rPr>
              <a:t>мас</a:t>
            </a:r>
            <a:r>
              <a:rPr lang="ru-RU" altLang="ru-RU" smtClean="0">
                <a:solidFill>
                  <a:srgbClr val="002060"/>
                </a:solidFill>
                <a:latin typeface="Calibri" pitchFamily="34" charset="0"/>
              </a:rPr>
              <a:t>. ч.</a:t>
            </a:r>
            <a:endParaRPr lang="ru-RU" altLang="ru-RU">
              <a:solidFill>
                <a:srgbClr val="002060"/>
              </a:solidFill>
              <a:latin typeface="Calibri" pitchFamily="34" charset="0"/>
            </a:endParaRPr>
          </a:p>
        </p:txBody>
      </p:sp>
      <p:sp>
        <p:nvSpPr>
          <p:cNvPr id="18" name="Номер слайда 17"/>
          <p:cNvSpPr>
            <a:spLocks noGrp="1"/>
          </p:cNvSpPr>
          <p:nvPr>
            <p:ph type="sldNum" sz="quarter" idx="12"/>
          </p:nvPr>
        </p:nvSpPr>
        <p:spPr/>
        <p:txBody>
          <a:bodyPr/>
          <a:lstStyle/>
          <a:p>
            <a:fld id="{3B46923B-772B-4878-82EA-E2BF3C0C558C}" type="slidenum">
              <a:rPr lang="ru-RU" smtClean="0"/>
              <a:pPr/>
              <a:t>158</a:t>
            </a:fld>
            <a:endParaRPr lang="ru-RU"/>
          </a:p>
        </p:txBody>
      </p:sp>
      <p:grpSp>
        <p:nvGrpSpPr>
          <p:cNvPr id="14" name="Группа 3"/>
          <p:cNvGrpSpPr/>
          <p:nvPr/>
        </p:nvGrpSpPr>
        <p:grpSpPr>
          <a:xfrm>
            <a:off x="-32" y="0"/>
            <a:ext cx="9144032" cy="642918"/>
            <a:chOff x="-32" y="0"/>
            <a:chExt cx="9144032" cy="642918"/>
          </a:xfrm>
          <a:solidFill>
            <a:schemeClr val="tx2">
              <a:lumMod val="20000"/>
              <a:lumOff val="80000"/>
            </a:schemeClr>
          </a:solidFill>
          <a:effectLst/>
        </p:grpSpPr>
        <p:grpSp>
          <p:nvGrpSpPr>
            <p:cNvPr id="15"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Вулканизующие агенты</a:t>
                </a:r>
                <a:endParaRPr lang="ru-RU" sz="1600" b="1">
                  <a:solidFill>
                    <a:srgbClr val="0B02C6"/>
                  </a:solidFill>
                </a:endParaRPr>
              </a:p>
            </p:txBody>
          </p:sp>
        </p:grpSp>
        <p:pic>
          <p:nvPicPr>
            <p:cNvPr id="16" name="Рисунок 15"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2285992"/>
            <a:ext cx="8072494" cy="1441451"/>
          </a:xfrm>
        </p:spPr>
        <p:txBody>
          <a:bodyPr>
            <a:normAutofit/>
          </a:bodyPr>
          <a:lstStyle/>
          <a:p>
            <a:r>
              <a:rPr lang="ru-RU" sz="4800" b="1" smtClean="0">
                <a:solidFill>
                  <a:srgbClr val="0B02C6"/>
                </a:solidFill>
              </a:rPr>
              <a:t>Наполнители</a:t>
            </a:r>
            <a:endParaRPr lang="ru-RU" sz="3600">
              <a:solidFill>
                <a:srgbClr val="0B02C6"/>
              </a:solidFill>
              <a:latin typeface="Calibri" pitchFamily="34" charset="0"/>
            </a:endParaRPr>
          </a:p>
        </p:txBody>
      </p:sp>
      <p:sp>
        <p:nvSpPr>
          <p:cNvPr id="10" name="Номер слайда 9"/>
          <p:cNvSpPr>
            <a:spLocks noGrp="1"/>
          </p:cNvSpPr>
          <p:nvPr>
            <p:ph type="sldNum" sz="quarter" idx="12"/>
          </p:nvPr>
        </p:nvSpPr>
        <p:spPr/>
        <p:txBody>
          <a:bodyPr/>
          <a:lstStyle/>
          <a:p>
            <a:fld id="{3B46923B-772B-4878-82EA-E2BF3C0C558C}" type="slidenum">
              <a:rPr lang="ru-RU" smtClean="0"/>
              <a:pPr/>
              <a:t>159</a:t>
            </a:fld>
            <a:endParaRPr lang="ru-RU"/>
          </a:p>
        </p:txBody>
      </p:sp>
      <p:sp>
        <p:nvSpPr>
          <p:cNvPr id="11" name="Подзаголовок 2"/>
          <p:cNvSpPr txBox="1">
            <a:spLocks/>
          </p:cNvSpPr>
          <p:nvPr/>
        </p:nvSpPr>
        <p:spPr>
          <a:xfrm>
            <a:off x="6157914" y="1142984"/>
            <a:ext cx="2986086" cy="68580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1" i="0" u="none" strike="noStrike" kern="1200" cap="none" spc="0" normalizeH="0" baseline="0" noProof="0" smtClean="0">
                <a:ln>
                  <a:noFill/>
                </a:ln>
                <a:solidFill>
                  <a:srgbClr val="0B02C6"/>
                </a:solidFill>
                <a:effectLst/>
                <a:uLnTx/>
                <a:uFillTx/>
                <a:latin typeface="+mn-lt"/>
                <a:ea typeface="+mn-ea"/>
                <a:cs typeface="+mn-cs"/>
              </a:rPr>
              <a:t>Модуль 10</a:t>
            </a:r>
            <a:endParaRPr kumimoji="0" lang="ru-RU" sz="3200" b="1" i="0" u="none" strike="noStrike" kern="1200" cap="none" spc="0" normalizeH="0" baseline="0" noProof="0">
              <a:ln>
                <a:noFill/>
              </a:ln>
              <a:solidFill>
                <a:srgbClr val="0B02C6"/>
              </a:solidFill>
              <a:effectLst/>
              <a:uLnTx/>
              <a:uFillTx/>
              <a:latin typeface="+mn-lt"/>
              <a:ea typeface="+mn-ea"/>
              <a:cs typeface="+mn-cs"/>
            </a:endParaRPr>
          </a:p>
        </p:txBody>
      </p:sp>
      <p:grpSp>
        <p:nvGrpSpPr>
          <p:cNvPr id="12" name="Группа 11"/>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5" name="Прямоугольник 1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4" name="Рисунок 13"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1186876"/>
            <a:ext cx="8643998" cy="4028074"/>
          </a:xfrm>
        </p:spPr>
        <p:txBody>
          <a:bodyPr>
            <a:noAutofit/>
          </a:bodyPr>
          <a:lstStyle/>
          <a:p>
            <a:pPr marL="0" lvl="0" indent="361950">
              <a:spcBef>
                <a:spcPts val="0"/>
              </a:spcBef>
              <a:spcAft>
                <a:spcPts val="1200"/>
              </a:spcAft>
              <a:buNone/>
            </a:pPr>
            <a:r>
              <a:rPr lang="ru-RU" sz="1800" dirty="0" smtClean="0">
                <a:solidFill>
                  <a:srgbClr val="002060"/>
                </a:solidFill>
              </a:rPr>
              <a:t>1. Способны существовать только в конденсированном (твердом или жидком) состоянии. </a:t>
            </a:r>
          </a:p>
          <a:p>
            <a:pPr marL="0" lvl="0" indent="361950">
              <a:spcBef>
                <a:spcPts val="0"/>
              </a:spcBef>
              <a:spcAft>
                <a:spcPts val="1200"/>
              </a:spcAft>
              <a:buNone/>
            </a:pPr>
            <a:r>
              <a:rPr lang="ru-RU" sz="1800" dirty="0" smtClean="0">
                <a:solidFill>
                  <a:srgbClr val="002060"/>
                </a:solidFill>
              </a:rPr>
              <a:t>2. Растворы полимеров (даже разбавленные) имеют вязкость намного выше, чем более концентрированные растворы НМС.</a:t>
            </a:r>
          </a:p>
          <a:p>
            <a:pPr marL="0" lvl="0" indent="361950">
              <a:spcBef>
                <a:spcPts val="0"/>
              </a:spcBef>
              <a:spcAft>
                <a:spcPts val="1200"/>
              </a:spcAft>
              <a:buNone/>
            </a:pPr>
            <a:r>
              <a:rPr lang="ru-RU" sz="1800" dirty="0" smtClean="0">
                <a:solidFill>
                  <a:srgbClr val="002060"/>
                </a:solidFill>
              </a:rPr>
              <a:t>3. Растворение полимеров даже в </a:t>
            </a:r>
            <a:r>
              <a:rPr lang="ru-RU" sz="1800" dirty="0" err="1" smtClean="0">
                <a:solidFill>
                  <a:srgbClr val="002060"/>
                </a:solidFill>
              </a:rPr>
              <a:t>термодинамически</a:t>
            </a:r>
            <a:r>
              <a:rPr lang="ru-RU" sz="1800" dirty="0" smtClean="0">
                <a:solidFill>
                  <a:srgbClr val="002060"/>
                </a:solidFill>
              </a:rPr>
              <a:t> «хороших» растворителях проходит через стадию набухания.</a:t>
            </a:r>
          </a:p>
          <a:p>
            <a:pPr marL="0" lvl="0" indent="361950">
              <a:spcBef>
                <a:spcPts val="0"/>
              </a:spcBef>
              <a:spcAft>
                <a:spcPts val="1200"/>
              </a:spcAft>
              <a:buNone/>
            </a:pPr>
            <a:r>
              <a:rPr lang="ru-RU" sz="1800" dirty="0" smtClean="0">
                <a:solidFill>
                  <a:srgbClr val="002060"/>
                </a:solidFill>
              </a:rPr>
              <a:t>4. Полимеры способны к </a:t>
            </a:r>
            <a:r>
              <a:rPr lang="ru-RU" sz="1800" dirty="0" err="1" smtClean="0">
                <a:solidFill>
                  <a:srgbClr val="002060"/>
                </a:solidFill>
              </a:rPr>
              <a:t>пленко</a:t>
            </a:r>
            <a:r>
              <a:rPr lang="ru-RU" sz="1800" dirty="0" smtClean="0">
                <a:solidFill>
                  <a:srgbClr val="002060"/>
                </a:solidFill>
              </a:rPr>
              <a:t>- и волокнообразованию.</a:t>
            </a:r>
          </a:p>
          <a:p>
            <a:pPr marL="0" lvl="0" indent="361950">
              <a:spcBef>
                <a:spcPts val="0"/>
              </a:spcBef>
              <a:spcAft>
                <a:spcPts val="1200"/>
              </a:spcAft>
              <a:buNone/>
            </a:pPr>
            <a:r>
              <a:rPr lang="ru-RU" sz="1800" dirty="0" smtClean="0">
                <a:solidFill>
                  <a:srgbClr val="002060"/>
                </a:solidFill>
              </a:rPr>
              <a:t>5. Полимеры способны к развитию высокоэластической  деформации, большой по величине и обратимой по своему характеру (каучуки).</a:t>
            </a:r>
          </a:p>
          <a:p>
            <a:pPr marL="0" lvl="0" indent="361950">
              <a:spcBef>
                <a:spcPts val="0"/>
              </a:spcBef>
              <a:spcAft>
                <a:spcPts val="1200"/>
              </a:spcAft>
              <a:buNone/>
            </a:pPr>
            <a:r>
              <a:rPr lang="ru-RU" sz="1800" dirty="0" smtClean="0">
                <a:solidFill>
                  <a:srgbClr val="002060"/>
                </a:solidFill>
              </a:rPr>
              <a:t>6. Химические реакции полимеров носят сложный характер; протекают неравномерно по длине макромолекулы. </a:t>
            </a:r>
          </a:p>
          <a:p>
            <a:pPr>
              <a:buNone/>
            </a:pPr>
            <a:endParaRPr lang="ru-RU" sz="1600" dirty="0">
              <a:solidFill>
                <a:srgbClr val="002060"/>
              </a:solidFill>
            </a:endParaRPr>
          </a:p>
          <a:p>
            <a:pPr marL="0" indent="0" algn="just">
              <a:spcBef>
                <a:spcPts val="0"/>
              </a:spcBef>
              <a:spcAft>
                <a:spcPts val="1200"/>
              </a:spcAft>
              <a:buNone/>
            </a:pPr>
            <a:endParaRPr lang="ru-RU" sz="1600" dirty="0">
              <a:solidFill>
                <a:srgbClr val="002060"/>
              </a:solidFill>
            </a:endParaRPr>
          </a:p>
        </p:txBody>
      </p:sp>
      <p:sp>
        <p:nvSpPr>
          <p:cNvPr id="9" name="Номер слайда 1"/>
          <p:cNvSpPr>
            <a:spLocks noGrp="1"/>
          </p:cNvSpPr>
          <p:nvPr>
            <p:ph type="sldNum" sz="quarter" idx="12"/>
          </p:nvPr>
        </p:nvSpPr>
        <p:spPr/>
        <p:txBody>
          <a:bodyPr/>
          <a:lstStyle/>
          <a:p>
            <a:fld id="{3B46923B-772B-4878-82EA-E2BF3C0C558C}" type="slidenum">
              <a:rPr lang="ru-RU" smtClean="0"/>
              <a:pPr/>
              <a:t>16</a:t>
            </a:fld>
            <a:endParaRPr lang="ru-RU"/>
          </a:p>
        </p:txBody>
      </p:sp>
      <p:sp>
        <p:nvSpPr>
          <p:cNvPr id="5" name="TextBox 4"/>
          <p:cNvSpPr txBox="1"/>
          <p:nvPr/>
        </p:nvSpPr>
        <p:spPr>
          <a:xfrm>
            <a:off x="2786050" y="714356"/>
            <a:ext cx="3364254" cy="369332"/>
          </a:xfrm>
          <a:prstGeom prst="rect">
            <a:avLst/>
          </a:prstGeom>
          <a:noFill/>
          <a:effectLst/>
        </p:spPr>
        <p:txBody>
          <a:bodyPr wrap="none" rtlCol="0">
            <a:spAutoFit/>
          </a:bodyPr>
          <a:lstStyle/>
          <a:p>
            <a:r>
              <a:rPr lang="ru-RU" b="1" dirty="0" smtClean="0">
                <a:solidFill>
                  <a:srgbClr val="C00000"/>
                </a:solidFill>
                <a:effectLst>
                  <a:outerShdw blurRad="50800" dist="38100" algn="tr" rotWithShape="0">
                    <a:prstClr val="black">
                      <a:alpha val="40000"/>
                    </a:prstClr>
                  </a:outerShdw>
                </a:effectLst>
              </a:rPr>
              <a:t>Основные отличия ВМС от НМС</a:t>
            </a:r>
            <a:endParaRPr lang="ru-RU" dirty="0">
              <a:solidFill>
                <a:srgbClr val="C00000"/>
              </a:solidFill>
            </a:endParaRPr>
          </a:p>
        </p:txBody>
      </p:sp>
      <p:grpSp>
        <p:nvGrpSpPr>
          <p:cNvPr id="13" name="Группа 9"/>
          <p:cNvGrpSpPr/>
          <p:nvPr/>
        </p:nvGrpSpPr>
        <p:grpSpPr>
          <a:xfrm>
            <a:off x="-32" y="0"/>
            <a:ext cx="9144032" cy="642918"/>
            <a:chOff x="-32" y="0"/>
            <a:chExt cx="9144032" cy="642918"/>
          </a:xfrm>
          <a:solidFill>
            <a:schemeClr val="tx2">
              <a:lumMod val="20000"/>
              <a:lumOff val="80000"/>
            </a:schemeClr>
          </a:solidFill>
          <a:effectLst/>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18" name="Рисунок 17"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52000" y="720000"/>
            <a:ext cx="8640000" cy="3524042"/>
          </a:xfrm>
          <a:prstGeom prst="rect">
            <a:avLst/>
          </a:prstGeom>
        </p:spPr>
        <p:txBody>
          <a:bodyPr>
            <a:spAutoFit/>
          </a:bodyPr>
          <a:lstStyle/>
          <a:p>
            <a:pPr algn="just">
              <a:spcAft>
                <a:spcPts val="600"/>
              </a:spcAft>
            </a:pPr>
            <a:r>
              <a:rPr lang="ru-RU" b="1" smtClean="0">
                <a:solidFill>
                  <a:srgbClr val="0B02C6"/>
                </a:solidFill>
              </a:rPr>
              <a:t>Наполнители, улучшающие механические свойства резин</a:t>
            </a:r>
            <a:r>
              <a:rPr lang="ru-RU" smtClean="0">
                <a:solidFill>
                  <a:srgbClr val="0B02C6"/>
                </a:solidFill>
              </a:rPr>
              <a:t>, </a:t>
            </a:r>
            <a:r>
              <a:rPr lang="ru-RU" smtClean="0">
                <a:solidFill>
                  <a:srgbClr val="002060"/>
                </a:solidFill>
              </a:rPr>
              <a:t>называются </a:t>
            </a:r>
            <a:r>
              <a:rPr lang="ru-RU" b="1" smtClean="0">
                <a:solidFill>
                  <a:srgbClr val="002060"/>
                </a:solidFill>
              </a:rPr>
              <a:t>активными</a:t>
            </a:r>
            <a:r>
              <a:rPr lang="ru-RU" smtClean="0">
                <a:solidFill>
                  <a:srgbClr val="002060"/>
                </a:solidFill>
              </a:rPr>
              <a:t>, или </a:t>
            </a:r>
            <a:r>
              <a:rPr lang="ru-RU" b="1" smtClean="0">
                <a:solidFill>
                  <a:srgbClr val="002060"/>
                </a:solidFill>
              </a:rPr>
              <a:t>усиливающими</a:t>
            </a:r>
            <a:r>
              <a:rPr lang="ru-RU" smtClean="0">
                <a:solidFill>
                  <a:srgbClr val="002060"/>
                </a:solidFill>
              </a:rPr>
              <a:t> (черная сажа – технический углерод ТУ, белая сажа БС- диоксид кремния).</a:t>
            </a:r>
          </a:p>
          <a:p>
            <a:pPr algn="just">
              <a:spcAft>
                <a:spcPts val="600"/>
              </a:spcAft>
            </a:pPr>
            <a:r>
              <a:rPr lang="ru-RU" b="1" smtClean="0">
                <a:solidFill>
                  <a:srgbClr val="0B02C6"/>
                </a:solidFill>
              </a:rPr>
              <a:t>Наполнители, не изменяющие свойств резин</a:t>
            </a:r>
            <a:r>
              <a:rPr lang="ru-RU" smtClean="0">
                <a:solidFill>
                  <a:srgbClr val="002060"/>
                </a:solidFill>
              </a:rPr>
              <a:t>, называются </a:t>
            </a:r>
            <a:r>
              <a:rPr lang="ru-RU" b="1" smtClean="0">
                <a:solidFill>
                  <a:srgbClr val="002060"/>
                </a:solidFill>
              </a:rPr>
              <a:t>инертными</a:t>
            </a:r>
            <a:r>
              <a:rPr lang="ru-RU" smtClean="0">
                <a:solidFill>
                  <a:srgbClr val="002060"/>
                </a:solidFill>
              </a:rPr>
              <a:t> (иногда их называют также </a:t>
            </a:r>
            <a:r>
              <a:rPr lang="ru-RU" b="1" smtClean="0">
                <a:solidFill>
                  <a:srgbClr val="002060"/>
                </a:solidFill>
              </a:rPr>
              <a:t>неактивными</a:t>
            </a:r>
            <a:r>
              <a:rPr lang="ru-RU" smtClean="0">
                <a:solidFill>
                  <a:srgbClr val="002060"/>
                </a:solidFill>
              </a:rPr>
              <a:t> или </a:t>
            </a:r>
            <a:r>
              <a:rPr lang="ru-RU" b="1" smtClean="0">
                <a:solidFill>
                  <a:srgbClr val="002060"/>
                </a:solidFill>
              </a:rPr>
              <a:t>разбавителями</a:t>
            </a:r>
            <a:r>
              <a:rPr lang="ru-RU" smtClean="0">
                <a:solidFill>
                  <a:srgbClr val="002060"/>
                </a:solidFill>
              </a:rPr>
              <a:t>).</a:t>
            </a:r>
          </a:p>
          <a:p>
            <a:pPr algn="just">
              <a:spcAft>
                <a:spcPts val="600"/>
              </a:spcAft>
            </a:pPr>
            <a:r>
              <a:rPr lang="ru-RU" smtClean="0">
                <a:solidFill>
                  <a:srgbClr val="002060"/>
                </a:solidFill>
              </a:rPr>
              <a:t>Это деление весьма условно, так как величина усиливающего эффекта зависит от природы эластомера и характера его взаимодействия с наполнителем. </a:t>
            </a:r>
          </a:p>
          <a:p>
            <a:pPr algn="just">
              <a:spcAft>
                <a:spcPts val="600"/>
              </a:spcAft>
            </a:pPr>
            <a:endParaRPr lang="ru-RU" altLang="ru-RU" smtClean="0">
              <a:solidFill>
                <a:srgbClr val="002060"/>
              </a:solidFill>
              <a:latin typeface="Calibri" pitchFamily="34" charset="0"/>
            </a:endParaRPr>
          </a:p>
          <a:p>
            <a:pPr algn="just">
              <a:spcAft>
                <a:spcPts val="600"/>
              </a:spcAft>
            </a:pPr>
            <a:r>
              <a:rPr lang="ru-RU" b="1" smtClean="0">
                <a:solidFill>
                  <a:srgbClr val="0B02C6"/>
                </a:solidFill>
              </a:rPr>
              <a:t>К усиливающим наполнителям резин относятся черная сажа – технический углерод, а также белая сажа – двуокись кремния.</a:t>
            </a:r>
          </a:p>
          <a:p>
            <a:pPr algn="just">
              <a:spcAft>
                <a:spcPts val="600"/>
              </a:spcAft>
            </a:pPr>
            <a:endParaRPr lang="ru-RU" altLang="ru-RU">
              <a:solidFill>
                <a:srgbClr val="002060"/>
              </a:solidFill>
              <a:latin typeface="Calibri" pitchFamily="34" charset="0"/>
            </a:endParaRPr>
          </a:p>
        </p:txBody>
      </p:sp>
      <p:sp>
        <p:nvSpPr>
          <p:cNvPr id="18" name="Номер слайда 17"/>
          <p:cNvSpPr>
            <a:spLocks noGrp="1"/>
          </p:cNvSpPr>
          <p:nvPr>
            <p:ph type="sldNum" sz="quarter" idx="12"/>
          </p:nvPr>
        </p:nvSpPr>
        <p:spPr/>
        <p:txBody>
          <a:bodyPr/>
          <a:lstStyle/>
          <a:p>
            <a:fld id="{3B46923B-772B-4878-82EA-E2BF3C0C558C}" type="slidenum">
              <a:rPr lang="ru-RU" smtClean="0"/>
              <a:pPr/>
              <a:t>160</a:t>
            </a:fld>
            <a:endParaRPr lang="ru-RU"/>
          </a:p>
        </p:txBody>
      </p:sp>
      <p:grpSp>
        <p:nvGrpSpPr>
          <p:cNvPr id="11" name="Группа 10"/>
          <p:cNvGrpSpPr/>
          <p:nvPr/>
        </p:nvGrpSpPr>
        <p:grpSpPr>
          <a:xfrm>
            <a:off x="-32" y="0"/>
            <a:ext cx="9144032" cy="642918"/>
            <a:chOff x="-32" y="0"/>
            <a:chExt cx="9144032" cy="642918"/>
          </a:xfrm>
          <a:solidFill>
            <a:schemeClr val="tx2">
              <a:lumMod val="20000"/>
              <a:lumOff val="80000"/>
            </a:schemeClr>
          </a:solidFill>
          <a:effectLst/>
        </p:grpSpPr>
        <p:grpSp>
          <p:nvGrpSpPr>
            <p:cNvPr id="12"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3" name="Рисунок 12"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52000" y="720000"/>
            <a:ext cx="8640000" cy="5309146"/>
          </a:xfrm>
          <a:prstGeom prst="rect">
            <a:avLst/>
          </a:prstGeom>
        </p:spPr>
        <p:txBody>
          <a:bodyPr>
            <a:spAutoFit/>
          </a:bodyPr>
          <a:lstStyle/>
          <a:p>
            <a:pPr algn="just">
              <a:spcAft>
                <a:spcPts val="600"/>
              </a:spcAft>
            </a:pPr>
            <a:r>
              <a:rPr lang="ru-RU" altLang="ru-RU" b="1" dirty="0" smtClean="0">
                <a:solidFill>
                  <a:srgbClr val="0B02C6"/>
                </a:solidFill>
                <a:latin typeface="Calibri" pitchFamily="34" charset="0"/>
              </a:rPr>
              <a:t>Технический углерод ТУ </a:t>
            </a:r>
            <a:r>
              <a:rPr lang="ru-RU" altLang="ru-RU" dirty="0" smtClean="0">
                <a:solidFill>
                  <a:srgbClr val="002060"/>
                </a:solidFill>
                <a:latin typeface="Calibri" pitchFamily="34" charset="0"/>
              </a:rPr>
              <a:t>является основным усиливающим наполнителем резиновых смесей; при его введении увеличивается прочность резин, сопротивление истиранию, </a:t>
            </a:r>
            <a:r>
              <a:rPr lang="ru-RU" altLang="ru-RU" dirty="0" err="1" smtClean="0">
                <a:solidFill>
                  <a:srgbClr val="002060"/>
                </a:solidFill>
                <a:latin typeface="Calibri" pitchFamily="34" charset="0"/>
              </a:rPr>
              <a:t>раздиру</a:t>
            </a:r>
            <a:r>
              <a:rPr lang="ru-RU" altLang="ru-RU" dirty="0" smtClean="0">
                <a:solidFill>
                  <a:srgbClr val="002060"/>
                </a:solidFill>
                <a:latin typeface="Calibri" pitchFamily="34" charset="0"/>
              </a:rPr>
              <a:t>. В особенности велика роль ТУ для </a:t>
            </a:r>
            <a:r>
              <a:rPr lang="ru-RU" altLang="ru-RU" dirty="0" err="1" smtClean="0">
                <a:solidFill>
                  <a:srgbClr val="002060"/>
                </a:solidFill>
                <a:latin typeface="Calibri" pitchFamily="34" charset="0"/>
              </a:rPr>
              <a:t>вулканизатов</a:t>
            </a:r>
            <a:r>
              <a:rPr lang="ru-RU" altLang="ru-RU" dirty="0" smtClean="0">
                <a:solidFill>
                  <a:srgbClr val="002060"/>
                </a:solidFill>
                <a:latin typeface="Calibri" pitchFamily="34" charset="0"/>
              </a:rPr>
              <a:t> на основе синтетических каучуков, которые без подобной модификации механических свойств не могли бы получить такого широкого применения.</a:t>
            </a:r>
          </a:p>
          <a:p>
            <a:pPr algn="just">
              <a:spcAft>
                <a:spcPts val="600"/>
              </a:spcAft>
            </a:pPr>
            <a:r>
              <a:rPr lang="ru-RU" altLang="ru-RU" dirty="0" smtClean="0">
                <a:solidFill>
                  <a:srgbClr val="002060"/>
                </a:solidFill>
                <a:latin typeface="Calibri" pitchFamily="34" charset="0"/>
              </a:rPr>
              <a:t>Как основной усилитель каучука ТУ начали применять с 1918 г., главным образом в протекторных резинах для шин. С переходом резиновой промышленности на синтетические каучуки потребление технического углерода значительно увеличилось. В настоящее время 90% производимого технического углерода потребляется резиновой промышленностью .</a:t>
            </a:r>
          </a:p>
          <a:p>
            <a:pPr algn="just">
              <a:spcAft>
                <a:spcPts val="600"/>
              </a:spcAft>
            </a:pPr>
            <a:r>
              <a:rPr lang="ru-RU" altLang="ru-RU" dirty="0" smtClean="0">
                <a:solidFill>
                  <a:srgbClr val="002060"/>
                </a:solidFill>
                <a:latin typeface="Calibri" pitchFamily="34" charset="0"/>
              </a:rPr>
              <a:t>ТУ представляет собой тонкодисперсное порошкообразное вещество, полученное сжиганием или термическим разложением газообразных или жидких углеводородов.</a:t>
            </a:r>
          </a:p>
          <a:p>
            <a:pPr algn="just">
              <a:spcAft>
                <a:spcPts val="600"/>
              </a:spcAft>
            </a:pPr>
            <a:r>
              <a:rPr lang="ru-RU" altLang="ru-RU" dirty="0" smtClean="0">
                <a:solidFill>
                  <a:srgbClr val="002060"/>
                </a:solidFill>
                <a:latin typeface="Calibri" pitchFamily="34" charset="0"/>
              </a:rPr>
              <a:t>Для получения резин с разнообразными физико-механическими свойствами создают различные виды технического углерода. Сегодня выпускают большое число различных марок технического углерода. Они различаются способом производства, видом используемого сырья, физико-химическими характеристиками и элементным составом, а также размером частиц, которые характеризуются удельной поверхностью.</a:t>
            </a:r>
            <a:endParaRPr lang="ru-RU" altLang="ru-RU" dirty="0">
              <a:solidFill>
                <a:srgbClr val="002060"/>
              </a:solidFill>
              <a:latin typeface="Calibri" pitchFamily="34" charset="0"/>
            </a:endParaRPr>
          </a:p>
        </p:txBody>
      </p:sp>
      <p:sp>
        <p:nvSpPr>
          <p:cNvPr id="18" name="Номер слайда 17"/>
          <p:cNvSpPr>
            <a:spLocks noGrp="1"/>
          </p:cNvSpPr>
          <p:nvPr>
            <p:ph type="sldNum" sz="quarter" idx="12"/>
          </p:nvPr>
        </p:nvSpPr>
        <p:spPr/>
        <p:txBody>
          <a:bodyPr/>
          <a:lstStyle/>
          <a:p>
            <a:fld id="{3B46923B-772B-4878-82EA-E2BF3C0C558C}" type="slidenum">
              <a:rPr lang="ru-RU" smtClean="0"/>
              <a:pPr/>
              <a:t>161</a:t>
            </a:fld>
            <a:endParaRPr lang="ru-RU"/>
          </a:p>
        </p:txBody>
      </p:sp>
      <p:grpSp>
        <p:nvGrpSpPr>
          <p:cNvPr id="11" name="Группа 10"/>
          <p:cNvGrpSpPr/>
          <p:nvPr/>
        </p:nvGrpSpPr>
        <p:grpSpPr>
          <a:xfrm>
            <a:off x="-32" y="0"/>
            <a:ext cx="9144032" cy="642918"/>
            <a:chOff x="-32" y="0"/>
            <a:chExt cx="9144032" cy="642918"/>
          </a:xfrm>
          <a:solidFill>
            <a:schemeClr val="tx2">
              <a:lumMod val="20000"/>
              <a:lumOff val="80000"/>
            </a:schemeClr>
          </a:solidFill>
          <a:effectLst/>
        </p:grpSpPr>
        <p:grpSp>
          <p:nvGrpSpPr>
            <p:cNvPr id="12"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3" name="Рисунок 12"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2285992"/>
            <a:ext cx="8072494" cy="1441451"/>
          </a:xfrm>
        </p:spPr>
        <p:txBody>
          <a:bodyPr>
            <a:noAutofit/>
          </a:bodyPr>
          <a:lstStyle/>
          <a:p>
            <a:r>
              <a:rPr lang="ru-RU" altLang="ru-RU" b="1" smtClean="0">
                <a:solidFill>
                  <a:srgbClr val="0B02C6"/>
                </a:solidFill>
                <a:latin typeface="Calibri" pitchFamily="34" charset="0"/>
              </a:rPr>
              <a:t>Основные характеристики технического углерода: </a:t>
            </a:r>
            <a:r>
              <a:rPr lang="ru-RU" altLang="ru-RU" smtClean="0">
                <a:solidFill>
                  <a:srgbClr val="0B02C6"/>
                </a:solidFill>
                <a:latin typeface="Calibri" pitchFamily="34" charset="0"/>
              </a:rPr>
              <a:t>дисперсность, структурность, плотность</a:t>
            </a:r>
            <a:endParaRPr lang="ru-RU" altLang="ru-RU">
              <a:solidFill>
                <a:srgbClr val="0B02C6"/>
              </a:solidFill>
              <a:latin typeface="Calibri" pitchFamily="34" charset="0"/>
            </a:endParaRPr>
          </a:p>
        </p:txBody>
      </p:sp>
      <p:sp>
        <p:nvSpPr>
          <p:cNvPr id="10" name="Номер слайда 9"/>
          <p:cNvSpPr>
            <a:spLocks noGrp="1"/>
          </p:cNvSpPr>
          <p:nvPr>
            <p:ph type="sldNum" sz="quarter" idx="12"/>
          </p:nvPr>
        </p:nvSpPr>
        <p:spPr/>
        <p:txBody>
          <a:bodyPr/>
          <a:lstStyle/>
          <a:p>
            <a:fld id="{3B46923B-772B-4878-82EA-E2BF3C0C558C}" type="slidenum">
              <a:rPr lang="ru-RU" smtClean="0"/>
              <a:pPr/>
              <a:t>162</a:t>
            </a:fld>
            <a:endParaRPr lang="ru-RU"/>
          </a:p>
        </p:txBody>
      </p:sp>
      <p:grpSp>
        <p:nvGrpSpPr>
          <p:cNvPr id="11" name="Группа 10"/>
          <p:cNvGrpSpPr/>
          <p:nvPr/>
        </p:nvGrpSpPr>
        <p:grpSpPr>
          <a:xfrm>
            <a:off x="-32" y="0"/>
            <a:ext cx="9144032" cy="642918"/>
            <a:chOff x="-32" y="0"/>
            <a:chExt cx="9144032" cy="642918"/>
          </a:xfrm>
          <a:solidFill>
            <a:schemeClr val="tx2">
              <a:lumMod val="20000"/>
              <a:lumOff val="80000"/>
            </a:schemeClr>
          </a:solidFill>
          <a:effectLst/>
        </p:grpSpPr>
        <p:grpSp>
          <p:nvGrpSpPr>
            <p:cNvPr id="17"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8" name="Рисунок 17"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163</a:t>
            </a:fld>
            <a:endParaRPr lang="ru-RU"/>
          </a:p>
        </p:txBody>
      </p:sp>
      <p:sp>
        <p:nvSpPr>
          <p:cNvPr id="3" name="Прямоугольник 2"/>
          <p:cNvSpPr/>
          <p:nvPr/>
        </p:nvSpPr>
        <p:spPr>
          <a:xfrm>
            <a:off x="252000" y="1080000"/>
            <a:ext cx="8640000" cy="3724096"/>
          </a:xfrm>
          <a:prstGeom prst="rect">
            <a:avLst/>
          </a:prstGeom>
        </p:spPr>
        <p:txBody>
          <a:bodyPr wrap="square">
            <a:spAutoFit/>
          </a:bodyPr>
          <a:lstStyle/>
          <a:p>
            <a:pPr algn="just" fontAlgn="auto">
              <a:spcBef>
                <a:spcPts val="0"/>
              </a:spcBef>
              <a:spcAft>
                <a:spcPts val="600"/>
              </a:spcAft>
              <a:defRPr/>
            </a:pPr>
            <a:r>
              <a:rPr lang="ru-RU" b="1" smtClean="0">
                <a:solidFill>
                  <a:srgbClr val="0B02C6"/>
                </a:solidFill>
              </a:rPr>
              <a:t>Дисперсность</a:t>
            </a:r>
            <a:r>
              <a:rPr lang="ru-RU" smtClean="0">
                <a:solidFill>
                  <a:srgbClr val="002060"/>
                </a:solidFill>
              </a:rPr>
              <a:t> оценивается по среднему диаметру частиц, удельной поверхности, а также по удельному числу частиц в единице массы или объема.</a:t>
            </a:r>
          </a:p>
          <a:p>
            <a:pPr algn="just" fontAlgn="auto">
              <a:spcBef>
                <a:spcPts val="0"/>
              </a:spcBef>
              <a:spcAft>
                <a:spcPts val="600"/>
              </a:spcAft>
              <a:defRPr/>
            </a:pPr>
            <a:r>
              <a:rPr lang="ru-RU" smtClean="0">
                <a:solidFill>
                  <a:srgbClr val="002060"/>
                </a:solidFill>
              </a:rPr>
              <a:t>Отношение адсорбционной удельной поверхности к геометрической показывает степень шероховатости поверхности частиц. Так как размеры макромолекул каучука обычно значительно больше, чем размеры углублений на поверхности частиц, в углублениях могут адсорбироваться компоненты вулканизующей группы, что влияет на вулканизацию. </a:t>
            </a:r>
            <a:endParaRPr lang="en-US" smtClean="0">
              <a:solidFill>
                <a:srgbClr val="002060"/>
              </a:solidFill>
            </a:endParaRPr>
          </a:p>
          <a:p>
            <a:pPr algn="just" fontAlgn="auto">
              <a:spcBef>
                <a:spcPts val="0"/>
              </a:spcBef>
              <a:spcAft>
                <a:spcPts val="600"/>
              </a:spcAft>
              <a:defRPr/>
            </a:pPr>
            <a:r>
              <a:rPr lang="ru-RU" smtClean="0">
                <a:solidFill>
                  <a:srgbClr val="002060"/>
                </a:solidFill>
              </a:rPr>
              <a:t>Диаметр частиц определяют  методом электронной микроскопии. Рассчитывают средний диаметр  частиц. Удельная поверхность определяют  методом электронной микроскопии. Принимается, что форма частиц – сферическая, поверхность – гладкая. </a:t>
            </a:r>
          </a:p>
          <a:p>
            <a:pPr algn="just" fontAlgn="auto">
              <a:spcBef>
                <a:spcPts val="0"/>
              </a:spcBef>
              <a:spcAft>
                <a:spcPts val="600"/>
              </a:spcAft>
              <a:defRPr/>
            </a:pPr>
            <a:r>
              <a:rPr lang="ru-RU" smtClean="0">
                <a:solidFill>
                  <a:srgbClr val="002060"/>
                </a:solidFill>
              </a:rPr>
              <a:t>При расчете получают  геометрическую удельную поверхность.</a:t>
            </a:r>
          </a:p>
          <a:p>
            <a:pPr algn="just" fontAlgn="auto">
              <a:spcBef>
                <a:spcPts val="0"/>
              </a:spcBef>
              <a:spcAft>
                <a:spcPts val="600"/>
              </a:spcAft>
              <a:defRPr/>
            </a:pPr>
            <a:endParaRPr lang="ru-RU" b="1">
              <a:solidFill>
                <a:srgbClr val="002060"/>
              </a:solidFill>
            </a:endParaRPr>
          </a:p>
        </p:txBody>
      </p:sp>
      <p:sp>
        <p:nvSpPr>
          <p:cNvPr id="9" name="TextBox 8"/>
          <p:cNvSpPr txBox="1"/>
          <p:nvPr/>
        </p:nvSpPr>
        <p:spPr>
          <a:xfrm>
            <a:off x="3784952" y="714356"/>
            <a:ext cx="1572866" cy="369332"/>
          </a:xfrm>
          <a:prstGeom prst="rect">
            <a:avLst/>
          </a:prstGeom>
          <a:noFill/>
        </p:spPr>
        <p:txBody>
          <a:bodyPr wrap="none" rtlCol="0">
            <a:spAutoFit/>
          </a:bodyPr>
          <a:lstStyle/>
          <a:p>
            <a:r>
              <a:rPr lang="ru-RU" b="1" smtClean="0">
                <a:solidFill>
                  <a:srgbClr val="C00000"/>
                </a:solidFill>
              </a:rPr>
              <a:t>Дисперсность</a:t>
            </a:r>
            <a:endParaRPr lang="ru-RU" altLang="ru-RU" b="1">
              <a:solidFill>
                <a:srgbClr val="C00000"/>
              </a:solidFill>
              <a:latin typeface="Calibri" pitchFamily="34" charset="0"/>
            </a:endParaRPr>
          </a:p>
        </p:txBody>
      </p:sp>
      <p:grpSp>
        <p:nvGrpSpPr>
          <p:cNvPr id="10" name="Группа 9"/>
          <p:cNvGrpSpPr/>
          <p:nvPr/>
        </p:nvGrpSpPr>
        <p:grpSpPr>
          <a:xfrm>
            <a:off x="-32" y="0"/>
            <a:ext cx="9144032" cy="642918"/>
            <a:chOff x="-32" y="0"/>
            <a:chExt cx="9144032" cy="642918"/>
          </a:xfrm>
          <a:solidFill>
            <a:schemeClr val="tx2">
              <a:lumMod val="20000"/>
              <a:lumOff val="80000"/>
            </a:schemeClr>
          </a:solidFill>
          <a:effectLst/>
        </p:grpSpPr>
        <p:grpSp>
          <p:nvGrpSpPr>
            <p:cNvPr id="11" name="Группа 4"/>
            <p:cNvGrpSpPr/>
            <p:nvPr/>
          </p:nvGrpSpPr>
          <p:grpSpPr>
            <a:xfrm>
              <a:off x="0" y="0"/>
              <a:ext cx="9144000" cy="642918"/>
              <a:chOff x="0" y="0"/>
              <a:chExt cx="9144000" cy="642918"/>
            </a:xfrm>
            <a:grpFill/>
          </p:grpSpPr>
          <p:sp>
            <p:nvSpPr>
              <p:cNvPr id="13" name="Прямоугольник 12"/>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2" name="Рисунок 11"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164</a:t>
            </a:fld>
            <a:endParaRPr lang="ru-RU"/>
          </a:p>
        </p:txBody>
      </p:sp>
      <p:sp>
        <p:nvSpPr>
          <p:cNvPr id="3" name="Прямоугольник 2"/>
          <p:cNvSpPr/>
          <p:nvPr/>
        </p:nvSpPr>
        <p:spPr>
          <a:xfrm>
            <a:off x="252000" y="720000"/>
            <a:ext cx="8640000" cy="1708160"/>
          </a:xfrm>
          <a:prstGeom prst="rect">
            <a:avLst/>
          </a:prstGeom>
        </p:spPr>
        <p:txBody>
          <a:bodyPr wrap="square">
            <a:spAutoFit/>
          </a:bodyPr>
          <a:lstStyle/>
          <a:p>
            <a:pPr algn="just" fontAlgn="auto">
              <a:spcBef>
                <a:spcPts val="0"/>
              </a:spcBef>
              <a:spcAft>
                <a:spcPts val="600"/>
              </a:spcAft>
              <a:defRPr/>
            </a:pPr>
            <a:r>
              <a:rPr lang="ru-RU" b="1" smtClean="0">
                <a:solidFill>
                  <a:srgbClr val="002060"/>
                </a:solidFill>
              </a:rPr>
              <a:t>Удельную поверхность </a:t>
            </a:r>
            <a:r>
              <a:rPr lang="ru-RU" smtClean="0">
                <a:solidFill>
                  <a:srgbClr val="002060"/>
                </a:solidFill>
              </a:rPr>
              <a:t>определяют также по величине адсорбции </a:t>
            </a:r>
            <a:r>
              <a:rPr lang="ru-RU" err="1" smtClean="0">
                <a:solidFill>
                  <a:srgbClr val="002060"/>
                </a:solidFill>
              </a:rPr>
              <a:t>низко-молекулярных</a:t>
            </a:r>
            <a:r>
              <a:rPr lang="ru-RU" smtClean="0">
                <a:solidFill>
                  <a:srgbClr val="002060"/>
                </a:solidFill>
              </a:rPr>
              <a:t> веществ на поверхности ТУ. </a:t>
            </a:r>
            <a:endParaRPr lang="en-US" smtClean="0">
              <a:solidFill>
                <a:srgbClr val="002060"/>
              </a:solidFill>
            </a:endParaRPr>
          </a:p>
          <a:p>
            <a:pPr algn="just" fontAlgn="auto">
              <a:spcBef>
                <a:spcPts val="0"/>
              </a:spcBef>
              <a:spcAft>
                <a:spcPts val="600"/>
              </a:spcAft>
              <a:defRPr/>
            </a:pPr>
            <a:r>
              <a:rPr lang="ru-RU" smtClean="0">
                <a:solidFill>
                  <a:srgbClr val="002060"/>
                </a:solidFill>
              </a:rPr>
              <a:t>Наиболее широко используется метод адсорбции азота (метод БЭТ). </a:t>
            </a:r>
            <a:endParaRPr lang="en-US" smtClean="0">
              <a:solidFill>
                <a:srgbClr val="002060"/>
              </a:solidFill>
            </a:endParaRPr>
          </a:p>
          <a:p>
            <a:pPr algn="just" fontAlgn="auto">
              <a:spcBef>
                <a:spcPts val="0"/>
              </a:spcBef>
              <a:spcAft>
                <a:spcPts val="600"/>
              </a:spcAft>
              <a:defRPr/>
            </a:pPr>
            <a:r>
              <a:rPr lang="ru-RU" smtClean="0">
                <a:solidFill>
                  <a:srgbClr val="002060"/>
                </a:solidFill>
              </a:rPr>
              <a:t>Линейная форма изотермы адсорбции (уравнения БЭТ) имеет вид:</a:t>
            </a:r>
          </a:p>
          <a:p>
            <a:pPr algn="just" fontAlgn="auto">
              <a:spcBef>
                <a:spcPts val="0"/>
              </a:spcBef>
              <a:spcAft>
                <a:spcPts val="600"/>
              </a:spcAft>
              <a:defRPr/>
            </a:pPr>
            <a:endParaRPr lang="ru-RU" b="1">
              <a:solidFill>
                <a:srgbClr val="002060"/>
              </a:solidFill>
            </a:endParaRPr>
          </a:p>
        </p:txBody>
      </p:sp>
      <p:pic>
        <p:nvPicPr>
          <p:cNvPr id="10" name="Picture 4"/>
          <p:cNvPicPr>
            <a:picLocks noChangeAspect="1" noChangeArrowheads="1"/>
          </p:cNvPicPr>
          <p:nvPr/>
        </p:nvPicPr>
        <p:blipFill>
          <a:blip r:embed="rId4" cstate="print"/>
          <a:srcRect/>
          <a:stretch>
            <a:fillRect/>
          </a:stretch>
        </p:blipFill>
        <p:spPr bwMode="auto">
          <a:xfrm>
            <a:off x="2428860" y="2480454"/>
            <a:ext cx="3357586" cy="591356"/>
          </a:xfrm>
          <a:prstGeom prst="rect">
            <a:avLst/>
          </a:prstGeom>
          <a:noFill/>
          <a:ln w="9525">
            <a:noFill/>
            <a:miter lim="800000"/>
            <a:headEnd/>
            <a:tailEnd/>
          </a:ln>
        </p:spPr>
      </p:pic>
      <p:sp>
        <p:nvSpPr>
          <p:cNvPr id="11" name="TextBox 6"/>
          <p:cNvSpPr txBox="1">
            <a:spLocks noChangeArrowheads="1"/>
          </p:cNvSpPr>
          <p:nvPr/>
        </p:nvSpPr>
        <p:spPr bwMode="auto">
          <a:xfrm>
            <a:off x="252000" y="3357562"/>
            <a:ext cx="8640000" cy="1200329"/>
          </a:xfrm>
          <a:prstGeom prst="rect">
            <a:avLst/>
          </a:prstGeom>
          <a:noFill/>
          <a:ln w="9525">
            <a:noFill/>
            <a:miter lim="800000"/>
            <a:headEnd/>
            <a:tailEnd/>
          </a:ln>
        </p:spPr>
        <p:txBody>
          <a:bodyPr wrap="square">
            <a:spAutoFit/>
          </a:bodyPr>
          <a:lstStyle/>
          <a:p>
            <a:pPr algn="just"/>
            <a:r>
              <a:rPr lang="ru-RU" altLang="ru-RU">
                <a:solidFill>
                  <a:srgbClr val="002060"/>
                </a:solidFill>
                <a:latin typeface="Calibri" pitchFamily="34" charset="0"/>
              </a:rPr>
              <a:t>где  </a:t>
            </a:r>
            <a:r>
              <a:rPr lang="en-US" altLang="ru-RU" i="1" smtClean="0">
                <a:solidFill>
                  <a:srgbClr val="002060"/>
                </a:solidFill>
                <a:latin typeface="Calibri" pitchFamily="34" charset="0"/>
              </a:rPr>
              <a:t>p/</a:t>
            </a:r>
            <a:r>
              <a:rPr lang="en-US" altLang="ru-RU" i="1" err="1" smtClean="0">
                <a:solidFill>
                  <a:srgbClr val="002060"/>
                </a:solidFill>
                <a:latin typeface="Calibri" pitchFamily="34" charset="0"/>
              </a:rPr>
              <a:t>p</a:t>
            </a:r>
            <a:r>
              <a:rPr lang="en-US" altLang="ru-RU" i="1" baseline="-25000" err="1" smtClean="0">
                <a:solidFill>
                  <a:srgbClr val="002060"/>
                </a:solidFill>
                <a:latin typeface="Calibri" pitchFamily="34" charset="0"/>
              </a:rPr>
              <a:t>O</a:t>
            </a:r>
            <a:r>
              <a:rPr lang="en-US" altLang="ru-RU" i="1" baseline="-25000" smtClean="0">
                <a:solidFill>
                  <a:srgbClr val="002060"/>
                </a:solidFill>
                <a:latin typeface="Calibri" pitchFamily="34" charset="0"/>
              </a:rPr>
              <a:t>  </a:t>
            </a:r>
            <a:r>
              <a:rPr lang="ru-RU" altLang="ru-RU" smtClean="0">
                <a:solidFill>
                  <a:srgbClr val="002060"/>
                </a:solidFill>
                <a:latin typeface="Calibri" pitchFamily="34" charset="0"/>
              </a:rPr>
              <a:t>— </a:t>
            </a:r>
            <a:r>
              <a:rPr lang="ru-RU" altLang="ru-RU">
                <a:solidFill>
                  <a:srgbClr val="002060"/>
                </a:solidFill>
                <a:latin typeface="Calibri" pitchFamily="34" charset="0"/>
              </a:rPr>
              <a:t>отношение давления в системе к давлению конденсации,  </a:t>
            </a:r>
            <a:r>
              <a:rPr lang="en-US" altLang="ru-RU" i="1" smtClean="0">
                <a:solidFill>
                  <a:srgbClr val="002060"/>
                </a:solidFill>
                <a:latin typeface="Calibri" pitchFamily="34" charset="0"/>
              </a:rPr>
              <a:t>a</a:t>
            </a:r>
            <a:r>
              <a:rPr lang="en-US" altLang="ru-RU" smtClean="0">
                <a:solidFill>
                  <a:srgbClr val="002060"/>
                </a:solidFill>
                <a:latin typeface="Calibri" pitchFamily="34" charset="0"/>
              </a:rPr>
              <a:t> </a:t>
            </a:r>
            <a:r>
              <a:rPr lang="ru-RU" altLang="ru-RU" smtClean="0">
                <a:solidFill>
                  <a:srgbClr val="002060"/>
                </a:solidFill>
                <a:latin typeface="Calibri" pitchFamily="34" charset="0"/>
              </a:rPr>
              <a:t>— </a:t>
            </a:r>
            <a:r>
              <a:rPr lang="ru-RU" altLang="ru-RU">
                <a:solidFill>
                  <a:srgbClr val="002060"/>
                </a:solidFill>
                <a:latin typeface="Calibri" pitchFamily="34" charset="0"/>
              </a:rPr>
              <a:t>величина адсорбции, </a:t>
            </a:r>
            <a:r>
              <a:rPr lang="en-US" altLang="ru-RU" i="1" smtClean="0">
                <a:solidFill>
                  <a:srgbClr val="002060"/>
                </a:solidFill>
                <a:latin typeface="Calibri" pitchFamily="34" charset="0"/>
              </a:rPr>
              <a:t>a</a:t>
            </a:r>
            <a:r>
              <a:rPr lang="en-US" altLang="ru-RU" i="1" baseline="-25000" smtClean="0">
                <a:solidFill>
                  <a:srgbClr val="002060"/>
                </a:solidFill>
                <a:latin typeface="Calibri" pitchFamily="34" charset="0"/>
              </a:rPr>
              <a:t>m</a:t>
            </a:r>
            <a:r>
              <a:rPr lang="ru-RU" altLang="ru-RU" smtClean="0">
                <a:solidFill>
                  <a:srgbClr val="002060"/>
                </a:solidFill>
                <a:latin typeface="Calibri" pitchFamily="34" charset="0"/>
              </a:rPr>
              <a:t> </a:t>
            </a:r>
            <a:r>
              <a:rPr lang="ru-RU" altLang="ru-RU">
                <a:solidFill>
                  <a:srgbClr val="002060"/>
                </a:solidFill>
                <a:latin typeface="Calibri" pitchFamily="34" charset="0"/>
              </a:rPr>
              <a:t>— объем </a:t>
            </a:r>
            <a:r>
              <a:rPr lang="ru-RU" altLang="ru-RU" err="1">
                <a:solidFill>
                  <a:srgbClr val="002060"/>
                </a:solidFill>
                <a:latin typeface="Calibri" pitchFamily="34" charset="0"/>
              </a:rPr>
              <a:t>монослоя</a:t>
            </a:r>
            <a:r>
              <a:rPr lang="ru-RU" altLang="ru-RU">
                <a:solidFill>
                  <a:srgbClr val="002060"/>
                </a:solidFill>
                <a:latin typeface="Calibri" pitchFamily="34" charset="0"/>
              </a:rPr>
              <a:t> на поверхности адсорбента, </a:t>
            </a:r>
            <a:r>
              <a:rPr lang="ru-RU" altLang="ru-RU" i="1">
                <a:solidFill>
                  <a:srgbClr val="002060"/>
                </a:solidFill>
                <a:latin typeface="Calibri" pitchFamily="34" charset="0"/>
              </a:rPr>
              <a:t>C</a:t>
            </a:r>
            <a:r>
              <a:rPr lang="ru-RU" altLang="ru-RU">
                <a:solidFill>
                  <a:srgbClr val="002060"/>
                </a:solidFill>
                <a:latin typeface="Calibri" pitchFamily="34" charset="0"/>
              </a:rPr>
              <a:t> — отношение констант адсорбционного равновесия в первом слое и константы конденсации.</a:t>
            </a:r>
          </a:p>
          <a:p>
            <a:endParaRPr lang="ru-RU" altLang="ru-RU">
              <a:solidFill>
                <a:srgbClr val="FF0000"/>
              </a:solidFill>
              <a:latin typeface="Calibri" pitchFamily="34" charset="0"/>
            </a:endParaRPr>
          </a:p>
        </p:txBody>
      </p:sp>
      <p:grpSp>
        <p:nvGrpSpPr>
          <p:cNvPr id="12" name="Группа 11"/>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4" name="Рисунок 13"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165</a:t>
            </a:fld>
            <a:endParaRPr lang="ru-RU"/>
          </a:p>
        </p:txBody>
      </p:sp>
      <p:sp>
        <p:nvSpPr>
          <p:cNvPr id="3" name="Прямоугольник 2"/>
          <p:cNvSpPr/>
          <p:nvPr/>
        </p:nvSpPr>
        <p:spPr>
          <a:xfrm>
            <a:off x="252000" y="1080000"/>
            <a:ext cx="8640000" cy="5386090"/>
          </a:xfrm>
          <a:prstGeom prst="rect">
            <a:avLst/>
          </a:prstGeom>
        </p:spPr>
        <p:txBody>
          <a:bodyPr wrap="square">
            <a:spAutoFit/>
          </a:bodyPr>
          <a:lstStyle/>
          <a:p>
            <a:pPr algn="just" fontAlgn="auto">
              <a:spcBef>
                <a:spcPts val="0"/>
              </a:spcBef>
              <a:spcAft>
                <a:spcPts val="600"/>
              </a:spcAft>
              <a:defRPr/>
            </a:pPr>
            <a:r>
              <a:rPr lang="ru-RU" b="1" i="1" smtClean="0">
                <a:solidFill>
                  <a:srgbClr val="002060"/>
                </a:solidFill>
              </a:rPr>
              <a:t>Структурность</a:t>
            </a:r>
            <a:r>
              <a:rPr lang="ru-RU" b="1" smtClean="0">
                <a:solidFill>
                  <a:srgbClr val="002060"/>
                </a:solidFill>
              </a:rPr>
              <a:t> </a:t>
            </a:r>
            <a:r>
              <a:rPr lang="ru-RU" smtClean="0">
                <a:solidFill>
                  <a:srgbClr val="002060"/>
                </a:solidFill>
              </a:rPr>
              <a:t>определяется степенью развитости первичных агрегатов. Степень развития цепочечной структуры зависит от способа получения технического углерода и от используемого сырья. Особенно благоприятен для образования первичных агрегатов печной способ производства. </a:t>
            </a:r>
          </a:p>
          <a:p>
            <a:pPr algn="just" fontAlgn="auto">
              <a:spcBef>
                <a:spcPts val="0"/>
              </a:spcBef>
              <a:spcAft>
                <a:spcPts val="600"/>
              </a:spcAft>
              <a:defRPr/>
            </a:pPr>
            <a:r>
              <a:rPr lang="ru-RU" smtClean="0">
                <a:solidFill>
                  <a:srgbClr val="002060"/>
                </a:solidFill>
              </a:rPr>
              <a:t>Возникающие между частицами химические связи углерод–</a:t>
            </a:r>
            <a:r>
              <a:rPr lang="ru-RU" err="1" smtClean="0">
                <a:solidFill>
                  <a:srgbClr val="002060"/>
                </a:solidFill>
              </a:rPr>
              <a:t>углерод</a:t>
            </a:r>
            <a:r>
              <a:rPr lang="ru-RU" smtClean="0">
                <a:solidFill>
                  <a:srgbClr val="002060"/>
                </a:solidFill>
              </a:rPr>
              <a:t> обусловливают высокую прочность первичных агрегатов. Количество элементарных первичных частиц в таких агрегатах колеблется от 2</a:t>
            </a:r>
            <a:r>
              <a:rPr lang="en-US" smtClean="0">
                <a:solidFill>
                  <a:srgbClr val="002060"/>
                </a:solidFill>
              </a:rPr>
              <a:t>-</a:t>
            </a:r>
            <a:r>
              <a:rPr lang="ru-RU" smtClean="0">
                <a:solidFill>
                  <a:srgbClr val="002060"/>
                </a:solidFill>
              </a:rPr>
              <a:t>3 для </a:t>
            </a:r>
            <a:r>
              <a:rPr lang="ru-RU" err="1" smtClean="0">
                <a:solidFill>
                  <a:srgbClr val="002060"/>
                </a:solidFill>
              </a:rPr>
              <a:t>низкоструктурных</a:t>
            </a:r>
            <a:r>
              <a:rPr lang="ru-RU" smtClean="0">
                <a:solidFill>
                  <a:srgbClr val="002060"/>
                </a:solidFill>
              </a:rPr>
              <a:t> марок технического углерода до 200</a:t>
            </a:r>
            <a:r>
              <a:rPr lang="en-US" smtClean="0">
                <a:solidFill>
                  <a:srgbClr val="002060"/>
                </a:solidFill>
              </a:rPr>
              <a:t>-</a:t>
            </a:r>
            <a:r>
              <a:rPr lang="ru-RU" smtClean="0">
                <a:solidFill>
                  <a:srgbClr val="002060"/>
                </a:solidFill>
              </a:rPr>
              <a:t>600 для </a:t>
            </a:r>
            <a:r>
              <a:rPr lang="ru-RU" err="1" smtClean="0">
                <a:solidFill>
                  <a:srgbClr val="002060"/>
                </a:solidFill>
              </a:rPr>
              <a:t>высокоструктурных</a:t>
            </a:r>
            <a:r>
              <a:rPr lang="ru-RU" smtClean="0">
                <a:solidFill>
                  <a:srgbClr val="002060"/>
                </a:solidFill>
              </a:rPr>
              <a:t>.</a:t>
            </a:r>
          </a:p>
          <a:p>
            <a:pPr algn="just" fontAlgn="auto">
              <a:spcBef>
                <a:spcPts val="0"/>
              </a:spcBef>
              <a:spcAft>
                <a:spcPts val="600"/>
              </a:spcAft>
              <a:defRPr/>
            </a:pPr>
            <a:r>
              <a:rPr lang="ru-RU" smtClean="0">
                <a:solidFill>
                  <a:srgbClr val="002060"/>
                </a:solidFill>
              </a:rPr>
              <a:t>Первичные агрегаты, соприкасаясь, образуют менее прочные вторичные структуры. Они, как правило, тем больше, чем меньше размер частиц и чем больше шероховатость и содержание кислородных групп на их поверхности. Вторичная структура, даже наиболее прочная, при введении технического углерода в резиновую смесь разрушается, но может образовываться вновь при смешении, хранении, вулканизации, а также при отдыхе вулканизованной резины.</a:t>
            </a:r>
          </a:p>
          <a:p>
            <a:pPr algn="just" fontAlgn="auto">
              <a:spcBef>
                <a:spcPts val="0"/>
              </a:spcBef>
              <a:spcAft>
                <a:spcPts val="600"/>
              </a:spcAft>
              <a:defRPr/>
            </a:pPr>
            <a:r>
              <a:rPr lang="ru-RU" smtClean="0">
                <a:solidFill>
                  <a:srgbClr val="002060"/>
                </a:solidFill>
              </a:rPr>
              <a:t>Прямым методом определения структурности технического углерода является электронная микроскопия; косвенным методом определения структурности является метод масляного числа.</a:t>
            </a:r>
          </a:p>
          <a:p>
            <a:pPr algn="just" fontAlgn="auto">
              <a:spcBef>
                <a:spcPts val="0"/>
              </a:spcBef>
              <a:spcAft>
                <a:spcPts val="600"/>
              </a:spcAft>
              <a:defRPr/>
            </a:pPr>
            <a:endParaRPr lang="ru-RU" b="1">
              <a:solidFill>
                <a:srgbClr val="002060"/>
              </a:solidFill>
            </a:endParaRPr>
          </a:p>
        </p:txBody>
      </p:sp>
      <p:sp>
        <p:nvSpPr>
          <p:cNvPr id="9" name="TextBox 8"/>
          <p:cNvSpPr txBox="1"/>
          <p:nvPr/>
        </p:nvSpPr>
        <p:spPr>
          <a:xfrm>
            <a:off x="3784952" y="714356"/>
            <a:ext cx="1612173" cy="369332"/>
          </a:xfrm>
          <a:prstGeom prst="rect">
            <a:avLst/>
          </a:prstGeom>
          <a:noFill/>
        </p:spPr>
        <p:txBody>
          <a:bodyPr wrap="none" rtlCol="0">
            <a:spAutoFit/>
          </a:bodyPr>
          <a:lstStyle/>
          <a:p>
            <a:r>
              <a:rPr lang="ru-RU" b="1" smtClean="0">
                <a:solidFill>
                  <a:srgbClr val="C00000"/>
                </a:solidFill>
              </a:rPr>
              <a:t>Структурность</a:t>
            </a:r>
            <a:endParaRPr lang="ru-RU" altLang="ru-RU" b="1">
              <a:solidFill>
                <a:srgbClr val="C00000"/>
              </a:solidFill>
              <a:latin typeface="Calibri" pitchFamily="34" charset="0"/>
            </a:endParaRPr>
          </a:p>
        </p:txBody>
      </p:sp>
      <p:grpSp>
        <p:nvGrpSpPr>
          <p:cNvPr id="12" name="Группа 11"/>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4" name="Рисунок 13"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166</a:t>
            </a:fld>
            <a:endParaRPr lang="ru-RU"/>
          </a:p>
        </p:txBody>
      </p:sp>
      <p:sp>
        <p:nvSpPr>
          <p:cNvPr id="3" name="Прямоугольник 2"/>
          <p:cNvSpPr/>
          <p:nvPr/>
        </p:nvSpPr>
        <p:spPr>
          <a:xfrm>
            <a:off x="252000" y="1080000"/>
            <a:ext cx="8640000" cy="4078039"/>
          </a:xfrm>
          <a:prstGeom prst="rect">
            <a:avLst/>
          </a:prstGeom>
        </p:spPr>
        <p:txBody>
          <a:bodyPr wrap="square">
            <a:spAutoFit/>
          </a:bodyPr>
          <a:lstStyle/>
          <a:p>
            <a:pPr algn="just" fontAlgn="auto">
              <a:spcBef>
                <a:spcPts val="0"/>
              </a:spcBef>
              <a:spcAft>
                <a:spcPts val="600"/>
              </a:spcAft>
              <a:defRPr/>
            </a:pPr>
            <a:r>
              <a:rPr lang="ru-RU" smtClean="0">
                <a:solidFill>
                  <a:srgbClr val="002060"/>
                </a:solidFill>
                <a:latin typeface="Calibri" pitchFamily="34" charset="0"/>
              </a:rPr>
              <a:t>Плотность технического углерода как материала, состоящего из отдельных частиц или агрегатов, промежутки между которыми заполнены воздухом, характеризуется насыпной плотностью. </a:t>
            </a:r>
            <a:endParaRPr lang="en-US" smtClean="0">
              <a:solidFill>
                <a:srgbClr val="002060"/>
              </a:solidFill>
              <a:latin typeface="Calibri" pitchFamily="34" charset="0"/>
            </a:endParaRPr>
          </a:p>
          <a:p>
            <a:pPr algn="just" fontAlgn="auto">
              <a:spcBef>
                <a:spcPts val="0"/>
              </a:spcBef>
              <a:spcAft>
                <a:spcPts val="600"/>
              </a:spcAft>
              <a:defRPr/>
            </a:pPr>
            <a:r>
              <a:rPr lang="ru-RU" smtClean="0">
                <a:solidFill>
                  <a:srgbClr val="002060"/>
                </a:solidFill>
                <a:latin typeface="Calibri" pitchFamily="34" charset="0"/>
              </a:rPr>
              <a:t>Насыпная плотность технического углерода составляет 50</a:t>
            </a:r>
            <a:r>
              <a:rPr lang="en-US" smtClean="0">
                <a:solidFill>
                  <a:srgbClr val="002060"/>
                </a:solidFill>
                <a:latin typeface="Calibri" pitchFamily="34" charset="0"/>
              </a:rPr>
              <a:t>-</a:t>
            </a:r>
            <a:r>
              <a:rPr lang="ru-RU" smtClean="0">
                <a:solidFill>
                  <a:srgbClr val="002060"/>
                </a:solidFill>
                <a:latin typeface="Calibri" pitchFamily="34" charset="0"/>
              </a:rPr>
              <a:t>300 кг/м</a:t>
            </a:r>
            <a:r>
              <a:rPr lang="ru-RU" baseline="30000" smtClean="0">
                <a:solidFill>
                  <a:srgbClr val="002060"/>
                </a:solidFill>
                <a:latin typeface="Calibri" pitchFamily="34" charset="0"/>
              </a:rPr>
              <a:t>3</a:t>
            </a:r>
            <a:r>
              <a:rPr lang="ru-RU" smtClean="0">
                <a:solidFill>
                  <a:srgbClr val="002060"/>
                </a:solidFill>
                <a:latin typeface="Calibri" pitchFamily="34" charset="0"/>
              </a:rPr>
              <a:t>, причем чем больше его структурность, тем меньше насыпная плотность. </a:t>
            </a:r>
            <a:endParaRPr lang="en-US" smtClean="0">
              <a:solidFill>
                <a:srgbClr val="002060"/>
              </a:solidFill>
              <a:latin typeface="Calibri" pitchFamily="34" charset="0"/>
            </a:endParaRPr>
          </a:p>
          <a:p>
            <a:pPr algn="just" fontAlgn="auto">
              <a:spcBef>
                <a:spcPts val="0"/>
              </a:spcBef>
              <a:spcAft>
                <a:spcPts val="600"/>
              </a:spcAft>
              <a:defRPr/>
            </a:pPr>
            <a:r>
              <a:rPr lang="ru-RU" smtClean="0">
                <a:solidFill>
                  <a:srgbClr val="002060"/>
                </a:solidFill>
                <a:latin typeface="Calibri" pitchFamily="34" charset="0"/>
              </a:rPr>
              <a:t>При такой малой насыпной плотности транспортирование и переработка технического углерода очень затруднительны.</a:t>
            </a:r>
          </a:p>
          <a:p>
            <a:pPr algn="just" fontAlgn="auto">
              <a:spcBef>
                <a:spcPts val="0"/>
              </a:spcBef>
              <a:spcAft>
                <a:spcPts val="600"/>
              </a:spcAft>
              <a:defRPr/>
            </a:pPr>
            <a:r>
              <a:rPr lang="ru-RU" smtClean="0">
                <a:solidFill>
                  <a:srgbClr val="002060"/>
                </a:solidFill>
                <a:latin typeface="Calibri" pitchFamily="34" charset="0"/>
              </a:rPr>
              <a:t>Для удаления из технического углерода посторонних примесей, а также для увеличения его насыпной плотности и улучшения технических свойств он подвергается специальной обработке. </a:t>
            </a:r>
            <a:endParaRPr lang="en-US" smtClean="0">
              <a:solidFill>
                <a:srgbClr val="002060"/>
              </a:solidFill>
              <a:latin typeface="Calibri" pitchFamily="34" charset="0"/>
            </a:endParaRPr>
          </a:p>
          <a:p>
            <a:pPr algn="just" fontAlgn="auto">
              <a:spcBef>
                <a:spcPts val="0"/>
              </a:spcBef>
              <a:spcAft>
                <a:spcPts val="600"/>
              </a:spcAft>
              <a:defRPr/>
            </a:pPr>
            <a:r>
              <a:rPr lang="ru-RU" smtClean="0">
                <a:solidFill>
                  <a:srgbClr val="002060"/>
                </a:solidFill>
                <a:latin typeface="Calibri" pitchFamily="34" charset="0"/>
              </a:rPr>
              <a:t>Подготовка технического углерода заключается в удалении из него посторонних примесей и уплотнении.</a:t>
            </a:r>
          </a:p>
          <a:p>
            <a:pPr algn="just" fontAlgn="auto">
              <a:spcBef>
                <a:spcPts val="0"/>
              </a:spcBef>
              <a:spcAft>
                <a:spcPts val="600"/>
              </a:spcAft>
              <a:defRPr/>
            </a:pPr>
            <a:endParaRPr lang="ru-RU" b="1">
              <a:solidFill>
                <a:srgbClr val="002060"/>
              </a:solidFill>
            </a:endParaRPr>
          </a:p>
        </p:txBody>
      </p:sp>
      <p:sp>
        <p:nvSpPr>
          <p:cNvPr id="9" name="TextBox 8"/>
          <p:cNvSpPr txBox="1"/>
          <p:nvPr/>
        </p:nvSpPr>
        <p:spPr>
          <a:xfrm>
            <a:off x="3784952" y="714356"/>
            <a:ext cx="1214371" cy="369332"/>
          </a:xfrm>
          <a:prstGeom prst="rect">
            <a:avLst/>
          </a:prstGeom>
          <a:noFill/>
        </p:spPr>
        <p:txBody>
          <a:bodyPr wrap="none" rtlCol="0">
            <a:spAutoFit/>
          </a:bodyPr>
          <a:lstStyle/>
          <a:p>
            <a:pPr algn="ctr" fontAlgn="auto">
              <a:spcBef>
                <a:spcPts val="0"/>
              </a:spcBef>
              <a:spcAft>
                <a:spcPts val="0"/>
              </a:spcAft>
              <a:defRPr/>
            </a:pPr>
            <a:r>
              <a:rPr lang="ru-RU" b="1" smtClean="0">
                <a:solidFill>
                  <a:srgbClr val="C00000"/>
                </a:solidFill>
                <a:latin typeface="Calibri" pitchFamily="34" charset="0"/>
              </a:rPr>
              <a:t>Плотность</a:t>
            </a:r>
          </a:p>
        </p:txBody>
      </p:sp>
      <p:grpSp>
        <p:nvGrpSpPr>
          <p:cNvPr id="12" name="Группа 11"/>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4" name="Рисунок 13"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167</a:t>
            </a:fld>
            <a:endParaRPr lang="ru-RU"/>
          </a:p>
        </p:txBody>
      </p:sp>
      <p:sp>
        <p:nvSpPr>
          <p:cNvPr id="3" name="Прямоугольник 2"/>
          <p:cNvSpPr/>
          <p:nvPr/>
        </p:nvSpPr>
        <p:spPr>
          <a:xfrm>
            <a:off x="252000" y="720000"/>
            <a:ext cx="8640000" cy="4478149"/>
          </a:xfrm>
          <a:prstGeom prst="rect">
            <a:avLst/>
          </a:prstGeom>
        </p:spPr>
        <p:txBody>
          <a:bodyPr wrap="square">
            <a:spAutoFit/>
          </a:bodyPr>
          <a:lstStyle/>
          <a:p>
            <a:pPr algn="just" fontAlgn="auto">
              <a:spcBef>
                <a:spcPts val="0"/>
              </a:spcBef>
              <a:spcAft>
                <a:spcPts val="600"/>
              </a:spcAft>
              <a:defRPr/>
            </a:pPr>
            <a:r>
              <a:rPr lang="ru-RU" dirty="0" smtClean="0">
                <a:solidFill>
                  <a:srgbClr val="002060"/>
                </a:solidFill>
                <a:latin typeface="Calibri" pitchFamily="34" charset="0"/>
              </a:rPr>
              <a:t>Наиболее распространенным способом уплотнения технического углерода, значительно улучшающим его технологические свойства, является </a:t>
            </a:r>
            <a:r>
              <a:rPr lang="ru-RU" b="1" dirty="0" smtClean="0">
                <a:solidFill>
                  <a:srgbClr val="0B02C6"/>
                </a:solidFill>
                <a:latin typeface="Calibri" pitchFamily="34" charset="0"/>
              </a:rPr>
              <a:t>гранулирование.</a:t>
            </a:r>
            <a:endParaRPr lang="en-US" b="1" dirty="0" smtClean="0">
              <a:solidFill>
                <a:srgbClr val="0B02C6"/>
              </a:solidFill>
              <a:latin typeface="Calibri" pitchFamily="34" charset="0"/>
            </a:endParaRPr>
          </a:p>
          <a:p>
            <a:pPr algn="just" fontAlgn="auto">
              <a:spcBef>
                <a:spcPts val="0"/>
              </a:spcBef>
              <a:spcAft>
                <a:spcPts val="600"/>
              </a:spcAft>
              <a:defRPr/>
            </a:pPr>
            <a:r>
              <a:rPr lang="ru-RU" dirty="0" smtClean="0">
                <a:solidFill>
                  <a:srgbClr val="002060"/>
                </a:solidFill>
                <a:latin typeface="Calibri" pitchFamily="34" charset="0"/>
              </a:rPr>
              <a:t> При гранулировании, которое проводят мокрым или сухим способами, происходит агломерация порошкообразного технического углерода в мелкие сферические частицы — гранулы. Для обеспечения «хороших» технологических свойств технического углерода необходимо, чтобы гранулы имели узкий фракционный состав по размеру. Поэтому, после окончания процесса гранулирования гранулы обычно просевают через сита для отбора фракции требуемого размера обычно 0,5–1,5 мм. Более крупные и более мелкие гранулы поступают на дробление и снова возвращаются на агломерацию.</a:t>
            </a:r>
          </a:p>
          <a:p>
            <a:pPr algn="just" fontAlgn="auto">
              <a:spcBef>
                <a:spcPts val="0"/>
              </a:spcBef>
              <a:spcAft>
                <a:spcPts val="600"/>
              </a:spcAft>
              <a:defRPr/>
            </a:pPr>
            <a:r>
              <a:rPr lang="ru-RU" dirty="0" smtClean="0">
                <a:solidFill>
                  <a:srgbClr val="002060"/>
                </a:solidFill>
                <a:latin typeface="Calibri" pitchFamily="34" charset="0"/>
              </a:rPr>
              <a:t>Гранулы должны иметь определенную прочность, различную для разных марок технического углерода. С увеличением размеров первичных частиц и структурности гранулирование технического углерода затрудняется, а получающиеся гранулы имеют меньшую прочность.</a:t>
            </a:r>
          </a:p>
          <a:p>
            <a:pPr algn="just" fontAlgn="auto">
              <a:spcBef>
                <a:spcPts val="0"/>
              </a:spcBef>
              <a:spcAft>
                <a:spcPts val="600"/>
              </a:spcAft>
              <a:defRPr/>
            </a:pPr>
            <a:endParaRPr lang="ru-RU" b="1" dirty="0">
              <a:solidFill>
                <a:srgbClr val="002060"/>
              </a:solidFill>
            </a:endParaRPr>
          </a:p>
        </p:txBody>
      </p:sp>
      <p:grpSp>
        <p:nvGrpSpPr>
          <p:cNvPr id="9" name="Группа 8"/>
          <p:cNvGrpSpPr/>
          <p:nvPr/>
        </p:nvGrpSpPr>
        <p:grpSpPr>
          <a:xfrm>
            <a:off x="-32" y="0"/>
            <a:ext cx="9144032" cy="642918"/>
            <a:chOff x="-32" y="0"/>
            <a:chExt cx="9144032" cy="642918"/>
          </a:xfrm>
          <a:solidFill>
            <a:schemeClr val="tx2">
              <a:lumMod val="20000"/>
              <a:lumOff val="80000"/>
            </a:schemeClr>
          </a:solidFill>
          <a:effectLst/>
        </p:grpSpPr>
        <p:grpSp>
          <p:nvGrpSpPr>
            <p:cNvPr id="12" name="Группа 4"/>
            <p:cNvGrpSpPr/>
            <p:nvPr/>
          </p:nvGrpSpPr>
          <p:grpSpPr>
            <a:xfrm>
              <a:off x="0" y="0"/>
              <a:ext cx="9144000" cy="642918"/>
              <a:chOff x="0" y="0"/>
              <a:chExt cx="9144000" cy="642918"/>
            </a:xfrm>
            <a:grpFill/>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3" name="Рисунок 12"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168</a:t>
            </a:fld>
            <a:endParaRPr lang="ru-RU"/>
          </a:p>
        </p:txBody>
      </p:sp>
      <p:sp>
        <p:nvSpPr>
          <p:cNvPr id="3" name="Прямоугольник 2"/>
          <p:cNvSpPr/>
          <p:nvPr/>
        </p:nvSpPr>
        <p:spPr>
          <a:xfrm>
            <a:off x="252000" y="1080000"/>
            <a:ext cx="8640000" cy="5309146"/>
          </a:xfrm>
          <a:prstGeom prst="rect">
            <a:avLst/>
          </a:prstGeom>
        </p:spPr>
        <p:txBody>
          <a:bodyPr wrap="square">
            <a:spAutoFit/>
          </a:bodyPr>
          <a:lstStyle/>
          <a:p>
            <a:pPr algn="just">
              <a:spcAft>
                <a:spcPts val="600"/>
              </a:spcAft>
            </a:pPr>
            <a:r>
              <a:rPr lang="ru-RU" altLang="ru-RU" dirty="0" smtClean="0">
                <a:solidFill>
                  <a:srgbClr val="002060"/>
                </a:solidFill>
                <a:latin typeface="Calibri" pitchFamily="34" charset="0"/>
              </a:rPr>
              <a:t>В основе всех лежит термическое (пиролиз) или </a:t>
            </a:r>
            <a:r>
              <a:rPr lang="ru-RU" altLang="ru-RU" dirty="0" err="1" smtClean="0">
                <a:solidFill>
                  <a:srgbClr val="002060"/>
                </a:solidFill>
                <a:latin typeface="Calibri" pitchFamily="34" charset="0"/>
              </a:rPr>
              <a:t>термоокислительное</a:t>
            </a:r>
            <a:r>
              <a:rPr lang="ru-RU" altLang="ru-RU" dirty="0" smtClean="0">
                <a:solidFill>
                  <a:srgbClr val="002060"/>
                </a:solidFill>
                <a:latin typeface="Calibri" pitchFamily="34" charset="0"/>
              </a:rPr>
              <a:t> разложение жидких или газообразных углеводородов. В зависимости от применяемого сырья и метода его разложения различают: </a:t>
            </a:r>
          </a:p>
          <a:p>
            <a:pPr algn="just">
              <a:spcAft>
                <a:spcPts val="600"/>
              </a:spcAft>
            </a:pPr>
            <a:r>
              <a:rPr lang="ru-RU" altLang="ru-RU" b="1" dirty="0" smtClean="0">
                <a:latin typeface="Calibri" pitchFamily="34" charset="0"/>
              </a:rPr>
              <a:t>• </a:t>
            </a:r>
            <a:r>
              <a:rPr lang="ru-RU" altLang="ru-RU" b="1" dirty="0" smtClean="0">
                <a:solidFill>
                  <a:srgbClr val="C00000"/>
                </a:solidFill>
                <a:latin typeface="Calibri" pitchFamily="34" charset="0"/>
              </a:rPr>
              <a:t>печной </a:t>
            </a:r>
            <a:r>
              <a:rPr lang="ru-RU" altLang="ru-RU" b="1" dirty="0" smtClean="0">
                <a:solidFill>
                  <a:srgbClr val="002060"/>
                </a:solidFill>
                <a:latin typeface="Calibri" pitchFamily="34" charset="0"/>
              </a:rPr>
              <a:t>— </a:t>
            </a:r>
            <a:r>
              <a:rPr lang="ru-RU" altLang="ru-RU" dirty="0" smtClean="0">
                <a:solidFill>
                  <a:srgbClr val="002060"/>
                </a:solidFill>
                <a:latin typeface="Calibri" pitchFamily="34" charset="0"/>
              </a:rPr>
              <a:t>непрерывный процесс, осуществляемый в закрытых цилиндрических проточных реакторах. Жидкое углеводородное сырьё впрыскивается механическими или пневматическими форсунками в поток газов полного сгорания топлива (природный газ, дизельное топливо), причём расходы всех материальных потоков поддерживаются на заданном уровне. Полученную реакционную смесь для прекращения реакций газификации охлаждают, впрыскивая в поток воду. </a:t>
            </a:r>
            <a:r>
              <a:rPr lang="ru-RU" altLang="ru-RU" dirty="0" err="1" smtClean="0">
                <a:solidFill>
                  <a:srgbClr val="002060"/>
                </a:solidFill>
                <a:latin typeface="Calibri" pitchFamily="34" charset="0"/>
              </a:rPr>
              <a:t>Техуглерод</a:t>
            </a:r>
            <a:r>
              <a:rPr lang="ru-RU" altLang="ru-RU" dirty="0" smtClean="0">
                <a:solidFill>
                  <a:srgbClr val="002060"/>
                </a:solidFill>
                <a:latin typeface="Calibri" pitchFamily="34" charset="0"/>
              </a:rPr>
              <a:t> выделяют из отходящего газа и гранулируют; </a:t>
            </a:r>
          </a:p>
          <a:p>
            <a:pPr algn="just">
              <a:spcAft>
                <a:spcPts val="600"/>
              </a:spcAft>
            </a:pPr>
            <a:r>
              <a:rPr lang="ru-RU" altLang="ru-RU" b="1" dirty="0" smtClean="0">
                <a:latin typeface="Calibri" pitchFamily="34" charset="0"/>
              </a:rPr>
              <a:t>• </a:t>
            </a:r>
            <a:r>
              <a:rPr lang="ru-RU" altLang="ru-RU" b="1" dirty="0" smtClean="0">
                <a:solidFill>
                  <a:srgbClr val="C00000"/>
                </a:solidFill>
                <a:latin typeface="Calibri" pitchFamily="34" charset="0"/>
              </a:rPr>
              <a:t>ламповый </a:t>
            </a:r>
            <a:r>
              <a:rPr lang="ru-RU" altLang="ru-RU" b="1" dirty="0" smtClean="0">
                <a:solidFill>
                  <a:srgbClr val="002060"/>
                </a:solidFill>
                <a:latin typeface="Calibri" pitchFamily="34" charset="0"/>
              </a:rPr>
              <a:t>— </a:t>
            </a:r>
            <a:r>
              <a:rPr lang="ru-RU" altLang="ru-RU" dirty="0" smtClean="0">
                <a:solidFill>
                  <a:srgbClr val="002060"/>
                </a:solidFill>
                <a:latin typeface="Calibri" pitchFamily="34" charset="0"/>
              </a:rPr>
              <a:t>непрерывный процесс, осуществляемый в специальных проточных реакторах. Жидкое углеводородное сырьё испаряется за счёт подвода теплоты к чаше, в которой оно находится. Пары сырья увлекают во внутрь реактора наружный воздух через кольцевой зазор между приёмным зонтом реактора и чашей для сырья. Материальные потоки контролируются лишь частично. Реакционный канал в хвостовой части реактора охлаждается через стенку водой. </a:t>
            </a:r>
            <a:r>
              <a:rPr lang="ru-RU" altLang="ru-RU" dirty="0" err="1" smtClean="0">
                <a:solidFill>
                  <a:srgbClr val="002060"/>
                </a:solidFill>
                <a:latin typeface="Calibri" pitchFamily="34" charset="0"/>
              </a:rPr>
              <a:t>Техуглерод</a:t>
            </a:r>
            <a:r>
              <a:rPr lang="ru-RU" altLang="ru-RU" dirty="0" smtClean="0">
                <a:solidFill>
                  <a:srgbClr val="002060"/>
                </a:solidFill>
                <a:latin typeface="Calibri" pitchFamily="34" charset="0"/>
              </a:rPr>
              <a:t> выделяют из отходящего газа и упаковывают; </a:t>
            </a:r>
          </a:p>
          <a:p>
            <a:pPr algn="just" fontAlgn="auto">
              <a:spcBef>
                <a:spcPts val="0"/>
              </a:spcBef>
              <a:spcAft>
                <a:spcPts val="600"/>
              </a:spcAft>
              <a:defRPr/>
            </a:pPr>
            <a:endParaRPr lang="ru-RU" b="1" dirty="0">
              <a:solidFill>
                <a:srgbClr val="002060"/>
              </a:solidFill>
            </a:endParaRPr>
          </a:p>
        </p:txBody>
      </p:sp>
      <p:sp>
        <p:nvSpPr>
          <p:cNvPr id="9" name="TextBox 8"/>
          <p:cNvSpPr txBox="1"/>
          <p:nvPr/>
        </p:nvSpPr>
        <p:spPr>
          <a:xfrm>
            <a:off x="1857356" y="714356"/>
            <a:ext cx="5232651" cy="369332"/>
          </a:xfrm>
          <a:prstGeom prst="rect">
            <a:avLst/>
          </a:prstGeom>
          <a:noFill/>
        </p:spPr>
        <p:txBody>
          <a:bodyPr wrap="none" rtlCol="0">
            <a:spAutoFit/>
          </a:bodyPr>
          <a:lstStyle/>
          <a:p>
            <a:pPr algn="ctr"/>
            <a:r>
              <a:rPr lang="ru-RU" altLang="ru-RU" b="1" smtClean="0">
                <a:solidFill>
                  <a:srgbClr val="C00000"/>
                </a:solidFill>
                <a:latin typeface="Calibri" pitchFamily="34" charset="0"/>
              </a:rPr>
              <a:t>Основные промышленные способы получения ТУ</a:t>
            </a:r>
            <a:endParaRPr lang="ru-RU" altLang="ru-RU" b="1">
              <a:solidFill>
                <a:srgbClr val="C00000"/>
              </a:solidFill>
              <a:latin typeface="Calibri" pitchFamily="34" charset="0"/>
            </a:endParaRPr>
          </a:p>
        </p:txBody>
      </p:sp>
      <p:grpSp>
        <p:nvGrpSpPr>
          <p:cNvPr id="12" name="Группа 11"/>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4" name="Рисунок 13"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169</a:t>
            </a:fld>
            <a:endParaRPr lang="ru-RU"/>
          </a:p>
        </p:txBody>
      </p:sp>
      <p:sp>
        <p:nvSpPr>
          <p:cNvPr id="3" name="Прямоугольник 2"/>
          <p:cNvSpPr/>
          <p:nvPr/>
        </p:nvSpPr>
        <p:spPr>
          <a:xfrm>
            <a:off x="252000" y="720000"/>
            <a:ext cx="8640000" cy="3770263"/>
          </a:xfrm>
          <a:prstGeom prst="rect">
            <a:avLst/>
          </a:prstGeom>
        </p:spPr>
        <p:txBody>
          <a:bodyPr wrap="square">
            <a:spAutoFit/>
          </a:bodyPr>
          <a:lstStyle/>
          <a:p>
            <a:pPr algn="just">
              <a:spcAft>
                <a:spcPts val="600"/>
              </a:spcAft>
            </a:pPr>
            <a:r>
              <a:rPr lang="ru-RU" altLang="ru-RU" b="1" smtClean="0">
                <a:latin typeface="Calibri" pitchFamily="34" charset="0"/>
              </a:rPr>
              <a:t>• </a:t>
            </a:r>
            <a:r>
              <a:rPr lang="ru-RU" altLang="ru-RU" b="1" smtClean="0">
                <a:solidFill>
                  <a:srgbClr val="C00000"/>
                </a:solidFill>
                <a:latin typeface="Calibri" pitchFamily="34" charset="0"/>
              </a:rPr>
              <a:t>термический </a:t>
            </a:r>
            <a:r>
              <a:rPr lang="ru-RU" altLang="ru-RU" b="1" smtClean="0">
                <a:solidFill>
                  <a:srgbClr val="002060"/>
                </a:solidFill>
                <a:latin typeface="Calibri" pitchFamily="34" charset="0"/>
              </a:rPr>
              <a:t>— </a:t>
            </a:r>
            <a:r>
              <a:rPr lang="ru-RU" altLang="ru-RU" smtClean="0">
                <a:solidFill>
                  <a:srgbClr val="002060"/>
                </a:solidFill>
                <a:latin typeface="Calibri" pitchFamily="34" charset="0"/>
              </a:rPr>
              <a:t>процесс осуществляется в парных реакторах объёмного типа, работающих попеременно. В один из реакторов подают газ (природный, ацетилен) в смеси с воздухом, который, сгорая, нагревает футеровку реактора. В это время во второй предварительно нагретый реактор подают только газ (без воздуха), в ходе протекания реакции футеровка остывает, подачу газа переводят в подготовленный реактор, а остывший разогревают, как описано выше; </a:t>
            </a:r>
          </a:p>
          <a:p>
            <a:pPr algn="just"/>
            <a:r>
              <a:rPr lang="ru-RU" altLang="ru-RU" b="1" smtClean="0">
                <a:latin typeface="Calibri" pitchFamily="34" charset="0"/>
              </a:rPr>
              <a:t>• </a:t>
            </a:r>
            <a:r>
              <a:rPr lang="ru-RU" altLang="ru-RU" b="1" smtClean="0">
                <a:solidFill>
                  <a:srgbClr val="C00000"/>
                </a:solidFill>
                <a:latin typeface="Calibri" pitchFamily="34" charset="0"/>
              </a:rPr>
              <a:t>канальный </a:t>
            </a:r>
            <a:r>
              <a:rPr lang="ru-RU" altLang="ru-RU" b="1" smtClean="0">
                <a:solidFill>
                  <a:srgbClr val="002060"/>
                </a:solidFill>
                <a:latin typeface="Calibri" pitchFamily="34" charset="0"/>
              </a:rPr>
              <a:t>— </a:t>
            </a:r>
            <a:r>
              <a:rPr lang="ru-RU" altLang="ru-RU" smtClean="0">
                <a:solidFill>
                  <a:srgbClr val="002060"/>
                </a:solidFill>
                <a:latin typeface="Calibri" pitchFamily="34" charset="0"/>
              </a:rPr>
              <a:t>периодический процесс, осуществляемый в специальных камерах периодического действия, в полу которых установлены щелевые (канальные) горелки. Пламя сгорающего сырья (природный газ) на выходе из горелок сталкивается с охлаждаемым водой металлическим жёлобом, процесс окисления прекращается с выделением </a:t>
            </a:r>
            <a:r>
              <a:rPr lang="ru-RU" altLang="ru-RU" err="1" smtClean="0">
                <a:solidFill>
                  <a:srgbClr val="002060"/>
                </a:solidFill>
                <a:latin typeface="Calibri" pitchFamily="34" charset="0"/>
              </a:rPr>
              <a:t>техуглерода</a:t>
            </a:r>
            <a:r>
              <a:rPr lang="ru-RU" altLang="ru-RU" smtClean="0">
                <a:solidFill>
                  <a:srgbClr val="002060"/>
                </a:solidFill>
                <a:latin typeface="Calibri" pitchFamily="34" charset="0"/>
              </a:rPr>
              <a:t>, который собирается внутри камеры. Полученный продукт периодически выгружают вручную.</a:t>
            </a:r>
          </a:p>
          <a:p>
            <a:pPr algn="just" fontAlgn="auto">
              <a:spcBef>
                <a:spcPts val="0"/>
              </a:spcBef>
              <a:spcAft>
                <a:spcPts val="600"/>
              </a:spcAft>
              <a:defRPr/>
            </a:pPr>
            <a:endParaRPr lang="ru-RU" b="1">
              <a:solidFill>
                <a:srgbClr val="002060"/>
              </a:solidFill>
            </a:endParaRPr>
          </a:p>
        </p:txBody>
      </p:sp>
      <p:grpSp>
        <p:nvGrpSpPr>
          <p:cNvPr id="12" name="Группа 11"/>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7" name="Прямоугольник 1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4" name="Рисунок 13"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sz="3200" b="1" smtClean="0">
                <a:solidFill>
                  <a:srgbClr val="0B02C6"/>
                </a:solidFill>
              </a:rPr>
              <a:t>Классификация полимеров</a:t>
            </a:r>
            <a:endParaRPr lang="ru-RU" sz="3200">
              <a:solidFill>
                <a:srgbClr val="0B02C6"/>
              </a:solidFill>
            </a:endParaRPr>
          </a:p>
        </p:txBody>
      </p:sp>
      <p:sp>
        <p:nvSpPr>
          <p:cNvPr id="3" name="Подзаголовок 2"/>
          <p:cNvSpPr>
            <a:spLocks noGrp="1"/>
          </p:cNvSpPr>
          <p:nvPr>
            <p:ph type="subTitle" idx="1"/>
          </p:nvPr>
        </p:nvSpPr>
        <p:spPr/>
        <p:txBody>
          <a:bodyPr/>
          <a:lstStyle/>
          <a:p>
            <a:endParaRPr lang="ru-RU"/>
          </a:p>
        </p:txBody>
      </p:sp>
      <p:sp>
        <p:nvSpPr>
          <p:cNvPr id="9" name="Номер слайда 1"/>
          <p:cNvSpPr>
            <a:spLocks noGrp="1"/>
          </p:cNvSpPr>
          <p:nvPr>
            <p:ph type="sldNum" sz="quarter" idx="12"/>
          </p:nvPr>
        </p:nvSpPr>
        <p:spPr/>
        <p:txBody>
          <a:bodyPr/>
          <a:lstStyle/>
          <a:p>
            <a:fld id="{3B46923B-772B-4878-82EA-E2BF3C0C558C}" type="slidenum">
              <a:rPr lang="ru-RU" smtClean="0"/>
              <a:pPr/>
              <a:t>17</a:t>
            </a:fld>
            <a:endParaRPr lang="ru-RU"/>
          </a:p>
        </p:txBody>
      </p:sp>
      <p:grpSp>
        <p:nvGrpSpPr>
          <p:cNvPr id="13" name="Группа 9"/>
          <p:cNvGrpSpPr/>
          <p:nvPr/>
        </p:nvGrpSpPr>
        <p:grpSpPr>
          <a:xfrm>
            <a:off x="-32" y="0"/>
            <a:ext cx="9144032" cy="642918"/>
            <a:chOff x="-32" y="0"/>
            <a:chExt cx="9144032" cy="642918"/>
          </a:xfrm>
          <a:solidFill>
            <a:schemeClr val="tx2">
              <a:lumMod val="20000"/>
              <a:lumOff val="80000"/>
            </a:schemeClr>
          </a:solidFill>
          <a:effectLst/>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18" name="Рисунок 17"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Прямоугольник 2"/>
          <p:cNvSpPr>
            <a:spLocks noChangeArrowheads="1"/>
          </p:cNvSpPr>
          <p:nvPr/>
        </p:nvSpPr>
        <p:spPr bwMode="auto">
          <a:xfrm>
            <a:off x="252000" y="996936"/>
            <a:ext cx="8640000" cy="646331"/>
          </a:xfrm>
          <a:prstGeom prst="rect">
            <a:avLst/>
          </a:prstGeom>
          <a:noFill/>
          <a:ln w="9525">
            <a:noFill/>
            <a:miter lim="800000"/>
            <a:headEnd/>
            <a:tailEnd/>
          </a:ln>
        </p:spPr>
        <p:txBody>
          <a:bodyPr>
            <a:spAutoFit/>
          </a:bodyPr>
          <a:lstStyle/>
          <a:p>
            <a:pPr algn="just"/>
            <a:r>
              <a:rPr lang="ru-RU" altLang="ru-RU">
                <a:solidFill>
                  <a:srgbClr val="002060"/>
                </a:solidFill>
              </a:rPr>
              <a:t>В РФ применяют классификация технического углерода по ГОСТ 7885-86 «Углерод технический для производства резины» и </a:t>
            </a:r>
            <a:r>
              <a:rPr lang="ru-RU" altLang="ru-RU" smtClean="0">
                <a:solidFill>
                  <a:srgbClr val="002060"/>
                </a:solidFill>
              </a:rPr>
              <a:t>стандарту </a:t>
            </a:r>
            <a:endParaRPr lang="ru-RU" altLang="ru-RU">
              <a:solidFill>
                <a:srgbClr val="002060"/>
              </a:solidFill>
            </a:endParaRPr>
          </a:p>
        </p:txBody>
      </p:sp>
      <p:sp>
        <p:nvSpPr>
          <p:cNvPr id="61444" name="TextBox 5"/>
          <p:cNvSpPr txBox="1">
            <a:spLocks noChangeArrowheads="1"/>
          </p:cNvSpPr>
          <p:nvPr/>
        </p:nvSpPr>
        <p:spPr bwMode="auto">
          <a:xfrm>
            <a:off x="428625" y="5286375"/>
            <a:ext cx="7929563" cy="276225"/>
          </a:xfrm>
          <a:prstGeom prst="rect">
            <a:avLst/>
          </a:prstGeom>
          <a:noFill/>
          <a:ln w="9525">
            <a:noFill/>
            <a:miter lim="800000"/>
            <a:headEnd/>
            <a:tailEnd/>
          </a:ln>
        </p:spPr>
        <p:txBody>
          <a:bodyPr>
            <a:spAutoFit/>
          </a:bodyPr>
          <a:lstStyle/>
          <a:p>
            <a:pPr algn="ctr"/>
            <a:r>
              <a:rPr lang="ru-RU" altLang="ru-RU" sz="1200" b="1">
                <a:latin typeface="Calibri" pitchFamily="34" charset="0"/>
              </a:rPr>
              <a:t>П – печной             К – канальный          Т - термический</a:t>
            </a:r>
          </a:p>
        </p:txBody>
      </p:sp>
      <p:sp>
        <p:nvSpPr>
          <p:cNvPr id="61445" name="Прямоугольник 6"/>
          <p:cNvSpPr>
            <a:spLocks noChangeArrowheads="1"/>
          </p:cNvSpPr>
          <p:nvPr/>
        </p:nvSpPr>
        <p:spPr bwMode="auto">
          <a:xfrm>
            <a:off x="252000" y="5589588"/>
            <a:ext cx="8640000" cy="1077218"/>
          </a:xfrm>
          <a:prstGeom prst="rect">
            <a:avLst/>
          </a:prstGeom>
          <a:noFill/>
          <a:ln w="9525">
            <a:noFill/>
            <a:miter lim="800000"/>
            <a:headEnd/>
            <a:tailEnd/>
          </a:ln>
        </p:spPr>
        <p:txBody>
          <a:bodyPr>
            <a:spAutoFit/>
          </a:bodyPr>
          <a:lstStyle/>
          <a:p>
            <a:pPr indent="457200" algn="just"/>
            <a:endParaRPr lang="ru-RU" altLang="ru-RU" sz="1600" smtClean="0">
              <a:solidFill>
                <a:srgbClr val="002060"/>
              </a:solidFill>
              <a:latin typeface="Calibri" pitchFamily="34" charset="0"/>
            </a:endParaRPr>
          </a:p>
          <a:p>
            <a:pPr algn="just"/>
            <a:r>
              <a:rPr lang="ru-RU" altLang="ru-RU" sz="1600" smtClean="0">
                <a:solidFill>
                  <a:srgbClr val="002060"/>
                </a:solidFill>
                <a:latin typeface="Calibri" pitchFamily="34" charset="0"/>
              </a:rPr>
              <a:t>Следующий </a:t>
            </a:r>
            <a:r>
              <a:rPr lang="ru-RU" altLang="ru-RU" sz="1600">
                <a:solidFill>
                  <a:srgbClr val="002060"/>
                </a:solidFill>
                <a:latin typeface="Calibri" pitchFamily="34" charset="0"/>
              </a:rPr>
              <a:t>за буквенным цифровой индекс характеризует средний размер частиц </a:t>
            </a:r>
            <a:r>
              <a:rPr lang="ru-RU" altLang="ru-RU" sz="1600" err="1">
                <a:solidFill>
                  <a:srgbClr val="002060"/>
                </a:solidFill>
                <a:latin typeface="Calibri" pitchFamily="34" charset="0"/>
              </a:rPr>
              <a:t>техуглерода</a:t>
            </a:r>
            <a:r>
              <a:rPr lang="ru-RU" altLang="ru-RU" sz="1600">
                <a:solidFill>
                  <a:srgbClr val="002060"/>
                </a:solidFill>
                <a:latin typeface="Calibri" pitchFamily="34" charset="0"/>
              </a:rPr>
              <a:t> в целых десятках нанометров. Два последних цифровых индекса выбирались при утверждении марки.</a:t>
            </a:r>
          </a:p>
        </p:txBody>
      </p:sp>
      <p:sp>
        <p:nvSpPr>
          <p:cNvPr id="61446" name="Номер слайда 6"/>
          <p:cNvSpPr>
            <a:spLocks noGrp="1"/>
          </p:cNvSpPr>
          <p:nvPr>
            <p:ph type="sldNum" sz="quarter" idx="12"/>
          </p:nvPr>
        </p:nvSpPr>
        <p:spPr bwMode="auto">
          <a:noFill/>
          <a:ln>
            <a:miter lim="800000"/>
            <a:headEnd/>
            <a:tailEnd/>
          </a:ln>
        </p:spPr>
        <p:txBody>
          <a:bodyPr/>
          <a:lstStyle/>
          <a:p>
            <a:fld id="{7B415FC4-9A0A-4FC1-8E90-9538CA9C9E07}" type="slidenum">
              <a:rPr lang="ru-RU" altLang="ru-RU" smtClean="0">
                <a:cs typeface="Arial" pitchFamily="34" charset="0"/>
              </a:rPr>
              <a:pPr/>
              <a:t>170</a:t>
            </a:fld>
            <a:endParaRPr lang="ru-RU" altLang="ru-RU" smtClean="0">
              <a:cs typeface="Arial"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558720879"/>
              </p:ext>
            </p:extLst>
          </p:nvPr>
        </p:nvGraphicFramePr>
        <p:xfrm>
          <a:off x="341785" y="1643050"/>
          <a:ext cx="8460431" cy="4175760"/>
        </p:xfrm>
        <a:graphic>
          <a:graphicData uri="http://schemas.openxmlformats.org/drawingml/2006/table">
            <a:tbl>
              <a:tblPr firstRow="1" bandRow="1">
                <a:tableStyleId>{5C22544A-7EE6-4342-B048-85BDC9FD1C3A}</a:tableStyleId>
              </a:tblPr>
              <a:tblGrid>
                <a:gridCol w="1692086">
                  <a:extLst>
                    <a:ext uri="{9D8B030D-6E8A-4147-A177-3AD203B41FA5}">
                      <a16:colId xmlns:a16="http://schemas.microsoft.com/office/drawing/2014/main" val="20000"/>
                    </a:ext>
                  </a:extLst>
                </a:gridCol>
                <a:gridCol w="1520737">
                  <a:extLst>
                    <a:ext uri="{9D8B030D-6E8A-4147-A177-3AD203B41FA5}">
                      <a16:colId xmlns:a16="http://schemas.microsoft.com/office/drawing/2014/main" val="20001"/>
                    </a:ext>
                  </a:extLst>
                </a:gridCol>
                <a:gridCol w="1863436">
                  <a:extLst>
                    <a:ext uri="{9D8B030D-6E8A-4147-A177-3AD203B41FA5}">
                      <a16:colId xmlns:a16="http://schemas.microsoft.com/office/drawing/2014/main" val="20002"/>
                    </a:ext>
                  </a:extLst>
                </a:gridCol>
                <a:gridCol w="1692086">
                  <a:extLst>
                    <a:ext uri="{9D8B030D-6E8A-4147-A177-3AD203B41FA5}">
                      <a16:colId xmlns:a16="http://schemas.microsoft.com/office/drawing/2014/main" val="20003"/>
                    </a:ext>
                  </a:extLst>
                </a:gridCol>
                <a:gridCol w="1692086">
                  <a:extLst>
                    <a:ext uri="{9D8B030D-6E8A-4147-A177-3AD203B41FA5}">
                      <a16:colId xmlns:a16="http://schemas.microsoft.com/office/drawing/2014/main" val="20004"/>
                    </a:ext>
                  </a:extLst>
                </a:gridCol>
              </a:tblGrid>
              <a:tr h="792088">
                <a:tc>
                  <a:txBody>
                    <a:bodyPr/>
                    <a:lstStyle/>
                    <a:p>
                      <a:pPr algn="ctr"/>
                      <a:r>
                        <a:rPr lang="ru-RU" sz="1600" smtClean="0">
                          <a:solidFill>
                            <a:schemeClr val="tx1"/>
                          </a:solidFill>
                        </a:rPr>
                        <a:t>Марка по ГОСТ 7885</a:t>
                      </a:r>
                      <a:endParaRPr lang="ru-RU" sz="1600">
                        <a:solidFill>
                          <a:schemeClr val="tx1"/>
                        </a:solidFill>
                      </a:endParaRPr>
                    </a:p>
                  </a:txBody>
                  <a:tcPr/>
                </a:tc>
                <a:tc>
                  <a:txBody>
                    <a:bodyPr/>
                    <a:lstStyle/>
                    <a:p>
                      <a:pPr algn="ctr"/>
                      <a:r>
                        <a:rPr lang="ru-RU" sz="1600" smtClean="0">
                          <a:solidFill>
                            <a:schemeClr val="tx1"/>
                          </a:solidFill>
                        </a:rPr>
                        <a:t>Удельная поверхность, </a:t>
                      </a:r>
                      <a:r>
                        <a:rPr lang="ru-RU" sz="1600" b="1" kern="1200" smtClean="0">
                          <a:solidFill>
                            <a:schemeClr val="tx1"/>
                          </a:solidFill>
                          <a:latin typeface="+mn-lt"/>
                          <a:ea typeface="+mn-ea"/>
                          <a:cs typeface="+mn-cs"/>
                        </a:rPr>
                        <a:t>10</a:t>
                      </a:r>
                      <a:r>
                        <a:rPr lang="ru-RU" sz="1600" b="1" kern="1200" baseline="30000" smtClean="0">
                          <a:solidFill>
                            <a:schemeClr val="tx1"/>
                          </a:solidFill>
                          <a:latin typeface="+mn-lt"/>
                          <a:ea typeface="+mn-ea"/>
                          <a:cs typeface="+mn-cs"/>
                        </a:rPr>
                        <a:t>3 </a:t>
                      </a:r>
                      <a:r>
                        <a:rPr lang="ru-RU" sz="1600" b="1" kern="1200" smtClean="0">
                          <a:solidFill>
                            <a:schemeClr val="tx1"/>
                          </a:solidFill>
                          <a:latin typeface="+mn-lt"/>
                          <a:ea typeface="+mn-ea"/>
                          <a:cs typeface="+mn-cs"/>
                        </a:rPr>
                        <a:t>м</a:t>
                      </a:r>
                      <a:r>
                        <a:rPr lang="ru-RU" sz="1600" b="1" kern="1200" baseline="30000" smtClean="0">
                          <a:solidFill>
                            <a:schemeClr val="tx1"/>
                          </a:solidFill>
                          <a:latin typeface="+mn-lt"/>
                          <a:ea typeface="+mn-ea"/>
                          <a:cs typeface="+mn-cs"/>
                        </a:rPr>
                        <a:t>2</a:t>
                      </a:r>
                      <a:r>
                        <a:rPr lang="ru-RU" sz="1600" b="1" kern="1200" smtClean="0">
                          <a:solidFill>
                            <a:schemeClr val="tx1"/>
                          </a:solidFill>
                          <a:latin typeface="+mn-lt"/>
                          <a:ea typeface="+mn-ea"/>
                          <a:cs typeface="+mn-cs"/>
                        </a:rPr>
                        <a:t>/кг </a:t>
                      </a:r>
                      <a:endParaRPr lang="ru-RU" sz="1600">
                        <a:solidFill>
                          <a:schemeClr val="tx1"/>
                        </a:solidFill>
                      </a:endParaRPr>
                    </a:p>
                  </a:txBody>
                  <a:tcPr/>
                </a:tc>
                <a:tc>
                  <a:txBody>
                    <a:bodyPr/>
                    <a:lstStyle/>
                    <a:p>
                      <a:pPr algn="ctr"/>
                      <a:r>
                        <a:rPr lang="ru-RU" sz="1600" smtClean="0">
                          <a:solidFill>
                            <a:schemeClr val="tx1"/>
                          </a:solidFill>
                        </a:rPr>
                        <a:t>Йодное число, г/кг</a:t>
                      </a:r>
                      <a:endParaRPr lang="ru-RU" sz="1600">
                        <a:solidFill>
                          <a:schemeClr val="tx1"/>
                        </a:solidFill>
                      </a:endParaRPr>
                    </a:p>
                  </a:txBody>
                  <a:tcPr/>
                </a:tc>
                <a:tc>
                  <a:txBody>
                    <a:bodyPr/>
                    <a:lstStyle/>
                    <a:p>
                      <a:pPr algn="ctr"/>
                      <a:r>
                        <a:rPr lang="ru-RU" sz="1600" smtClean="0">
                          <a:solidFill>
                            <a:schemeClr val="tx1"/>
                          </a:solidFill>
                        </a:rPr>
                        <a:t>Адсорбция масла,</a:t>
                      </a:r>
                      <a:r>
                        <a:rPr lang="ru-RU" sz="1600" b="1" kern="1200" smtClean="0">
                          <a:solidFill>
                            <a:schemeClr val="tx1"/>
                          </a:solidFill>
                          <a:latin typeface="+mn-lt"/>
                          <a:ea typeface="+mn-ea"/>
                          <a:cs typeface="+mn-cs"/>
                        </a:rPr>
                        <a:t> 10</a:t>
                      </a:r>
                      <a:r>
                        <a:rPr lang="ru-RU" sz="1600" b="1" kern="1200" baseline="30000" smtClean="0">
                          <a:solidFill>
                            <a:schemeClr val="tx1"/>
                          </a:solidFill>
                          <a:latin typeface="+mn-lt"/>
                          <a:ea typeface="+mn-ea"/>
                          <a:cs typeface="+mn-cs"/>
                        </a:rPr>
                        <a:t>-5 </a:t>
                      </a:r>
                      <a:r>
                        <a:rPr lang="ru-RU" sz="1600" b="1" kern="1200" smtClean="0">
                          <a:solidFill>
                            <a:schemeClr val="tx1"/>
                          </a:solidFill>
                          <a:latin typeface="+mn-lt"/>
                          <a:ea typeface="+mn-ea"/>
                          <a:cs typeface="+mn-cs"/>
                        </a:rPr>
                        <a:t>м</a:t>
                      </a:r>
                      <a:r>
                        <a:rPr lang="ru-RU" sz="1600" b="1" kern="1200" baseline="30000" smtClean="0">
                          <a:solidFill>
                            <a:schemeClr val="tx1"/>
                          </a:solidFill>
                          <a:latin typeface="+mn-lt"/>
                          <a:ea typeface="+mn-ea"/>
                          <a:cs typeface="+mn-cs"/>
                        </a:rPr>
                        <a:t>3</a:t>
                      </a:r>
                      <a:r>
                        <a:rPr lang="ru-RU" sz="1600" b="1" kern="1200" smtClean="0">
                          <a:solidFill>
                            <a:schemeClr val="tx1"/>
                          </a:solidFill>
                          <a:latin typeface="+mn-lt"/>
                          <a:ea typeface="+mn-ea"/>
                          <a:cs typeface="+mn-cs"/>
                        </a:rPr>
                        <a:t>/кг</a:t>
                      </a:r>
                      <a:r>
                        <a:rPr lang="ru-RU" sz="1600" smtClean="0">
                          <a:solidFill>
                            <a:schemeClr val="tx1"/>
                          </a:solidFill>
                        </a:rPr>
                        <a:t> </a:t>
                      </a:r>
                      <a:endParaRPr lang="ru-RU" sz="1600">
                        <a:solidFill>
                          <a:schemeClr val="tx1"/>
                        </a:solidFill>
                      </a:endParaRPr>
                    </a:p>
                  </a:txBody>
                  <a:tcPr/>
                </a:tc>
                <a:tc>
                  <a:txBody>
                    <a:bodyPr/>
                    <a:lstStyle/>
                    <a:p>
                      <a:pPr algn="ctr"/>
                      <a:r>
                        <a:rPr lang="ru-RU" sz="1600" smtClean="0">
                          <a:solidFill>
                            <a:schemeClr val="tx1"/>
                          </a:solidFill>
                        </a:rPr>
                        <a:t>Насыпная плотность, кг/</a:t>
                      </a:r>
                      <a:r>
                        <a:rPr lang="ru-RU" sz="1600" b="1" kern="1200" smtClean="0">
                          <a:solidFill>
                            <a:schemeClr val="tx1"/>
                          </a:solidFill>
                          <a:latin typeface="+mn-lt"/>
                          <a:ea typeface="+mn-ea"/>
                          <a:cs typeface="+mn-cs"/>
                        </a:rPr>
                        <a:t>м</a:t>
                      </a:r>
                      <a:r>
                        <a:rPr lang="ru-RU" sz="1600" b="1" kern="1200" baseline="30000" smtClean="0">
                          <a:solidFill>
                            <a:schemeClr val="tx1"/>
                          </a:solidFill>
                          <a:latin typeface="+mn-lt"/>
                          <a:ea typeface="+mn-ea"/>
                          <a:cs typeface="+mn-cs"/>
                        </a:rPr>
                        <a:t>3</a:t>
                      </a:r>
                      <a:endParaRPr lang="ru-RU" sz="1600">
                        <a:solidFill>
                          <a:schemeClr val="tx1"/>
                        </a:solidFill>
                      </a:endParaRPr>
                    </a:p>
                  </a:txBody>
                  <a:tcPr/>
                </a:tc>
                <a:extLst>
                  <a:ext uri="{0D108BD9-81ED-4DB2-BD59-A6C34878D82A}">
                    <a16:rowId xmlns:a16="http://schemas.microsoft.com/office/drawing/2014/main" val="10000"/>
                  </a:ext>
                </a:extLst>
              </a:tr>
              <a:tr h="321447">
                <a:tc>
                  <a:txBody>
                    <a:bodyPr/>
                    <a:lstStyle/>
                    <a:p>
                      <a:pPr algn="ctr"/>
                      <a:r>
                        <a:rPr lang="ru-RU" sz="1600" smtClean="0"/>
                        <a:t>П245</a:t>
                      </a:r>
                      <a:endParaRPr lang="ru-RU" sz="1600"/>
                    </a:p>
                  </a:txBody>
                  <a:tcPr/>
                </a:tc>
                <a:tc>
                  <a:txBody>
                    <a:bodyPr/>
                    <a:lstStyle/>
                    <a:p>
                      <a:pPr algn="ctr"/>
                      <a:r>
                        <a:rPr lang="ru-RU" sz="1600" smtClean="0"/>
                        <a:t>119</a:t>
                      </a:r>
                      <a:endParaRPr lang="ru-RU" sz="1600"/>
                    </a:p>
                  </a:txBody>
                  <a:tcPr/>
                </a:tc>
                <a:tc>
                  <a:txBody>
                    <a:bodyPr/>
                    <a:lstStyle/>
                    <a:p>
                      <a:pPr algn="ctr"/>
                      <a:r>
                        <a:rPr lang="ru-RU" sz="1600" smtClean="0"/>
                        <a:t>121</a:t>
                      </a:r>
                      <a:endParaRPr lang="ru-RU" sz="1600"/>
                    </a:p>
                  </a:txBody>
                  <a:tcPr/>
                </a:tc>
                <a:tc>
                  <a:txBody>
                    <a:bodyPr/>
                    <a:lstStyle/>
                    <a:p>
                      <a:pPr algn="ctr"/>
                      <a:r>
                        <a:rPr lang="ru-RU" sz="1600" smtClean="0"/>
                        <a:t>103</a:t>
                      </a:r>
                      <a:endParaRPr lang="ru-RU" sz="1600"/>
                    </a:p>
                  </a:txBody>
                  <a:tcPr/>
                </a:tc>
                <a:tc>
                  <a:txBody>
                    <a:bodyPr/>
                    <a:lstStyle/>
                    <a:p>
                      <a:pPr algn="ctr"/>
                      <a:r>
                        <a:rPr lang="ru-RU" sz="1600" smtClean="0"/>
                        <a:t>330</a:t>
                      </a:r>
                      <a:endParaRPr lang="ru-RU" sz="1600"/>
                    </a:p>
                  </a:txBody>
                  <a:tcPr/>
                </a:tc>
                <a:extLst>
                  <a:ext uri="{0D108BD9-81ED-4DB2-BD59-A6C34878D82A}">
                    <a16:rowId xmlns:a16="http://schemas.microsoft.com/office/drawing/2014/main" val="10001"/>
                  </a:ext>
                </a:extLst>
              </a:tr>
              <a:tr h="321447">
                <a:tc>
                  <a:txBody>
                    <a:bodyPr/>
                    <a:lstStyle/>
                    <a:p>
                      <a:pPr algn="ctr"/>
                      <a:r>
                        <a:rPr lang="ru-RU" sz="1600" smtClean="0"/>
                        <a:t>П234</a:t>
                      </a:r>
                      <a:endParaRPr lang="ru-RU" sz="1600"/>
                    </a:p>
                  </a:txBody>
                  <a:tcPr/>
                </a:tc>
                <a:tc>
                  <a:txBody>
                    <a:bodyPr/>
                    <a:lstStyle/>
                    <a:p>
                      <a:pPr algn="ctr"/>
                      <a:r>
                        <a:rPr lang="ru-RU" sz="1600" smtClean="0"/>
                        <a:t>109</a:t>
                      </a:r>
                      <a:endParaRPr lang="ru-RU" sz="1600"/>
                    </a:p>
                  </a:txBody>
                  <a:tcPr/>
                </a:tc>
                <a:tc>
                  <a:txBody>
                    <a:bodyPr/>
                    <a:lstStyle/>
                    <a:p>
                      <a:pPr algn="ctr"/>
                      <a:r>
                        <a:rPr lang="ru-RU" sz="1600" smtClean="0"/>
                        <a:t>105</a:t>
                      </a:r>
                      <a:endParaRPr lang="ru-RU" sz="1600"/>
                    </a:p>
                  </a:txBody>
                  <a:tcPr/>
                </a:tc>
                <a:tc>
                  <a:txBody>
                    <a:bodyPr/>
                    <a:lstStyle/>
                    <a:p>
                      <a:pPr algn="ctr"/>
                      <a:r>
                        <a:rPr lang="ru-RU" sz="1600" smtClean="0"/>
                        <a:t>101</a:t>
                      </a:r>
                      <a:endParaRPr lang="ru-RU" sz="1600"/>
                    </a:p>
                  </a:txBody>
                  <a:tcPr/>
                </a:tc>
                <a:tc>
                  <a:txBody>
                    <a:bodyPr/>
                    <a:lstStyle/>
                    <a:p>
                      <a:pPr algn="ctr"/>
                      <a:r>
                        <a:rPr lang="ru-RU" sz="1600" smtClean="0"/>
                        <a:t>340</a:t>
                      </a:r>
                      <a:endParaRPr lang="ru-RU" sz="1600"/>
                    </a:p>
                  </a:txBody>
                  <a:tcPr/>
                </a:tc>
                <a:extLst>
                  <a:ext uri="{0D108BD9-81ED-4DB2-BD59-A6C34878D82A}">
                    <a16:rowId xmlns:a16="http://schemas.microsoft.com/office/drawing/2014/main" val="10002"/>
                  </a:ext>
                </a:extLst>
              </a:tr>
              <a:tr h="321447">
                <a:tc>
                  <a:txBody>
                    <a:bodyPr/>
                    <a:lstStyle/>
                    <a:p>
                      <a:pPr algn="ctr"/>
                      <a:r>
                        <a:rPr lang="ru-RU" sz="1600" smtClean="0"/>
                        <a:t>К354</a:t>
                      </a:r>
                      <a:endParaRPr lang="ru-RU" sz="1600"/>
                    </a:p>
                  </a:txBody>
                  <a:tcPr/>
                </a:tc>
                <a:tc>
                  <a:txBody>
                    <a:bodyPr/>
                    <a:lstStyle/>
                    <a:p>
                      <a:pPr algn="ctr"/>
                      <a:r>
                        <a:rPr lang="ru-RU" sz="1600" smtClean="0"/>
                        <a:t>150</a:t>
                      </a:r>
                      <a:endParaRPr lang="ru-RU" sz="1600"/>
                    </a:p>
                  </a:txBody>
                  <a:tcPr/>
                </a:tc>
                <a:tc>
                  <a:txBody>
                    <a:bodyPr/>
                    <a:lstStyle/>
                    <a:p>
                      <a:pPr algn="ctr"/>
                      <a:r>
                        <a:rPr lang="ru-RU" sz="1600" smtClean="0"/>
                        <a:t>-</a:t>
                      </a:r>
                      <a:endParaRPr lang="ru-RU" sz="1600"/>
                    </a:p>
                  </a:txBody>
                  <a:tcPr/>
                </a:tc>
                <a:tc>
                  <a:txBody>
                    <a:bodyPr/>
                    <a:lstStyle/>
                    <a:p>
                      <a:pPr algn="ctr"/>
                      <a:r>
                        <a:rPr lang="ru-RU" sz="1600" smtClean="0"/>
                        <a:t>-</a:t>
                      </a:r>
                      <a:endParaRPr lang="ru-RU" sz="1600"/>
                    </a:p>
                  </a:txBody>
                  <a:tcPr/>
                </a:tc>
                <a:tc>
                  <a:txBody>
                    <a:bodyPr/>
                    <a:lstStyle/>
                    <a:p>
                      <a:pPr algn="ctr"/>
                      <a:r>
                        <a:rPr lang="ru-RU" sz="1600" smtClean="0"/>
                        <a:t>-</a:t>
                      </a:r>
                      <a:endParaRPr lang="ru-RU" sz="1600"/>
                    </a:p>
                  </a:txBody>
                  <a:tcPr/>
                </a:tc>
                <a:extLst>
                  <a:ext uri="{0D108BD9-81ED-4DB2-BD59-A6C34878D82A}">
                    <a16:rowId xmlns:a16="http://schemas.microsoft.com/office/drawing/2014/main" val="10003"/>
                  </a:ext>
                </a:extLst>
              </a:tr>
              <a:tr h="321447">
                <a:tc>
                  <a:txBody>
                    <a:bodyPr/>
                    <a:lstStyle/>
                    <a:p>
                      <a:pPr algn="ctr"/>
                      <a:r>
                        <a:rPr lang="ru-RU" sz="1600" smtClean="0"/>
                        <a:t>П324</a:t>
                      </a:r>
                      <a:endParaRPr lang="ru-RU" sz="1600"/>
                    </a:p>
                  </a:txBody>
                  <a:tcPr/>
                </a:tc>
                <a:tc>
                  <a:txBody>
                    <a:bodyPr/>
                    <a:lstStyle/>
                    <a:p>
                      <a:pPr algn="ctr"/>
                      <a:r>
                        <a:rPr lang="ru-RU" sz="1600" smtClean="0"/>
                        <a:t>84</a:t>
                      </a:r>
                      <a:endParaRPr lang="ru-RU" sz="1600"/>
                    </a:p>
                  </a:txBody>
                  <a:tcPr/>
                </a:tc>
                <a:tc>
                  <a:txBody>
                    <a:bodyPr/>
                    <a:lstStyle/>
                    <a:p>
                      <a:pPr algn="ctr"/>
                      <a:r>
                        <a:rPr lang="ru-RU" sz="1600" smtClean="0"/>
                        <a:t>84</a:t>
                      </a:r>
                      <a:endParaRPr lang="ru-RU" sz="1600"/>
                    </a:p>
                  </a:txBody>
                  <a:tcPr/>
                </a:tc>
                <a:tc>
                  <a:txBody>
                    <a:bodyPr/>
                    <a:lstStyle/>
                    <a:p>
                      <a:pPr algn="ctr"/>
                      <a:r>
                        <a:rPr lang="ru-RU" sz="1600" smtClean="0"/>
                        <a:t>100</a:t>
                      </a:r>
                      <a:endParaRPr lang="ru-RU" sz="1600"/>
                    </a:p>
                  </a:txBody>
                  <a:tcPr/>
                </a:tc>
                <a:tc>
                  <a:txBody>
                    <a:bodyPr/>
                    <a:lstStyle/>
                    <a:p>
                      <a:pPr algn="ctr"/>
                      <a:r>
                        <a:rPr lang="ru-RU" sz="1600" smtClean="0"/>
                        <a:t>340</a:t>
                      </a:r>
                      <a:endParaRPr lang="ru-RU" sz="1600"/>
                    </a:p>
                  </a:txBody>
                  <a:tcPr/>
                </a:tc>
                <a:extLst>
                  <a:ext uri="{0D108BD9-81ED-4DB2-BD59-A6C34878D82A}">
                    <a16:rowId xmlns:a16="http://schemas.microsoft.com/office/drawing/2014/main" val="10004"/>
                  </a:ext>
                </a:extLst>
              </a:tr>
              <a:tr h="321447">
                <a:tc>
                  <a:txBody>
                    <a:bodyPr/>
                    <a:lstStyle/>
                    <a:p>
                      <a:pPr algn="ctr"/>
                      <a:r>
                        <a:rPr lang="ru-RU" sz="1600" smtClean="0"/>
                        <a:t>П514</a:t>
                      </a:r>
                      <a:endParaRPr lang="ru-RU" sz="1600"/>
                    </a:p>
                  </a:txBody>
                  <a:tcPr/>
                </a:tc>
                <a:tc>
                  <a:txBody>
                    <a:bodyPr/>
                    <a:lstStyle/>
                    <a:p>
                      <a:pPr algn="ctr"/>
                      <a:r>
                        <a:rPr lang="ru-RU" sz="1600" smtClean="0"/>
                        <a:t>-</a:t>
                      </a:r>
                      <a:endParaRPr lang="ru-RU" sz="1600"/>
                    </a:p>
                  </a:txBody>
                  <a:tcPr/>
                </a:tc>
                <a:tc>
                  <a:txBody>
                    <a:bodyPr/>
                    <a:lstStyle/>
                    <a:p>
                      <a:pPr algn="ctr"/>
                      <a:r>
                        <a:rPr lang="ru-RU" sz="1600" smtClean="0"/>
                        <a:t>43</a:t>
                      </a:r>
                      <a:endParaRPr lang="ru-RU" sz="1600"/>
                    </a:p>
                  </a:txBody>
                  <a:tcPr/>
                </a:tc>
                <a:tc>
                  <a:txBody>
                    <a:bodyPr/>
                    <a:lstStyle/>
                    <a:p>
                      <a:pPr algn="ctr"/>
                      <a:r>
                        <a:rPr lang="ru-RU" sz="1600" smtClean="0"/>
                        <a:t>101</a:t>
                      </a:r>
                      <a:endParaRPr lang="ru-RU" sz="1600"/>
                    </a:p>
                  </a:txBody>
                  <a:tcPr/>
                </a:tc>
                <a:tc>
                  <a:txBody>
                    <a:bodyPr/>
                    <a:lstStyle/>
                    <a:p>
                      <a:pPr algn="ctr"/>
                      <a:r>
                        <a:rPr lang="ru-RU" sz="1600" smtClean="0"/>
                        <a:t>340</a:t>
                      </a:r>
                      <a:endParaRPr lang="ru-RU" sz="1600"/>
                    </a:p>
                  </a:txBody>
                  <a:tcPr/>
                </a:tc>
                <a:extLst>
                  <a:ext uri="{0D108BD9-81ED-4DB2-BD59-A6C34878D82A}">
                    <a16:rowId xmlns:a16="http://schemas.microsoft.com/office/drawing/2014/main" val="10005"/>
                  </a:ext>
                </a:extLst>
              </a:tr>
              <a:tr h="321447">
                <a:tc>
                  <a:txBody>
                    <a:bodyPr/>
                    <a:lstStyle/>
                    <a:p>
                      <a:pPr algn="ctr"/>
                      <a:r>
                        <a:rPr lang="ru-RU" sz="1600" smtClean="0"/>
                        <a:t>П701</a:t>
                      </a:r>
                      <a:endParaRPr lang="ru-RU" sz="1600"/>
                    </a:p>
                  </a:txBody>
                  <a:tcPr/>
                </a:tc>
                <a:tc>
                  <a:txBody>
                    <a:bodyPr/>
                    <a:lstStyle/>
                    <a:p>
                      <a:pPr algn="ctr"/>
                      <a:r>
                        <a:rPr lang="ru-RU" sz="1600" smtClean="0"/>
                        <a:t>36</a:t>
                      </a:r>
                      <a:endParaRPr lang="ru-RU" sz="1600"/>
                    </a:p>
                  </a:txBody>
                  <a:tcPr/>
                </a:tc>
                <a:tc>
                  <a:txBody>
                    <a:bodyPr/>
                    <a:lstStyle/>
                    <a:p>
                      <a:pPr algn="ctr"/>
                      <a:r>
                        <a:rPr lang="ru-RU" sz="1600" smtClean="0"/>
                        <a:t>-</a:t>
                      </a:r>
                      <a:endParaRPr lang="ru-RU" sz="1600"/>
                    </a:p>
                  </a:txBody>
                  <a:tcPr/>
                </a:tc>
                <a:tc>
                  <a:txBody>
                    <a:bodyPr/>
                    <a:lstStyle/>
                    <a:p>
                      <a:pPr algn="ctr"/>
                      <a:r>
                        <a:rPr lang="ru-RU" sz="1600" smtClean="0"/>
                        <a:t>65</a:t>
                      </a:r>
                      <a:endParaRPr lang="ru-RU" sz="1600"/>
                    </a:p>
                  </a:txBody>
                  <a:tcPr/>
                </a:tc>
                <a:tc>
                  <a:txBody>
                    <a:bodyPr/>
                    <a:lstStyle/>
                    <a:p>
                      <a:pPr algn="ctr"/>
                      <a:r>
                        <a:rPr lang="ru-RU" sz="1600" smtClean="0"/>
                        <a:t>420</a:t>
                      </a:r>
                      <a:endParaRPr lang="ru-RU" sz="1600"/>
                    </a:p>
                  </a:txBody>
                  <a:tcPr/>
                </a:tc>
                <a:extLst>
                  <a:ext uri="{0D108BD9-81ED-4DB2-BD59-A6C34878D82A}">
                    <a16:rowId xmlns:a16="http://schemas.microsoft.com/office/drawing/2014/main" val="10006"/>
                  </a:ext>
                </a:extLst>
              </a:tr>
              <a:tr h="321447">
                <a:tc>
                  <a:txBody>
                    <a:bodyPr/>
                    <a:lstStyle/>
                    <a:p>
                      <a:pPr algn="ctr"/>
                      <a:r>
                        <a:rPr lang="ru-RU" sz="1600" smtClean="0"/>
                        <a:t>П702</a:t>
                      </a:r>
                      <a:endParaRPr lang="ru-RU" sz="1600"/>
                    </a:p>
                  </a:txBody>
                  <a:tcPr/>
                </a:tc>
                <a:tc>
                  <a:txBody>
                    <a:bodyPr/>
                    <a:lstStyle/>
                    <a:p>
                      <a:pPr algn="ctr"/>
                      <a:r>
                        <a:rPr lang="ru-RU" sz="1600" smtClean="0"/>
                        <a:t>37,5</a:t>
                      </a:r>
                      <a:endParaRPr lang="ru-RU" sz="1600"/>
                    </a:p>
                  </a:txBody>
                  <a:tcPr/>
                </a:tc>
                <a:tc>
                  <a:txBody>
                    <a:bodyPr/>
                    <a:lstStyle/>
                    <a:p>
                      <a:pPr algn="ctr"/>
                      <a:r>
                        <a:rPr lang="ru-RU" sz="1600" smtClean="0"/>
                        <a:t>-</a:t>
                      </a:r>
                      <a:endParaRPr lang="ru-RU" sz="1600"/>
                    </a:p>
                  </a:txBody>
                  <a:tcPr/>
                </a:tc>
                <a:tc>
                  <a:txBody>
                    <a:bodyPr/>
                    <a:lstStyle/>
                    <a:p>
                      <a:pPr algn="ctr"/>
                      <a:r>
                        <a:rPr lang="ru-RU" sz="1600" smtClean="0"/>
                        <a:t>70</a:t>
                      </a:r>
                      <a:endParaRPr lang="ru-RU" sz="1600"/>
                    </a:p>
                  </a:txBody>
                  <a:tcPr/>
                </a:tc>
                <a:tc>
                  <a:txBody>
                    <a:bodyPr/>
                    <a:lstStyle/>
                    <a:p>
                      <a:pPr algn="ctr"/>
                      <a:r>
                        <a:rPr lang="ru-RU" sz="1600" smtClean="0"/>
                        <a:t>400</a:t>
                      </a:r>
                      <a:endParaRPr lang="ru-RU" sz="1600"/>
                    </a:p>
                  </a:txBody>
                  <a:tcPr/>
                </a:tc>
                <a:extLst>
                  <a:ext uri="{0D108BD9-81ED-4DB2-BD59-A6C34878D82A}">
                    <a16:rowId xmlns:a16="http://schemas.microsoft.com/office/drawing/2014/main" val="10007"/>
                  </a:ext>
                </a:extLst>
              </a:tr>
              <a:tr h="321447">
                <a:tc>
                  <a:txBody>
                    <a:bodyPr/>
                    <a:lstStyle/>
                    <a:p>
                      <a:pPr algn="ctr"/>
                      <a:r>
                        <a:rPr lang="ru-RU" sz="1600" smtClean="0"/>
                        <a:t>П705</a:t>
                      </a:r>
                      <a:endParaRPr lang="ru-RU" sz="1600"/>
                    </a:p>
                  </a:txBody>
                  <a:tcPr/>
                </a:tc>
                <a:tc>
                  <a:txBody>
                    <a:bodyPr/>
                    <a:lstStyle/>
                    <a:p>
                      <a:pPr algn="ctr"/>
                      <a:r>
                        <a:rPr lang="ru-RU" sz="1600" smtClean="0"/>
                        <a:t>23</a:t>
                      </a:r>
                      <a:endParaRPr lang="ru-RU" sz="1600"/>
                    </a:p>
                  </a:txBody>
                  <a:tcPr/>
                </a:tc>
                <a:tc>
                  <a:txBody>
                    <a:bodyPr/>
                    <a:lstStyle/>
                    <a:p>
                      <a:pPr algn="ctr"/>
                      <a:r>
                        <a:rPr lang="ru-RU" sz="1600" smtClean="0"/>
                        <a:t>-</a:t>
                      </a:r>
                      <a:endParaRPr lang="ru-RU" sz="1600"/>
                    </a:p>
                  </a:txBody>
                  <a:tcPr/>
                </a:tc>
                <a:tc>
                  <a:txBody>
                    <a:bodyPr/>
                    <a:lstStyle/>
                    <a:p>
                      <a:pPr algn="ctr"/>
                      <a:r>
                        <a:rPr lang="ru-RU" sz="1600" smtClean="0"/>
                        <a:t>110</a:t>
                      </a:r>
                      <a:endParaRPr lang="ru-RU" sz="1600"/>
                    </a:p>
                  </a:txBody>
                  <a:tcPr/>
                </a:tc>
                <a:tc>
                  <a:txBody>
                    <a:bodyPr/>
                    <a:lstStyle/>
                    <a:p>
                      <a:pPr algn="ctr"/>
                      <a:r>
                        <a:rPr lang="ru-RU" sz="1600" smtClean="0"/>
                        <a:t>320</a:t>
                      </a:r>
                      <a:endParaRPr lang="ru-RU" sz="1600"/>
                    </a:p>
                  </a:txBody>
                  <a:tcPr/>
                </a:tc>
                <a:extLst>
                  <a:ext uri="{0D108BD9-81ED-4DB2-BD59-A6C34878D82A}">
                    <a16:rowId xmlns:a16="http://schemas.microsoft.com/office/drawing/2014/main" val="10008"/>
                  </a:ext>
                </a:extLst>
              </a:tr>
              <a:tr h="321447">
                <a:tc>
                  <a:txBody>
                    <a:bodyPr/>
                    <a:lstStyle/>
                    <a:p>
                      <a:pPr algn="ctr"/>
                      <a:r>
                        <a:rPr lang="ru-RU" sz="1600" smtClean="0"/>
                        <a:t>П805</a:t>
                      </a:r>
                      <a:endParaRPr lang="ru-RU" sz="1600"/>
                    </a:p>
                  </a:txBody>
                  <a:tcPr/>
                </a:tc>
                <a:tc>
                  <a:txBody>
                    <a:bodyPr/>
                    <a:lstStyle/>
                    <a:p>
                      <a:pPr algn="ctr"/>
                      <a:r>
                        <a:rPr lang="ru-RU" sz="1600" smtClean="0"/>
                        <a:t>16</a:t>
                      </a:r>
                      <a:endParaRPr lang="ru-RU" sz="1600"/>
                    </a:p>
                  </a:txBody>
                  <a:tcPr/>
                </a:tc>
                <a:tc>
                  <a:txBody>
                    <a:bodyPr/>
                    <a:lstStyle/>
                    <a:p>
                      <a:pPr algn="ctr"/>
                      <a:r>
                        <a:rPr lang="ru-RU" sz="1600" smtClean="0"/>
                        <a:t>-</a:t>
                      </a:r>
                      <a:endParaRPr lang="ru-RU" sz="1600"/>
                    </a:p>
                  </a:txBody>
                  <a:tcPr/>
                </a:tc>
                <a:tc>
                  <a:txBody>
                    <a:bodyPr/>
                    <a:lstStyle/>
                    <a:p>
                      <a:pPr algn="ctr"/>
                      <a:r>
                        <a:rPr lang="ru-RU" sz="1600" smtClean="0"/>
                        <a:t>83</a:t>
                      </a:r>
                      <a:endParaRPr lang="ru-RU" sz="1600"/>
                    </a:p>
                  </a:txBody>
                  <a:tcPr/>
                </a:tc>
                <a:tc>
                  <a:txBody>
                    <a:bodyPr/>
                    <a:lstStyle/>
                    <a:p>
                      <a:pPr algn="ctr"/>
                      <a:r>
                        <a:rPr lang="ru-RU" sz="1600" smtClean="0"/>
                        <a:t>320</a:t>
                      </a:r>
                      <a:endParaRPr lang="ru-RU" sz="1600"/>
                    </a:p>
                  </a:txBody>
                  <a:tcPr/>
                </a:tc>
                <a:extLst>
                  <a:ext uri="{0D108BD9-81ED-4DB2-BD59-A6C34878D82A}">
                    <a16:rowId xmlns:a16="http://schemas.microsoft.com/office/drawing/2014/main" val="10009"/>
                  </a:ext>
                </a:extLst>
              </a:tr>
              <a:tr h="321447">
                <a:tc>
                  <a:txBody>
                    <a:bodyPr/>
                    <a:lstStyle/>
                    <a:p>
                      <a:pPr algn="ctr"/>
                      <a:r>
                        <a:rPr lang="ru-RU" sz="1600" smtClean="0"/>
                        <a:t>Т900</a:t>
                      </a:r>
                      <a:endParaRPr lang="ru-RU" sz="1600"/>
                    </a:p>
                  </a:txBody>
                  <a:tcPr/>
                </a:tc>
                <a:tc>
                  <a:txBody>
                    <a:bodyPr/>
                    <a:lstStyle/>
                    <a:p>
                      <a:pPr algn="ctr"/>
                      <a:r>
                        <a:rPr lang="ru-RU" sz="1600" smtClean="0"/>
                        <a:t>14</a:t>
                      </a:r>
                      <a:endParaRPr lang="ru-RU" sz="1600"/>
                    </a:p>
                  </a:txBody>
                  <a:tcPr/>
                </a:tc>
                <a:tc>
                  <a:txBody>
                    <a:bodyPr/>
                    <a:lstStyle/>
                    <a:p>
                      <a:pPr algn="ctr"/>
                      <a:r>
                        <a:rPr lang="ru-RU" sz="1600" smtClean="0"/>
                        <a:t>-</a:t>
                      </a:r>
                      <a:endParaRPr lang="ru-RU" sz="1600"/>
                    </a:p>
                  </a:txBody>
                  <a:tcPr/>
                </a:tc>
                <a:tc>
                  <a:txBody>
                    <a:bodyPr/>
                    <a:lstStyle/>
                    <a:p>
                      <a:pPr algn="ctr"/>
                      <a:r>
                        <a:rPr lang="ru-RU" sz="1600" smtClean="0"/>
                        <a:t>-</a:t>
                      </a:r>
                      <a:endParaRPr lang="ru-RU" sz="1600"/>
                    </a:p>
                  </a:txBody>
                  <a:tcPr/>
                </a:tc>
                <a:tc>
                  <a:txBody>
                    <a:bodyPr/>
                    <a:lstStyle/>
                    <a:p>
                      <a:pPr algn="ctr"/>
                      <a:r>
                        <a:rPr lang="ru-RU" sz="1600" smtClean="0"/>
                        <a:t>-</a:t>
                      </a:r>
                      <a:endParaRPr lang="ru-RU" sz="1600"/>
                    </a:p>
                  </a:txBody>
                  <a:tcPr/>
                </a:tc>
                <a:extLst>
                  <a:ext uri="{0D108BD9-81ED-4DB2-BD59-A6C34878D82A}">
                    <a16:rowId xmlns:a16="http://schemas.microsoft.com/office/drawing/2014/main" val="10010"/>
                  </a:ext>
                </a:extLst>
              </a:tr>
            </a:tbl>
          </a:graphicData>
        </a:graphic>
      </p:graphicFrame>
      <p:sp>
        <p:nvSpPr>
          <p:cNvPr id="16" name="TextBox 15"/>
          <p:cNvSpPr txBox="1"/>
          <p:nvPr/>
        </p:nvSpPr>
        <p:spPr>
          <a:xfrm>
            <a:off x="3524970" y="714356"/>
            <a:ext cx="2047162" cy="369332"/>
          </a:xfrm>
          <a:prstGeom prst="rect">
            <a:avLst/>
          </a:prstGeom>
          <a:noFill/>
        </p:spPr>
        <p:txBody>
          <a:bodyPr wrap="none" rtlCol="0">
            <a:spAutoFit/>
          </a:bodyPr>
          <a:lstStyle/>
          <a:p>
            <a:pPr algn="ctr"/>
            <a:r>
              <a:rPr lang="ru-RU" altLang="ru-RU" b="1" smtClean="0">
                <a:solidFill>
                  <a:srgbClr val="C00000"/>
                </a:solidFill>
                <a:latin typeface="Calibri" pitchFamily="34" charset="0"/>
              </a:rPr>
              <a:t>Классификация ТУ</a:t>
            </a:r>
          </a:p>
        </p:txBody>
      </p:sp>
      <p:grpSp>
        <p:nvGrpSpPr>
          <p:cNvPr id="24" name="Группа 23"/>
          <p:cNvGrpSpPr/>
          <p:nvPr/>
        </p:nvGrpSpPr>
        <p:grpSpPr>
          <a:xfrm>
            <a:off x="-32" y="0"/>
            <a:ext cx="9144032" cy="642918"/>
            <a:chOff x="-32" y="0"/>
            <a:chExt cx="9144032" cy="642918"/>
          </a:xfrm>
          <a:solidFill>
            <a:schemeClr val="tx2">
              <a:lumMod val="20000"/>
              <a:lumOff val="80000"/>
            </a:schemeClr>
          </a:solidFill>
          <a:effectLst/>
        </p:grpSpPr>
        <p:grpSp>
          <p:nvGrpSpPr>
            <p:cNvPr id="25" name="Группа 4"/>
            <p:cNvGrpSpPr/>
            <p:nvPr/>
          </p:nvGrpSpPr>
          <p:grpSpPr>
            <a:xfrm>
              <a:off x="0" y="0"/>
              <a:ext cx="9144000" cy="642918"/>
              <a:chOff x="0" y="0"/>
              <a:chExt cx="9144000" cy="642918"/>
            </a:xfrm>
            <a:grpFill/>
          </p:grpSpPr>
          <p:sp>
            <p:nvSpPr>
              <p:cNvPr id="27" name="Прямоугольник 2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26" name="Рисунок 25"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Прямоугольник 4"/>
          <p:cNvSpPr>
            <a:spLocks noChangeArrowheads="1"/>
          </p:cNvSpPr>
          <p:nvPr/>
        </p:nvSpPr>
        <p:spPr bwMode="auto">
          <a:xfrm>
            <a:off x="252000" y="1080000"/>
            <a:ext cx="8640000" cy="1723549"/>
          </a:xfrm>
          <a:prstGeom prst="rect">
            <a:avLst/>
          </a:prstGeom>
          <a:noFill/>
          <a:ln w="9525">
            <a:noFill/>
            <a:miter lim="800000"/>
            <a:headEnd/>
            <a:tailEnd/>
          </a:ln>
        </p:spPr>
        <p:txBody>
          <a:bodyPr>
            <a:spAutoFit/>
          </a:bodyPr>
          <a:lstStyle/>
          <a:p>
            <a:pPr algn="just" fontAlgn="auto">
              <a:spcBef>
                <a:spcPts val="0"/>
              </a:spcBef>
              <a:spcAft>
                <a:spcPts val="0"/>
              </a:spcAft>
              <a:defRPr/>
            </a:pPr>
            <a:r>
              <a:rPr lang="ru-RU" kern="0" spc="-20">
                <a:solidFill>
                  <a:srgbClr val="002060"/>
                </a:solidFill>
                <a:latin typeface="Calibri" pitchFamily="34" charset="0"/>
                <a:cs typeface="+mn-cs"/>
              </a:rPr>
              <a:t>В основе классификации по стандарту ASTM</a:t>
            </a:r>
            <a:r>
              <a:rPr lang="ru-RU" b="1" kern="0" spc="-20">
                <a:solidFill>
                  <a:srgbClr val="002060"/>
                </a:solidFill>
                <a:latin typeface="Calibri" pitchFamily="34" charset="0"/>
                <a:cs typeface="+mn-cs"/>
              </a:rPr>
              <a:t> </a:t>
            </a:r>
            <a:r>
              <a:rPr lang="en-US" b="1" i="1" kern="0" spc="-20" smtClean="0">
                <a:solidFill>
                  <a:srgbClr val="002060"/>
                </a:solidFill>
                <a:cs typeface="Arial" charset="0"/>
              </a:rPr>
              <a:t>D1765-14</a:t>
            </a:r>
            <a:r>
              <a:rPr lang="ru-RU" b="1" i="1" kern="0" spc="-20" smtClean="0">
                <a:solidFill>
                  <a:srgbClr val="002060"/>
                </a:solidFill>
                <a:cs typeface="Arial" charset="0"/>
              </a:rPr>
              <a:t>. </a:t>
            </a:r>
            <a:r>
              <a:rPr lang="en-US" b="1" i="1" kern="0" spc="-20" smtClean="0">
                <a:solidFill>
                  <a:srgbClr val="002060"/>
                </a:solidFill>
                <a:cs typeface="Arial" charset="0"/>
              </a:rPr>
              <a:t>Standard Classification System for Carbon Blacks Used in Rubber Products</a:t>
            </a:r>
            <a:r>
              <a:rPr lang="ru-RU" b="1" kern="0" spc="-20" smtClean="0">
                <a:solidFill>
                  <a:srgbClr val="002060"/>
                </a:solidFill>
                <a:latin typeface="Calibri" pitchFamily="34" charset="0"/>
                <a:cs typeface="+mn-cs"/>
              </a:rPr>
              <a:t> </a:t>
            </a:r>
            <a:r>
              <a:rPr lang="ru-RU" kern="0" spc="-20">
                <a:solidFill>
                  <a:srgbClr val="002060"/>
                </a:solidFill>
                <a:latin typeface="Calibri" pitchFamily="34" charset="0"/>
                <a:cs typeface="+mn-cs"/>
              </a:rPr>
              <a:t>лежит способность некоторых марок </a:t>
            </a:r>
            <a:r>
              <a:rPr lang="ru-RU" kern="0" spc="-20" err="1">
                <a:solidFill>
                  <a:srgbClr val="002060"/>
                </a:solidFill>
                <a:latin typeface="Calibri" pitchFamily="34" charset="0"/>
                <a:cs typeface="+mn-cs"/>
              </a:rPr>
              <a:t>техуглерода</a:t>
            </a:r>
            <a:r>
              <a:rPr lang="ru-RU" kern="0" spc="-20">
                <a:solidFill>
                  <a:srgbClr val="002060"/>
                </a:solidFill>
                <a:latin typeface="Calibri" pitchFamily="34" charset="0"/>
                <a:cs typeface="+mn-cs"/>
              </a:rPr>
              <a:t> изменять скорость вулканизации резиновых смесей. В зависимости </a:t>
            </a:r>
            <a:r>
              <a:rPr lang="ru-RU" kern="0" spc="-20" smtClean="0">
                <a:solidFill>
                  <a:srgbClr val="002060"/>
                </a:solidFill>
                <a:latin typeface="Calibri" pitchFamily="34" charset="0"/>
                <a:cs typeface="+mn-cs"/>
              </a:rPr>
              <a:t>отчего </a:t>
            </a:r>
            <a:r>
              <a:rPr lang="ru-RU" kern="0" spc="-20">
                <a:solidFill>
                  <a:srgbClr val="002060"/>
                </a:solidFill>
                <a:latin typeface="Calibri" pitchFamily="34" charset="0"/>
                <a:cs typeface="+mn-cs"/>
              </a:rPr>
              <a:t>маркам присвоены буквенные индексы «N» (с нормальной скоростью вулканизации) и «S» (с замедленной скоростью вулканизации, от англ. «</a:t>
            </a:r>
            <a:r>
              <a:rPr lang="ru-RU" kern="0" spc="-20" err="1">
                <a:solidFill>
                  <a:srgbClr val="002060"/>
                </a:solidFill>
                <a:latin typeface="Calibri" pitchFamily="34" charset="0"/>
                <a:cs typeface="+mn-cs"/>
              </a:rPr>
              <a:t>slow</a:t>
            </a:r>
            <a:r>
              <a:rPr lang="ru-RU" kern="0" spc="-20">
                <a:solidFill>
                  <a:srgbClr val="002060"/>
                </a:solidFill>
                <a:latin typeface="Calibri" pitchFamily="34" charset="0"/>
                <a:cs typeface="+mn-cs"/>
              </a:rPr>
              <a:t>» — медленный). </a:t>
            </a:r>
          </a:p>
          <a:p>
            <a:pPr fontAlgn="auto">
              <a:spcBef>
                <a:spcPts val="0"/>
              </a:spcBef>
              <a:spcAft>
                <a:spcPts val="0"/>
              </a:spcAft>
              <a:defRPr/>
            </a:pPr>
            <a:endParaRPr lang="ru-RU" sz="1600" b="1">
              <a:latin typeface="Calibri" pitchFamily="34" charset="0"/>
              <a:cs typeface="+mn-cs"/>
            </a:endParaRPr>
          </a:p>
        </p:txBody>
      </p:sp>
      <p:sp>
        <p:nvSpPr>
          <p:cNvPr id="62468" name="Прямоугольник 6"/>
          <p:cNvSpPr>
            <a:spLocks noChangeArrowheads="1"/>
          </p:cNvSpPr>
          <p:nvPr/>
        </p:nvSpPr>
        <p:spPr bwMode="auto">
          <a:xfrm>
            <a:off x="252000" y="6058935"/>
            <a:ext cx="8640000" cy="584775"/>
          </a:xfrm>
          <a:prstGeom prst="rect">
            <a:avLst/>
          </a:prstGeom>
          <a:noFill/>
          <a:ln w="9525">
            <a:noFill/>
            <a:miter lim="800000"/>
            <a:headEnd/>
            <a:tailEnd/>
          </a:ln>
        </p:spPr>
        <p:txBody>
          <a:bodyPr>
            <a:spAutoFit/>
          </a:bodyPr>
          <a:lstStyle/>
          <a:p>
            <a:pPr algn="just"/>
            <a:r>
              <a:rPr lang="ru-RU" altLang="ru-RU" sz="1600" smtClean="0">
                <a:solidFill>
                  <a:srgbClr val="002060"/>
                </a:solidFill>
                <a:latin typeface="Calibri" pitchFamily="34" charset="0"/>
              </a:rPr>
              <a:t>Следующий </a:t>
            </a:r>
            <a:r>
              <a:rPr lang="ru-RU" altLang="ru-RU" sz="1600">
                <a:solidFill>
                  <a:srgbClr val="002060"/>
                </a:solidFill>
                <a:latin typeface="Calibri" pitchFamily="34" charset="0"/>
              </a:rPr>
              <a:t>за буквенным цифровой индекс — номер группы марок по средней удельной поверхности. Два последних цифровых индекса выбирались при утверждении марки.</a:t>
            </a:r>
          </a:p>
        </p:txBody>
      </p:sp>
      <p:sp>
        <p:nvSpPr>
          <p:cNvPr id="62469" name="Номер слайда 5"/>
          <p:cNvSpPr>
            <a:spLocks noGrp="1"/>
          </p:cNvSpPr>
          <p:nvPr>
            <p:ph type="sldNum" sz="quarter" idx="12"/>
          </p:nvPr>
        </p:nvSpPr>
        <p:spPr bwMode="auto">
          <a:noFill/>
          <a:ln>
            <a:miter lim="800000"/>
            <a:headEnd/>
            <a:tailEnd/>
          </a:ln>
        </p:spPr>
        <p:txBody>
          <a:bodyPr/>
          <a:lstStyle/>
          <a:p>
            <a:fld id="{4FA52EDD-FC49-413A-9FA6-61ED616C9984}" type="slidenum">
              <a:rPr lang="ru-RU" altLang="ru-RU" smtClean="0">
                <a:cs typeface="Arial" pitchFamily="34" charset="0"/>
              </a:rPr>
              <a:pPr/>
              <a:t>171</a:t>
            </a:fld>
            <a:endParaRPr lang="ru-RU" altLang="ru-RU" smtClean="0">
              <a:cs typeface="Arial"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648286586"/>
              </p:ext>
            </p:extLst>
          </p:nvPr>
        </p:nvGraphicFramePr>
        <p:xfrm>
          <a:off x="341785" y="2571744"/>
          <a:ext cx="8460431" cy="3505200"/>
        </p:xfrm>
        <a:graphic>
          <a:graphicData uri="http://schemas.openxmlformats.org/drawingml/2006/table">
            <a:tbl>
              <a:tblPr firstRow="1" bandRow="1">
                <a:tableStyleId>{5C22544A-7EE6-4342-B048-85BDC9FD1C3A}</a:tableStyleId>
              </a:tblPr>
              <a:tblGrid>
                <a:gridCol w="1692086">
                  <a:extLst>
                    <a:ext uri="{9D8B030D-6E8A-4147-A177-3AD203B41FA5}">
                      <a16:colId xmlns:a16="http://schemas.microsoft.com/office/drawing/2014/main" val="20000"/>
                    </a:ext>
                  </a:extLst>
                </a:gridCol>
                <a:gridCol w="2038063">
                  <a:extLst>
                    <a:ext uri="{9D8B030D-6E8A-4147-A177-3AD203B41FA5}">
                      <a16:colId xmlns:a16="http://schemas.microsoft.com/office/drawing/2014/main" val="20001"/>
                    </a:ext>
                  </a:extLst>
                </a:gridCol>
                <a:gridCol w="1346110">
                  <a:extLst>
                    <a:ext uri="{9D8B030D-6E8A-4147-A177-3AD203B41FA5}">
                      <a16:colId xmlns:a16="http://schemas.microsoft.com/office/drawing/2014/main" val="20002"/>
                    </a:ext>
                  </a:extLst>
                </a:gridCol>
                <a:gridCol w="1692086">
                  <a:extLst>
                    <a:ext uri="{9D8B030D-6E8A-4147-A177-3AD203B41FA5}">
                      <a16:colId xmlns:a16="http://schemas.microsoft.com/office/drawing/2014/main" val="20003"/>
                    </a:ext>
                  </a:extLst>
                </a:gridCol>
                <a:gridCol w="1692086">
                  <a:extLst>
                    <a:ext uri="{9D8B030D-6E8A-4147-A177-3AD203B41FA5}">
                      <a16:colId xmlns:a16="http://schemas.microsoft.com/office/drawing/2014/main" val="20004"/>
                    </a:ext>
                  </a:extLst>
                </a:gridCol>
              </a:tblGrid>
              <a:tr h="792088">
                <a:tc>
                  <a:txBody>
                    <a:bodyPr/>
                    <a:lstStyle/>
                    <a:p>
                      <a:pPr algn="ctr"/>
                      <a:r>
                        <a:rPr lang="ru-RU" sz="1600" smtClean="0">
                          <a:solidFill>
                            <a:schemeClr val="tx1"/>
                          </a:solidFill>
                        </a:rPr>
                        <a:t>Марка по </a:t>
                      </a:r>
                      <a:r>
                        <a:rPr lang="en-US" sz="1600" smtClean="0">
                          <a:solidFill>
                            <a:schemeClr val="tx1"/>
                          </a:solidFill>
                        </a:rPr>
                        <a:t>ASTM D1765</a:t>
                      </a:r>
                      <a:endParaRPr lang="ru-RU" sz="1600">
                        <a:solidFill>
                          <a:schemeClr val="tx1"/>
                        </a:solidFill>
                      </a:endParaRPr>
                    </a:p>
                  </a:txBody>
                  <a:tcPr/>
                </a:tc>
                <a:tc>
                  <a:txBody>
                    <a:bodyPr/>
                    <a:lstStyle/>
                    <a:p>
                      <a:pPr algn="ctr"/>
                      <a:r>
                        <a:rPr lang="ru-RU" sz="1600" smtClean="0">
                          <a:solidFill>
                            <a:schemeClr val="tx1"/>
                          </a:solidFill>
                        </a:rPr>
                        <a:t>Удельная поверхность, </a:t>
                      </a:r>
                      <a:r>
                        <a:rPr lang="ru-RU" sz="1600" b="1" kern="1200" smtClean="0">
                          <a:solidFill>
                            <a:schemeClr val="tx1"/>
                          </a:solidFill>
                          <a:latin typeface="+mn-lt"/>
                          <a:ea typeface="+mn-ea"/>
                          <a:cs typeface="+mn-cs"/>
                        </a:rPr>
                        <a:t>10</a:t>
                      </a:r>
                      <a:r>
                        <a:rPr lang="ru-RU" sz="1600" b="1" kern="1200" baseline="30000" smtClean="0">
                          <a:solidFill>
                            <a:schemeClr val="tx1"/>
                          </a:solidFill>
                          <a:latin typeface="+mn-lt"/>
                          <a:ea typeface="+mn-ea"/>
                          <a:cs typeface="+mn-cs"/>
                        </a:rPr>
                        <a:t>3</a:t>
                      </a:r>
                      <a:r>
                        <a:rPr lang="ru-RU" sz="1600" b="1" kern="1200" smtClean="0">
                          <a:solidFill>
                            <a:schemeClr val="tx1"/>
                          </a:solidFill>
                          <a:latin typeface="+mn-lt"/>
                          <a:ea typeface="+mn-ea"/>
                          <a:cs typeface="+mn-cs"/>
                        </a:rPr>
                        <a:t>м</a:t>
                      </a:r>
                      <a:r>
                        <a:rPr lang="ru-RU" sz="1600" b="1" kern="1200" baseline="30000" smtClean="0">
                          <a:solidFill>
                            <a:schemeClr val="tx1"/>
                          </a:solidFill>
                          <a:latin typeface="+mn-lt"/>
                          <a:ea typeface="+mn-ea"/>
                          <a:cs typeface="+mn-cs"/>
                        </a:rPr>
                        <a:t>2</a:t>
                      </a:r>
                      <a:r>
                        <a:rPr lang="ru-RU" sz="1600" b="1" kern="1200" smtClean="0">
                          <a:solidFill>
                            <a:schemeClr val="tx1"/>
                          </a:solidFill>
                          <a:latin typeface="+mn-lt"/>
                          <a:ea typeface="+mn-ea"/>
                          <a:cs typeface="+mn-cs"/>
                        </a:rPr>
                        <a:t>/кг </a:t>
                      </a:r>
                      <a:endParaRPr lang="ru-RU" sz="1600">
                        <a:solidFill>
                          <a:schemeClr val="tx1"/>
                        </a:solidFill>
                      </a:endParaRPr>
                    </a:p>
                  </a:txBody>
                  <a:tcPr/>
                </a:tc>
                <a:tc>
                  <a:txBody>
                    <a:bodyPr/>
                    <a:lstStyle/>
                    <a:p>
                      <a:pPr algn="ctr"/>
                      <a:r>
                        <a:rPr lang="ru-RU" sz="1600" smtClean="0">
                          <a:solidFill>
                            <a:schemeClr val="tx1"/>
                          </a:solidFill>
                        </a:rPr>
                        <a:t>Йодное число, г/кг</a:t>
                      </a:r>
                      <a:endParaRPr lang="ru-RU" sz="1600">
                        <a:solidFill>
                          <a:schemeClr val="tx1"/>
                        </a:solidFill>
                      </a:endParaRPr>
                    </a:p>
                  </a:txBody>
                  <a:tcPr/>
                </a:tc>
                <a:tc>
                  <a:txBody>
                    <a:bodyPr/>
                    <a:lstStyle/>
                    <a:p>
                      <a:pPr algn="ctr"/>
                      <a:r>
                        <a:rPr lang="ru-RU" sz="1600" smtClean="0">
                          <a:solidFill>
                            <a:schemeClr val="tx1"/>
                          </a:solidFill>
                        </a:rPr>
                        <a:t>Адсорбция масла,</a:t>
                      </a:r>
                      <a:r>
                        <a:rPr lang="ru-RU" sz="1600" b="1" kern="1200" smtClean="0">
                          <a:solidFill>
                            <a:schemeClr val="tx1"/>
                          </a:solidFill>
                          <a:latin typeface="+mn-lt"/>
                          <a:ea typeface="+mn-ea"/>
                          <a:cs typeface="+mn-cs"/>
                        </a:rPr>
                        <a:t> 10</a:t>
                      </a:r>
                      <a:r>
                        <a:rPr lang="ru-RU" sz="1600" b="1" kern="1200" baseline="30000" smtClean="0">
                          <a:solidFill>
                            <a:schemeClr val="tx1"/>
                          </a:solidFill>
                          <a:latin typeface="+mn-lt"/>
                          <a:ea typeface="+mn-ea"/>
                          <a:cs typeface="+mn-cs"/>
                        </a:rPr>
                        <a:t>-5</a:t>
                      </a:r>
                      <a:r>
                        <a:rPr lang="ru-RU" sz="1600" b="1" kern="1200" smtClean="0">
                          <a:solidFill>
                            <a:schemeClr val="tx1"/>
                          </a:solidFill>
                          <a:latin typeface="+mn-lt"/>
                          <a:ea typeface="+mn-ea"/>
                          <a:cs typeface="+mn-cs"/>
                        </a:rPr>
                        <a:t>м</a:t>
                      </a:r>
                      <a:r>
                        <a:rPr lang="ru-RU" sz="1600" b="1" kern="1200" baseline="30000" smtClean="0">
                          <a:solidFill>
                            <a:schemeClr val="tx1"/>
                          </a:solidFill>
                          <a:latin typeface="+mn-lt"/>
                          <a:ea typeface="+mn-ea"/>
                          <a:cs typeface="+mn-cs"/>
                        </a:rPr>
                        <a:t>3</a:t>
                      </a:r>
                      <a:r>
                        <a:rPr lang="ru-RU" sz="1600" b="1" kern="1200" smtClean="0">
                          <a:solidFill>
                            <a:schemeClr val="tx1"/>
                          </a:solidFill>
                          <a:latin typeface="+mn-lt"/>
                          <a:ea typeface="+mn-ea"/>
                          <a:cs typeface="+mn-cs"/>
                        </a:rPr>
                        <a:t>/кг</a:t>
                      </a:r>
                      <a:r>
                        <a:rPr lang="ru-RU" sz="1600" smtClean="0">
                          <a:solidFill>
                            <a:schemeClr val="tx1"/>
                          </a:solidFill>
                        </a:rPr>
                        <a:t> </a:t>
                      </a:r>
                      <a:endParaRPr lang="ru-RU" sz="1600">
                        <a:solidFill>
                          <a:schemeClr val="tx1"/>
                        </a:solidFill>
                      </a:endParaRPr>
                    </a:p>
                  </a:txBody>
                  <a:tcPr/>
                </a:tc>
                <a:tc>
                  <a:txBody>
                    <a:bodyPr/>
                    <a:lstStyle/>
                    <a:p>
                      <a:pPr algn="ctr"/>
                      <a:r>
                        <a:rPr lang="ru-RU" sz="1600" smtClean="0">
                          <a:solidFill>
                            <a:schemeClr val="tx1"/>
                          </a:solidFill>
                        </a:rPr>
                        <a:t>Насыпная плотность, кг/</a:t>
                      </a:r>
                      <a:r>
                        <a:rPr lang="ru-RU" sz="1600" b="1" kern="1200" smtClean="0">
                          <a:solidFill>
                            <a:schemeClr val="tx1"/>
                          </a:solidFill>
                          <a:latin typeface="+mn-lt"/>
                          <a:ea typeface="+mn-ea"/>
                          <a:cs typeface="+mn-cs"/>
                        </a:rPr>
                        <a:t>м</a:t>
                      </a:r>
                      <a:r>
                        <a:rPr lang="ru-RU" sz="1600" b="1" kern="1200" baseline="30000" smtClean="0">
                          <a:solidFill>
                            <a:schemeClr val="tx1"/>
                          </a:solidFill>
                          <a:latin typeface="+mn-lt"/>
                          <a:ea typeface="+mn-ea"/>
                          <a:cs typeface="+mn-cs"/>
                        </a:rPr>
                        <a:t>3</a:t>
                      </a:r>
                      <a:endParaRPr lang="ru-RU" sz="1600">
                        <a:solidFill>
                          <a:schemeClr val="tx1"/>
                        </a:solidFill>
                      </a:endParaRPr>
                    </a:p>
                  </a:txBody>
                  <a:tcPr/>
                </a:tc>
                <a:extLst>
                  <a:ext uri="{0D108BD9-81ED-4DB2-BD59-A6C34878D82A}">
                    <a16:rowId xmlns:a16="http://schemas.microsoft.com/office/drawing/2014/main" val="10000"/>
                  </a:ext>
                </a:extLst>
              </a:tr>
              <a:tr h="321447">
                <a:tc>
                  <a:txBody>
                    <a:bodyPr/>
                    <a:lstStyle/>
                    <a:p>
                      <a:pPr algn="l"/>
                      <a:r>
                        <a:rPr lang="en-US" sz="1600" smtClean="0"/>
                        <a:t>N110</a:t>
                      </a:r>
                      <a:endParaRPr lang="ru-RU" sz="1600"/>
                    </a:p>
                  </a:txBody>
                  <a:tcPr/>
                </a:tc>
                <a:tc>
                  <a:txBody>
                    <a:bodyPr/>
                    <a:lstStyle/>
                    <a:p>
                      <a:pPr algn="ctr"/>
                      <a:r>
                        <a:rPr lang="en-US" sz="1600" smtClean="0"/>
                        <a:t>127</a:t>
                      </a:r>
                      <a:endParaRPr lang="ru-RU" sz="1600"/>
                    </a:p>
                  </a:txBody>
                  <a:tcPr/>
                </a:tc>
                <a:tc>
                  <a:txBody>
                    <a:bodyPr/>
                    <a:lstStyle/>
                    <a:p>
                      <a:pPr algn="ctr"/>
                      <a:r>
                        <a:rPr lang="en-US" sz="1600" smtClean="0"/>
                        <a:t>145</a:t>
                      </a:r>
                      <a:endParaRPr lang="ru-RU" sz="1600"/>
                    </a:p>
                  </a:txBody>
                  <a:tcPr/>
                </a:tc>
                <a:tc>
                  <a:txBody>
                    <a:bodyPr/>
                    <a:lstStyle/>
                    <a:p>
                      <a:pPr algn="ctr"/>
                      <a:r>
                        <a:rPr lang="en-US" sz="1600" smtClean="0"/>
                        <a:t>113</a:t>
                      </a:r>
                      <a:endParaRPr lang="ru-RU" sz="1600"/>
                    </a:p>
                  </a:txBody>
                  <a:tcPr/>
                </a:tc>
                <a:tc>
                  <a:txBody>
                    <a:bodyPr/>
                    <a:lstStyle/>
                    <a:p>
                      <a:pPr algn="ctr"/>
                      <a:r>
                        <a:rPr lang="en-US" sz="1600" smtClean="0"/>
                        <a:t>345</a:t>
                      </a:r>
                      <a:endParaRPr lang="ru-RU" sz="1600"/>
                    </a:p>
                  </a:txBody>
                  <a:tcPr/>
                </a:tc>
                <a:extLst>
                  <a:ext uri="{0D108BD9-81ED-4DB2-BD59-A6C34878D82A}">
                    <a16:rowId xmlns:a16="http://schemas.microsoft.com/office/drawing/2014/main" val="10001"/>
                  </a:ext>
                </a:extLst>
              </a:tr>
              <a:tr h="321447">
                <a:tc>
                  <a:txBody>
                    <a:bodyPr/>
                    <a:lstStyle/>
                    <a:p>
                      <a:pPr algn="l"/>
                      <a:r>
                        <a:rPr lang="en-US" sz="1600" smtClean="0"/>
                        <a:t>N220</a:t>
                      </a:r>
                      <a:endParaRPr lang="ru-RU" sz="1600"/>
                    </a:p>
                  </a:txBody>
                  <a:tcPr/>
                </a:tc>
                <a:tc>
                  <a:txBody>
                    <a:bodyPr/>
                    <a:lstStyle/>
                    <a:p>
                      <a:pPr algn="ctr"/>
                      <a:r>
                        <a:rPr lang="en-US" sz="1600" smtClean="0"/>
                        <a:t>114</a:t>
                      </a:r>
                      <a:endParaRPr lang="ru-RU" sz="1600"/>
                    </a:p>
                  </a:txBody>
                  <a:tcPr/>
                </a:tc>
                <a:tc>
                  <a:txBody>
                    <a:bodyPr/>
                    <a:lstStyle/>
                    <a:p>
                      <a:pPr algn="ctr"/>
                      <a:r>
                        <a:rPr lang="en-US" sz="1600" smtClean="0"/>
                        <a:t>121</a:t>
                      </a:r>
                      <a:endParaRPr lang="ru-RU" sz="1600"/>
                    </a:p>
                  </a:txBody>
                  <a:tcPr/>
                </a:tc>
                <a:tc>
                  <a:txBody>
                    <a:bodyPr/>
                    <a:lstStyle/>
                    <a:p>
                      <a:pPr algn="ctr"/>
                      <a:r>
                        <a:rPr lang="en-US" sz="1600" smtClean="0"/>
                        <a:t>114</a:t>
                      </a:r>
                      <a:endParaRPr lang="ru-RU" sz="1600"/>
                    </a:p>
                  </a:txBody>
                  <a:tcPr/>
                </a:tc>
                <a:tc>
                  <a:txBody>
                    <a:bodyPr/>
                    <a:lstStyle/>
                    <a:p>
                      <a:pPr algn="ctr"/>
                      <a:r>
                        <a:rPr lang="en-US" sz="1600" smtClean="0"/>
                        <a:t>355</a:t>
                      </a:r>
                      <a:endParaRPr lang="ru-RU" sz="1600"/>
                    </a:p>
                  </a:txBody>
                  <a:tcPr/>
                </a:tc>
                <a:extLst>
                  <a:ext uri="{0D108BD9-81ED-4DB2-BD59-A6C34878D82A}">
                    <a16:rowId xmlns:a16="http://schemas.microsoft.com/office/drawing/2014/main" val="10002"/>
                  </a:ext>
                </a:extLst>
              </a:tr>
              <a:tr h="321447">
                <a:tc>
                  <a:txBody>
                    <a:bodyPr/>
                    <a:lstStyle/>
                    <a:p>
                      <a:pPr algn="l"/>
                      <a:r>
                        <a:rPr lang="en-US" sz="1600" smtClean="0"/>
                        <a:t>S315</a:t>
                      </a:r>
                      <a:endParaRPr lang="ru-RU" sz="1600"/>
                    </a:p>
                  </a:txBody>
                  <a:tcPr/>
                </a:tc>
                <a:tc>
                  <a:txBody>
                    <a:bodyPr/>
                    <a:lstStyle/>
                    <a:p>
                      <a:pPr algn="ctr"/>
                      <a:r>
                        <a:rPr lang="en-US" sz="1600" smtClean="0"/>
                        <a:t>89</a:t>
                      </a:r>
                      <a:endParaRPr lang="ru-RU" sz="1600"/>
                    </a:p>
                  </a:txBody>
                  <a:tcPr/>
                </a:tc>
                <a:tc>
                  <a:txBody>
                    <a:bodyPr/>
                    <a:lstStyle/>
                    <a:p>
                      <a:pPr algn="ctr"/>
                      <a:r>
                        <a:rPr lang="en-US" sz="1600" smtClean="0"/>
                        <a:t>-</a:t>
                      </a:r>
                      <a:endParaRPr lang="ru-RU" sz="1600"/>
                    </a:p>
                  </a:txBody>
                  <a:tcPr/>
                </a:tc>
                <a:tc>
                  <a:txBody>
                    <a:bodyPr/>
                    <a:lstStyle/>
                    <a:p>
                      <a:pPr algn="ctr"/>
                      <a:r>
                        <a:rPr lang="en-US" sz="1600" smtClean="0"/>
                        <a:t>79</a:t>
                      </a:r>
                      <a:endParaRPr lang="ru-RU" sz="1600"/>
                    </a:p>
                  </a:txBody>
                  <a:tcPr/>
                </a:tc>
                <a:tc>
                  <a:txBody>
                    <a:bodyPr/>
                    <a:lstStyle/>
                    <a:p>
                      <a:pPr algn="ctr"/>
                      <a:r>
                        <a:rPr lang="en-US" sz="1600" smtClean="0"/>
                        <a:t>425</a:t>
                      </a:r>
                      <a:endParaRPr lang="ru-RU" sz="1600"/>
                    </a:p>
                  </a:txBody>
                  <a:tcPr/>
                </a:tc>
                <a:extLst>
                  <a:ext uri="{0D108BD9-81ED-4DB2-BD59-A6C34878D82A}">
                    <a16:rowId xmlns:a16="http://schemas.microsoft.com/office/drawing/2014/main" val="10003"/>
                  </a:ext>
                </a:extLst>
              </a:tr>
              <a:tr h="321447">
                <a:tc>
                  <a:txBody>
                    <a:bodyPr/>
                    <a:lstStyle/>
                    <a:p>
                      <a:pPr algn="l"/>
                      <a:r>
                        <a:rPr lang="en-US" sz="1600" smtClean="0"/>
                        <a:t>N330</a:t>
                      </a:r>
                      <a:endParaRPr lang="ru-RU" sz="1600"/>
                    </a:p>
                  </a:txBody>
                  <a:tcPr/>
                </a:tc>
                <a:tc>
                  <a:txBody>
                    <a:bodyPr/>
                    <a:lstStyle/>
                    <a:p>
                      <a:pPr algn="ctr"/>
                      <a:r>
                        <a:rPr lang="en-US" sz="1600" smtClean="0"/>
                        <a:t>78</a:t>
                      </a:r>
                      <a:endParaRPr lang="ru-RU" sz="1600"/>
                    </a:p>
                  </a:txBody>
                  <a:tcPr/>
                </a:tc>
                <a:tc>
                  <a:txBody>
                    <a:bodyPr/>
                    <a:lstStyle/>
                    <a:p>
                      <a:pPr algn="ctr"/>
                      <a:r>
                        <a:rPr lang="en-US" sz="1600" smtClean="0"/>
                        <a:t>82</a:t>
                      </a:r>
                      <a:endParaRPr lang="ru-RU" sz="1600"/>
                    </a:p>
                  </a:txBody>
                  <a:tcPr/>
                </a:tc>
                <a:tc>
                  <a:txBody>
                    <a:bodyPr/>
                    <a:lstStyle/>
                    <a:p>
                      <a:pPr algn="ctr"/>
                      <a:r>
                        <a:rPr lang="en-US" sz="1600" smtClean="0"/>
                        <a:t>102</a:t>
                      </a:r>
                      <a:endParaRPr lang="ru-RU" sz="1600"/>
                    </a:p>
                  </a:txBody>
                  <a:tcPr/>
                </a:tc>
                <a:tc>
                  <a:txBody>
                    <a:bodyPr/>
                    <a:lstStyle/>
                    <a:p>
                      <a:pPr algn="ctr"/>
                      <a:r>
                        <a:rPr lang="en-US" sz="1600" smtClean="0"/>
                        <a:t>380</a:t>
                      </a:r>
                      <a:endParaRPr lang="ru-RU" sz="1600"/>
                    </a:p>
                  </a:txBody>
                  <a:tcPr/>
                </a:tc>
                <a:extLst>
                  <a:ext uri="{0D108BD9-81ED-4DB2-BD59-A6C34878D82A}">
                    <a16:rowId xmlns:a16="http://schemas.microsoft.com/office/drawing/2014/main" val="10004"/>
                  </a:ext>
                </a:extLst>
              </a:tr>
              <a:tr h="321447">
                <a:tc>
                  <a:txBody>
                    <a:bodyPr/>
                    <a:lstStyle/>
                    <a:p>
                      <a:pPr algn="l"/>
                      <a:r>
                        <a:rPr lang="en-US" sz="1600" smtClean="0"/>
                        <a:t>N550</a:t>
                      </a:r>
                      <a:endParaRPr lang="ru-RU" sz="1600"/>
                    </a:p>
                  </a:txBody>
                  <a:tcPr/>
                </a:tc>
                <a:tc>
                  <a:txBody>
                    <a:bodyPr/>
                    <a:lstStyle/>
                    <a:p>
                      <a:pPr algn="ctr"/>
                      <a:r>
                        <a:rPr lang="en-US" sz="1600" smtClean="0"/>
                        <a:t>40</a:t>
                      </a:r>
                      <a:endParaRPr lang="ru-RU" sz="1600"/>
                    </a:p>
                  </a:txBody>
                  <a:tcPr/>
                </a:tc>
                <a:tc>
                  <a:txBody>
                    <a:bodyPr/>
                    <a:lstStyle/>
                    <a:p>
                      <a:pPr algn="ctr"/>
                      <a:r>
                        <a:rPr lang="en-US" sz="1600" smtClean="0"/>
                        <a:t>43</a:t>
                      </a:r>
                      <a:endParaRPr lang="ru-RU" sz="1600"/>
                    </a:p>
                  </a:txBody>
                  <a:tcPr/>
                </a:tc>
                <a:tc>
                  <a:txBody>
                    <a:bodyPr/>
                    <a:lstStyle/>
                    <a:p>
                      <a:pPr algn="ctr"/>
                      <a:r>
                        <a:rPr lang="en-US" sz="1600" smtClean="0"/>
                        <a:t>121</a:t>
                      </a:r>
                      <a:endParaRPr lang="ru-RU" sz="1600"/>
                    </a:p>
                  </a:txBody>
                  <a:tcPr/>
                </a:tc>
                <a:tc>
                  <a:txBody>
                    <a:bodyPr/>
                    <a:lstStyle/>
                    <a:p>
                      <a:pPr algn="ctr"/>
                      <a:r>
                        <a:rPr lang="en-US" sz="1600" smtClean="0"/>
                        <a:t>360</a:t>
                      </a:r>
                      <a:endParaRPr lang="ru-RU" sz="1600"/>
                    </a:p>
                  </a:txBody>
                  <a:tcPr/>
                </a:tc>
                <a:extLst>
                  <a:ext uri="{0D108BD9-81ED-4DB2-BD59-A6C34878D82A}">
                    <a16:rowId xmlns:a16="http://schemas.microsoft.com/office/drawing/2014/main" val="10005"/>
                  </a:ext>
                </a:extLst>
              </a:tr>
              <a:tr h="321447">
                <a:tc>
                  <a:txBody>
                    <a:bodyPr/>
                    <a:lstStyle/>
                    <a:p>
                      <a:pPr algn="l"/>
                      <a:r>
                        <a:rPr lang="en-US" sz="1600" smtClean="0"/>
                        <a:t>N683</a:t>
                      </a:r>
                      <a:endParaRPr lang="ru-RU" sz="1600"/>
                    </a:p>
                  </a:txBody>
                  <a:tcPr/>
                </a:tc>
                <a:tc>
                  <a:txBody>
                    <a:bodyPr/>
                    <a:lstStyle/>
                    <a:p>
                      <a:pPr algn="ctr"/>
                      <a:r>
                        <a:rPr lang="en-US" sz="1600" smtClean="0"/>
                        <a:t>36</a:t>
                      </a:r>
                      <a:endParaRPr lang="ru-RU" sz="1600"/>
                    </a:p>
                  </a:txBody>
                  <a:tcPr/>
                </a:tc>
                <a:tc>
                  <a:txBody>
                    <a:bodyPr/>
                    <a:lstStyle/>
                    <a:p>
                      <a:pPr algn="ctr"/>
                      <a:r>
                        <a:rPr lang="en-US" sz="1600" smtClean="0"/>
                        <a:t>35</a:t>
                      </a:r>
                      <a:endParaRPr lang="ru-RU" sz="1600"/>
                    </a:p>
                  </a:txBody>
                  <a:tcPr/>
                </a:tc>
                <a:tc>
                  <a:txBody>
                    <a:bodyPr/>
                    <a:lstStyle/>
                    <a:p>
                      <a:pPr algn="ctr"/>
                      <a:r>
                        <a:rPr lang="en-US" sz="1600" smtClean="0"/>
                        <a:t>133</a:t>
                      </a:r>
                      <a:endParaRPr lang="ru-RU" sz="1600"/>
                    </a:p>
                  </a:txBody>
                  <a:tcPr/>
                </a:tc>
                <a:tc>
                  <a:txBody>
                    <a:bodyPr/>
                    <a:lstStyle/>
                    <a:p>
                      <a:pPr algn="ctr"/>
                      <a:r>
                        <a:rPr lang="en-US" sz="1600" smtClean="0"/>
                        <a:t>355</a:t>
                      </a:r>
                      <a:endParaRPr lang="ru-RU" sz="1600"/>
                    </a:p>
                  </a:txBody>
                  <a:tcPr/>
                </a:tc>
                <a:extLst>
                  <a:ext uri="{0D108BD9-81ED-4DB2-BD59-A6C34878D82A}">
                    <a16:rowId xmlns:a16="http://schemas.microsoft.com/office/drawing/2014/main" val="10006"/>
                  </a:ext>
                </a:extLst>
              </a:tr>
              <a:tr h="321447">
                <a:tc>
                  <a:txBody>
                    <a:bodyPr/>
                    <a:lstStyle/>
                    <a:p>
                      <a:pPr algn="l"/>
                      <a:r>
                        <a:rPr lang="en-US" sz="1600" smtClean="0"/>
                        <a:t>N772</a:t>
                      </a:r>
                      <a:endParaRPr lang="ru-RU" sz="1600"/>
                    </a:p>
                  </a:txBody>
                  <a:tcPr/>
                </a:tc>
                <a:tc>
                  <a:txBody>
                    <a:bodyPr/>
                    <a:lstStyle/>
                    <a:p>
                      <a:pPr algn="ctr"/>
                      <a:r>
                        <a:rPr lang="en-US" sz="1600" smtClean="0"/>
                        <a:t>32</a:t>
                      </a:r>
                      <a:endParaRPr lang="ru-RU" sz="1600"/>
                    </a:p>
                  </a:txBody>
                  <a:tcPr/>
                </a:tc>
                <a:tc>
                  <a:txBody>
                    <a:bodyPr/>
                    <a:lstStyle/>
                    <a:p>
                      <a:pPr algn="ctr"/>
                      <a:r>
                        <a:rPr lang="en-US" sz="1600" smtClean="0"/>
                        <a:t>30</a:t>
                      </a:r>
                      <a:endParaRPr lang="ru-RU" sz="1600"/>
                    </a:p>
                  </a:txBody>
                  <a:tcPr/>
                </a:tc>
                <a:tc>
                  <a:txBody>
                    <a:bodyPr/>
                    <a:lstStyle/>
                    <a:p>
                      <a:pPr algn="ctr"/>
                      <a:r>
                        <a:rPr lang="en-US" sz="1600" smtClean="0"/>
                        <a:t>65</a:t>
                      </a:r>
                      <a:endParaRPr lang="ru-RU" sz="1600"/>
                    </a:p>
                  </a:txBody>
                  <a:tcPr/>
                </a:tc>
                <a:tc>
                  <a:txBody>
                    <a:bodyPr/>
                    <a:lstStyle/>
                    <a:p>
                      <a:pPr algn="ctr"/>
                      <a:r>
                        <a:rPr lang="en-US" sz="1600" smtClean="0"/>
                        <a:t>520</a:t>
                      </a:r>
                      <a:endParaRPr lang="ru-RU" sz="1600"/>
                    </a:p>
                  </a:txBody>
                  <a:tcPr/>
                </a:tc>
                <a:extLst>
                  <a:ext uri="{0D108BD9-81ED-4DB2-BD59-A6C34878D82A}">
                    <a16:rowId xmlns:a16="http://schemas.microsoft.com/office/drawing/2014/main" val="10007"/>
                  </a:ext>
                </a:extLst>
              </a:tr>
              <a:tr h="321447">
                <a:tc>
                  <a:txBody>
                    <a:bodyPr/>
                    <a:lstStyle/>
                    <a:p>
                      <a:pPr algn="l"/>
                      <a:r>
                        <a:rPr lang="en-US" sz="1600" smtClean="0"/>
                        <a:t>N990</a:t>
                      </a:r>
                      <a:endParaRPr lang="ru-RU" sz="1600"/>
                    </a:p>
                  </a:txBody>
                  <a:tcPr/>
                </a:tc>
                <a:tc>
                  <a:txBody>
                    <a:bodyPr/>
                    <a:lstStyle/>
                    <a:p>
                      <a:pPr algn="ctr"/>
                      <a:r>
                        <a:rPr lang="en-US" sz="1600" smtClean="0"/>
                        <a:t>8</a:t>
                      </a:r>
                      <a:endParaRPr lang="ru-RU" sz="1600"/>
                    </a:p>
                  </a:txBody>
                  <a:tcPr/>
                </a:tc>
                <a:tc>
                  <a:txBody>
                    <a:bodyPr/>
                    <a:lstStyle/>
                    <a:p>
                      <a:pPr algn="ctr"/>
                      <a:r>
                        <a:rPr lang="en-US" sz="1600" smtClean="0"/>
                        <a:t>-</a:t>
                      </a:r>
                      <a:endParaRPr lang="ru-RU" sz="1600"/>
                    </a:p>
                  </a:txBody>
                  <a:tcPr/>
                </a:tc>
                <a:tc>
                  <a:txBody>
                    <a:bodyPr/>
                    <a:lstStyle/>
                    <a:p>
                      <a:pPr algn="ctr"/>
                      <a:r>
                        <a:rPr lang="en-US" sz="1600" smtClean="0"/>
                        <a:t>43</a:t>
                      </a:r>
                      <a:endParaRPr lang="ru-RU" sz="1600"/>
                    </a:p>
                  </a:txBody>
                  <a:tcPr/>
                </a:tc>
                <a:tc>
                  <a:txBody>
                    <a:bodyPr/>
                    <a:lstStyle/>
                    <a:p>
                      <a:pPr algn="ctr"/>
                      <a:r>
                        <a:rPr lang="en-US" sz="1600" smtClean="0"/>
                        <a:t>640</a:t>
                      </a:r>
                      <a:endParaRPr lang="ru-RU" sz="1600"/>
                    </a:p>
                  </a:txBody>
                  <a:tcPr/>
                </a:tc>
                <a:extLst>
                  <a:ext uri="{0D108BD9-81ED-4DB2-BD59-A6C34878D82A}">
                    <a16:rowId xmlns:a16="http://schemas.microsoft.com/office/drawing/2014/main" val="10008"/>
                  </a:ext>
                </a:extLst>
              </a:tr>
            </a:tbl>
          </a:graphicData>
        </a:graphic>
      </p:graphicFrame>
      <p:sp>
        <p:nvSpPr>
          <p:cNvPr id="14" name="TextBox 13"/>
          <p:cNvSpPr txBox="1"/>
          <p:nvPr/>
        </p:nvSpPr>
        <p:spPr>
          <a:xfrm>
            <a:off x="2571736" y="714356"/>
            <a:ext cx="4152227" cy="369332"/>
          </a:xfrm>
          <a:prstGeom prst="rect">
            <a:avLst/>
          </a:prstGeom>
          <a:noFill/>
        </p:spPr>
        <p:txBody>
          <a:bodyPr wrap="none" rtlCol="0">
            <a:spAutoFit/>
          </a:bodyPr>
          <a:lstStyle/>
          <a:p>
            <a:pPr algn="ctr"/>
            <a:r>
              <a:rPr lang="ru-RU" altLang="ru-RU" b="1" smtClean="0">
                <a:solidFill>
                  <a:srgbClr val="C00000"/>
                </a:solidFill>
              </a:rPr>
              <a:t>Международная классификация ASTM </a:t>
            </a:r>
            <a:endParaRPr lang="ru-RU" altLang="ru-RU" b="1">
              <a:solidFill>
                <a:srgbClr val="C00000"/>
              </a:solidFill>
            </a:endParaRPr>
          </a:p>
        </p:txBody>
      </p:sp>
      <p:grpSp>
        <p:nvGrpSpPr>
          <p:cNvPr id="12" name="Группа 11"/>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21" name="Прямоугольник 20"/>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20" name="Рисунок 19"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172</a:t>
            </a:fld>
            <a:endParaRPr lang="ru-RU"/>
          </a:p>
        </p:txBody>
      </p:sp>
      <p:sp>
        <p:nvSpPr>
          <p:cNvPr id="3" name="Прямоугольник 2"/>
          <p:cNvSpPr/>
          <p:nvPr/>
        </p:nvSpPr>
        <p:spPr>
          <a:xfrm>
            <a:off x="252000" y="1080000"/>
            <a:ext cx="8640000" cy="3093154"/>
          </a:xfrm>
          <a:prstGeom prst="rect">
            <a:avLst/>
          </a:prstGeom>
        </p:spPr>
        <p:txBody>
          <a:bodyPr wrap="square">
            <a:spAutoFit/>
          </a:bodyPr>
          <a:lstStyle/>
          <a:p>
            <a:pPr algn="just">
              <a:spcAft>
                <a:spcPts val="600"/>
              </a:spcAft>
            </a:pPr>
            <a:r>
              <a:rPr lang="ru-RU" altLang="ru-RU" smtClean="0">
                <a:solidFill>
                  <a:srgbClr val="002060"/>
                </a:solidFill>
                <a:latin typeface="Calibri" pitchFamily="34" charset="0"/>
              </a:rPr>
              <a:t>Частицы белой сажи — угловатые или округлой формы, дисперсность изменяется от 50 до 280 м</a:t>
            </a:r>
            <a:r>
              <a:rPr lang="ru-RU" altLang="ru-RU" baseline="30000" smtClean="0">
                <a:solidFill>
                  <a:srgbClr val="002060"/>
                </a:solidFill>
                <a:latin typeface="Calibri" pitchFamily="34" charset="0"/>
              </a:rPr>
              <a:t>2</a:t>
            </a:r>
            <a:r>
              <a:rPr lang="ru-RU" altLang="ru-RU" smtClean="0">
                <a:solidFill>
                  <a:srgbClr val="002060"/>
                </a:solidFill>
                <a:latin typeface="Calibri" pitchFamily="34" charset="0"/>
              </a:rPr>
              <a:t>/г, состояние — аморфное.</a:t>
            </a:r>
          </a:p>
          <a:p>
            <a:pPr algn="just">
              <a:spcAft>
                <a:spcPts val="600"/>
              </a:spcAft>
            </a:pPr>
            <a:r>
              <a:rPr lang="ru-RU" altLang="ru-RU" smtClean="0">
                <a:solidFill>
                  <a:srgbClr val="002060"/>
                </a:solidFill>
                <a:latin typeface="Calibri" pitchFamily="34" charset="0"/>
              </a:rPr>
              <a:t>Исследованию усиливающего действия белой сажи посвящено меньшее количество работ по сравнению с </a:t>
            </a:r>
            <a:r>
              <a:rPr lang="ru-RU" altLang="ru-RU" err="1" smtClean="0">
                <a:solidFill>
                  <a:srgbClr val="002060"/>
                </a:solidFill>
                <a:latin typeface="Calibri" pitchFamily="34" charset="0"/>
              </a:rPr>
              <a:t>аэросилом</a:t>
            </a:r>
            <a:r>
              <a:rPr lang="ru-RU" altLang="ru-RU" smtClean="0">
                <a:solidFill>
                  <a:srgbClr val="002060"/>
                </a:solidFill>
                <a:latin typeface="Calibri" pitchFamily="34" charset="0"/>
              </a:rPr>
              <a:t>, хотя использование белой сажи как наполнителя практически равняется применению </a:t>
            </a:r>
            <a:r>
              <a:rPr lang="ru-RU" altLang="ru-RU" err="1" smtClean="0">
                <a:solidFill>
                  <a:srgbClr val="002060"/>
                </a:solidFill>
                <a:latin typeface="Calibri" pitchFamily="34" charset="0"/>
              </a:rPr>
              <a:t>аэросила</a:t>
            </a:r>
            <a:r>
              <a:rPr lang="ru-RU" altLang="ru-RU" smtClean="0">
                <a:solidFill>
                  <a:srgbClr val="002060"/>
                </a:solidFill>
                <a:latin typeface="Calibri" pitchFamily="34" charset="0"/>
              </a:rPr>
              <a:t>.</a:t>
            </a:r>
          </a:p>
          <a:p>
            <a:pPr algn="just">
              <a:spcAft>
                <a:spcPts val="600"/>
              </a:spcAft>
            </a:pPr>
            <a:r>
              <a:rPr lang="ru-RU" altLang="ru-RU" smtClean="0">
                <a:solidFill>
                  <a:srgbClr val="002060"/>
                </a:solidFill>
                <a:latin typeface="Calibri" pitchFamily="34" charset="0"/>
              </a:rPr>
              <a:t>На поверхности частиц белой сажи и </a:t>
            </a:r>
            <a:r>
              <a:rPr lang="ru-RU" altLang="ru-RU" err="1" smtClean="0">
                <a:solidFill>
                  <a:srgbClr val="002060"/>
                </a:solidFill>
                <a:latin typeface="Calibri" pitchFamily="34" charset="0"/>
              </a:rPr>
              <a:t>аэросила</a:t>
            </a:r>
            <a:r>
              <a:rPr lang="ru-RU" altLang="ru-RU" smtClean="0">
                <a:solidFill>
                  <a:srgbClr val="002060"/>
                </a:solidFill>
                <a:latin typeface="Calibri" pitchFamily="34" charset="0"/>
              </a:rPr>
              <a:t> содержатся гидроксильные и </a:t>
            </a:r>
            <a:r>
              <a:rPr lang="ru-RU" altLang="ru-RU" err="1" smtClean="0">
                <a:solidFill>
                  <a:srgbClr val="002060"/>
                </a:solidFill>
                <a:latin typeface="Calibri" pitchFamily="34" charset="0"/>
              </a:rPr>
              <a:t>силанольные</a:t>
            </a:r>
            <a:r>
              <a:rPr lang="ru-RU" altLang="ru-RU" smtClean="0">
                <a:solidFill>
                  <a:srgbClr val="002060"/>
                </a:solidFill>
                <a:latin typeface="Calibri" pitchFamily="34" charset="0"/>
              </a:rPr>
              <a:t> группы, которые являются активными центрами сорбции и обусловливают наряду с другими факторами высокую усиливающую способность этих наполнителей.</a:t>
            </a:r>
          </a:p>
          <a:p>
            <a:pPr algn="just" fontAlgn="auto">
              <a:spcBef>
                <a:spcPts val="0"/>
              </a:spcBef>
              <a:spcAft>
                <a:spcPts val="600"/>
              </a:spcAft>
              <a:defRPr/>
            </a:pPr>
            <a:endParaRPr lang="ru-RU" b="1">
              <a:solidFill>
                <a:srgbClr val="002060"/>
              </a:solidFill>
            </a:endParaRPr>
          </a:p>
        </p:txBody>
      </p:sp>
      <p:sp>
        <p:nvSpPr>
          <p:cNvPr id="9" name="TextBox 8"/>
          <p:cNvSpPr txBox="1"/>
          <p:nvPr/>
        </p:nvSpPr>
        <p:spPr>
          <a:xfrm>
            <a:off x="3857620" y="714356"/>
            <a:ext cx="1371465" cy="369332"/>
          </a:xfrm>
          <a:prstGeom prst="rect">
            <a:avLst/>
          </a:prstGeom>
          <a:noFill/>
        </p:spPr>
        <p:txBody>
          <a:bodyPr wrap="none" rtlCol="0">
            <a:spAutoFit/>
          </a:bodyPr>
          <a:lstStyle/>
          <a:p>
            <a:pPr algn="ctr" fontAlgn="auto">
              <a:spcBef>
                <a:spcPts val="0"/>
              </a:spcBef>
              <a:spcAft>
                <a:spcPts val="0"/>
              </a:spcAft>
              <a:defRPr/>
            </a:pPr>
            <a:r>
              <a:rPr lang="ru-RU" b="1" smtClean="0">
                <a:solidFill>
                  <a:srgbClr val="C00000"/>
                </a:solidFill>
                <a:latin typeface="Calibri" pitchFamily="34" charset="0"/>
              </a:rPr>
              <a:t>Белая сажа </a:t>
            </a:r>
            <a:endParaRPr lang="ru-RU" b="1">
              <a:solidFill>
                <a:srgbClr val="C00000"/>
              </a:solidFill>
              <a:latin typeface="Calibri" pitchFamily="34" charset="0"/>
            </a:endParaRPr>
          </a:p>
        </p:txBody>
      </p:sp>
      <p:grpSp>
        <p:nvGrpSpPr>
          <p:cNvPr id="12" name="Группа 11"/>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4" name="Рисунок 13"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173</a:t>
            </a:fld>
            <a:endParaRPr lang="ru-RU"/>
          </a:p>
        </p:txBody>
      </p:sp>
      <p:sp>
        <p:nvSpPr>
          <p:cNvPr id="3" name="Прямоугольник 2"/>
          <p:cNvSpPr/>
          <p:nvPr/>
        </p:nvSpPr>
        <p:spPr>
          <a:xfrm>
            <a:off x="252000" y="720000"/>
            <a:ext cx="8640000" cy="3924151"/>
          </a:xfrm>
          <a:prstGeom prst="rect">
            <a:avLst/>
          </a:prstGeom>
        </p:spPr>
        <p:txBody>
          <a:bodyPr wrap="square">
            <a:spAutoFit/>
          </a:bodyPr>
          <a:lstStyle/>
          <a:p>
            <a:pPr algn="just" fontAlgn="auto">
              <a:spcBef>
                <a:spcPts val="0"/>
              </a:spcBef>
              <a:spcAft>
                <a:spcPts val="600"/>
              </a:spcAft>
              <a:defRPr/>
            </a:pPr>
            <a:r>
              <a:rPr lang="ru-RU" b="1" smtClean="0">
                <a:solidFill>
                  <a:srgbClr val="0B02C6"/>
                </a:solidFill>
                <a:latin typeface="Calibri" pitchFamily="34" charset="0"/>
              </a:rPr>
              <a:t>Белая сажа </a:t>
            </a:r>
            <a:r>
              <a:rPr lang="ru-RU" smtClean="0">
                <a:solidFill>
                  <a:srgbClr val="002060"/>
                </a:solidFill>
                <a:latin typeface="Calibri" pitchFamily="34" charset="0"/>
              </a:rPr>
              <a:t>представлена двумя разновидностями двуокиси кремния — собственно белой сажей и </a:t>
            </a:r>
            <a:r>
              <a:rPr lang="ru-RU" err="1" smtClean="0">
                <a:solidFill>
                  <a:srgbClr val="002060"/>
                </a:solidFill>
                <a:latin typeface="Calibri" pitchFamily="34" charset="0"/>
              </a:rPr>
              <a:t>аэросилом</a:t>
            </a:r>
            <a:r>
              <a:rPr lang="ru-RU" smtClean="0">
                <a:solidFill>
                  <a:srgbClr val="002060"/>
                </a:solidFill>
                <a:latin typeface="Calibri" pitchFamily="34" charset="0"/>
              </a:rPr>
              <a:t>. Эти наполнители также относятся к усиливающим, хотя объем их потребления ниже, чем технического углерода, в частности, по причине более высокой стоимости. Однако, в ряде случаев, например, для получения прочных светлых или цветных резин, используется именно белая сажа.</a:t>
            </a:r>
          </a:p>
          <a:p>
            <a:pPr algn="just" fontAlgn="auto">
              <a:spcBef>
                <a:spcPts val="0"/>
              </a:spcBef>
              <a:spcAft>
                <a:spcPts val="600"/>
              </a:spcAft>
              <a:defRPr/>
            </a:pPr>
            <a:r>
              <a:rPr lang="ru-RU" b="1" smtClean="0">
                <a:solidFill>
                  <a:srgbClr val="0B02C6"/>
                </a:solidFill>
                <a:latin typeface="Calibri" pitchFamily="34" charset="0"/>
              </a:rPr>
              <a:t>Белая сажа </a:t>
            </a:r>
            <a:r>
              <a:rPr lang="ru-RU" smtClean="0">
                <a:solidFill>
                  <a:srgbClr val="002060"/>
                </a:solidFill>
                <a:latin typeface="Calibri" pitchFamily="34" charset="0"/>
              </a:rPr>
              <a:t>— это двуокись кремния, полученная из силиката натрия осаждением кислотой. Она характеризуется умеренно кислой реакцией и содержит примеси, диаметр частиц равен приблизительно 20-30 мкм, удельная поверхность 110-160 м</a:t>
            </a:r>
            <a:r>
              <a:rPr lang="ru-RU" baseline="30000" smtClean="0">
                <a:solidFill>
                  <a:srgbClr val="002060"/>
                </a:solidFill>
                <a:latin typeface="Calibri" pitchFamily="34" charset="0"/>
              </a:rPr>
              <a:t>2</a:t>
            </a:r>
            <a:r>
              <a:rPr lang="ru-RU" smtClean="0">
                <a:solidFill>
                  <a:srgbClr val="002060"/>
                </a:solidFill>
                <a:latin typeface="Calibri" pitchFamily="34" charset="0"/>
              </a:rPr>
              <a:t>/г.</a:t>
            </a:r>
          </a:p>
          <a:p>
            <a:pPr algn="just" fontAlgn="auto">
              <a:spcBef>
                <a:spcPts val="0"/>
              </a:spcBef>
              <a:spcAft>
                <a:spcPts val="600"/>
              </a:spcAft>
              <a:defRPr/>
            </a:pPr>
            <a:r>
              <a:rPr lang="ru-RU" b="1" err="1" smtClean="0">
                <a:solidFill>
                  <a:srgbClr val="0B02C6"/>
                </a:solidFill>
                <a:latin typeface="Calibri" pitchFamily="34" charset="0"/>
              </a:rPr>
              <a:t>Аэросил</a:t>
            </a:r>
            <a:r>
              <a:rPr lang="ru-RU" b="1" smtClean="0">
                <a:solidFill>
                  <a:srgbClr val="0B02C6"/>
                </a:solidFill>
                <a:latin typeface="Calibri" pitchFamily="34" charset="0"/>
              </a:rPr>
              <a:t> (кремнезем). </a:t>
            </a:r>
            <a:r>
              <a:rPr lang="ru-RU" smtClean="0">
                <a:solidFill>
                  <a:srgbClr val="002060"/>
                </a:solidFill>
                <a:latin typeface="Calibri" pitchFamily="34" charset="0"/>
              </a:rPr>
              <a:t>Промышленное производство </a:t>
            </a:r>
            <a:r>
              <a:rPr lang="ru-RU" err="1" smtClean="0">
                <a:solidFill>
                  <a:srgbClr val="002060"/>
                </a:solidFill>
                <a:latin typeface="Calibri" pitchFamily="34" charset="0"/>
              </a:rPr>
              <a:t>аэросила</a:t>
            </a:r>
            <a:r>
              <a:rPr lang="ru-RU" smtClean="0">
                <a:solidFill>
                  <a:srgbClr val="002060"/>
                </a:solidFill>
                <a:latin typeface="Calibri" pitchFamily="34" charset="0"/>
              </a:rPr>
              <a:t> началось в 1942 году; во время второй мировой войны Германия производила большое количество высокодисперсной двуокиси кремния или кремнезема К-3, названного </a:t>
            </a:r>
            <a:r>
              <a:rPr lang="ru-RU" err="1" smtClean="0">
                <a:solidFill>
                  <a:srgbClr val="002060"/>
                </a:solidFill>
                <a:latin typeface="Calibri" pitchFamily="34" charset="0"/>
              </a:rPr>
              <a:t>аэросилом</a:t>
            </a:r>
            <a:r>
              <a:rPr lang="ru-RU" smtClean="0">
                <a:solidFill>
                  <a:srgbClr val="002060"/>
                </a:solidFill>
                <a:latin typeface="Calibri" pitchFamily="34" charset="0"/>
              </a:rPr>
              <a:t>.</a:t>
            </a:r>
          </a:p>
          <a:p>
            <a:pPr algn="just" fontAlgn="auto">
              <a:spcBef>
                <a:spcPts val="0"/>
              </a:spcBef>
              <a:spcAft>
                <a:spcPts val="600"/>
              </a:spcAft>
              <a:defRPr/>
            </a:pPr>
            <a:endParaRPr lang="ru-RU" b="1">
              <a:solidFill>
                <a:srgbClr val="002060"/>
              </a:solidFill>
            </a:endParaRPr>
          </a:p>
        </p:txBody>
      </p:sp>
      <p:grpSp>
        <p:nvGrpSpPr>
          <p:cNvPr id="12" name="Группа 11"/>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7" name="Прямоугольник 1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4" name="Рисунок 13"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Прямоугольник 1"/>
          <p:cNvSpPr>
            <a:spLocks noChangeArrowheads="1"/>
          </p:cNvSpPr>
          <p:nvPr/>
        </p:nvSpPr>
        <p:spPr bwMode="auto">
          <a:xfrm>
            <a:off x="252000" y="720000"/>
            <a:ext cx="8640000" cy="5570756"/>
          </a:xfrm>
          <a:prstGeom prst="rect">
            <a:avLst/>
          </a:prstGeom>
          <a:noFill/>
          <a:ln w="9525">
            <a:noFill/>
            <a:miter lim="800000"/>
            <a:headEnd/>
            <a:tailEnd/>
          </a:ln>
        </p:spPr>
        <p:txBody>
          <a:bodyPr>
            <a:spAutoFit/>
          </a:bodyPr>
          <a:lstStyle/>
          <a:p>
            <a:pPr algn="just" fontAlgn="auto">
              <a:spcBef>
                <a:spcPts val="0"/>
              </a:spcBef>
              <a:spcAft>
                <a:spcPts val="0"/>
              </a:spcAft>
              <a:defRPr/>
            </a:pPr>
            <a:r>
              <a:rPr lang="ru-RU">
                <a:solidFill>
                  <a:srgbClr val="002060"/>
                </a:solidFill>
                <a:latin typeface="Calibri" pitchFamily="34" charset="0"/>
                <a:cs typeface="+mn-cs"/>
              </a:rPr>
              <a:t>Химическая природа и энергетика поверхности частиц кремнезема отличается от структуры и поверхностной энергии частиц ТУ (</a:t>
            </a:r>
            <a:r>
              <a:rPr lang="ru-RU" smtClean="0">
                <a:solidFill>
                  <a:srgbClr val="002060"/>
                </a:solidFill>
                <a:latin typeface="Calibri" pitchFamily="34" charset="0"/>
                <a:cs typeface="+mn-cs"/>
              </a:rPr>
              <a:t>рис.). </a:t>
            </a:r>
            <a:endParaRPr lang="ru-RU">
              <a:solidFill>
                <a:srgbClr val="002060"/>
              </a:solidFill>
              <a:latin typeface="Calibri" pitchFamily="34" charset="0"/>
              <a:cs typeface="+mn-cs"/>
            </a:endParaRPr>
          </a:p>
          <a:p>
            <a:pPr algn="just" fontAlgn="auto">
              <a:spcBef>
                <a:spcPts val="0"/>
              </a:spcBef>
              <a:spcAft>
                <a:spcPts val="0"/>
              </a:spcAft>
              <a:defRPr/>
            </a:pPr>
            <a:endParaRPr lang="ru-RU">
              <a:latin typeface="Calibri" pitchFamily="34" charset="0"/>
              <a:cs typeface="+mn-cs"/>
            </a:endParaRPr>
          </a:p>
          <a:p>
            <a:pPr algn="just" fontAlgn="auto">
              <a:spcBef>
                <a:spcPts val="0"/>
              </a:spcBef>
              <a:spcAft>
                <a:spcPts val="0"/>
              </a:spcAft>
              <a:defRPr/>
            </a:pPr>
            <a:endParaRPr lang="ru-RU">
              <a:latin typeface="Calibri" pitchFamily="34" charset="0"/>
              <a:cs typeface="+mn-cs"/>
            </a:endParaRPr>
          </a:p>
          <a:p>
            <a:pPr algn="just" fontAlgn="auto">
              <a:spcBef>
                <a:spcPts val="0"/>
              </a:spcBef>
              <a:spcAft>
                <a:spcPts val="0"/>
              </a:spcAft>
              <a:defRPr/>
            </a:pPr>
            <a:endParaRPr lang="ru-RU">
              <a:latin typeface="Calibri" pitchFamily="34" charset="0"/>
              <a:cs typeface="+mn-cs"/>
            </a:endParaRPr>
          </a:p>
          <a:p>
            <a:pPr algn="just" fontAlgn="auto">
              <a:spcBef>
                <a:spcPts val="0"/>
              </a:spcBef>
              <a:spcAft>
                <a:spcPts val="0"/>
              </a:spcAft>
              <a:defRPr/>
            </a:pPr>
            <a:endParaRPr lang="ru-RU">
              <a:latin typeface="Calibri" pitchFamily="34" charset="0"/>
              <a:cs typeface="+mn-cs"/>
            </a:endParaRPr>
          </a:p>
          <a:p>
            <a:pPr algn="just" fontAlgn="auto">
              <a:spcBef>
                <a:spcPts val="0"/>
              </a:spcBef>
              <a:spcAft>
                <a:spcPts val="0"/>
              </a:spcAft>
              <a:defRPr/>
            </a:pPr>
            <a:endParaRPr lang="ru-RU">
              <a:latin typeface="Calibri" pitchFamily="34" charset="0"/>
              <a:cs typeface="+mn-cs"/>
            </a:endParaRPr>
          </a:p>
          <a:p>
            <a:pPr algn="just" fontAlgn="auto">
              <a:spcBef>
                <a:spcPts val="0"/>
              </a:spcBef>
              <a:spcAft>
                <a:spcPts val="0"/>
              </a:spcAft>
              <a:defRPr/>
            </a:pPr>
            <a:endParaRPr lang="ru-RU">
              <a:latin typeface="Calibri" pitchFamily="34" charset="0"/>
              <a:cs typeface="+mn-cs"/>
            </a:endParaRPr>
          </a:p>
          <a:p>
            <a:pPr algn="just" fontAlgn="auto">
              <a:spcBef>
                <a:spcPts val="0"/>
              </a:spcBef>
              <a:spcAft>
                <a:spcPts val="0"/>
              </a:spcAft>
              <a:defRPr/>
            </a:pPr>
            <a:endParaRPr lang="ru-RU">
              <a:latin typeface="Calibri" pitchFamily="34" charset="0"/>
              <a:cs typeface="+mn-cs"/>
            </a:endParaRPr>
          </a:p>
          <a:p>
            <a:pPr algn="just" fontAlgn="auto">
              <a:spcBef>
                <a:spcPts val="0"/>
              </a:spcBef>
              <a:spcAft>
                <a:spcPts val="0"/>
              </a:spcAft>
              <a:defRPr/>
            </a:pPr>
            <a:endParaRPr lang="ru-RU">
              <a:latin typeface="Calibri" pitchFamily="34" charset="0"/>
              <a:cs typeface="+mn-cs"/>
            </a:endParaRPr>
          </a:p>
          <a:p>
            <a:pPr algn="just" fontAlgn="auto">
              <a:spcBef>
                <a:spcPts val="0"/>
              </a:spcBef>
              <a:spcAft>
                <a:spcPts val="0"/>
              </a:spcAft>
              <a:defRPr/>
            </a:pPr>
            <a:endParaRPr lang="ru-RU">
              <a:latin typeface="Calibri" pitchFamily="34" charset="0"/>
              <a:cs typeface="+mn-cs"/>
            </a:endParaRPr>
          </a:p>
          <a:p>
            <a:pPr algn="just" fontAlgn="auto">
              <a:spcBef>
                <a:spcPts val="0"/>
              </a:spcBef>
              <a:spcAft>
                <a:spcPts val="0"/>
              </a:spcAft>
              <a:defRPr/>
            </a:pPr>
            <a:endParaRPr lang="ru-RU">
              <a:latin typeface="Calibri" pitchFamily="34" charset="0"/>
              <a:cs typeface="+mn-cs"/>
            </a:endParaRPr>
          </a:p>
          <a:p>
            <a:pPr algn="just" fontAlgn="auto">
              <a:spcBef>
                <a:spcPts val="0"/>
              </a:spcBef>
              <a:spcAft>
                <a:spcPts val="0"/>
              </a:spcAft>
              <a:defRPr/>
            </a:pPr>
            <a:endParaRPr lang="ru-RU">
              <a:latin typeface="Calibri" pitchFamily="34" charset="0"/>
              <a:cs typeface="+mn-cs"/>
            </a:endParaRPr>
          </a:p>
          <a:p>
            <a:pPr algn="just" fontAlgn="auto">
              <a:spcBef>
                <a:spcPts val="0"/>
              </a:spcBef>
              <a:spcAft>
                <a:spcPts val="0"/>
              </a:spcAft>
              <a:defRPr/>
            </a:pPr>
            <a:endParaRPr lang="ru-RU">
              <a:latin typeface="Calibri" pitchFamily="34" charset="0"/>
              <a:cs typeface="+mn-cs"/>
            </a:endParaRPr>
          </a:p>
          <a:p>
            <a:pPr algn="just" fontAlgn="auto">
              <a:spcBef>
                <a:spcPts val="0"/>
              </a:spcBef>
              <a:spcAft>
                <a:spcPts val="0"/>
              </a:spcAft>
              <a:defRPr/>
            </a:pPr>
            <a:endParaRPr lang="ru-RU">
              <a:latin typeface="Calibri" pitchFamily="34" charset="0"/>
              <a:cs typeface="+mn-cs"/>
            </a:endParaRPr>
          </a:p>
          <a:p>
            <a:pPr algn="ctr" fontAlgn="auto">
              <a:spcBef>
                <a:spcPts val="0"/>
              </a:spcBef>
              <a:spcAft>
                <a:spcPts val="0"/>
              </a:spcAft>
              <a:defRPr/>
            </a:pPr>
            <a:r>
              <a:rPr lang="ru-RU" sz="1400" i="1">
                <a:latin typeface="Calibri" pitchFamily="34" charset="0"/>
                <a:cs typeface="+mn-cs"/>
              </a:rPr>
              <a:t>Ссылка: </a:t>
            </a:r>
            <a:r>
              <a:rPr lang="en-US" sz="1400" i="1">
                <a:latin typeface="Calibri" pitchFamily="34" charset="0"/>
                <a:cs typeface="+mn-cs"/>
              </a:rPr>
              <a:t>http://www.sciteclibrary.ru/rus/catalog/pages/1001.html</a:t>
            </a:r>
            <a:endParaRPr lang="ru-RU" sz="1400" i="1">
              <a:latin typeface="Calibri" pitchFamily="34" charset="0"/>
              <a:cs typeface="+mn-cs"/>
            </a:endParaRPr>
          </a:p>
          <a:p>
            <a:pPr algn="just" fontAlgn="auto">
              <a:spcBef>
                <a:spcPts val="0"/>
              </a:spcBef>
              <a:spcAft>
                <a:spcPts val="0"/>
              </a:spcAft>
              <a:defRPr/>
            </a:pPr>
            <a:endParaRPr lang="ru-RU">
              <a:latin typeface="Calibri" pitchFamily="34" charset="0"/>
              <a:cs typeface="+mn-cs"/>
            </a:endParaRPr>
          </a:p>
          <a:p>
            <a:pPr algn="just" fontAlgn="auto">
              <a:spcBef>
                <a:spcPts val="0"/>
              </a:spcBef>
              <a:spcAft>
                <a:spcPts val="0"/>
              </a:spcAft>
              <a:defRPr/>
            </a:pPr>
            <a:r>
              <a:rPr lang="ru-RU">
                <a:solidFill>
                  <a:srgbClr val="002060"/>
                </a:solidFill>
                <a:latin typeface="Calibri" pitchFamily="34" charset="0"/>
                <a:cs typeface="+mn-cs"/>
              </a:rPr>
              <a:t>Если энергия поверхности ТУ определяется дисперсионной составляющей, то в случае кремнезема главной является полярная составляющая, концентрация полярных </a:t>
            </a:r>
            <a:r>
              <a:rPr lang="ru-RU" err="1">
                <a:solidFill>
                  <a:srgbClr val="002060"/>
                </a:solidFill>
                <a:latin typeface="Calibri" pitchFamily="34" charset="0"/>
                <a:cs typeface="+mn-cs"/>
              </a:rPr>
              <a:t>силанольных</a:t>
            </a:r>
            <a:r>
              <a:rPr lang="ru-RU">
                <a:solidFill>
                  <a:srgbClr val="002060"/>
                </a:solidFill>
                <a:latin typeface="Calibri" pitchFamily="34" charset="0"/>
                <a:cs typeface="+mn-cs"/>
              </a:rPr>
              <a:t> групп на поверхности достигает </a:t>
            </a:r>
            <a:r>
              <a:rPr lang="ru-RU" smtClean="0">
                <a:solidFill>
                  <a:srgbClr val="002060"/>
                </a:solidFill>
                <a:latin typeface="Calibri" pitchFamily="34" charset="0"/>
                <a:cs typeface="+mn-cs"/>
              </a:rPr>
              <a:t>8-9/нм</a:t>
            </a:r>
            <a:r>
              <a:rPr lang="ru-RU">
                <a:solidFill>
                  <a:srgbClr val="002060"/>
                </a:solidFill>
                <a:latin typeface="Calibri" pitchFamily="34" charset="0"/>
                <a:cs typeface="+mn-cs"/>
              </a:rPr>
              <a:t>. </a:t>
            </a:r>
          </a:p>
        </p:txBody>
      </p:sp>
      <p:pic>
        <p:nvPicPr>
          <p:cNvPr id="66563" name="Picture 2"/>
          <p:cNvPicPr>
            <a:picLocks noChangeAspect="1" noChangeArrowheads="1"/>
          </p:cNvPicPr>
          <p:nvPr/>
        </p:nvPicPr>
        <p:blipFill>
          <a:blip r:embed="rId4" cstate="print"/>
          <a:srcRect/>
          <a:stretch>
            <a:fillRect/>
          </a:stretch>
        </p:blipFill>
        <p:spPr bwMode="auto">
          <a:xfrm>
            <a:off x="1571604" y="1428736"/>
            <a:ext cx="5989638" cy="3214687"/>
          </a:xfrm>
          <a:prstGeom prst="rect">
            <a:avLst/>
          </a:prstGeom>
          <a:noFill/>
          <a:ln w="9525">
            <a:noFill/>
            <a:miter lim="800000"/>
            <a:headEnd/>
            <a:tailEnd/>
          </a:ln>
        </p:spPr>
      </p:pic>
      <p:sp>
        <p:nvSpPr>
          <p:cNvPr id="66564" name="Номер слайда 3"/>
          <p:cNvSpPr>
            <a:spLocks noGrp="1"/>
          </p:cNvSpPr>
          <p:nvPr>
            <p:ph type="sldNum" sz="quarter" idx="12"/>
          </p:nvPr>
        </p:nvSpPr>
        <p:spPr bwMode="auto">
          <a:noFill/>
          <a:ln>
            <a:miter lim="800000"/>
            <a:headEnd/>
            <a:tailEnd/>
          </a:ln>
        </p:spPr>
        <p:txBody>
          <a:bodyPr/>
          <a:lstStyle/>
          <a:p>
            <a:fld id="{BEAD5E28-8429-4F91-8B56-4BEF28433955}" type="slidenum">
              <a:rPr lang="ru-RU" altLang="ru-RU" smtClean="0">
                <a:cs typeface="Arial" pitchFamily="34" charset="0"/>
              </a:rPr>
              <a:pPr/>
              <a:t>174</a:t>
            </a:fld>
            <a:endParaRPr lang="ru-RU" altLang="ru-RU" smtClean="0">
              <a:cs typeface="Arial" pitchFamily="34" charset="0"/>
            </a:endParaRPr>
          </a:p>
        </p:txBody>
      </p:sp>
      <p:grpSp>
        <p:nvGrpSpPr>
          <p:cNvPr id="10" name="Группа 9"/>
          <p:cNvGrpSpPr/>
          <p:nvPr/>
        </p:nvGrpSpPr>
        <p:grpSpPr>
          <a:xfrm>
            <a:off x="-32" y="0"/>
            <a:ext cx="9144032" cy="642918"/>
            <a:chOff x="-32" y="0"/>
            <a:chExt cx="9144032" cy="642918"/>
          </a:xfrm>
          <a:solidFill>
            <a:schemeClr val="tx2">
              <a:lumMod val="20000"/>
              <a:lumOff val="80000"/>
            </a:schemeClr>
          </a:solidFill>
          <a:effectLst/>
        </p:grpSpPr>
        <p:grpSp>
          <p:nvGrpSpPr>
            <p:cNvPr id="11" name="Группа 4"/>
            <p:cNvGrpSpPr/>
            <p:nvPr/>
          </p:nvGrpSpPr>
          <p:grpSpPr>
            <a:xfrm>
              <a:off x="0" y="0"/>
              <a:ext cx="9144000" cy="642918"/>
              <a:chOff x="0" y="0"/>
              <a:chExt cx="9144000" cy="642918"/>
            </a:xfrm>
            <a:grpFill/>
          </p:grpSpPr>
          <p:sp>
            <p:nvSpPr>
              <p:cNvPr id="13" name="Прямоугольник 12"/>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2" name="Рисунок 11"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Прямоугольник 1"/>
          <p:cNvSpPr>
            <a:spLocks noChangeArrowheads="1"/>
          </p:cNvSpPr>
          <p:nvPr/>
        </p:nvSpPr>
        <p:spPr bwMode="auto">
          <a:xfrm>
            <a:off x="252000" y="720000"/>
            <a:ext cx="8640000" cy="3847207"/>
          </a:xfrm>
          <a:prstGeom prst="rect">
            <a:avLst/>
          </a:prstGeom>
          <a:noFill/>
          <a:ln w="9525">
            <a:noFill/>
            <a:miter lim="800000"/>
            <a:headEnd/>
            <a:tailEnd/>
          </a:ln>
        </p:spPr>
        <p:txBody>
          <a:bodyPr wrap="square">
            <a:spAutoFit/>
          </a:bodyPr>
          <a:lstStyle/>
          <a:p>
            <a:pPr algn="just">
              <a:spcAft>
                <a:spcPts val="600"/>
              </a:spcAft>
            </a:pPr>
            <a:r>
              <a:rPr lang="ru-RU" altLang="ru-RU">
                <a:solidFill>
                  <a:srgbClr val="002060"/>
                </a:solidFill>
                <a:latin typeface="Calibri" pitchFamily="34" charset="0"/>
              </a:rPr>
              <a:t>Полярная поверхность имеет меньшее сродство к неполярным каучукам, в результате чего белая сажа существенно меньше их усиливает при равной с ТУ удельной поверхности, а взаимодействие частиц кремнезема друг с другом больше, чем частиц ТУ. </a:t>
            </a:r>
          </a:p>
          <a:p>
            <a:pPr algn="just">
              <a:spcAft>
                <a:spcPts val="600"/>
              </a:spcAft>
            </a:pPr>
            <a:r>
              <a:rPr lang="ru-RU" altLang="ru-RU">
                <a:solidFill>
                  <a:srgbClr val="002060"/>
                </a:solidFill>
                <a:latin typeface="Calibri" pitchFamily="34" charset="0"/>
              </a:rPr>
              <a:t>Поэтому сетка из частиц кремнезема разрушается при более высоких деформациях, вязкость смесей выше, смешение наполнителя с каучуком происходит труднее. Такие смеси приходится дольше вулканизовать, а вулканизационная сетка получается более редкой. </a:t>
            </a:r>
          </a:p>
          <a:p>
            <a:pPr algn="just">
              <a:spcAft>
                <a:spcPts val="600"/>
              </a:spcAft>
            </a:pPr>
            <a:r>
              <a:rPr lang="ru-RU" altLang="ru-RU">
                <a:solidFill>
                  <a:srgbClr val="002060"/>
                </a:solidFill>
                <a:latin typeface="Calibri" pitchFamily="34" charset="0"/>
              </a:rPr>
              <a:t>Поэтому длительное время кремнезем использовался как наполнитель только специальных резин или в качестве небольших добавок в резины с ТУ. Например, очень важную роль кремнезем выполняет в резинах каркаса шин, где он входит в состав системы резорцин - уротропин и существенно повышает адгезию нитей корда к резине.</a:t>
            </a:r>
          </a:p>
        </p:txBody>
      </p:sp>
      <p:sp>
        <p:nvSpPr>
          <p:cNvPr id="67587" name="Номер слайда 2"/>
          <p:cNvSpPr>
            <a:spLocks noGrp="1"/>
          </p:cNvSpPr>
          <p:nvPr>
            <p:ph type="sldNum" sz="quarter" idx="12"/>
          </p:nvPr>
        </p:nvSpPr>
        <p:spPr bwMode="auto">
          <a:noFill/>
          <a:ln>
            <a:miter lim="800000"/>
            <a:headEnd/>
            <a:tailEnd/>
          </a:ln>
        </p:spPr>
        <p:txBody>
          <a:bodyPr/>
          <a:lstStyle/>
          <a:p>
            <a:fld id="{4C416087-7045-4D79-9C40-A07FA9FA381D}" type="slidenum">
              <a:rPr lang="ru-RU" altLang="ru-RU" smtClean="0">
                <a:cs typeface="Arial" pitchFamily="34" charset="0"/>
              </a:rPr>
              <a:pPr/>
              <a:t>175</a:t>
            </a:fld>
            <a:endParaRPr lang="ru-RU" altLang="ru-RU" smtClean="0">
              <a:cs typeface="Arial" pitchFamily="34" charset="0"/>
            </a:endParaRPr>
          </a:p>
        </p:txBody>
      </p:sp>
      <p:grpSp>
        <p:nvGrpSpPr>
          <p:cNvPr id="14" name="Группа 13"/>
          <p:cNvGrpSpPr/>
          <p:nvPr/>
        </p:nvGrpSpPr>
        <p:grpSpPr>
          <a:xfrm>
            <a:off x="-32" y="0"/>
            <a:ext cx="9144032" cy="642918"/>
            <a:chOff x="-32" y="0"/>
            <a:chExt cx="9144032" cy="642918"/>
          </a:xfrm>
          <a:solidFill>
            <a:schemeClr val="tx2">
              <a:lumMod val="20000"/>
              <a:lumOff val="80000"/>
            </a:schemeClr>
          </a:solidFill>
          <a:effectLst/>
        </p:grpSpPr>
        <p:grpSp>
          <p:nvGrpSpPr>
            <p:cNvPr id="15" name="Группа 4"/>
            <p:cNvGrpSpPr/>
            <p:nvPr/>
          </p:nvGrpSpPr>
          <p:grpSpPr>
            <a:xfrm>
              <a:off x="0" y="0"/>
              <a:ext cx="9144000" cy="642918"/>
              <a:chOff x="0" y="0"/>
              <a:chExt cx="9144000" cy="642918"/>
            </a:xfrm>
            <a:grpFill/>
          </p:grpSpPr>
          <p:sp>
            <p:nvSpPr>
              <p:cNvPr id="17" name="Прямоугольник 1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6" name="Рисунок 15"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Прямоугольник 1"/>
          <p:cNvSpPr>
            <a:spLocks noChangeArrowheads="1"/>
          </p:cNvSpPr>
          <p:nvPr/>
        </p:nvSpPr>
        <p:spPr bwMode="auto">
          <a:xfrm>
            <a:off x="252000" y="1080000"/>
            <a:ext cx="8640000" cy="4755148"/>
          </a:xfrm>
          <a:prstGeom prst="rect">
            <a:avLst/>
          </a:prstGeom>
          <a:noFill/>
          <a:ln w="9525">
            <a:noFill/>
            <a:miter lim="800000"/>
            <a:headEnd/>
            <a:tailEnd/>
          </a:ln>
        </p:spPr>
        <p:txBody>
          <a:bodyPr>
            <a:spAutoFit/>
          </a:bodyPr>
          <a:lstStyle/>
          <a:p>
            <a:pPr algn="just">
              <a:spcAft>
                <a:spcPts val="600"/>
              </a:spcAft>
            </a:pPr>
            <a:r>
              <a:rPr lang="ru-RU" altLang="ru-RU">
                <a:solidFill>
                  <a:srgbClr val="002060"/>
                </a:solidFill>
                <a:latin typeface="Calibri" pitchFamily="34" charset="0"/>
              </a:rPr>
              <a:t>Развернувшееся в 80-х годах ХХ века движение "зеленых", потребовавших усилить внимание к охране окружающей среды и особенно активно действовавших в странах Западной Европы, поставило вопрос об уменьшении вредного воздействия не только выхлопных газов автомобиля, но и токсического влияния продуктов производства и износа шин</a:t>
            </a:r>
            <a:r>
              <a:rPr lang="ru-RU" altLang="ru-RU" smtClean="0">
                <a:solidFill>
                  <a:srgbClr val="002060"/>
                </a:solidFill>
                <a:latin typeface="Calibri" pitchFamily="34" charset="0"/>
              </a:rPr>
              <a:t>.</a:t>
            </a:r>
          </a:p>
          <a:p>
            <a:pPr algn="just">
              <a:spcAft>
                <a:spcPts val="600"/>
              </a:spcAft>
            </a:pPr>
            <a:r>
              <a:rPr lang="ru-RU" altLang="ru-RU" smtClean="0">
                <a:solidFill>
                  <a:srgbClr val="002060"/>
                </a:solidFill>
                <a:latin typeface="Calibri" pitchFamily="34" charset="0"/>
              </a:rPr>
              <a:t>Как ответ на требование экологического движения, производители шин в 1992 году выдвинули концепцию "зеленой" шины. Она предусматривает на стадии производства улучшение санитарно-гигиенических условий труда, а на стадии эксплуатации - снижение потерь на качение с целью уменьшения расхода топлива и выброса выхлопных газов. </a:t>
            </a:r>
          </a:p>
          <a:p>
            <a:pPr algn="just">
              <a:spcAft>
                <a:spcPts val="600"/>
              </a:spcAft>
            </a:pPr>
            <a:r>
              <a:rPr lang="ru-RU" altLang="ru-RU" smtClean="0">
                <a:solidFill>
                  <a:srgbClr val="002060"/>
                </a:solidFill>
                <a:latin typeface="Calibri" pitchFamily="34" charset="0"/>
              </a:rPr>
              <a:t>Повышение экологической безопасности при изготовлении и эксплуатации шин достигается путем исключения или сокращения содержания материалов, выделяющих мономеры, олигомеры, другие летучие вещества, канцерогенные и другие вредные соединения. </a:t>
            </a:r>
          </a:p>
          <a:p>
            <a:pPr algn="just">
              <a:spcAft>
                <a:spcPts val="600"/>
              </a:spcAft>
            </a:pPr>
            <a:r>
              <a:rPr lang="ru-RU" altLang="ru-RU" b="1" smtClean="0">
                <a:solidFill>
                  <a:srgbClr val="0B02C6"/>
                </a:solidFill>
                <a:latin typeface="Calibri" pitchFamily="34" charset="0"/>
              </a:rPr>
              <a:t>Одним из вредных компонентов резины является ТУ, поэтому возникла актуальная задача его замены на другой активный наполнитель </a:t>
            </a:r>
            <a:r>
              <a:rPr lang="ru-RU" b="1" smtClean="0">
                <a:solidFill>
                  <a:srgbClr val="0B02C6"/>
                </a:solidFill>
                <a:latin typeface="Calibri" pitchFamily="34" charset="0"/>
              </a:rPr>
              <a:t>— </a:t>
            </a:r>
            <a:r>
              <a:rPr lang="ru-RU" altLang="ru-RU" b="1" smtClean="0">
                <a:solidFill>
                  <a:srgbClr val="0B02C6"/>
                </a:solidFill>
                <a:latin typeface="Calibri" pitchFamily="34" charset="0"/>
              </a:rPr>
              <a:t> кремнекислоту. </a:t>
            </a:r>
            <a:endParaRPr lang="ru-RU" altLang="ru-RU">
              <a:solidFill>
                <a:srgbClr val="0B02C6"/>
              </a:solidFill>
              <a:latin typeface="Calibri" pitchFamily="34" charset="0"/>
            </a:endParaRPr>
          </a:p>
        </p:txBody>
      </p:sp>
      <p:sp>
        <p:nvSpPr>
          <p:cNvPr id="69635" name="TextBox 2"/>
          <p:cNvSpPr txBox="1">
            <a:spLocks noChangeArrowheads="1"/>
          </p:cNvSpPr>
          <p:nvPr/>
        </p:nvSpPr>
        <p:spPr bwMode="auto">
          <a:xfrm>
            <a:off x="1643042" y="720000"/>
            <a:ext cx="6000750" cy="360000"/>
          </a:xfrm>
          <a:prstGeom prst="rect">
            <a:avLst/>
          </a:prstGeom>
          <a:noFill/>
          <a:ln w="9525">
            <a:noFill/>
            <a:miter lim="800000"/>
            <a:headEnd/>
            <a:tailEnd/>
          </a:ln>
        </p:spPr>
        <p:txBody>
          <a:bodyPr>
            <a:spAutoFit/>
          </a:bodyPr>
          <a:lstStyle/>
          <a:p>
            <a:pPr algn="ctr"/>
            <a:r>
              <a:rPr lang="ru-RU" altLang="ru-RU" sz="2000" b="1">
                <a:solidFill>
                  <a:srgbClr val="00642D"/>
                </a:solidFill>
                <a:latin typeface="Calibri" pitchFamily="34" charset="0"/>
              </a:rPr>
              <a:t>ЗЕЛЕНАЯ ШИНА </a:t>
            </a:r>
          </a:p>
        </p:txBody>
      </p:sp>
      <p:sp>
        <p:nvSpPr>
          <p:cNvPr id="69637" name="Номер слайда 4"/>
          <p:cNvSpPr>
            <a:spLocks noGrp="1"/>
          </p:cNvSpPr>
          <p:nvPr>
            <p:ph type="sldNum" sz="quarter" idx="12"/>
          </p:nvPr>
        </p:nvSpPr>
        <p:spPr bwMode="auto">
          <a:noFill/>
          <a:ln>
            <a:miter lim="800000"/>
            <a:headEnd/>
            <a:tailEnd/>
          </a:ln>
        </p:spPr>
        <p:txBody>
          <a:bodyPr/>
          <a:lstStyle/>
          <a:p>
            <a:fld id="{20D5244B-1CEA-413C-BCA1-EB8FC9E14D27}" type="slidenum">
              <a:rPr lang="ru-RU" altLang="ru-RU" smtClean="0">
                <a:cs typeface="Arial" pitchFamily="34" charset="0"/>
              </a:rPr>
              <a:pPr/>
              <a:t>176</a:t>
            </a:fld>
            <a:endParaRPr lang="ru-RU" altLang="ru-RU" smtClean="0">
              <a:cs typeface="Arial" pitchFamily="34" charset="0"/>
            </a:endParaRPr>
          </a:p>
        </p:txBody>
      </p:sp>
      <p:grpSp>
        <p:nvGrpSpPr>
          <p:cNvPr id="10" name="Группа 9"/>
          <p:cNvGrpSpPr/>
          <p:nvPr/>
        </p:nvGrpSpPr>
        <p:grpSpPr>
          <a:xfrm>
            <a:off x="-32" y="0"/>
            <a:ext cx="9144032" cy="642918"/>
            <a:chOff x="-32" y="0"/>
            <a:chExt cx="9144032" cy="642918"/>
          </a:xfrm>
          <a:solidFill>
            <a:schemeClr val="tx2">
              <a:lumMod val="20000"/>
              <a:lumOff val="80000"/>
            </a:schemeClr>
          </a:solidFill>
          <a:effectLst/>
        </p:grpSpPr>
        <p:grpSp>
          <p:nvGrpSpPr>
            <p:cNvPr id="16" name="Группа 4"/>
            <p:cNvGrpSpPr/>
            <p:nvPr/>
          </p:nvGrpSpPr>
          <p:grpSpPr>
            <a:xfrm>
              <a:off x="0" y="0"/>
              <a:ext cx="9144000" cy="642918"/>
              <a:chOff x="0" y="0"/>
              <a:chExt cx="9144000" cy="642918"/>
            </a:xfrm>
            <a:grpFill/>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7" name="Рисунок 16"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Прямоугольник 1"/>
          <p:cNvSpPr>
            <a:spLocks noChangeArrowheads="1"/>
          </p:cNvSpPr>
          <p:nvPr/>
        </p:nvSpPr>
        <p:spPr bwMode="auto">
          <a:xfrm>
            <a:off x="252000" y="720000"/>
            <a:ext cx="8640000" cy="5663089"/>
          </a:xfrm>
          <a:prstGeom prst="rect">
            <a:avLst/>
          </a:prstGeom>
          <a:noFill/>
          <a:ln w="9525">
            <a:noFill/>
            <a:miter lim="800000"/>
            <a:headEnd/>
            <a:tailEnd/>
          </a:ln>
        </p:spPr>
        <p:txBody>
          <a:bodyPr wrap="square">
            <a:spAutoFit/>
          </a:bodyPr>
          <a:lstStyle/>
          <a:p>
            <a:pPr algn="just">
              <a:spcAft>
                <a:spcPts val="600"/>
              </a:spcAft>
            </a:pPr>
            <a:r>
              <a:rPr lang="ru-RU" altLang="ru-RU" smtClean="0">
                <a:solidFill>
                  <a:srgbClr val="002060"/>
                </a:solidFill>
                <a:latin typeface="Calibri" pitchFamily="34" charset="0"/>
                <a:cs typeface="Times New Roman" pitchFamily="18" charset="0"/>
              </a:rPr>
              <a:t>Первоначальные </a:t>
            </a:r>
            <a:r>
              <a:rPr lang="ru-RU" altLang="ru-RU" b="1" smtClean="0">
                <a:solidFill>
                  <a:srgbClr val="0B02C6"/>
                </a:solidFill>
                <a:latin typeface="Calibri" pitchFamily="34" charset="0"/>
                <a:cs typeface="Times New Roman" pitchFamily="18" charset="0"/>
              </a:rPr>
              <a:t>теории усиления</a:t>
            </a:r>
            <a:r>
              <a:rPr lang="ru-RU" altLang="ru-RU" smtClean="0">
                <a:solidFill>
                  <a:srgbClr val="002060"/>
                </a:solidFill>
                <a:latin typeface="Calibri" pitchFamily="34" charset="0"/>
                <a:cs typeface="Times New Roman" pitchFamily="18" charset="0"/>
              </a:rPr>
              <a:t>, предложенные В. </a:t>
            </a:r>
            <a:r>
              <a:rPr lang="ru-RU" altLang="ru-RU" err="1" smtClean="0">
                <a:solidFill>
                  <a:srgbClr val="002060"/>
                </a:solidFill>
                <a:latin typeface="Calibri" pitchFamily="34" charset="0"/>
                <a:cs typeface="Times New Roman" pitchFamily="18" charset="0"/>
              </a:rPr>
              <a:t>Вигандом</a:t>
            </a:r>
            <a:r>
              <a:rPr lang="ru-RU" altLang="ru-RU" smtClean="0">
                <a:solidFill>
                  <a:srgbClr val="002060"/>
                </a:solidFill>
                <a:latin typeface="Calibri" pitchFamily="34" charset="0"/>
                <a:cs typeface="Times New Roman" pitchFamily="18" charset="0"/>
              </a:rPr>
              <a:t> применительно к резиновым смесям (при их оптимальном наполнении), излагались примерно следующим образом: </a:t>
            </a:r>
          </a:p>
          <a:p>
            <a:pPr algn="just" eaLnBrk="0" hangingPunct="0">
              <a:spcAft>
                <a:spcPts val="600"/>
              </a:spcAft>
              <a:buFont typeface="+mj-lt"/>
              <a:buAutoNum type="arabicPeriod"/>
            </a:pPr>
            <a:r>
              <a:rPr lang="ru-RU" altLang="ru-RU" smtClean="0">
                <a:solidFill>
                  <a:srgbClr val="002060"/>
                </a:solidFill>
                <a:latin typeface="Calibri" pitchFamily="34" charset="0"/>
                <a:cs typeface="Times New Roman" pitchFamily="18" charset="0"/>
                <a:sym typeface="Symbol" pitchFamily="18" charset="2"/>
              </a:rPr>
              <a:t> Каучук образует в смеси дискретную фазу, состоящую из отдельных структурных единиц, в общем больших по размеру, чем индивидуальные частицы усиливающего </a:t>
            </a:r>
            <a:r>
              <a:rPr lang="ru-RU" altLang="ru-RU" err="1" smtClean="0">
                <a:solidFill>
                  <a:srgbClr val="002060"/>
                </a:solidFill>
                <a:latin typeface="Calibri" pitchFamily="34" charset="0"/>
                <a:cs typeface="Times New Roman" pitchFamily="18" charset="0"/>
                <a:sym typeface="Symbol" pitchFamily="18" charset="2"/>
              </a:rPr>
              <a:t>техуглерода</a:t>
            </a:r>
            <a:r>
              <a:rPr lang="ru-RU" altLang="ru-RU" smtClean="0">
                <a:solidFill>
                  <a:srgbClr val="002060"/>
                </a:solidFill>
                <a:latin typeface="Calibri" pitchFamily="34" charset="0"/>
                <a:cs typeface="Times New Roman" pitchFamily="18" charset="0"/>
                <a:sym typeface="Symbol" pitchFamily="18" charset="2"/>
              </a:rPr>
              <a:t>. </a:t>
            </a:r>
          </a:p>
          <a:p>
            <a:pPr algn="just" eaLnBrk="0" hangingPunct="0">
              <a:spcAft>
                <a:spcPts val="600"/>
              </a:spcAft>
              <a:buFont typeface="+mj-lt"/>
              <a:buAutoNum type="arabicPeriod"/>
            </a:pPr>
            <a:r>
              <a:rPr lang="ru-RU" altLang="ru-RU" smtClean="0">
                <a:solidFill>
                  <a:srgbClr val="002060"/>
                </a:solidFill>
                <a:latin typeface="Calibri" pitchFamily="34" charset="0"/>
                <a:cs typeface="Times New Roman" pitchFamily="18" charset="0"/>
                <a:sym typeface="Symbol" pitchFamily="18" charset="2"/>
              </a:rPr>
              <a:t> Слои </a:t>
            </a:r>
            <a:r>
              <a:rPr lang="ru-RU" altLang="ru-RU" err="1" smtClean="0">
                <a:solidFill>
                  <a:srgbClr val="002060"/>
                </a:solidFill>
                <a:latin typeface="Calibri" pitchFamily="34" charset="0"/>
                <a:cs typeface="Times New Roman" pitchFamily="18" charset="0"/>
                <a:sym typeface="Symbol" pitchFamily="18" charset="2"/>
              </a:rPr>
              <a:t>техуглерода</a:t>
            </a:r>
            <a:r>
              <a:rPr lang="ru-RU" altLang="ru-RU" smtClean="0">
                <a:solidFill>
                  <a:srgbClr val="002060"/>
                </a:solidFill>
                <a:latin typeface="Calibri" pitchFamily="34" charset="0"/>
                <a:cs typeface="Times New Roman" pitchFamily="18" charset="0"/>
                <a:sym typeface="Symbol" pitchFamily="18" charset="2"/>
              </a:rPr>
              <a:t> окружают каждую макромолекулу каучука и образуют комплексы </a:t>
            </a:r>
            <a:r>
              <a:rPr lang="ru-RU" altLang="ru-RU" err="1" smtClean="0">
                <a:solidFill>
                  <a:srgbClr val="002060"/>
                </a:solidFill>
                <a:latin typeface="Calibri" pitchFamily="34" charset="0"/>
                <a:cs typeface="Times New Roman" pitchFamily="18" charset="0"/>
                <a:sym typeface="Symbol" pitchFamily="18" charset="2"/>
              </a:rPr>
              <a:t>каучук-техуглерод</a:t>
            </a:r>
            <a:r>
              <a:rPr lang="ru-RU" altLang="ru-RU" smtClean="0">
                <a:solidFill>
                  <a:srgbClr val="002060"/>
                </a:solidFill>
                <a:latin typeface="Calibri" pitchFamily="34" charset="0"/>
                <a:cs typeface="Times New Roman" pitchFamily="18" charset="0"/>
                <a:sym typeface="Symbol" pitchFamily="18" charset="2"/>
              </a:rPr>
              <a:t> (</a:t>
            </a:r>
            <a:r>
              <a:rPr lang="ru-RU" altLang="ru-RU" err="1" smtClean="0">
                <a:solidFill>
                  <a:srgbClr val="002060"/>
                </a:solidFill>
                <a:latin typeface="Calibri" pitchFamily="34" charset="0"/>
                <a:cs typeface="Times New Roman" pitchFamily="18" charset="0"/>
                <a:sym typeface="Symbol" pitchFamily="18" charset="2"/>
              </a:rPr>
              <a:t>сажекаучуковый</a:t>
            </a:r>
            <a:r>
              <a:rPr lang="ru-RU" altLang="ru-RU" smtClean="0">
                <a:solidFill>
                  <a:srgbClr val="002060"/>
                </a:solidFill>
                <a:latin typeface="Calibri" pitchFamily="34" charset="0"/>
                <a:cs typeface="Times New Roman" pitchFamily="18" charset="0"/>
                <a:sym typeface="Symbol" pitchFamily="18" charset="2"/>
              </a:rPr>
              <a:t> гель), которые связаны между собой поверхностными силами притяжения. Образование таких структур возможно, когда величина макромолекул существенно больше размера частиц </a:t>
            </a:r>
            <a:r>
              <a:rPr lang="ru-RU" altLang="ru-RU" err="1" smtClean="0">
                <a:solidFill>
                  <a:srgbClr val="002060"/>
                </a:solidFill>
                <a:latin typeface="Calibri" pitchFamily="34" charset="0"/>
                <a:cs typeface="Times New Roman" pitchFamily="18" charset="0"/>
                <a:sym typeface="Symbol" pitchFamily="18" charset="2"/>
              </a:rPr>
              <a:t>техуглерода</a:t>
            </a:r>
            <a:r>
              <a:rPr lang="ru-RU" altLang="ru-RU" smtClean="0">
                <a:solidFill>
                  <a:srgbClr val="002060"/>
                </a:solidFill>
                <a:latin typeface="Calibri" pitchFamily="34" charset="0"/>
                <a:cs typeface="Times New Roman" pitchFamily="18" charset="0"/>
                <a:sym typeface="Symbol" pitchFamily="18" charset="2"/>
              </a:rPr>
              <a:t>. Дополнительные количества частиц </a:t>
            </a:r>
            <a:r>
              <a:rPr lang="ru-RU" altLang="ru-RU" err="1" smtClean="0">
                <a:solidFill>
                  <a:srgbClr val="002060"/>
                </a:solidFill>
                <a:latin typeface="Calibri" pitchFamily="34" charset="0"/>
                <a:cs typeface="Times New Roman" pitchFamily="18" charset="0"/>
                <a:sym typeface="Symbol" pitchFamily="18" charset="2"/>
              </a:rPr>
              <a:t>техуглерода</a:t>
            </a:r>
            <a:r>
              <a:rPr lang="ru-RU" altLang="ru-RU" smtClean="0">
                <a:solidFill>
                  <a:srgbClr val="002060"/>
                </a:solidFill>
                <a:latin typeface="Calibri" pitchFamily="34" charset="0"/>
                <a:cs typeface="Times New Roman" pitchFamily="18" charset="0"/>
                <a:sym typeface="Symbol" pitchFamily="18" charset="2"/>
              </a:rPr>
              <a:t> заполняют пустоты между комплексами </a:t>
            </a:r>
            <a:r>
              <a:rPr lang="ru-RU" altLang="ru-RU" err="1" smtClean="0">
                <a:solidFill>
                  <a:srgbClr val="002060"/>
                </a:solidFill>
                <a:latin typeface="Calibri" pitchFamily="34" charset="0"/>
                <a:cs typeface="Times New Roman" pitchFamily="18" charset="0"/>
                <a:sym typeface="Symbol" pitchFamily="18" charset="2"/>
              </a:rPr>
              <a:t>каучук-техуглерод</a:t>
            </a:r>
            <a:r>
              <a:rPr lang="ru-RU" altLang="ru-RU" smtClean="0">
                <a:solidFill>
                  <a:srgbClr val="002060"/>
                </a:solidFill>
                <a:latin typeface="Calibri" pitchFamily="34" charset="0"/>
                <a:cs typeface="Times New Roman" pitchFamily="18" charset="0"/>
              </a:rPr>
              <a:t>. </a:t>
            </a:r>
          </a:p>
          <a:p>
            <a:pPr algn="just" eaLnBrk="0" hangingPunct="0">
              <a:spcAft>
                <a:spcPts val="600"/>
              </a:spcAft>
              <a:buFont typeface="+mj-lt"/>
              <a:buAutoNum type="arabicPeriod"/>
            </a:pPr>
            <a:r>
              <a:rPr lang="ru-RU" altLang="ru-RU" smtClean="0">
                <a:solidFill>
                  <a:srgbClr val="002060"/>
                </a:solidFill>
                <a:latin typeface="Calibri" pitchFamily="34" charset="0"/>
                <a:cs typeface="Times New Roman" pitchFamily="18" charset="0"/>
                <a:sym typeface="Symbol" pitchFamily="18" charset="2"/>
              </a:rPr>
              <a:t> </a:t>
            </a:r>
            <a:r>
              <a:rPr lang="ru-RU" altLang="ru-RU" err="1" smtClean="0">
                <a:solidFill>
                  <a:srgbClr val="002060"/>
                </a:solidFill>
                <a:latin typeface="Calibri" pitchFamily="34" charset="0"/>
                <a:cs typeface="Times New Roman" pitchFamily="18" charset="0"/>
                <a:sym typeface="Symbol" pitchFamily="18" charset="2"/>
              </a:rPr>
              <a:t>Техуглерод</a:t>
            </a:r>
            <a:r>
              <a:rPr lang="ru-RU" altLang="ru-RU" smtClean="0">
                <a:solidFill>
                  <a:srgbClr val="002060"/>
                </a:solidFill>
                <a:latin typeface="Calibri" pitchFamily="34" charset="0"/>
                <a:cs typeface="Times New Roman" pitchFamily="18" charset="0"/>
                <a:sym typeface="Symbol" pitchFamily="18" charset="2"/>
              </a:rPr>
              <a:t>, добавленный после заполнения пустот, действует расклинивающим образом, раздвигая комплексы с прогрессивным уменьшением эффекта усиления. </a:t>
            </a:r>
          </a:p>
          <a:p>
            <a:pPr algn="just" eaLnBrk="0" hangingPunct="0">
              <a:spcAft>
                <a:spcPts val="600"/>
              </a:spcAft>
            </a:pPr>
            <a:r>
              <a:rPr lang="ru-RU" altLang="ru-RU" smtClean="0">
                <a:solidFill>
                  <a:srgbClr val="002060"/>
                </a:solidFill>
                <a:latin typeface="Calibri" pitchFamily="34" charset="0"/>
                <a:cs typeface="Times New Roman" pitchFamily="18" charset="0"/>
              </a:rPr>
              <a:t>Не весь наполнитель, введенный в каучук способен образовывать цепочечные структуры. Часть его, количественно зависящая от свойств составных частей смеси, остается в виде групп или агрегатов различного числа первичных частиц внутри звеньев структуры наполнителя. Такие вкрапления снижают общую механическую прочность композиций. Этим и объясняется  наличие оптимума наполнения</a:t>
            </a:r>
            <a:r>
              <a:rPr lang="ru-RU" altLang="ru-RU" b="1" smtClean="0">
                <a:solidFill>
                  <a:srgbClr val="002060"/>
                </a:solidFill>
                <a:latin typeface="Calibri" pitchFamily="34" charset="0"/>
                <a:cs typeface="Times New Roman" pitchFamily="18" charset="0"/>
              </a:rPr>
              <a:t>. </a:t>
            </a:r>
            <a:endParaRPr lang="ru-RU" altLang="ru-RU" b="1" smtClean="0">
              <a:solidFill>
                <a:srgbClr val="002060"/>
              </a:solidFill>
              <a:latin typeface="Calibri" pitchFamily="34" charset="0"/>
            </a:endParaRPr>
          </a:p>
        </p:txBody>
      </p:sp>
      <p:sp>
        <p:nvSpPr>
          <p:cNvPr id="67587" name="Номер слайда 2"/>
          <p:cNvSpPr>
            <a:spLocks noGrp="1"/>
          </p:cNvSpPr>
          <p:nvPr>
            <p:ph type="sldNum" sz="quarter" idx="12"/>
          </p:nvPr>
        </p:nvSpPr>
        <p:spPr bwMode="auto">
          <a:noFill/>
          <a:ln>
            <a:miter lim="800000"/>
            <a:headEnd/>
            <a:tailEnd/>
          </a:ln>
        </p:spPr>
        <p:txBody>
          <a:bodyPr/>
          <a:lstStyle/>
          <a:p>
            <a:fld id="{4C416087-7045-4D79-9C40-A07FA9FA381D}" type="slidenum">
              <a:rPr lang="ru-RU" altLang="ru-RU" smtClean="0">
                <a:cs typeface="Arial" pitchFamily="34" charset="0"/>
              </a:rPr>
              <a:pPr/>
              <a:t>177</a:t>
            </a:fld>
            <a:endParaRPr lang="ru-RU" altLang="ru-RU" smtClean="0">
              <a:cs typeface="Arial" pitchFamily="34" charset="0"/>
            </a:endParaRPr>
          </a:p>
        </p:txBody>
      </p:sp>
      <p:grpSp>
        <p:nvGrpSpPr>
          <p:cNvPr id="14" name="Группа 13"/>
          <p:cNvGrpSpPr/>
          <p:nvPr/>
        </p:nvGrpSpPr>
        <p:grpSpPr>
          <a:xfrm>
            <a:off x="-32" y="0"/>
            <a:ext cx="9144032" cy="642918"/>
            <a:chOff x="-32" y="0"/>
            <a:chExt cx="9144032" cy="642918"/>
          </a:xfrm>
          <a:solidFill>
            <a:schemeClr val="tx2">
              <a:lumMod val="20000"/>
              <a:lumOff val="80000"/>
            </a:schemeClr>
          </a:solidFill>
          <a:effectLst/>
        </p:grpSpPr>
        <p:grpSp>
          <p:nvGrpSpPr>
            <p:cNvPr id="15" name="Группа 4"/>
            <p:cNvGrpSpPr/>
            <p:nvPr/>
          </p:nvGrpSpPr>
          <p:grpSpPr>
            <a:xfrm>
              <a:off x="0" y="0"/>
              <a:ext cx="9144000" cy="642918"/>
              <a:chOff x="0" y="0"/>
              <a:chExt cx="9144000" cy="642918"/>
            </a:xfrm>
            <a:grpFill/>
          </p:grpSpPr>
          <p:sp>
            <p:nvSpPr>
              <p:cNvPr id="17" name="Прямоугольник 1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6" name="Рисунок 15"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178</a:t>
            </a:fld>
            <a:endParaRPr lang="ru-RU"/>
          </a:p>
        </p:txBody>
      </p:sp>
      <p:sp>
        <p:nvSpPr>
          <p:cNvPr id="3" name="Прямоугольник 2"/>
          <p:cNvSpPr/>
          <p:nvPr/>
        </p:nvSpPr>
        <p:spPr>
          <a:xfrm>
            <a:off x="252000" y="1080000"/>
            <a:ext cx="8640000" cy="1831271"/>
          </a:xfrm>
          <a:prstGeom prst="rect">
            <a:avLst/>
          </a:prstGeom>
        </p:spPr>
        <p:txBody>
          <a:bodyPr wrap="square">
            <a:spAutoFit/>
          </a:bodyPr>
          <a:lstStyle/>
          <a:p>
            <a:pPr algn="just">
              <a:spcAft>
                <a:spcPts val="600"/>
              </a:spcAft>
            </a:pPr>
            <a:r>
              <a:rPr lang="ru-RU" altLang="ru-RU" err="1" smtClean="0">
                <a:solidFill>
                  <a:srgbClr val="002060"/>
                </a:solidFill>
                <a:latin typeface="Calibri" pitchFamily="34" charset="0"/>
                <a:cs typeface="Times New Roman" pitchFamily="18" charset="0"/>
              </a:rPr>
              <a:t>Адгезионная</a:t>
            </a:r>
            <a:r>
              <a:rPr lang="ru-RU" altLang="ru-RU" smtClean="0">
                <a:solidFill>
                  <a:srgbClr val="002060"/>
                </a:solidFill>
                <a:latin typeface="Calibri" pitchFamily="34" charset="0"/>
                <a:cs typeface="Times New Roman" pitchFamily="18" charset="0"/>
              </a:rPr>
              <a:t> теория позволяет объяснить как механизм усиления, так и механизм разрушения наполненных резин. </a:t>
            </a:r>
          </a:p>
          <a:p>
            <a:pPr algn="just">
              <a:spcAft>
                <a:spcPts val="600"/>
              </a:spcAft>
            </a:pPr>
            <a:r>
              <a:rPr lang="ru-RU" altLang="ru-RU" smtClean="0">
                <a:solidFill>
                  <a:srgbClr val="002060"/>
                </a:solidFill>
                <a:latin typeface="Calibri" pitchFamily="34" charset="0"/>
                <a:cs typeface="Times New Roman" pitchFamily="18" charset="0"/>
              </a:rPr>
              <a:t>В работах </a:t>
            </a:r>
            <a:r>
              <a:rPr lang="ru-RU" altLang="ru-RU" err="1" smtClean="0">
                <a:solidFill>
                  <a:srgbClr val="002060"/>
                </a:solidFill>
                <a:latin typeface="Calibri" pitchFamily="34" charset="0"/>
                <a:cs typeface="Times New Roman" pitchFamily="18" charset="0"/>
              </a:rPr>
              <a:t>Крауса</a:t>
            </a:r>
            <a:r>
              <a:rPr lang="ru-RU" altLang="ru-RU" smtClean="0">
                <a:solidFill>
                  <a:srgbClr val="002060"/>
                </a:solidFill>
                <a:latin typeface="Calibri" pitchFamily="34" charset="0"/>
                <a:cs typeface="Times New Roman" pitchFamily="18" charset="0"/>
              </a:rPr>
              <a:t>, </a:t>
            </a:r>
            <a:r>
              <a:rPr lang="ru-RU" altLang="ru-RU" err="1" smtClean="0">
                <a:solidFill>
                  <a:srgbClr val="002060"/>
                </a:solidFill>
                <a:latin typeface="Calibri" pitchFamily="34" charset="0"/>
                <a:cs typeface="Times New Roman" pitchFamily="18" charset="0"/>
              </a:rPr>
              <a:t>Данненберга</a:t>
            </a:r>
            <a:r>
              <a:rPr lang="ru-RU" altLang="ru-RU" smtClean="0">
                <a:solidFill>
                  <a:srgbClr val="002060"/>
                </a:solidFill>
                <a:latin typeface="Calibri" pitchFamily="34" charset="0"/>
                <a:cs typeface="Times New Roman" pitchFamily="18" charset="0"/>
              </a:rPr>
              <a:t> и </a:t>
            </a:r>
            <a:r>
              <a:rPr lang="ru-RU" altLang="ru-RU" err="1" smtClean="0">
                <a:solidFill>
                  <a:srgbClr val="002060"/>
                </a:solidFill>
                <a:latin typeface="Calibri" pitchFamily="34" charset="0"/>
                <a:cs typeface="Times New Roman" pitchFamily="18" charset="0"/>
              </a:rPr>
              <a:t>Бунстра</a:t>
            </a:r>
            <a:r>
              <a:rPr lang="ru-RU" altLang="ru-RU" smtClean="0">
                <a:solidFill>
                  <a:srgbClr val="002060"/>
                </a:solidFill>
                <a:latin typeface="Calibri" pitchFamily="34" charset="0"/>
                <a:cs typeface="Times New Roman" pitchFamily="18" charset="0"/>
              </a:rPr>
              <a:t>, </a:t>
            </a:r>
            <a:r>
              <a:rPr lang="ru-RU" altLang="ru-RU" err="1" smtClean="0">
                <a:solidFill>
                  <a:srgbClr val="002060"/>
                </a:solidFill>
                <a:latin typeface="Calibri" pitchFamily="34" charset="0"/>
                <a:cs typeface="Times New Roman" pitchFamily="18" charset="0"/>
              </a:rPr>
              <a:t>Студебейкера</a:t>
            </a:r>
            <a:r>
              <a:rPr lang="ru-RU" altLang="ru-RU" smtClean="0">
                <a:solidFill>
                  <a:srgbClr val="002060"/>
                </a:solidFill>
                <a:latin typeface="Calibri" pitchFamily="34" charset="0"/>
                <a:cs typeface="Times New Roman" pitchFamily="18" charset="0"/>
              </a:rPr>
              <a:t> показано, что за счет сильных адсорбционных или химических связей каучука с наполнителем в наполненной резине общее число поперечных сшивок больше, чем в </a:t>
            </a:r>
            <a:r>
              <a:rPr lang="ru-RU" altLang="ru-RU" err="1" smtClean="0">
                <a:solidFill>
                  <a:srgbClr val="002060"/>
                </a:solidFill>
                <a:latin typeface="Calibri" pitchFamily="34" charset="0"/>
                <a:cs typeface="Times New Roman" pitchFamily="18" charset="0"/>
              </a:rPr>
              <a:t>ненаполненных</a:t>
            </a:r>
            <a:r>
              <a:rPr lang="ru-RU" altLang="ru-RU" smtClean="0">
                <a:solidFill>
                  <a:srgbClr val="002060"/>
                </a:solidFill>
                <a:latin typeface="Calibri" pitchFamily="34" charset="0"/>
                <a:cs typeface="Times New Roman" pitchFamily="18" charset="0"/>
              </a:rPr>
              <a:t> резинах.</a:t>
            </a:r>
          </a:p>
        </p:txBody>
      </p:sp>
      <p:sp>
        <p:nvSpPr>
          <p:cNvPr id="9" name="TextBox 8"/>
          <p:cNvSpPr txBox="1"/>
          <p:nvPr/>
        </p:nvSpPr>
        <p:spPr>
          <a:xfrm>
            <a:off x="3428992" y="714356"/>
            <a:ext cx="2232662" cy="369332"/>
          </a:xfrm>
          <a:prstGeom prst="rect">
            <a:avLst/>
          </a:prstGeom>
          <a:noFill/>
        </p:spPr>
        <p:txBody>
          <a:bodyPr wrap="none" rtlCol="0">
            <a:spAutoFit/>
          </a:bodyPr>
          <a:lstStyle/>
          <a:p>
            <a:pPr algn="ctr"/>
            <a:r>
              <a:rPr lang="ru-RU" altLang="ru-RU" b="1" err="1" smtClean="0">
                <a:solidFill>
                  <a:srgbClr val="C00000"/>
                </a:solidFill>
                <a:latin typeface="Calibri" pitchFamily="34" charset="0"/>
                <a:cs typeface="Times New Roman" pitchFamily="18" charset="0"/>
              </a:rPr>
              <a:t>Адгезионная</a:t>
            </a:r>
            <a:r>
              <a:rPr lang="ru-RU" altLang="ru-RU" b="1" smtClean="0">
                <a:solidFill>
                  <a:srgbClr val="C00000"/>
                </a:solidFill>
                <a:latin typeface="Calibri" pitchFamily="34" charset="0"/>
                <a:cs typeface="Times New Roman" pitchFamily="18" charset="0"/>
              </a:rPr>
              <a:t> теория</a:t>
            </a:r>
            <a:endParaRPr lang="ru-RU" altLang="ru-RU" b="1">
              <a:solidFill>
                <a:srgbClr val="C00000"/>
              </a:solidFill>
              <a:latin typeface="Calibri" pitchFamily="34" charset="0"/>
              <a:cs typeface="Times New Roman" pitchFamily="18" charset="0"/>
            </a:endParaRPr>
          </a:p>
        </p:txBody>
      </p:sp>
      <p:sp>
        <p:nvSpPr>
          <p:cNvPr id="10" name="TextBox 9"/>
          <p:cNvSpPr txBox="1"/>
          <p:nvPr/>
        </p:nvSpPr>
        <p:spPr>
          <a:xfrm>
            <a:off x="3286116" y="3071810"/>
            <a:ext cx="2524410" cy="369332"/>
          </a:xfrm>
          <a:prstGeom prst="rect">
            <a:avLst/>
          </a:prstGeom>
          <a:noFill/>
        </p:spPr>
        <p:txBody>
          <a:bodyPr wrap="none" rtlCol="0">
            <a:spAutoFit/>
          </a:bodyPr>
          <a:lstStyle/>
          <a:p>
            <a:pPr algn="ctr"/>
            <a:r>
              <a:rPr lang="ru-RU" altLang="ru-RU" b="1" smtClean="0">
                <a:solidFill>
                  <a:srgbClr val="C00000"/>
                </a:solidFill>
                <a:latin typeface="Calibri" pitchFamily="34" charset="0"/>
              </a:rPr>
              <a:t>Школа П.А. </a:t>
            </a:r>
            <a:r>
              <a:rPr lang="ru-RU" altLang="ru-RU" b="1" err="1" smtClean="0">
                <a:solidFill>
                  <a:srgbClr val="C00000"/>
                </a:solidFill>
                <a:latin typeface="Calibri" pitchFamily="34" charset="0"/>
              </a:rPr>
              <a:t>Ребиндера</a:t>
            </a:r>
            <a:r>
              <a:rPr lang="ru-RU" altLang="ru-RU" b="1" smtClean="0">
                <a:solidFill>
                  <a:srgbClr val="C00000"/>
                </a:solidFill>
                <a:latin typeface="Calibri" pitchFamily="34" charset="0"/>
              </a:rPr>
              <a:t> </a:t>
            </a:r>
          </a:p>
        </p:txBody>
      </p:sp>
      <p:sp>
        <p:nvSpPr>
          <p:cNvPr id="11" name="Прямоугольник 10"/>
          <p:cNvSpPr/>
          <p:nvPr/>
        </p:nvSpPr>
        <p:spPr>
          <a:xfrm>
            <a:off x="252000" y="3429000"/>
            <a:ext cx="8640000" cy="1477328"/>
          </a:xfrm>
          <a:prstGeom prst="rect">
            <a:avLst/>
          </a:prstGeom>
        </p:spPr>
        <p:txBody>
          <a:bodyPr wrap="square">
            <a:spAutoFit/>
          </a:bodyPr>
          <a:lstStyle/>
          <a:p>
            <a:pPr algn="just"/>
            <a:r>
              <a:rPr lang="ru-RU" altLang="ru-RU" smtClean="0">
                <a:solidFill>
                  <a:srgbClr val="002060"/>
                </a:solidFill>
                <a:latin typeface="Calibri" pitchFamily="34" charset="0"/>
              </a:rPr>
              <a:t>При введении в эластомеры твердых наполнителей происходит существенное уменьшение молекулярной подвижности макромолекул в поверхностном слое на границе раздела каучук-наполнитель, что является результатом, во-первых, </a:t>
            </a:r>
            <a:r>
              <a:rPr lang="ru-RU" altLang="ru-RU" err="1" smtClean="0">
                <a:solidFill>
                  <a:srgbClr val="002060"/>
                </a:solidFill>
                <a:latin typeface="Calibri" pitchFamily="34" charset="0"/>
              </a:rPr>
              <a:t>стерических</a:t>
            </a:r>
            <a:r>
              <a:rPr lang="ru-RU" altLang="ru-RU" smtClean="0">
                <a:solidFill>
                  <a:srgbClr val="002060"/>
                </a:solidFill>
                <a:latin typeface="Calibri" pitchFamily="34" charset="0"/>
              </a:rPr>
              <a:t> ограничений, обусловленных наличием твердой поверхности, во-вторых, взаимодействием полимера с поверхностью наполнителя.</a:t>
            </a:r>
          </a:p>
        </p:txBody>
      </p:sp>
      <p:grpSp>
        <p:nvGrpSpPr>
          <p:cNvPr id="12" name="Группа 11"/>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4" name="Рисунок 13"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p:cNvSpPr>
            <a:spLocks noChangeArrowheads="1"/>
          </p:cNvSpPr>
          <p:nvPr/>
        </p:nvSpPr>
        <p:spPr bwMode="auto">
          <a:xfrm>
            <a:off x="252000" y="720000"/>
            <a:ext cx="8640000" cy="1600438"/>
          </a:xfrm>
          <a:prstGeom prst="rect">
            <a:avLst/>
          </a:prstGeom>
          <a:noFill/>
          <a:ln w="9525">
            <a:noFill/>
            <a:miter lim="800000"/>
            <a:headEnd/>
            <a:tailEnd/>
          </a:ln>
        </p:spPr>
        <p:txBody>
          <a:bodyPr anchor="ctr">
            <a:spAutoFit/>
          </a:bodyPr>
          <a:lstStyle/>
          <a:p>
            <a:pPr algn="just">
              <a:spcAft>
                <a:spcPts val="600"/>
              </a:spcAft>
            </a:pPr>
            <a:r>
              <a:rPr lang="ru-RU" altLang="ru-RU">
                <a:solidFill>
                  <a:srgbClr val="002060"/>
                </a:solidFill>
                <a:latin typeface="Calibri" pitchFamily="34" charset="0"/>
                <a:cs typeface="Times New Roman" pitchFamily="18" charset="0"/>
              </a:rPr>
              <a:t>Неактивные наполнители (мел, оксид железа и др.) образуют в массе каучука дисперсную фазу в виде изолированных первичных частиц или </a:t>
            </a:r>
            <a:r>
              <a:rPr lang="ru-RU" altLang="ru-RU" smtClean="0">
                <a:solidFill>
                  <a:srgbClr val="002060"/>
                </a:solidFill>
                <a:latin typeface="Calibri" pitchFamily="34" charset="0"/>
                <a:cs typeface="Times New Roman" pitchFamily="18" charset="0"/>
              </a:rPr>
              <a:t>агрегатов. </a:t>
            </a:r>
            <a:endParaRPr lang="ru-RU" altLang="ru-RU">
              <a:solidFill>
                <a:srgbClr val="002060"/>
              </a:solidFill>
              <a:latin typeface="Calibri" pitchFamily="34" charset="0"/>
              <a:cs typeface="Times New Roman" pitchFamily="18" charset="0"/>
            </a:endParaRPr>
          </a:p>
          <a:p>
            <a:pPr algn="just">
              <a:spcAft>
                <a:spcPts val="600"/>
              </a:spcAft>
            </a:pPr>
            <a:r>
              <a:rPr lang="ru-RU" altLang="ru-RU" smtClean="0">
                <a:solidFill>
                  <a:srgbClr val="002060"/>
                </a:solidFill>
                <a:latin typeface="Calibri" pitchFamily="34" charset="0"/>
                <a:cs typeface="Times New Roman" pitchFamily="18" charset="0"/>
              </a:rPr>
              <a:t>Характерная </a:t>
            </a:r>
            <a:r>
              <a:rPr lang="ru-RU" altLang="ru-RU">
                <a:solidFill>
                  <a:srgbClr val="002060"/>
                </a:solidFill>
                <a:latin typeface="Calibri" pitchFamily="34" charset="0"/>
                <a:cs typeface="Times New Roman" pitchFamily="18" charset="0"/>
              </a:rPr>
              <a:t>особенность усиливающих наполнителей </a:t>
            </a:r>
            <a:r>
              <a:rPr lang="ru-RU" smtClean="0">
                <a:solidFill>
                  <a:srgbClr val="002060"/>
                </a:solidFill>
                <a:cs typeface="Arial" charset="0"/>
              </a:rPr>
              <a:t>–</a:t>
            </a:r>
            <a:r>
              <a:rPr lang="ru-RU" altLang="ru-RU" smtClean="0">
                <a:solidFill>
                  <a:srgbClr val="002060"/>
                </a:solidFill>
                <a:latin typeface="Calibri" pitchFamily="34" charset="0"/>
                <a:cs typeface="Times New Roman" pitchFamily="18" charset="0"/>
              </a:rPr>
              <a:t> </a:t>
            </a:r>
            <a:r>
              <a:rPr lang="ru-RU" altLang="ru-RU">
                <a:solidFill>
                  <a:srgbClr val="002060"/>
                </a:solidFill>
                <a:latin typeface="Calibri" pitchFamily="34" charset="0"/>
                <a:cs typeface="Times New Roman" pitchFamily="18" charset="0"/>
              </a:rPr>
              <a:t>это их способность образовывать цепочечные структуры в среде каучука (рис. б). </a:t>
            </a:r>
            <a:r>
              <a:rPr lang="ru-RU" altLang="ru-RU" b="1">
                <a:latin typeface="Calibri" pitchFamily="34" charset="0"/>
              </a:rPr>
              <a:t> </a:t>
            </a:r>
          </a:p>
          <a:p>
            <a:pPr indent="450850" algn="just"/>
            <a:endParaRPr lang="ru-RU" altLang="ru-RU" sz="1600">
              <a:solidFill>
                <a:srgbClr val="FF0000"/>
              </a:solidFill>
              <a:latin typeface="Times New Roman" pitchFamily="18" charset="0"/>
              <a:cs typeface="Times New Roman" pitchFamily="18" charset="0"/>
              <a:sym typeface="Symbol" pitchFamily="18" charset="2"/>
            </a:endParaRPr>
          </a:p>
        </p:txBody>
      </p:sp>
      <p:sp>
        <p:nvSpPr>
          <p:cNvPr id="72707"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latin typeface="Calibri" pitchFamily="34" charset="0"/>
            </a:endParaRPr>
          </a:p>
        </p:txBody>
      </p:sp>
      <p:sp>
        <p:nvSpPr>
          <p:cNvPr id="72708"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latin typeface="Calibri" pitchFamily="34" charset="0"/>
            </a:endParaRPr>
          </a:p>
        </p:txBody>
      </p:sp>
      <p:sp>
        <p:nvSpPr>
          <p:cNvPr id="72709" name="Номер слайда 7"/>
          <p:cNvSpPr>
            <a:spLocks noGrp="1"/>
          </p:cNvSpPr>
          <p:nvPr>
            <p:ph type="sldNum" sz="quarter" idx="12"/>
          </p:nvPr>
        </p:nvSpPr>
        <p:spPr bwMode="auto">
          <a:noFill/>
          <a:ln>
            <a:miter lim="800000"/>
            <a:headEnd/>
            <a:tailEnd/>
          </a:ln>
        </p:spPr>
        <p:txBody>
          <a:bodyPr/>
          <a:lstStyle/>
          <a:p>
            <a:fld id="{D8C4FACD-C0C9-4C95-A74B-FDA06C14A0B9}" type="slidenum">
              <a:rPr lang="ru-RU" altLang="ru-RU" smtClean="0">
                <a:cs typeface="Arial" pitchFamily="34" charset="0"/>
              </a:rPr>
              <a:pPr/>
              <a:t>179</a:t>
            </a:fld>
            <a:endParaRPr lang="ru-RU" altLang="ru-RU" smtClean="0">
              <a:cs typeface="Arial" pitchFamily="34" charset="0"/>
            </a:endParaRPr>
          </a:p>
        </p:txBody>
      </p:sp>
      <p:pic>
        <p:nvPicPr>
          <p:cNvPr id="72710" name="Picture 10"/>
          <p:cNvPicPr>
            <a:picLocks noChangeAspect="1" noChangeArrowheads="1"/>
          </p:cNvPicPr>
          <p:nvPr/>
        </p:nvPicPr>
        <p:blipFill>
          <a:blip r:embed="rId4" cstate="print"/>
          <a:srcRect/>
          <a:stretch>
            <a:fillRect/>
          </a:stretch>
        </p:blipFill>
        <p:spPr bwMode="auto">
          <a:xfrm>
            <a:off x="2643174" y="2143116"/>
            <a:ext cx="3500462" cy="2531366"/>
          </a:xfrm>
          <a:prstGeom prst="rect">
            <a:avLst/>
          </a:prstGeom>
          <a:noFill/>
          <a:ln w="9525">
            <a:noFill/>
            <a:miter lim="800000"/>
            <a:headEnd/>
            <a:tailEnd/>
          </a:ln>
        </p:spPr>
      </p:pic>
      <p:sp>
        <p:nvSpPr>
          <p:cNvPr id="11" name="TextBox 10"/>
          <p:cNvSpPr txBox="1"/>
          <p:nvPr/>
        </p:nvSpPr>
        <p:spPr>
          <a:xfrm>
            <a:off x="252000" y="4572008"/>
            <a:ext cx="8640000" cy="1200329"/>
          </a:xfrm>
          <a:prstGeom prst="rect">
            <a:avLst/>
          </a:prstGeom>
          <a:noFill/>
        </p:spPr>
        <p:txBody>
          <a:bodyPr>
            <a:spAutoFit/>
          </a:bodyPr>
          <a:lstStyle/>
          <a:p>
            <a:pPr algn="just">
              <a:defRPr/>
            </a:pPr>
            <a:r>
              <a:rPr lang="ru-RU" smtClean="0">
                <a:solidFill>
                  <a:srgbClr val="002060"/>
                </a:solidFill>
                <a:latin typeface="+mj-lt"/>
                <a:cs typeface="Arial" charset="0"/>
              </a:rPr>
              <a:t>Рис. Схема </a:t>
            </a:r>
            <a:r>
              <a:rPr lang="ru-RU">
                <a:solidFill>
                  <a:srgbClr val="002060"/>
                </a:solidFill>
                <a:latin typeface="+mj-lt"/>
                <a:cs typeface="Arial" charset="0"/>
              </a:rPr>
              <a:t>формирования углеродно-каучуковых частиц </a:t>
            </a:r>
            <a:r>
              <a:rPr lang="ru-RU" smtClean="0">
                <a:solidFill>
                  <a:srgbClr val="002060"/>
                </a:solidFill>
                <a:latin typeface="+mj-lt"/>
                <a:cs typeface="Arial" charset="0"/>
              </a:rPr>
              <a:t>а</a:t>
            </a:r>
            <a:r>
              <a:rPr lang="ru-RU">
                <a:solidFill>
                  <a:srgbClr val="002060"/>
                </a:solidFill>
                <a:latin typeface="+mj-lt"/>
                <a:cs typeface="Arial" charset="0"/>
              </a:rPr>
              <a:t>) и их физических взаимодействий по цепочечному (б) и сегментальному (в) механизму: </a:t>
            </a:r>
            <a:endParaRPr lang="ru-RU" smtClean="0">
              <a:solidFill>
                <a:srgbClr val="002060"/>
              </a:solidFill>
              <a:latin typeface="+mj-lt"/>
              <a:cs typeface="Arial" charset="0"/>
            </a:endParaRPr>
          </a:p>
          <a:p>
            <a:pPr algn="just">
              <a:defRPr/>
            </a:pPr>
            <a:r>
              <a:rPr lang="ru-RU" smtClean="0">
                <a:solidFill>
                  <a:srgbClr val="002060"/>
                </a:solidFill>
                <a:latin typeface="+mj-lt"/>
                <a:cs typeface="Arial" charset="0"/>
              </a:rPr>
              <a:t>1 </a:t>
            </a:r>
            <a:r>
              <a:rPr lang="ru-RU">
                <a:solidFill>
                  <a:srgbClr val="002060"/>
                </a:solidFill>
                <a:latin typeface="+mj-lt"/>
                <a:cs typeface="Arial" charset="0"/>
              </a:rPr>
              <a:t>– растаскивание агломерата на углеродно-каучуковые частицы; 2 – формирование переходного слоя вокруг частицы; 3 – углеродно-каучуковая система</a:t>
            </a:r>
            <a:r>
              <a:rPr lang="ru-RU">
                <a:solidFill>
                  <a:srgbClr val="002060"/>
                </a:solidFill>
                <a:latin typeface="Arial" charset="0"/>
                <a:cs typeface="Arial" charset="0"/>
              </a:rPr>
              <a:t>.</a:t>
            </a:r>
          </a:p>
        </p:txBody>
      </p:sp>
      <p:sp>
        <p:nvSpPr>
          <p:cNvPr id="72712" name="Rectangle 11"/>
          <p:cNvSpPr>
            <a:spLocks noChangeArrowheads="1"/>
          </p:cNvSpPr>
          <p:nvPr/>
        </p:nvSpPr>
        <p:spPr bwMode="auto">
          <a:xfrm>
            <a:off x="252000" y="5786454"/>
            <a:ext cx="8624925" cy="584775"/>
          </a:xfrm>
          <a:prstGeom prst="rect">
            <a:avLst/>
          </a:prstGeom>
          <a:noFill/>
          <a:ln w="9525">
            <a:noFill/>
            <a:miter lim="800000"/>
            <a:headEnd/>
            <a:tailEnd/>
          </a:ln>
        </p:spPr>
        <p:txBody>
          <a:bodyPr wrap="none" anchor="ctr">
            <a:spAutoFit/>
          </a:bodyPr>
          <a:lstStyle/>
          <a:p>
            <a:pPr eaLnBrk="0" hangingPunct="0"/>
            <a:r>
              <a:rPr lang="ru-RU" sz="1600">
                <a:latin typeface="Calibri" pitchFamily="34" charset="0"/>
                <a:cs typeface="Calibri" pitchFamily="34" charset="0"/>
              </a:rPr>
              <a:t>Ссылка: Ю.Н. Никитин Основы усиления резины </a:t>
            </a:r>
            <a:r>
              <a:rPr lang="ru-RU" sz="1600" err="1">
                <a:latin typeface="Calibri" pitchFamily="34" charset="0"/>
                <a:cs typeface="Calibri" pitchFamily="34" charset="0"/>
              </a:rPr>
              <a:t>техуглеродом</a:t>
            </a:r>
            <a:r>
              <a:rPr lang="ru-RU" sz="1600">
                <a:latin typeface="Calibri" pitchFamily="34" charset="0"/>
                <a:cs typeface="Calibri" pitchFamily="34" charset="0"/>
              </a:rPr>
              <a:t> // Вопросы химии и химической </a:t>
            </a:r>
          </a:p>
          <a:p>
            <a:pPr eaLnBrk="0" hangingPunct="0"/>
            <a:r>
              <a:rPr lang="ru-RU" sz="1600">
                <a:latin typeface="Calibri" pitchFamily="34" charset="0"/>
                <a:cs typeface="Calibri" pitchFamily="34" charset="0"/>
              </a:rPr>
              <a:t>технологии, 2013 -№1-С. 99-112.</a:t>
            </a:r>
            <a:endParaRPr lang="ru-RU" sz="1600"/>
          </a:p>
        </p:txBody>
      </p:sp>
      <p:grpSp>
        <p:nvGrpSpPr>
          <p:cNvPr id="14" name="Группа 13"/>
          <p:cNvGrpSpPr/>
          <p:nvPr/>
        </p:nvGrpSpPr>
        <p:grpSpPr>
          <a:xfrm>
            <a:off x="-32" y="0"/>
            <a:ext cx="9144032" cy="642918"/>
            <a:chOff x="-32" y="0"/>
            <a:chExt cx="9144032" cy="642918"/>
          </a:xfrm>
          <a:solidFill>
            <a:schemeClr val="tx2">
              <a:lumMod val="20000"/>
              <a:lumOff val="80000"/>
            </a:schemeClr>
          </a:solidFill>
          <a:effectLst/>
        </p:grpSpPr>
        <p:grpSp>
          <p:nvGrpSpPr>
            <p:cNvPr id="20" name="Группа 4"/>
            <p:cNvGrpSpPr/>
            <p:nvPr/>
          </p:nvGrpSpPr>
          <p:grpSpPr>
            <a:xfrm>
              <a:off x="0" y="0"/>
              <a:ext cx="9144000" cy="642918"/>
              <a:chOff x="0" y="0"/>
              <a:chExt cx="9144000" cy="642918"/>
            </a:xfrm>
            <a:grpFill/>
          </p:grpSpPr>
          <p:sp>
            <p:nvSpPr>
              <p:cNvPr id="22" name="Прямоугольник 2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21" name="Рисунок 20" descr="logo_lable_s-vfu_clear.png"/>
            <p:cNvPicPr>
              <a:picLocks noChangeAspect="1"/>
            </p:cNvPicPr>
            <p:nvPr/>
          </p:nvPicPr>
          <p:blipFill>
            <a:blip r:embed="rId5"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1214422"/>
            <a:ext cx="8643998" cy="3143272"/>
          </a:xfrm>
        </p:spPr>
        <p:txBody>
          <a:bodyPr>
            <a:noAutofit/>
          </a:bodyPr>
          <a:lstStyle/>
          <a:p>
            <a:pPr marL="0" indent="361950">
              <a:buNone/>
            </a:pPr>
            <a:r>
              <a:rPr lang="ru-RU" sz="1800" b="1" smtClean="0">
                <a:solidFill>
                  <a:srgbClr val="0B02C6"/>
                </a:solidFill>
              </a:rPr>
              <a:t>1. По происхождению </a:t>
            </a:r>
          </a:p>
          <a:p>
            <a:pPr marL="0" indent="361950">
              <a:buNone/>
            </a:pPr>
            <a:endParaRPr lang="ru-RU" sz="1800" smtClean="0">
              <a:solidFill>
                <a:srgbClr val="0B02C6"/>
              </a:solidFill>
            </a:endParaRPr>
          </a:p>
          <a:p>
            <a:pPr marL="0" indent="0" algn="just">
              <a:spcBef>
                <a:spcPts val="0"/>
              </a:spcBef>
              <a:spcAft>
                <a:spcPts val="1200"/>
              </a:spcAft>
              <a:buNone/>
            </a:pPr>
            <a:r>
              <a:rPr lang="ru-RU" sz="1800" smtClean="0">
                <a:solidFill>
                  <a:srgbClr val="002060"/>
                </a:solidFill>
                <a:sym typeface="Symbol"/>
              </a:rPr>
              <a:t></a:t>
            </a:r>
            <a:r>
              <a:rPr lang="ru-RU" sz="1800" smtClean="0">
                <a:solidFill>
                  <a:srgbClr val="002060"/>
                </a:solidFill>
              </a:rPr>
              <a:t> </a:t>
            </a:r>
            <a:r>
              <a:rPr lang="ru-RU" sz="1800" b="1" smtClean="0">
                <a:solidFill>
                  <a:srgbClr val="C00000"/>
                </a:solidFill>
              </a:rPr>
              <a:t>Природные (натуральные) </a:t>
            </a:r>
            <a:r>
              <a:rPr lang="ru-RU" sz="1800" smtClean="0">
                <a:solidFill>
                  <a:srgbClr val="002060"/>
                </a:solidFill>
              </a:rPr>
              <a:t>– полимеры, выделенные  из  сырья животного, растительного, микробиологического, минерального происхождения; образуются в ходе фото-, биосинтеза из простейших соединений  под действием ферментов, света и других факторов;</a:t>
            </a:r>
          </a:p>
          <a:p>
            <a:pPr marL="0" indent="0" algn="just">
              <a:spcBef>
                <a:spcPts val="0"/>
              </a:spcBef>
              <a:spcAft>
                <a:spcPts val="1200"/>
              </a:spcAft>
              <a:buNone/>
            </a:pPr>
            <a:r>
              <a:rPr lang="ru-RU" sz="1800" smtClean="0">
                <a:solidFill>
                  <a:srgbClr val="002060"/>
                </a:solidFill>
                <a:sym typeface="Symbol"/>
              </a:rPr>
              <a:t></a:t>
            </a:r>
            <a:r>
              <a:rPr lang="ru-RU" sz="1800" smtClean="0">
                <a:solidFill>
                  <a:srgbClr val="002060"/>
                </a:solidFill>
              </a:rPr>
              <a:t> </a:t>
            </a:r>
            <a:r>
              <a:rPr lang="ru-RU" sz="1800" b="1" smtClean="0">
                <a:solidFill>
                  <a:srgbClr val="C00000"/>
                </a:solidFill>
              </a:rPr>
              <a:t>Искусственные</a:t>
            </a:r>
            <a:r>
              <a:rPr lang="ru-RU" sz="1800" smtClean="0">
                <a:solidFill>
                  <a:srgbClr val="002060"/>
                </a:solidFill>
              </a:rPr>
              <a:t> – природные полимеры, подвергнутые, физической или биологи-ческой модификации;</a:t>
            </a:r>
          </a:p>
          <a:p>
            <a:pPr marL="0" indent="0" algn="just">
              <a:spcBef>
                <a:spcPts val="0"/>
              </a:spcBef>
              <a:spcAft>
                <a:spcPts val="1200"/>
              </a:spcAft>
              <a:buNone/>
            </a:pPr>
            <a:r>
              <a:rPr lang="ru-RU" sz="1800" smtClean="0">
                <a:solidFill>
                  <a:srgbClr val="002060"/>
                </a:solidFill>
                <a:sym typeface="Symbol"/>
              </a:rPr>
              <a:t></a:t>
            </a:r>
            <a:r>
              <a:rPr lang="ru-RU" sz="1800" b="1" smtClean="0">
                <a:solidFill>
                  <a:srgbClr val="C00000"/>
                </a:solidFill>
              </a:rPr>
              <a:t> Синтетические </a:t>
            </a:r>
            <a:r>
              <a:rPr lang="ru-RU" sz="1800" smtClean="0">
                <a:solidFill>
                  <a:srgbClr val="002060"/>
                </a:solidFill>
              </a:rPr>
              <a:t>– полимеры, полученные путем химического синтеза из молекул мономеров или путем полимераналогичных превращений в полимерах.</a:t>
            </a:r>
          </a:p>
          <a:p>
            <a:pPr>
              <a:buNone/>
            </a:pPr>
            <a:endParaRPr lang="ru-RU" sz="1600" smtClean="0">
              <a:solidFill>
                <a:srgbClr val="002060"/>
              </a:solidFill>
            </a:endParaRPr>
          </a:p>
          <a:p>
            <a:pPr marL="0" indent="0" algn="just">
              <a:spcBef>
                <a:spcPts val="0"/>
              </a:spcBef>
              <a:spcAft>
                <a:spcPts val="1200"/>
              </a:spcAft>
              <a:buNone/>
            </a:pPr>
            <a:endParaRPr lang="ru-RU" sz="1600">
              <a:solidFill>
                <a:srgbClr val="002060"/>
              </a:solidFill>
            </a:endParaRPr>
          </a:p>
        </p:txBody>
      </p:sp>
      <p:sp>
        <p:nvSpPr>
          <p:cNvPr id="9" name="Номер слайда 1"/>
          <p:cNvSpPr>
            <a:spLocks noGrp="1"/>
          </p:cNvSpPr>
          <p:nvPr>
            <p:ph type="sldNum" sz="quarter" idx="12"/>
          </p:nvPr>
        </p:nvSpPr>
        <p:spPr/>
        <p:txBody>
          <a:bodyPr/>
          <a:lstStyle/>
          <a:p>
            <a:fld id="{3B46923B-772B-4878-82EA-E2BF3C0C558C}" type="slidenum">
              <a:rPr lang="ru-RU" smtClean="0"/>
              <a:pPr/>
              <a:t>18</a:t>
            </a:fld>
            <a:endParaRPr lang="ru-RU"/>
          </a:p>
        </p:txBody>
      </p:sp>
      <p:sp>
        <p:nvSpPr>
          <p:cNvPr id="5" name="TextBox 4"/>
          <p:cNvSpPr txBox="1"/>
          <p:nvPr/>
        </p:nvSpPr>
        <p:spPr>
          <a:xfrm>
            <a:off x="2786050" y="714356"/>
            <a:ext cx="2938368" cy="369332"/>
          </a:xfrm>
          <a:prstGeom prst="rect">
            <a:avLst/>
          </a:prstGeom>
          <a:noFill/>
        </p:spPr>
        <p:txBody>
          <a:bodyPr wrap="none" rtlCol="0">
            <a:spAutoFit/>
          </a:bodyPr>
          <a:lstStyle/>
          <a:p>
            <a:r>
              <a:rPr lang="ru-RU" b="1" smtClean="0">
                <a:solidFill>
                  <a:srgbClr val="C00000"/>
                </a:solidFill>
              </a:rPr>
              <a:t>Классификация полимеров</a:t>
            </a:r>
            <a:endParaRPr lang="ru-RU">
              <a:solidFill>
                <a:srgbClr val="C00000"/>
              </a:solidFill>
            </a:endParaRPr>
          </a:p>
        </p:txBody>
      </p:sp>
      <p:grpSp>
        <p:nvGrpSpPr>
          <p:cNvPr id="13" name="Группа 9"/>
          <p:cNvGrpSpPr/>
          <p:nvPr/>
        </p:nvGrpSpPr>
        <p:grpSpPr>
          <a:xfrm>
            <a:off x="-32" y="0"/>
            <a:ext cx="9144032" cy="642918"/>
            <a:chOff x="-32" y="0"/>
            <a:chExt cx="9144032" cy="642918"/>
          </a:xfrm>
          <a:solidFill>
            <a:schemeClr val="tx2">
              <a:lumMod val="20000"/>
              <a:lumOff val="80000"/>
            </a:schemeClr>
          </a:solidFill>
          <a:effectLst/>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18" name="Рисунок 17"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252000" y="720000"/>
            <a:ext cx="8640000" cy="3093154"/>
          </a:xfrm>
          <a:prstGeom prst="rect">
            <a:avLst/>
          </a:prstGeom>
          <a:noFill/>
          <a:ln w="9525">
            <a:noFill/>
            <a:miter lim="800000"/>
            <a:headEnd/>
            <a:tailEnd/>
          </a:ln>
        </p:spPr>
        <p:txBody>
          <a:bodyPr anchor="ctr">
            <a:spAutoFit/>
          </a:bodyPr>
          <a:lstStyle/>
          <a:p>
            <a:pPr algn="just">
              <a:spcAft>
                <a:spcPts val="600"/>
              </a:spcAft>
            </a:pPr>
            <a:r>
              <a:rPr lang="ru-RU" altLang="ru-RU" b="1">
                <a:solidFill>
                  <a:srgbClr val="0B02C6"/>
                </a:solidFill>
                <a:latin typeface="Calibri" pitchFamily="34" charset="0"/>
                <a:cs typeface="Times New Roman" pitchFamily="18" charset="0"/>
              </a:rPr>
              <a:t>В последнее время основными направлениями поиска новых активных наполнителей резин являются:</a:t>
            </a:r>
          </a:p>
          <a:p>
            <a:pPr algn="just" eaLnBrk="0" hangingPunct="0">
              <a:spcAft>
                <a:spcPts val="600"/>
              </a:spcAft>
              <a:buFontTx/>
              <a:buChar char="•"/>
            </a:pPr>
            <a:r>
              <a:rPr lang="ru-RU" altLang="ru-RU" smtClean="0">
                <a:solidFill>
                  <a:srgbClr val="002060"/>
                </a:solidFill>
                <a:latin typeface="Calibri" pitchFamily="34" charset="0"/>
                <a:cs typeface="Times New Roman" pitchFamily="18" charset="0"/>
              </a:rPr>
              <a:t>Применение </a:t>
            </a:r>
            <a:r>
              <a:rPr lang="ru-RU" altLang="ru-RU">
                <a:solidFill>
                  <a:srgbClr val="002060"/>
                </a:solidFill>
                <a:latin typeface="Calibri" pitchFamily="34" charset="0"/>
                <a:cs typeface="Times New Roman" pitchFamily="18" charset="0"/>
              </a:rPr>
              <a:t>в качестве наполнителей дисперсных веществ </a:t>
            </a:r>
            <a:r>
              <a:rPr lang="ru-RU" altLang="ru-RU" err="1">
                <a:solidFill>
                  <a:srgbClr val="002060"/>
                </a:solidFill>
                <a:latin typeface="Calibri" pitchFamily="34" charset="0"/>
                <a:cs typeface="Times New Roman" pitchFamily="18" charset="0"/>
              </a:rPr>
              <a:t>нанометрового</a:t>
            </a:r>
            <a:r>
              <a:rPr lang="ru-RU" altLang="ru-RU">
                <a:solidFill>
                  <a:srgbClr val="002060"/>
                </a:solidFill>
                <a:latin typeface="Calibri" pitchFamily="34" charset="0"/>
                <a:cs typeface="Times New Roman" pitchFamily="18" charset="0"/>
              </a:rPr>
              <a:t> размера – это бурно развивающееся направление. С развитием и удешевлением </a:t>
            </a:r>
            <a:r>
              <a:rPr lang="ru-RU" altLang="ru-RU" err="1">
                <a:solidFill>
                  <a:srgbClr val="002060"/>
                </a:solidFill>
                <a:latin typeface="Calibri" pitchFamily="34" charset="0"/>
                <a:cs typeface="Times New Roman" pitchFamily="18" charset="0"/>
              </a:rPr>
              <a:t>нанонаполнителей</a:t>
            </a:r>
            <a:r>
              <a:rPr lang="ru-RU" altLang="ru-RU">
                <a:solidFill>
                  <a:srgbClr val="002060"/>
                </a:solidFill>
                <a:latin typeface="Calibri" pitchFamily="34" charset="0"/>
                <a:cs typeface="Times New Roman" pitchFamily="18" charset="0"/>
              </a:rPr>
              <a:t> они могут достаточно реально и эффективно применяться и в составе резин.  </a:t>
            </a:r>
            <a:endParaRPr lang="ru-RU" altLang="ru-RU">
              <a:solidFill>
                <a:srgbClr val="002060"/>
              </a:solidFill>
              <a:latin typeface="Calibri" pitchFamily="34" charset="0"/>
            </a:endParaRPr>
          </a:p>
          <a:p>
            <a:pPr algn="just" eaLnBrk="0" hangingPunct="0">
              <a:spcAft>
                <a:spcPts val="600"/>
              </a:spcAft>
              <a:buFontTx/>
              <a:buChar char="•"/>
            </a:pPr>
            <a:r>
              <a:rPr lang="ru-RU" altLang="ru-RU">
                <a:solidFill>
                  <a:srgbClr val="002060"/>
                </a:solidFill>
                <a:latin typeface="Calibri" pitchFamily="34" charset="0"/>
                <a:cs typeface="Times New Roman" pitchFamily="18" charset="0"/>
              </a:rPr>
              <a:t>Применение в качестве активных наполнителей резин минеральных соединений –  направление комплексного использования природных ресурсов.</a:t>
            </a:r>
            <a:endParaRPr lang="ru-RU" altLang="ru-RU">
              <a:solidFill>
                <a:srgbClr val="002060"/>
              </a:solidFill>
              <a:latin typeface="Calibri" pitchFamily="34" charset="0"/>
            </a:endParaRPr>
          </a:p>
          <a:p>
            <a:pPr algn="just" eaLnBrk="0" hangingPunct="0">
              <a:spcAft>
                <a:spcPts val="600"/>
              </a:spcAft>
              <a:buFontTx/>
              <a:buChar char="•"/>
            </a:pPr>
            <a:r>
              <a:rPr lang="ru-RU" altLang="ru-RU">
                <a:solidFill>
                  <a:srgbClr val="002060"/>
                </a:solidFill>
                <a:latin typeface="Calibri" pitchFamily="34" charset="0"/>
                <a:cs typeface="Times New Roman" pitchFamily="18" charset="0"/>
              </a:rPr>
              <a:t>Замена технического углерода – экологическое движение под названием «Зеленая шина». </a:t>
            </a:r>
            <a:endParaRPr lang="ru-RU" altLang="ru-RU">
              <a:solidFill>
                <a:srgbClr val="002060"/>
              </a:solidFill>
              <a:latin typeface="Calibri" pitchFamily="34" charset="0"/>
            </a:endParaRPr>
          </a:p>
        </p:txBody>
      </p:sp>
      <p:sp>
        <p:nvSpPr>
          <p:cNvPr id="73731" name="Номер слайда 2"/>
          <p:cNvSpPr>
            <a:spLocks noGrp="1"/>
          </p:cNvSpPr>
          <p:nvPr>
            <p:ph type="sldNum" sz="quarter" idx="12"/>
          </p:nvPr>
        </p:nvSpPr>
        <p:spPr bwMode="auto">
          <a:noFill/>
          <a:ln>
            <a:miter lim="800000"/>
            <a:headEnd/>
            <a:tailEnd/>
          </a:ln>
        </p:spPr>
        <p:txBody>
          <a:bodyPr/>
          <a:lstStyle/>
          <a:p>
            <a:fld id="{C55D569B-9EB6-451E-BA40-D66517335C66}" type="slidenum">
              <a:rPr lang="ru-RU" altLang="ru-RU" smtClean="0">
                <a:cs typeface="Arial" pitchFamily="34" charset="0"/>
              </a:rPr>
              <a:pPr/>
              <a:t>180</a:t>
            </a:fld>
            <a:endParaRPr lang="ru-RU" altLang="ru-RU" smtClean="0">
              <a:cs typeface="Arial" pitchFamily="34" charset="0"/>
            </a:endParaRPr>
          </a:p>
        </p:txBody>
      </p:sp>
      <p:grpSp>
        <p:nvGrpSpPr>
          <p:cNvPr id="14" name="Группа 13"/>
          <p:cNvGrpSpPr/>
          <p:nvPr/>
        </p:nvGrpSpPr>
        <p:grpSpPr>
          <a:xfrm>
            <a:off x="-32" y="0"/>
            <a:ext cx="9144032" cy="642918"/>
            <a:chOff x="-32" y="0"/>
            <a:chExt cx="9144032" cy="642918"/>
          </a:xfrm>
          <a:solidFill>
            <a:schemeClr val="tx2">
              <a:lumMod val="20000"/>
              <a:lumOff val="80000"/>
            </a:schemeClr>
          </a:solidFill>
          <a:effectLst/>
        </p:grpSpPr>
        <p:grpSp>
          <p:nvGrpSpPr>
            <p:cNvPr id="15" name="Группа 4"/>
            <p:cNvGrpSpPr/>
            <p:nvPr/>
          </p:nvGrpSpPr>
          <p:grpSpPr>
            <a:xfrm>
              <a:off x="0" y="0"/>
              <a:ext cx="9144000" cy="642918"/>
              <a:chOff x="0" y="0"/>
              <a:chExt cx="9144000" cy="642918"/>
            </a:xfrm>
            <a:grpFill/>
          </p:grpSpPr>
          <p:sp>
            <p:nvSpPr>
              <p:cNvPr id="17" name="Прямоугольник 1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Наполнители</a:t>
                </a:r>
                <a:endParaRPr lang="ru-RU" sz="1600" b="1">
                  <a:solidFill>
                    <a:srgbClr val="0B02C6"/>
                  </a:solidFill>
                </a:endParaRPr>
              </a:p>
            </p:txBody>
          </p:sp>
        </p:grpSp>
        <p:pic>
          <p:nvPicPr>
            <p:cNvPr id="16" name="Рисунок 15" descr="logo_lable_s-vfu_clear.png"/>
            <p:cNvPicPr>
              <a:picLocks noChangeAspect="1"/>
            </p:cNvPicPr>
            <p:nvPr/>
          </p:nvPicPr>
          <p:blipFill>
            <a:blip r:embed="rId4" cstate="print"/>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2285992"/>
            <a:ext cx="8072494" cy="1441451"/>
          </a:xfrm>
        </p:spPr>
        <p:txBody>
          <a:bodyPr>
            <a:noAutofit/>
          </a:bodyPr>
          <a:lstStyle/>
          <a:p>
            <a:r>
              <a:rPr lang="ru-RU" sz="4800" b="1" smtClean="0">
                <a:solidFill>
                  <a:srgbClr val="0B02C6"/>
                </a:solidFill>
              </a:rPr>
              <a:t>Пластификаторы.</a:t>
            </a:r>
            <a:br>
              <a:rPr lang="ru-RU" sz="4800" b="1" smtClean="0">
                <a:solidFill>
                  <a:srgbClr val="0B02C6"/>
                </a:solidFill>
              </a:rPr>
            </a:br>
            <a:r>
              <a:rPr lang="ru-RU" sz="4800" b="1" err="1" smtClean="0">
                <a:solidFill>
                  <a:srgbClr val="0B02C6"/>
                </a:solidFill>
              </a:rPr>
              <a:t>Мягчители</a:t>
            </a:r>
            <a:endParaRPr lang="ru-RU" sz="3600">
              <a:solidFill>
                <a:srgbClr val="0B02C6"/>
              </a:solidFill>
              <a:latin typeface="Calibri" pitchFamily="34" charset="0"/>
            </a:endParaRPr>
          </a:p>
        </p:txBody>
      </p:sp>
      <p:sp>
        <p:nvSpPr>
          <p:cNvPr id="10" name="Номер слайда 9"/>
          <p:cNvSpPr>
            <a:spLocks noGrp="1"/>
          </p:cNvSpPr>
          <p:nvPr>
            <p:ph type="sldNum" sz="quarter" idx="12"/>
          </p:nvPr>
        </p:nvSpPr>
        <p:spPr/>
        <p:txBody>
          <a:bodyPr/>
          <a:lstStyle/>
          <a:p>
            <a:fld id="{3B46923B-772B-4878-82EA-E2BF3C0C558C}" type="slidenum">
              <a:rPr lang="ru-RU" smtClean="0"/>
              <a:pPr/>
              <a:t>181</a:t>
            </a:fld>
            <a:endParaRPr lang="ru-RU"/>
          </a:p>
        </p:txBody>
      </p:sp>
      <p:sp>
        <p:nvSpPr>
          <p:cNvPr id="11" name="Подзаголовок 2"/>
          <p:cNvSpPr txBox="1">
            <a:spLocks/>
          </p:cNvSpPr>
          <p:nvPr/>
        </p:nvSpPr>
        <p:spPr>
          <a:xfrm>
            <a:off x="6157914" y="1142984"/>
            <a:ext cx="2986086" cy="68580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1" i="0" u="none" strike="noStrike" kern="1200" cap="none" spc="0" normalizeH="0" baseline="0" noProof="0" smtClean="0">
                <a:ln>
                  <a:noFill/>
                </a:ln>
                <a:solidFill>
                  <a:srgbClr val="0B02C6"/>
                </a:solidFill>
                <a:effectLst/>
                <a:uLnTx/>
                <a:uFillTx/>
                <a:latin typeface="+mn-lt"/>
                <a:ea typeface="+mn-ea"/>
                <a:cs typeface="+mn-cs"/>
              </a:rPr>
              <a:t>Модуль 11</a:t>
            </a:r>
            <a:endParaRPr kumimoji="0" lang="ru-RU" sz="3200" b="1" i="0" u="none" strike="noStrike" kern="1200" cap="none" spc="0" normalizeH="0" baseline="0" noProof="0">
              <a:ln>
                <a:noFill/>
              </a:ln>
              <a:solidFill>
                <a:srgbClr val="0B02C6"/>
              </a:solidFill>
              <a:effectLst/>
              <a:uLnTx/>
              <a:uFillTx/>
              <a:latin typeface="+mn-lt"/>
              <a:ea typeface="+mn-ea"/>
              <a:cs typeface="+mn-cs"/>
            </a:endParaRPr>
          </a:p>
        </p:txBody>
      </p:sp>
      <p:grpSp>
        <p:nvGrpSpPr>
          <p:cNvPr id="3" name="Группа 9"/>
          <p:cNvGrpSpPr/>
          <p:nvPr/>
        </p:nvGrpSpPr>
        <p:grpSpPr>
          <a:xfrm>
            <a:off x="-32" y="0"/>
            <a:ext cx="9144032" cy="642918"/>
            <a:chOff x="-32" y="0"/>
            <a:chExt cx="9144032" cy="642918"/>
          </a:xfrm>
          <a:solidFill>
            <a:schemeClr val="tx2">
              <a:lumMod val="20000"/>
              <a:lumOff val="80000"/>
            </a:schemeClr>
          </a:solidFill>
          <a:effectLst/>
        </p:grpSpPr>
        <p:sp>
          <p:nvSpPr>
            <p:cNvPr id="23" name="Прямоугольник 22"/>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Пластификаторы</a:t>
              </a:r>
              <a:endParaRPr lang="ru-RU" sz="1600" b="1">
                <a:solidFill>
                  <a:srgbClr val="0B02C6"/>
                </a:solidFill>
              </a:endParaRPr>
            </a:p>
          </p:txBody>
        </p:sp>
        <p:pic>
          <p:nvPicPr>
            <p:cNvPr id="25" name="Рисунок 24"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182</a:t>
            </a:fld>
            <a:endParaRPr lang="ru-RU"/>
          </a:p>
        </p:txBody>
      </p:sp>
      <p:sp>
        <p:nvSpPr>
          <p:cNvPr id="3" name="Прямоугольник 2"/>
          <p:cNvSpPr/>
          <p:nvPr/>
        </p:nvSpPr>
        <p:spPr>
          <a:xfrm>
            <a:off x="214282" y="1080000"/>
            <a:ext cx="8640000" cy="4939814"/>
          </a:xfrm>
          <a:prstGeom prst="rect">
            <a:avLst/>
          </a:prstGeom>
        </p:spPr>
        <p:txBody>
          <a:bodyPr wrap="square">
            <a:spAutoFit/>
          </a:bodyPr>
          <a:lstStyle/>
          <a:p>
            <a:pPr algn="just">
              <a:spcAft>
                <a:spcPts val="600"/>
              </a:spcAft>
            </a:pPr>
            <a:r>
              <a:rPr lang="ru-RU" b="1" smtClean="0">
                <a:solidFill>
                  <a:srgbClr val="0B02C6"/>
                </a:solidFill>
              </a:rPr>
              <a:t>Пластификаторы </a:t>
            </a:r>
            <a:r>
              <a:rPr lang="ru-RU" smtClean="0">
                <a:solidFill>
                  <a:srgbClr val="002060"/>
                </a:solidFill>
              </a:rPr>
              <a:t>- вещества, которые вводят в состав полимерных материалов для придания (или повышения) эластичности и (или) пластичности при переработке и эксплуатации. </a:t>
            </a:r>
          </a:p>
          <a:p>
            <a:pPr algn="just">
              <a:spcAft>
                <a:spcPts val="600"/>
              </a:spcAft>
            </a:pPr>
            <a:r>
              <a:rPr lang="ru-RU" b="1" smtClean="0">
                <a:solidFill>
                  <a:srgbClr val="0B02C6"/>
                </a:solidFill>
              </a:rPr>
              <a:t>Пластификаторы: </a:t>
            </a:r>
          </a:p>
          <a:p>
            <a:pPr algn="just">
              <a:spcAft>
                <a:spcPts val="600"/>
              </a:spcAft>
            </a:pPr>
            <a:r>
              <a:rPr lang="ru-RU" smtClean="0">
                <a:solidFill>
                  <a:srgbClr val="002060"/>
                </a:solidFill>
              </a:rPr>
              <a:t>облегчают диспергирование ингредиентов; </a:t>
            </a:r>
          </a:p>
          <a:p>
            <a:pPr algn="just">
              <a:spcAft>
                <a:spcPts val="600"/>
              </a:spcAft>
            </a:pPr>
            <a:r>
              <a:rPr lang="ru-RU" smtClean="0">
                <a:solidFill>
                  <a:srgbClr val="002060"/>
                </a:solidFill>
              </a:rPr>
              <a:t>снижают температуру технологической обработки композиций; </a:t>
            </a:r>
          </a:p>
          <a:p>
            <a:pPr algn="just">
              <a:spcAft>
                <a:spcPts val="600"/>
              </a:spcAft>
            </a:pPr>
            <a:r>
              <a:rPr lang="ru-RU" smtClean="0">
                <a:solidFill>
                  <a:srgbClr val="002060"/>
                </a:solidFill>
              </a:rPr>
              <a:t>улучшают морозостойкость полимеров, но иногда ухудшают их теплостойкость. </a:t>
            </a:r>
          </a:p>
          <a:p>
            <a:pPr algn="just">
              <a:spcAft>
                <a:spcPts val="600"/>
              </a:spcAft>
            </a:pPr>
            <a:r>
              <a:rPr lang="ru-RU" smtClean="0">
                <a:solidFill>
                  <a:srgbClr val="002060"/>
                </a:solidFill>
              </a:rPr>
              <a:t>Некоторые пластификаторы могут повышать огне-, </a:t>
            </a:r>
            <a:r>
              <a:rPr lang="ru-RU" err="1" smtClean="0">
                <a:solidFill>
                  <a:srgbClr val="002060"/>
                </a:solidFill>
              </a:rPr>
              <a:t>свето</a:t>
            </a:r>
            <a:r>
              <a:rPr lang="ru-RU" smtClean="0">
                <a:solidFill>
                  <a:srgbClr val="002060"/>
                </a:solidFill>
              </a:rPr>
              <a:t>- и термостойкость полимеров. </a:t>
            </a:r>
          </a:p>
          <a:p>
            <a:pPr algn="just">
              <a:spcAft>
                <a:spcPts val="600"/>
              </a:spcAft>
            </a:pPr>
            <a:r>
              <a:rPr lang="ru-RU" b="1" smtClean="0">
                <a:solidFill>
                  <a:srgbClr val="0B02C6"/>
                </a:solidFill>
              </a:rPr>
              <a:t>Общие требования к пластификаторам:</a:t>
            </a:r>
            <a:endParaRPr lang="ru-RU" smtClean="0">
              <a:solidFill>
                <a:srgbClr val="0B02C6"/>
              </a:solidFill>
            </a:endParaRPr>
          </a:p>
          <a:p>
            <a:pPr algn="just" fontAlgn="base">
              <a:spcAft>
                <a:spcPts val="600"/>
              </a:spcAft>
            </a:pPr>
            <a:r>
              <a:rPr lang="ru-RU" smtClean="0">
                <a:solidFill>
                  <a:srgbClr val="002060"/>
                </a:solidFill>
              </a:rPr>
              <a:t>- хорошая совместимость с полимером; низкая летучесть, отсутствие запаха, химическая инертность; </a:t>
            </a:r>
          </a:p>
          <a:p>
            <a:pPr algn="just" fontAlgn="base">
              <a:spcAft>
                <a:spcPts val="600"/>
              </a:spcAft>
            </a:pPr>
            <a:r>
              <a:rPr lang="ru-RU" smtClean="0">
                <a:solidFill>
                  <a:srgbClr val="002060"/>
                </a:solidFill>
              </a:rPr>
              <a:t>- стойкость к экстракции из полимера жидкими средами, например маслами, моющими средствами.</a:t>
            </a:r>
          </a:p>
          <a:p>
            <a:pPr fontAlgn="base"/>
            <a:r>
              <a:rPr lang="ru-RU" smtClean="0">
                <a:solidFill>
                  <a:srgbClr val="002060"/>
                </a:solidFill>
              </a:rPr>
              <a:t>Количество пластификатора в композиции — от 1...2% до 100 % (от массы полимера).</a:t>
            </a:r>
            <a:endParaRPr lang="ru-RU">
              <a:solidFill>
                <a:srgbClr val="002060"/>
              </a:solidFill>
            </a:endParaRPr>
          </a:p>
        </p:txBody>
      </p:sp>
      <p:sp>
        <p:nvSpPr>
          <p:cNvPr id="9" name="TextBox 8"/>
          <p:cNvSpPr txBox="1"/>
          <p:nvPr/>
        </p:nvSpPr>
        <p:spPr>
          <a:xfrm>
            <a:off x="3539011" y="714356"/>
            <a:ext cx="1887824" cy="369332"/>
          </a:xfrm>
          <a:prstGeom prst="rect">
            <a:avLst/>
          </a:prstGeom>
          <a:noFill/>
        </p:spPr>
        <p:txBody>
          <a:bodyPr wrap="none" rtlCol="0">
            <a:spAutoFit/>
          </a:bodyPr>
          <a:lstStyle/>
          <a:p>
            <a:r>
              <a:rPr lang="ru-RU" b="1" smtClean="0">
                <a:solidFill>
                  <a:srgbClr val="C00000"/>
                </a:solidFill>
              </a:rPr>
              <a:t>Пластификаторы</a:t>
            </a:r>
            <a:endParaRPr lang="ru-RU" smtClean="0">
              <a:solidFill>
                <a:srgbClr val="C00000"/>
              </a:solidFill>
            </a:endParaRPr>
          </a:p>
        </p:txBody>
      </p:sp>
      <p:grpSp>
        <p:nvGrpSpPr>
          <p:cNvPr id="14" name="Группа 9"/>
          <p:cNvGrpSpPr/>
          <p:nvPr/>
        </p:nvGrpSpPr>
        <p:grpSpPr>
          <a:xfrm>
            <a:off x="-32" y="0"/>
            <a:ext cx="9144032" cy="642918"/>
            <a:chOff x="-32" y="0"/>
            <a:chExt cx="9144032" cy="642918"/>
          </a:xfrm>
          <a:solidFill>
            <a:schemeClr val="tx2">
              <a:lumMod val="20000"/>
              <a:lumOff val="80000"/>
            </a:schemeClr>
          </a:solidFill>
          <a:effectLst/>
        </p:grpSpPr>
        <p:sp>
          <p:nvSpPr>
            <p:cNvPr id="15" name="Прямоугольник 1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Пластификаторы</a:t>
              </a:r>
              <a:endParaRPr lang="ru-RU" sz="1600" b="1">
                <a:solidFill>
                  <a:srgbClr val="0B02C6"/>
                </a:solidFill>
              </a:endParaRPr>
            </a:p>
          </p:txBody>
        </p:sp>
        <p:pic>
          <p:nvPicPr>
            <p:cNvPr id="17" name="Рисунок 16"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Номер слайда 2"/>
          <p:cNvSpPr>
            <a:spLocks noGrp="1"/>
          </p:cNvSpPr>
          <p:nvPr>
            <p:ph type="sldNum" sz="quarter" idx="12"/>
          </p:nvPr>
        </p:nvSpPr>
        <p:spPr bwMode="auto">
          <a:noFill/>
          <a:ln>
            <a:miter lim="800000"/>
            <a:headEnd/>
            <a:tailEnd/>
          </a:ln>
        </p:spPr>
        <p:txBody>
          <a:bodyPr/>
          <a:lstStyle/>
          <a:p>
            <a:fld id="{1DE060A1-9895-451E-9F3C-4AAD986DD9C9}" type="slidenum">
              <a:rPr lang="ru-RU" altLang="ru-RU"/>
              <a:pPr/>
              <a:t>183</a:t>
            </a:fld>
            <a:endParaRPr lang="ru-RU" altLang="ru-RU"/>
          </a:p>
        </p:txBody>
      </p:sp>
      <p:graphicFrame>
        <p:nvGraphicFramePr>
          <p:cNvPr id="4" name="Таблица 3"/>
          <p:cNvGraphicFramePr>
            <a:graphicFrameLocks noGrp="1"/>
          </p:cNvGraphicFramePr>
          <p:nvPr>
            <p:extLst>
              <p:ext uri="{D42A27DB-BD31-4B8C-83A1-F6EECF244321}">
                <p14:modId xmlns:p14="http://schemas.microsoft.com/office/powerpoint/2010/main" val="2596522087"/>
              </p:ext>
            </p:extLst>
          </p:nvPr>
        </p:nvGraphicFramePr>
        <p:xfrm>
          <a:off x="285720" y="1141803"/>
          <a:ext cx="8569326" cy="5287593"/>
        </p:xfrm>
        <a:graphic>
          <a:graphicData uri="http://schemas.openxmlformats.org/drawingml/2006/table">
            <a:tbl>
              <a:tblPr firstRow="1" bandRow="1">
                <a:tableStyleId>{5C22544A-7EE6-4342-B048-85BDC9FD1C3A}</a:tableStyleId>
              </a:tblPr>
              <a:tblGrid>
                <a:gridCol w="2820976">
                  <a:extLst>
                    <a:ext uri="{9D8B030D-6E8A-4147-A177-3AD203B41FA5}">
                      <a16:colId xmlns:a16="http://schemas.microsoft.com/office/drawing/2014/main" val="20000"/>
                    </a:ext>
                  </a:extLst>
                </a:gridCol>
                <a:gridCol w="1071570">
                  <a:extLst>
                    <a:ext uri="{9D8B030D-6E8A-4147-A177-3AD203B41FA5}">
                      <a16:colId xmlns:a16="http://schemas.microsoft.com/office/drawing/2014/main" val="20001"/>
                    </a:ext>
                  </a:extLst>
                </a:gridCol>
                <a:gridCol w="1071570">
                  <a:extLst>
                    <a:ext uri="{9D8B030D-6E8A-4147-A177-3AD203B41FA5}">
                      <a16:colId xmlns:a16="http://schemas.microsoft.com/office/drawing/2014/main" val="20002"/>
                    </a:ext>
                  </a:extLst>
                </a:gridCol>
                <a:gridCol w="1428760">
                  <a:extLst>
                    <a:ext uri="{9D8B030D-6E8A-4147-A177-3AD203B41FA5}">
                      <a16:colId xmlns:a16="http://schemas.microsoft.com/office/drawing/2014/main" val="20003"/>
                    </a:ext>
                  </a:extLst>
                </a:gridCol>
                <a:gridCol w="857256">
                  <a:extLst>
                    <a:ext uri="{9D8B030D-6E8A-4147-A177-3AD203B41FA5}">
                      <a16:colId xmlns:a16="http://schemas.microsoft.com/office/drawing/2014/main" val="20004"/>
                    </a:ext>
                  </a:extLst>
                </a:gridCol>
                <a:gridCol w="671094">
                  <a:extLst>
                    <a:ext uri="{9D8B030D-6E8A-4147-A177-3AD203B41FA5}">
                      <a16:colId xmlns:a16="http://schemas.microsoft.com/office/drawing/2014/main" val="20005"/>
                    </a:ext>
                  </a:extLst>
                </a:gridCol>
                <a:gridCol w="648100">
                  <a:extLst>
                    <a:ext uri="{9D8B030D-6E8A-4147-A177-3AD203B41FA5}">
                      <a16:colId xmlns:a16="http://schemas.microsoft.com/office/drawing/2014/main" val="20006"/>
                    </a:ext>
                  </a:extLst>
                </a:gridCol>
              </a:tblGrid>
              <a:tr h="574115">
                <a:tc>
                  <a:txBody>
                    <a:bodyPr/>
                    <a:lstStyle/>
                    <a:p>
                      <a:pPr algn="ctr"/>
                      <a:r>
                        <a:rPr lang="ru-RU" sz="1100" dirty="0" smtClean="0"/>
                        <a:t>Пластификатор</a:t>
                      </a:r>
                      <a:endParaRPr lang="ru-RU" sz="1100" dirty="0"/>
                    </a:p>
                  </a:txBody>
                  <a:tcPr marL="91444" marR="91444" marT="45718" marB="45718"/>
                </a:tc>
                <a:tc>
                  <a:txBody>
                    <a:bodyPr/>
                    <a:lstStyle/>
                    <a:p>
                      <a:pPr algn="ctr"/>
                      <a:r>
                        <a:rPr lang="ru-RU" sz="1100" smtClean="0"/>
                        <a:t>Плотность при 20 °С, кг/м3</a:t>
                      </a:r>
                      <a:endParaRPr lang="ru-RU" sz="1100"/>
                    </a:p>
                  </a:txBody>
                  <a:tcPr marL="91444" marR="91444" marT="45718" marB="45718"/>
                </a:tc>
                <a:tc>
                  <a:txBody>
                    <a:bodyPr/>
                    <a:lstStyle/>
                    <a:p>
                      <a:pPr algn="ctr"/>
                      <a:r>
                        <a:rPr lang="ru-RU" sz="1100" kern="0" spc="-20" baseline="0" smtClean="0"/>
                        <a:t>Показатель преломления при 20 °С</a:t>
                      </a:r>
                      <a:endParaRPr lang="ru-RU" sz="1100" kern="0" spc="-20" baseline="0"/>
                    </a:p>
                  </a:txBody>
                  <a:tcPr marL="91444" marR="91444" marT="45718" marB="45718"/>
                </a:tc>
                <a:tc>
                  <a:txBody>
                    <a:bodyPr/>
                    <a:lstStyle/>
                    <a:p>
                      <a:pPr algn="ctr"/>
                      <a:r>
                        <a:rPr lang="ru-RU" sz="1100" smtClean="0"/>
                        <a:t>Динамическая вязкость при 20 °С, мПа*с </a:t>
                      </a:r>
                      <a:endParaRPr lang="ru-RU" sz="1100"/>
                    </a:p>
                  </a:txBody>
                  <a:tcPr marL="91444" marR="91444" marT="45718" marB="45718"/>
                </a:tc>
                <a:tc>
                  <a:txBody>
                    <a:bodyPr/>
                    <a:lstStyle/>
                    <a:p>
                      <a:pPr algn="ctr"/>
                      <a:r>
                        <a:rPr lang="ru-RU" sz="1100" smtClean="0"/>
                        <a:t>Т кип, </a:t>
                      </a:r>
                    </a:p>
                    <a:p>
                      <a:pPr algn="ctr"/>
                      <a:r>
                        <a:rPr lang="ru-RU" sz="1100" smtClean="0"/>
                        <a:t>°С</a:t>
                      </a:r>
                      <a:endParaRPr lang="ru-RU" sz="1100"/>
                    </a:p>
                  </a:txBody>
                  <a:tcPr marL="91444" marR="91444" marT="45718" marB="45718"/>
                </a:tc>
                <a:tc>
                  <a:txBody>
                    <a:bodyPr/>
                    <a:lstStyle/>
                    <a:p>
                      <a:pPr algn="ctr"/>
                      <a:r>
                        <a:rPr lang="ru-RU" sz="1100" err="1" smtClean="0"/>
                        <a:t>Твсп</a:t>
                      </a:r>
                      <a:r>
                        <a:rPr lang="ru-RU" sz="1100" smtClean="0"/>
                        <a:t>, °С</a:t>
                      </a:r>
                      <a:endParaRPr lang="ru-RU" sz="1100"/>
                    </a:p>
                  </a:txBody>
                  <a:tcPr marL="91444" marR="91444" marT="45718" marB="45718"/>
                </a:tc>
                <a:tc>
                  <a:txBody>
                    <a:bodyPr/>
                    <a:lstStyle/>
                    <a:p>
                      <a:pPr algn="ctr"/>
                      <a:r>
                        <a:rPr lang="ru-RU" sz="1100" smtClean="0"/>
                        <a:t>Т </a:t>
                      </a:r>
                      <a:r>
                        <a:rPr lang="ru-RU" sz="1100" err="1" smtClean="0"/>
                        <a:t>зас</a:t>
                      </a:r>
                      <a:r>
                        <a:rPr lang="ru-RU" sz="1100" smtClean="0"/>
                        <a:t>, °С </a:t>
                      </a:r>
                      <a:endParaRPr lang="ru-RU" sz="1100"/>
                    </a:p>
                  </a:txBody>
                  <a:tcPr marL="91444" marR="91444" marT="45718" marB="45718"/>
                </a:tc>
                <a:extLst>
                  <a:ext uri="{0D108BD9-81ED-4DB2-BD59-A6C34878D82A}">
                    <a16:rowId xmlns:a16="http://schemas.microsoft.com/office/drawing/2014/main" val="10000"/>
                  </a:ext>
                </a:extLst>
              </a:tr>
              <a:tr h="264974">
                <a:tc gridSpan="7">
                  <a:txBody>
                    <a:bodyPr/>
                    <a:lstStyle/>
                    <a:p>
                      <a:pPr algn="ctr"/>
                      <a:r>
                        <a:rPr lang="ru-RU" sz="1200" smtClean="0"/>
                        <a:t>Эфиры </a:t>
                      </a:r>
                      <a:r>
                        <a:rPr lang="ru-RU" sz="1200" err="1" smtClean="0"/>
                        <a:t>ортофталиевой</a:t>
                      </a:r>
                      <a:r>
                        <a:rPr lang="ru-RU" sz="1200" smtClean="0"/>
                        <a:t> кислоты</a:t>
                      </a:r>
                      <a:endParaRPr lang="ru-RU" sz="1200"/>
                    </a:p>
                  </a:txBody>
                  <a:tcPr marL="91444" marR="91444" marT="45718" marB="45718"/>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264974">
                <a:tc>
                  <a:txBody>
                    <a:bodyPr/>
                    <a:lstStyle/>
                    <a:p>
                      <a:pPr algn="l"/>
                      <a:r>
                        <a:rPr lang="ru-RU" sz="1200" err="1" smtClean="0"/>
                        <a:t>Дибутилфталат</a:t>
                      </a:r>
                      <a:endParaRPr lang="ru-RU" sz="1200"/>
                    </a:p>
                  </a:txBody>
                  <a:tcPr marL="91444" marR="91444" marT="45718" marB="45718"/>
                </a:tc>
                <a:tc>
                  <a:txBody>
                    <a:bodyPr/>
                    <a:lstStyle/>
                    <a:p>
                      <a:pPr algn="ctr"/>
                      <a:r>
                        <a:rPr lang="ru-RU" sz="1200" smtClean="0"/>
                        <a:t>1045-1049</a:t>
                      </a:r>
                      <a:endParaRPr lang="ru-RU" sz="1200"/>
                    </a:p>
                  </a:txBody>
                  <a:tcPr marL="91444" marR="91444" marT="45718" marB="45718"/>
                </a:tc>
                <a:tc>
                  <a:txBody>
                    <a:bodyPr/>
                    <a:lstStyle/>
                    <a:p>
                      <a:pPr algn="ctr"/>
                      <a:r>
                        <a:rPr lang="ru-RU" sz="1200" smtClean="0"/>
                        <a:t>1,492-1,492</a:t>
                      </a:r>
                      <a:endParaRPr lang="ru-RU" sz="1200"/>
                    </a:p>
                  </a:txBody>
                  <a:tcPr marL="91444" marR="91444" marT="45718" marB="45718"/>
                </a:tc>
                <a:tc>
                  <a:txBody>
                    <a:bodyPr/>
                    <a:lstStyle/>
                    <a:p>
                      <a:pPr algn="ctr"/>
                      <a:r>
                        <a:rPr lang="ru-RU" sz="1200" smtClean="0"/>
                        <a:t>19-20</a:t>
                      </a:r>
                      <a:endParaRPr lang="ru-RU" sz="1200"/>
                    </a:p>
                  </a:txBody>
                  <a:tcPr marL="91444" marR="91444" marT="45718" marB="45718"/>
                </a:tc>
                <a:tc>
                  <a:txBody>
                    <a:bodyPr/>
                    <a:lstStyle/>
                    <a:p>
                      <a:pPr algn="ctr"/>
                      <a:r>
                        <a:rPr lang="ru-RU" sz="1200" smtClean="0"/>
                        <a:t>340</a:t>
                      </a:r>
                      <a:endParaRPr lang="ru-RU" sz="1200"/>
                    </a:p>
                  </a:txBody>
                  <a:tcPr marL="91444" marR="91444" marT="45718" marB="45718"/>
                </a:tc>
                <a:tc>
                  <a:txBody>
                    <a:bodyPr/>
                    <a:lstStyle/>
                    <a:p>
                      <a:pPr algn="ctr"/>
                      <a:r>
                        <a:rPr lang="ru-RU" sz="1200" smtClean="0"/>
                        <a:t>168</a:t>
                      </a:r>
                      <a:endParaRPr lang="ru-RU" sz="1200"/>
                    </a:p>
                  </a:txBody>
                  <a:tcPr marL="91444" marR="91444" marT="45718" marB="45718"/>
                </a:tc>
                <a:tc>
                  <a:txBody>
                    <a:bodyPr/>
                    <a:lstStyle/>
                    <a:p>
                      <a:pPr algn="ctr"/>
                      <a:r>
                        <a:rPr lang="ru-RU" sz="1200" smtClean="0"/>
                        <a:t>-40</a:t>
                      </a:r>
                      <a:endParaRPr lang="ru-RU" sz="1200"/>
                    </a:p>
                  </a:txBody>
                  <a:tcPr marL="91444" marR="91444" marT="45718" marB="45718"/>
                </a:tc>
                <a:extLst>
                  <a:ext uri="{0D108BD9-81ED-4DB2-BD59-A6C34878D82A}">
                    <a16:rowId xmlns:a16="http://schemas.microsoft.com/office/drawing/2014/main" val="10002"/>
                  </a:ext>
                </a:extLst>
              </a:tr>
              <a:tr h="264974">
                <a:tc>
                  <a:txBody>
                    <a:bodyPr/>
                    <a:lstStyle/>
                    <a:p>
                      <a:pPr algn="l"/>
                      <a:r>
                        <a:rPr lang="ru-RU" sz="1200" err="1" smtClean="0"/>
                        <a:t>Ди</a:t>
                      </a:r>
                      <a:r>
                        <a:rPr lang="ru-RU" sz="1200" smtClean="0"/>
                        <a:t>-(2-этилгексил)</a:t>
                      </a:r>
                      <a:r>
                        <a:rPr lang="ru-RU" sz="1200" err="1" smtClean="0"/>
                        <a:t>фталат</a:t>
                      </a:r>
                      <a:endParaRPr lang="ru-RU" sz="1200"/>
                    </a:p>
                  </a:txBody>
                  <a:tcPr marL="91444" marR="91444" marT="45718" marB="45718"/>
                </a:tc>
                <a:tc>
                  <a:txBody>
                    <a:bodyPr/>
                    <a:lstStyle/>
                    <a:p>
                      <a:pPr algn="ctr"/>
                      <a:r>
                        <a:rPr lang="ru-RU" sz="1200" smtClean="0"/>
                        <a:t>982-986</a:t>
                      </a:r>
                      <a:endParaRPr lang="ru-RU" sz="1200"/>
                    </a:p>
                  </a:txBody>
                  <a:tcPr marL="91444" marR="91444" marT="45718" marB="45718"/>
                </a:tc>
                <a:tc>
                  <a:txBody>
                    <a:bodyPr/>
                    <a:lstStyle/>
                    <a:p>
                      <a:pPr algn="ctr"/>
                      <a:r>
                        <a:rPr lang="ru-RU" sz="1200" smtClean="0"/>
                        <a:t>1,486-1,487</a:t>
                      </a:r>
                      <a:endParaRPr lang="ru-RU" sz="1200"/>
                    </a:p>
                  </a:txBody>
                  <a:tcPr marL="91444" marR="91444" marT="45718" marB="45718"/>
                </a:tc>
                <a:tc>
                  <a:txBody>
                    <a:bodyPr/>
                    <a:lstStyle/>
                    <a:p>
                      <a:pPr algn="ctr"/>
                      <a:r>
                        <a:rPr lang="ru-RU" sz="1200" smtClean="0"/>
                        <a:t>80-85</a:t>
                      </a:r>
                      <a:endParaRPr lang="ru-RU" sz="1200"/>
                    </a:p>
                  </a:txBody>
                  <a:tcPr marL="91444" marR="91444" marT="45718" marB="45718"/>
                </a:tc>
                <a:tc>
                  <a:txBody>
                    <a:bodyPr/>
                    <a:lstStyle/>
                    <a:p>
                      <a:pPr algn="ctr"/>
                      <a:r>
                        <a:rPr lang="ru-RU" sz="1200" smtClean="0"/>
                        <a:t>386</a:t>
                      </a:r>
                      <a:endParaRPr lang="ru-RU" sz="1200"/>
                    </a:p>
                  </a:txBody>
                  <a:tcPr marL="91444" marR="91444" marT="45718" marB="45718"/>
                </a:tc>
                <a:tc>
                  <a:txBody>
                    <a:bodyPr/>
                    <a:lstStyle/>
                    <a:p>
                      <a:pPr algn="ctr"/>
                      <a:r>
                        <a:rPr lang="ru-RU" sz="1200" smtClean="0"/>
                        <a:t>205</a:t>
                      </a:r>
                      <a:endParaRPr lang="ru-RU" sz="1200"/>
                    </a:p>
                  </a:txBody>
                  <a:tcPr marL="91444" marR="91444" marT="45718" marB="45718"/>
                </a:tc>
                <a:tc>
                  <a:txBody>
                    <a:bodyPr/>
                    <a:lstStyle/>
                    <a:p>
                      <a:pPr algn="ctr"/>
                      <a:r>
                        <a:rPr lang="ru-RU" sz="1200" smtClean="0"/>
                        <a:t>-50</a:t>
                      </a:r>
                      <a:endParaRPr lang="ru-RU" sz="1200"/>
                    </a:p>
                  </a:txBody>
                  <a:tcPr marL="91444" marR="91444" marT="45718" marB="45718"/>
                </a:tc>
                <a:extLst>
                  <a:ext uri="{0D108BD9-81ED-4DB2-BD59-A6C34878D82A}">
                    <a16:rowId xmlns:a16="http://schemas.microsoft.com/office/drawing/2014/main" val="10003"/>
                  </a:ext>
                </a:extLst>
              </a:tr>
              <a:tr h="264974">
                <a:tc gridSpan="7">
                  <a:txBody>
                    <a:bodyPr/>
                    <a:lstStyle/>
                    <a:p>
                      <a:pPr algn="ctr"/>
                      <a:r>
                        <a:rPr lang="ru-RU" sz="1200" smtClean="0"/>
                        <a:t>Эфиры ортофосфорной кислоты и спиртов или фенолов</a:t>
                      </a:r>
                      <a:endParaRPr lang="ru-RU" sz="1200"/>
                    </a:p>
                  </a:txBody>
                  <a:tcPr marL="91444" marR="91444" marT="45718" marB="45718"/>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4"/>
                  </a:ext>
                </a:extLst>
              </a:tr>
              <a:tr h="264974">
                <a:tc>
                  <a:txBody>
                    <a:bodyPr/>
                    <a:lstStyle/>
                    <a:p>
                      <a:pPr algn="l"/>
                      <a:r>
                        <a:rPr lang="ru-RU" sz="1200" smtClean="0"/>
                        <a:t>Дифенил-2-этилгексилфосфат</a:t>
                      </a:r>
                      <a:endParaRPr lang="ru-RU" sz="1200"/>
                    </a:p>
                  </a:txBody>
                  <a:tcPr marL="91444" marR="91444" marT="45718" marB="45718"/>
                </a:tc>
                <a:tc>
                  <a:txBody>
                    <a:bodyPr/>
                    <a:lstStyle/>
                    <a:p>
                      <a:pPr algn="ctr"/>
                      <a:r>
                        <a:rPr lang="ru-RU" sz="1200" smtClean="0"/>
                        <a:t>1092</a:t>
                      </a:r>
                      <a:endParaRPr lang="ru-RU" sz="1200"/>
                    </a:p>
                  </a:txBody>
                  <a:tcPr marL="91444" marR="91444" marT="45718" marB="45718"/>
                </a:tc>
                <a:tc>
                  <a:txBody>
                    <a:bodyPr/>
                    <a:lstStyle/>
                    <a:p>
                      <a:pPr algn="ctr"/>
                      <a:r>
                        <a:rPr lang="ru-RU" sz="1200" smtClean="0"/>
                        <a:t>-</a:t>
                      </a:r>
                      <a:endParaRPr lang="ru-RU" sz="1200"/>
                    </a:p>
                  </a:txBody>
                  <a:tcPr marL="91444" marR="91444" marT="45718" marB="45718"/>
                </a:tc>
                <a:tc>
                  <a:txBody>
                    <a:bodyPr/>
                    <a:lstStyle/>
                    <a:p>
                      <a:pPr algn="ctr"/>
                      <a:r>
                        <a:rPr lang="ru-RU" sz="1200" smtClean="0"/>
                        <a:t>-</a:t>
                      </a:r>
                      <a:endParaRPr lang="ru-RU" sz="1200"/>
                    </a:p>
                  </a:txBody>
                  <a:tcPr marL="91444" marR="91444" marT="45718" marB="45718"/>
                </a:tc>
                <a:tc>
                  <a:txBody>
                    <a:bodyPr/>
                    <a:lstStyle/>
                    <a:p>
                      <a:pPr algn="ctr"/>
                      <a:r>
                        <a:rPr lang="ru-RU" sz="1200" smtClean="0"/>
                        <a:t>256</a:t>
                      </a:r>
                      <a:endParaRPr lang="ru-RU" sz="1200"/>
                    </a:p>
                  </a:txBody>
                  <a:tcPr marL="91444" marR="91444" marT="45718" marB="45718"/>
                </a:tc>
                <a:tc>
                  <a:txBody>
                    <a:bodyPr/>
                    <a:lstStyle/>
                    <a:p>
                      <a:pPr algn="ctr"/>
                      <a:r>
                        <a:rPr lang="ru-RU" sz="1200" smtClean="0"/>
                        <a:t>200</a:t>
                      </a:r>
                      <a:endParaRPr lang="ru-RU" sz="1200"/>
                    </a:p>
                  </a:txBody>
                  <a:tcPr marL="91444" marR="91444" marT="45718" marB="45718"/>
                </a:tc>
                <a:tc>
                  <a:txBody>
                    <a:bodyPr/>
                    <a:lstStyle/>
                    <a:p>
                      <a:pPr algn="ctr"/>
                      <a:r>
                        <a:rPr lang="ru-RU" sz="1200" smtClean="0"/>
                        <a:t>-36</a:t>
                      </a:r>
                      <a:endParaRPr lang="ru-RU" sz="1200"/>
                    </a:p>
                  </a:txBody>
                  <a:tcPr marL="91444" marR="91444" marT="45718" marB="45718"/>
                </a:tc>
                <a:extLst>
                  <a:ext uri="{0D108BD9-81ED-4DB2-BD59-A6C34878D82A}">
                    <a16:rowId xmlns:a16="http://schemas.microsoft.com/office/drawing/2014/main" val="10005"/>
                  </a:ext>
                </a:extLst>
              </a:tr>
              <a:tr h="264974">
                <a:tc>
                  <a:txBody>
                    <a:bodyPr/>
                    <a:lstStyle/>
                    <a:p>
                      <a:pPr algn="l"/>
                      <a:r>
                        <a:rPr lang="ru-RU" sz="1200" err="1" smtClean="0"/>
                        <a:t>Трифенилфосфат</a:t>
                      </a:r>
                      <a:endParaRPr lang="ru-RU" sz="1200"/>
                    </a:p>
                  </a:txBody>
                  <a:tcPr marL="91444" marR="91444" marT="45718" marB="45718"/>
                </a:tc>
                <a:tc>
                  <a:txBody>
                    <a:bodyPr/>
                    <a:lstStyle/>
                    <a:p>
                      <a:pPr algn="ctr"/>
                      <a:r>
                        <a:rPr lang="ru-RU" sz="1200" smtClean="0"/>
                        <a:t>1201</a:t>
                      </a:r>
                      <a:endParaRPr lang="ru-RU" sz="1200"/>
                    </a:p>
                  </a:txBody>
                  <a:tcPr marL="91444" marR="91444" marT="45718" marB="45718"/>
                </a:tc>
                <a:tc>
                  <a:txBody>
                    <a:bodyPr/>
                    <a:lstStyle/>
                    <a:p>
                      <a:pPr algn="ctr"/>
                      <a:r>
                        <a:rPr lang="ru-RU" sz="1200" smtClean="0"/>
                        <a:t>-</a:t>
                      </a:r>
                      <a:endParaRPr lang="ru-RU" sz="1200"/>
                    </a:p>
                  </a:txBody>
                  <a:tcPr marL="91444" marR="91444" marT="45718" marB="45718"/>
                </a:tc>
                <a:tc>
                  <a:txBody>
                    <a:bodyPr/>
                    <a:lstStyle/>
                    <a:p>
                      <a:pPr algn="ctr"/>
                      <a:r>
                        <a:rPr lang="ru-RU" sz="1200" smtClean="0"/>
                        <a:t>8,6</a:t>
                      </a:r>
                      <a:endParaRPr lang="ru-RU" sz="1200"/>
                    </a:p>
                  </a:txBody>
                  <a:tcPr marL="91444" marR="91444" marT="45718" marB="45718"/>
                </a:tc>
                <a:tc>
                  <a:txBody>
                    <a:bodyPr/>
                    <a:lstStyle/>
                    <a:p>
                      <a:pPr algn="ctr"/>
                      <a:r>
                        <a:rPr lang="ru-RU" sz="1200" smtClean="0"/>
                        <a:t>407</a:t>
                      </a:r>
                      <a:endParaRPr lang="ru-RU" sz="1200"/>
                    </a:p>
                  </a:txBody>
                  <a:tcPr marL="91444" marR="91444" marT="45718" marB="45718"/>
                </a:tc>
                <a:tc>
                  <a:txBody>
                    <a:bodyPr/>
                    <a:lstStyle/>
                    <a:p>
                      <a:pPr algn="ctr"/>
                      <a:r>
                        <a:rPr lang="ru-RU" sz="1200" smtClean="0"/>
                        <a:t>225</a:t>
                      </a:r>
                      <a:endParaRPr lang="ru-RU" sz="1200"/>
                    </a:p>
                  </a:txBody>
                  <a:tcPr marL="91444" marR="91444" marT="45718" marB="45718"/>
                </a:tc>
                <a:tc>
                  <a:txBody>
                    <a:bodyPr/>
                    <a:lstStyle/>
                    <a:p>
                      <a:pPr algn="ctr"/>
                      <a:r>
                        <a:rPr lang="ru-RU" sz="1200" smtClean="0"/>
                        <a:t>-48</a:t>
                      </a:r>
                      <a:endParaRPr lang="ru-RU" sz="1200"/>
                    </a:p>
                  </a:txBody>
                  <a:tcPr marL="91444" marR="91444" marT="45718" marB="45718"/>
                </a:tc>
                <a:extLst>
                  <a:ext uri="{0D108BD9-81ED-4DB2-BD59-A6C34878D82A}">
                    <a16:rowId xmlns:a16="http://schemas.microsoft.com/office/drawing/2014/main" val="10006"/>
                  </a:ext>
                </a:extLst>
              </a:tr>
              <a:tr h="264974">
                <a:tc gridSpan="7">
                  <a:txBody>
                    <a:bodyPr/>
                    <a:lstStyle/>
                    <a:p>
                      <a:pPr algn="ctr"/>
                      <a:r>
                        <a:rPr lang="ru-RU" sz="1200" smtClean="0"/>
                        <a:t>Эфиры алифатических карбоновых кислот и алифатических</a:t>
                      </a:r>
                      <a:r>
                        <a:rPr lang="ru-RU" sz="1200" baseline="0" smtClean="0"/>
                        <a:t> спиртов</a:t>
                      </a:r>
                      <a:endParaRPr lang="ru-RU" sz="1200"/>
                    </a:p>
                  </a:txBody>
                  <a:tcPr marL="91444" marR="91444" marT="45718" marB="45718"/>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7"/>
                  </a:ext>
                </a:extLst>
              </a:tr>
              <a:tr h="264974">
                <a:tc>
                  <a:txBody>
                    <a:bodyPr/>
                    <a:lstStyle/>
                    <a:p>
                      <a:pPr algn="l"/>
                      <a:r>
                        <a:rPr lang="ru-RU" sz="1200" dirty="0" err="1" smtClean="0"/>
                        <a:t>Ди</a:t>
                      </a:r>
                      <a:r>
                        <a:rPr lang="ru-RU" sz="1200" dirty="0" smtClean="0"/>
                        <a:t>(2-этилгексил)</a:t>
                      </a:r>
                      <a:r>
                        <a:rPr lang="ru-RU" sz="1200" dirty="0" err="1" smtClean="0"/>
                        <a:t>азелат</a:t>
                      </a:r>
                      <a:endParaRPr lang="ru-RU" sz="1200" dirty="0"/>
                    </a:p>
                  </a:txBody>
                  <a:tcPr marL="91444" marR="91444" marT="45718" marB="45718"/>
                </a:tc>
                <a:tc>
                  <a:txBody>
                    <a:bodyPr/>
                    <a:lstStyle/>
                    <a:p>
                      <a:pPr algn="ctr"/>
                      <a:r>
                        <a:rPr lang="ru-RU" sz="1200" smtClean="0"/>
                        <a:t>915</a:t>
                      </a:r>
                      <a:endParaRPr lang="ru-RU" sz="1200"/>
                    </a:p>
                  </a:txBody>
                  <a:tcPr marL="91444" marR="91444" marT="45718" marB="45718"/>
                </a:tc>
                <a:tc>
                  <a:txBody>
                    <a:bodyPr/>
                    <a:lstStyle/>
                    <a:p>
                      <a:pPr algn="ctr"/>
                      <a:r>
                        <a:rPr lang="ru-RU" sz="1200" smtClean="0"/>
                        <a:t>1,445-1,445</a:t>
                      </a:r>
                      <a:endParaRPr lang="ru-RU" sz="1200"/>
                    </a:p>
                  </a:txBody>
                  <a:tcPr marL="91444" marR="91444" marT="45718" marB="45718"/>
                </a:tc>
                <a:tc>
                  <a:txBody>
                    <a:bodyPr/>
                    <a:lstStyle/>
                    <a:p>
                      <a:pPr algn="ctr"/>
                      <a:r>
                        <a:rPr lang="ru-RU" sz="1200" smtClean="0"/>
                        <a:t>17-23</a:t>
                      </a:r>
                      <a:endParaRPr lang="ru-RU" sz="1200"/>
                    </a:p>
                  </a:txBody>
                  <a:tcPr marL="91444" marR="91444" marT="45718" marB="45718"/>
                </a:tc>
                <a:tc>
                  <a:txBody>
                    <a:bodyPr/>
                    <a:lstStyle/>
                    <a:p>
                      <a:pPr algn="ctr"/>
                      <a:r>
                        <a:rPr lang="ru-RU" sz="1200" smtClean="0"/>
                        <a:t>237</a:t>
                      </a:r>
                      <a:endParaRPr lang="ru-RU" sz="1200"/>
                    </a:p>
                  </a:txBody>
                  <a:tcPr marL="91444" marR="91444" marT="45718" marB="45718"/>
                </a:tc>
                <a:tc>
                  <a:txBody>
                    <a:bodyPr/>
                    <a:lstStyle/>
                    <a:p>
                      <a:pPr algn="ctr"/>
                      <a:r>
                        <a:rPr lang="ru-RU" sz="1200" smtClean="0"/>
                        <a:t>205</a:t>
                      </a:r>
                      <a:endParaRPr lang="ru-RU" sz="1200"/>
                    </a:p>
                  </a:txBody>
                  <a:tcPr marL="91444" marR="91444" marT="45718" marB="45718"/>
                </a:tc>
                <a:tc>
                  <a:txBody>
                    <a:bodyPr/>
                    <a:lstStyle/>
                    <a:p>
                      <a:pPr algn="ctr"/>
                      <a:r>
                        <a:rPr lang="ru-RU" sz="1200" smtClean="0"/>
                        <a:t>-60</a:t>
                      </a:r>
                      <a:endParaRPr lang="ru-RU" sz="1200"/>
                    </a:p>
                  </a:txBody>
                  <a:tcPr marL="91444" marR="91444" marT="45718" marB="45718"/>
                </a:tc>
                <a:extLst>
                  <a:ext uri="{0D108BD9-81ED-4DB2-BD59-A6C34878D82A}">
                    <a16:rowId xmlns:a16="http://schemas.microsoft.com/office/drawing/2014/main" val="10008"/>
                  </a:ext>
                </a:extLst>
              </a:tr>
              <a:tr h="264974">
                <a:tc>
                  <a:txBody>
                    <a:bodyPr/>
                    <a:lstStyle/>
                    <a:p>
                      <a:pPr algn="l"/>
                      <a:r>
                        <a:rPr lang="ru-RU" sz="1200" err="1" smtClean="0"/>
                        <a:t>Дибутилсебацинат</a:t>
                      </a:r>
                      <a:endParaRPr lang="ru-RU" sz="1200"/>
                    </a:p>
                  </a:txBody>
                  <a:tcPr marL="91444" marR="91444" marT="45718" marB="45718"/>
                </a:tc>
                <a:tc>
                  <a:txBody>
                    <a:bodyPr/>
                    <a:lstStyle/>
                    <a:p>
                      <a:pPr algn="ctr"/>
                      <a:r>
                        <a:rPr lang="ru-RU" sz="1200" smtClean="0"/>
                        <a:t>934-938</a:t>
                      </a:r>
                      <a:endParaRPr lang="ru-RU" sz="1200"/>
                    </a:p>
                  </a:txBody>
                  <a:tcPr marL="91444" marR="91444" marT="45718" marB="45718"/>
                </a:tc>
                <a:tc>
                  <a:txBody>
                    <a:bodyPr/>
                    <a:lstStyle/>
                    <a:p>
                      <a:pPr algn="ctr"/>
                      <a:r>
                        <a:rPr lang="ru-RU" sz="1200" smtClean="0"/>
                        <a:t>1,441-1,445</a:t>
                      </a:r>
                      <a:endParaRPr lang="ru-RU" sz="1200"/>
                    </a:p>
                  </a:txBody>
                  <a:tcPr marL="91444" marR="91444" marT="45718" marB="45718"/>
                </a:tc>
                <a:tc>
                  <a:txBody>
                    <a:bodyPr/>
                    <a:lstStyle/>
                    <a:p>
                      <a:pPr algn="ctr"/>
                      <a:r>
                        <a:rPr lang="ru-RU" sz="1200" smtClean="0"/>
                        <a:t>7-11</a:t>
                      </a:r>
                      <a:endParaRPr lang="ru-RU" sz="1200"/>
                    </a:p>
                  </a:txBody>
                  <a:tcPr marL="91444" marR="91444" marT="45718" marB="45718"/>
                </a:tc>
                <a:tc>
                  <a:txBody>
                    <a:bodyPr/>
                    <a:lstStyle/>
                    <a:p>
                      <a:pPr algn="ctr"/>
                      <a:r>
                        <a:rPr lang="ru-RU" sz="1200" smtClean="0"/>
                        <a:t>345-349</a:t>
                      </a:r>
                      <a:endParaRPr lang="ru-RU" sz="1200"/>
                    </a:p>
                  </a:txBody>
                  <a:tcPr marL="91444" marR="91444" marT="45718" marB="45718"/>
                </a:tc>
                <a:tc>
                  <a:txBody>
                    <a:bodyPr/>
                    <a:lstStyle/>
                    <a:p>
                      <a:pPr algn="ctr"/>
                      <a:r>
                        <a:rPr lang="ru-RU" sz="1200" smtClean="0"/>
                        <a:t>183</a:t>
                      </a:r>
                      <a:endParaRPr lang="ru-RU" sz="1200"/>
                    </a:p>
                  </a:txBody>
                  <a:tcPr marL="91444" marR="91444" marT="45718" marB="45718"/>
                </a:tc>
                <a:tc>
                  <a:txBody>
                    <a:bodyPr/>
                    <a:lstStyle/>
                    <a:p>
                      <a:pPr algn="ctr"/>
                      <a:r>
                        <a:rPr lang="ru-RU" sz="1200" smtClean="0"/>
                        <a:t>-12</a:t>
                      </a:r>
                      <a:endParaRPr lang="ru-RU" sz="1200"/>
                    </a:p>
                  </a:txBody>
                  <a:tcPr marL="91444" marR="91444" marT="45718" marB="45718"/>
                </a:tc>
                <a:extLst>
                  <a:ext uri="{0D108BD9-81ED-4DB2-BD59-A6C34878D82A}">
                    <a16:rowId xmlns:a16="http://schemas.microsoft.com/office/drawing/2014/main" val="10009"/>
                  </a:ext>
                </a:extLst>
              </a:tr>
              <a:tr h="264974">
                <a:tc>
                  <a:txBody>
                    <a:bodyPr/>
                    <a:lstStyle/>
                    <a:p>
                      <a:pPr algn="l"/>
                      <a:r>
                        <a:rPr lang="ru-RU" sz="1200" err="1" smtClean="0"/>
                        <a:t>Ди</a:t>
                      </a:r>
                      <a:r>
                        <a:rPr lang="ru-RU" sz="1200" smtClean="0"/>
                        <a:t>(2-этилгексил)</a:t>
                      </a:r>
                      <a:r>
                        <a:rPr lang="ru-RU" sz="1200" err="1" smtClean="0"/>
                        <a:t>себацинат</a:t>
                      </a:r>
                      <a:endParaRPr lang="ru-RU" sz="1200"/>
                    </a:p>
                  </a:txBody>
                  <a:tcPr marL="91444" marR="91444" marT="45718" marB="45718"/>
                </a:tc>
                <a:tc>
                  <a:txBody>
                    <a:bodyPr/>
                    <a:lstStyle/>
                    <a:p>
                      <a:pPr algn="ctr"/>
                      <a:r>
                        <a:rPr lang="ru-RU" sz="1200" smtClean="0"/>
                        <a:t>913-919</a:t>
                      </a:r>
                      <a:endParaRPr lang="ru-RU" sz="1200"/>
                    </a:p>
                  </a:txBody>
                  <a:tcPr marL="91444" marR="91444" marT="45718" marB="457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smtClean="0"/>
                        <a:t>1,450-1,454</a:t>
                      </a:r>
                    </a:p>
                  </a:txBody>
                  <a:tcPr marL="91444" marR="91444" marT="45718" marB="45718"/>
                </a:tc>
                <a:tc>
                  <a:txBody>
                    <a:bodyPr/>
                    <a:lstStyle/>
                    <a:p>
                      <a:pPr algn="ctr"/>
                      <a:r>
                        <a:rPr lang="ru-RU" sz="1200" smtClean="0"/>
                        <a:t>19-23</a:t>
                      </a:r>
                      <a:endParaRPr lang="ru-RU" sz="1200"/>
                    </a:p>
                  </a:txBody>
                  <a:tcPr marL="91444" marR="91444" marT="45718" marB="45718"/>
                </a:tc>
                <a:tc>
                  <a:txBody>
                    <a:bodyPr/>
                    <a:lstStyle/>
                    <a:p>
                      <a:pPr algn="ctr"/>
                      <a:r>
                        <a:rPr lang="ru-RU" sz="1200" smtClean="0"/>
                        <a:t>222-228</a:t>
                      </a:r>
                      <a:endParaRPr lang="ru-RU" sz="1200"/>
                    </a:p>
                  </a:txBody>
                  <a:tcPr marL="91444" marR="91444" marT="45718" marB="45718"/>
                </a:tc>
                <a:tc>
                  <a:txBody>
                    <a:bodyPr/>
                    <a:lstStyle/>
                    <a:p>
                      <a:pPr algn="ctr"/>
                      <a:r>
                        <a:rPr lang="ru-RU" sz="1200" smtClean="0"/>
                        <a:t>215</a:t>
                      </a:r>
                      <a:endParaRPr lang="ru-RU" sz="1200"/>
                    </a:p>
                  </a:txBody>
                  <a:tcPr marL="91444" marR="91444" marT="45718" marB="45718"/>
                </a:tc>
                <a:tc>
                  <a:txBody>
                    <a:bodyPr/>
                    <a:lstStyle/>
                    <a:p>
                      <a:pPr algn="ctr"/>
                      <a:r>
                        <a:rPr lang="ru-RU" sz="1200" smtClean="0"/>
                        <a:t>-60</a:t>
                      </a:r>
                      <a:endParaRPr lang="ru-RU" sz="1200"/>
                    </a:p>
                  </a:txBody>
                  <a:tcPr marL="91444" marR="91444" marT="45718" marB="45718"/>
                </a:tc>
                <a:extLst>
                  <a:ext uri="{0D108BD9-81ED-4DB2-BD59-A6C34878D82A}">
                    <a16:rowId xmlns:a16="http://schemas.microsoft.com/office/drawing/2014/main" val="10010"/>
                  </a:ext>
                </a:extLst>
              </a:tr>
              <a:tr h="264974">
                <a:tc gridSpan="7">
                  <a:txBody>
                    <a:bodyPr/>
                    <a:lstStyle/>
                    <a:p>
                      <a:pPr algn="ctr"/>
                      <a:r>
                        <a:rPr lang="ru-RU" sz="1200" smtClean="0"/>
                        <a:t>Эфиры алифатических карбоновых кислот и гликолей</a:t>
                      </a:r>
                      <a:endParaRPr lang="ru-RU" sz="1200"/>
                    </a:p>
                  </a:txBody>
                  <a:tcPr marL="91444" marR="91444" marT="45718" marB="45718"/>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11"/>
                  </a:ext>
                </a:extLst>
              </a:tr>
              <a:tr h="264974">
                <a:tc>
                  <a:txBody>
                    <a:bodyPr/>
                    <a:lstStyle/>
                    <a:p>
                      <a:pPr algn="l"/>
                      <a:r>
                        <a:rPr lang="ru-RU" sz="1200" smtClean="0"/>
                        <a:t>Триэтиленгликоль-2этилбутират</a:t>
                      </a:r>
                      <a:endParaRPr lang="ru-RU" sz="1200"/>
                    </a:p>
                  </a:txBody>
                  <a:tcPr marL="91444" marR="91444" marT="45718" marB="45718"/>
                </a:tc>
                <a:tc>
                  <a:txBody>
                    <a:bodyPr/>
                    <a:lstStyle/>
                    <a:p>
                      <a:pPr algn="ctr"/>
                      <a:r>
                        <a:rPr lang="ru-RU" sz="1200" smtClean="0"/>
                        <a:t>955</a:t>
                      </a:r>
                      <a:endParaRPr lang="ru-RU" sz="1200"/>
                    </a:p>
                  </a:txBody>
                  <a:tcPr marL="91444" marR="91444" marT="45718" marB="45718"/>
                </a:tc>
                <a:tc>
                  <a:txBody>
                    <a:bodyPr/>
                    <a:lstStyle/>
                    <a:p>
                      <a:pPr algn="ctr"/>
                      <a:r>
                        <a:rPr lang="ru-RU" sz="1200" smtClean="0"/>
                        <a:t>1,440</a:t>
                      </a:r>
                      <a:endParaRPr lang="ru-RU" sz="1200"/>
                    </a:p>
                  </a:txBody>
                  <a:tcPr marL="91444" marR="91444" marT="45718" marB="45718"/>
                </a:tc>
                <a:tc>
                  <a:txBody>
                    <a:bodyPr/>
                    <a:lstStyle/>
                    <a:p>
                      <a:pPr algn="ctr"/>
                      <a:r>
                        <a:rPr lang="ru-RU" sz="1200" smtClean="0"/>
                        <a:t>11,5</a:t>
                      </a:r>
                      <a:endParaRPr lang="ru-RU" sz="1200"/>
                    </a:p>
                  </a:txBody>
                  <a:tcPr marL="91444" marR="91444" marT="45718" marB="45718"/>
                </a:tc>
                <a:tc>
                  <a:txBody>
                    <a:bodyPr/>
                    <a:lstStyle/>
                    <a:p>
                      <a:pPr algn="ctr"/>
                      <a:r>
                        <a:rPr lang="ru-RU" sz="1200" smtClean="0"/>
                        <a:t>196</a:t>
                      </a:r>
                      <a:endParaRPr lang="ru-RU" sz="1200"/>
                    </a:p>
                  </a:txBody>
                  <a:tcPr marL="91444" marR="91444" marT="45718" marB="45718"/>
                </a:tc>
                <a:tc>
                  <a:txBody>
                    <a:bodyPr/>
                    <a:lstStyle/>
                    <a:p>
                      <a:pPr algn="ctr"/>
                      <a:r>
                        <a:rPr lang="ru-RU" sz="1200" smtClean="0"/>
                        <a:t>197</a:t>
                      </a:r>
                      <a:endParaRPr lang="ru-RU" sz="1200"/>
                    </a:p>
                  </a:txBody>
                  <a:tcPr marL="91444" marR="91444" marT="45718" marB="45718"/>
                </a:tc>
                <a:tc>
                  <a:txBody>
                    <a:bodyPr/>
                    <a:lstStyle/>
                    <a:p>
                      <a:pPr algn="ctr"/>
                      <a:r>
                        <a:rPr lang="ru-RU" sz="1200" smtClean="0"/>
                        <a:t>-65</a:t>
                      </a:r>
                      <a:endParaRPr lang="ru-RU" sz="1200"/>
                    </a:p>
                  </a:txBody>
                  <a:tcPr marL="91444" marR="91444" marT="45718" marB="45718"/>
                </a:tc>
                <a:extLst>
                  <a:ext uri="{0D108BD9-81ED-4DB2-BD59-A6C34878D82A}">
                    <a16:rowId xmlns:a16="http://schemas.microsoft.com/office/drawing/2014/main" val="10012"/>
                  </a:ext>
                </a:extLst>
              </a:tr>
              <a:tr h="441626">
                <a:tc>
                  <a:txBody>
                    <a:bodyPr/>
                    <a:lstStyle/>
                    <a:p>
                      <a:pPr algn="l"/>
                      <a:r>
                        <a:rPr lang="ru-RU" sz="1200" dirty="0" err="1" smtClean="0"/>
                        <a:t>Дибутиловый</a:t>
                      </a:r>
                      <a:r>
                        <a:rPr lang="ru-RU" sz="1200" dirty="0" smtClean="0"/>
                        <a:t> эфир </a:t>
                      </a:r>
                      <a:r>
                        <a:rPr lang="ru-RU" sz="1200" dirty="0" err="1" smtClean="0"/>
                        <a:t>полипропиленгликольадипината</a:t>
                      </a:r>
                      <a:endParaRPr lang="ru-RU" sz="1200" dirty="0"/>
                    </a:p>
                  </a:txBody>
                  <a:tcPr marL="91444" marR="91444" marT="45718" marB="45718"/>
                </a:tc>
                <a:tc>
                  <a:txBody>
                    <a:bodyPr/>
                    <a:lstStyle/>
                    <a:p>
                      <a:pPr algn="ctr"/>
                      <a:r>
                        <a:rPr lang="ru-RU" sz="1200" smtClean="0"/>
                        <a:t>1100-1200</a:t>
                      </a:r>
                      <a:endParaRPr lang="ru-RU" sz="1200"/>
                    </a:p>
                  </a:txBody>
                  <a:tcPr marL="91444" marR="91444" marT="45718" marB="45718"/>
                </a:tc>
                <a:tc>
                  <a:txBody>
                    <a:bodyPr/>
                    <a:lstStyle/>
                    <a:p>
                      <a:pPr algn="ctr"/>
                      <a:r>
                        <a:rPr lang="ru-RU" sz="1200" smtClean="0"/>
                        <a:t>-</a:t>
                      </a:r>
                      <a:endParaRPr lang="ru-RU" sz="1200"/>
                    </a:p>
                  </a:txBody>
                  <a:tcPr marL="91444" marR="91444" marT="45718" marB="45718"/>
                </a:tc>
                <a:tc>
                  <a:txBody>
                    <a:bodyPr/>
                    <a:lstStyle/>
                    <a:p>
                      <a:pPr algn="ctr"/>
                      <a:r>
                        <a:rPr lang="ru-RU" sz="1200" smtClean="0"/>
                        <a:t>1100-1800</a:t>
                      </a:r>
                      <a:endParaRPr lang="ru-RU" sz="1200"/>
                    </a:p>
                  </a:txBody>
                  <a:tcPr marL="91444" marR="91444" marT="45718" marB="45718"/>
                </a:tc>
                <a:tc>
                  <a:txBody>
                    <a:bodyPr/>
                    <a:lstStyle/>
                    <a:p>
                      <a:pPr algn="ctr"/>
                      <a:r>
                        <a:rPr lang="ru-RU" sz="1200" smtClean="0"/>
                        <a:t>-</a:t>
                      </a:r>
                      <a:endParaRPr lang="ru-RU" sz="1200"/>
                    </a:p>
                  </a:txBody>
                  <a:tcPr marL="91444" marR="91444" marT="45718" marB="45718"/>
                </a:tc>
                <a:tc>
                  <a:txBody>
                    <a:bodyPr/>
                    <a:lstStyle/>
                    <a:p>
                      <a:pPr algn="ctr"/>
                      <a:r>
                        <a:rPr lang="ru-RU" sz="1200" smtClean="0"/>
                        <a:t>-</a:t>
                      </a:r>
                      <a:endParaRPr lang="ru-RU" sz="1200"/>
                    </a:p>
                  </a:txBody>
                  <a:tcPr marL="91444" marR="91444" marT="45718" marB="45718"/>
                </a:tc>
                <a:tc>
                  <a:txBody>
                    <a:bodyPr/>
                    <a:lstStyle/>
                    <a:p>
                      <a:pPr algn="ctr"/>
                      <a:r>
                        <a:rPr lang="ru-RU" sz="1200" smtClean="0"/>
                        <a:t>-</a:t>
                      </a:r>
                      <a:endParaRPr lang="ru-RU" sz="1200"/>
                    </a:p>
                  </a:txBody>
                  <a:tcPr marL="91444" marR="91444" marT="45718" marB="45718"/>
                </a:tc>
                <a:extLst>
                  <a:ext uri="{0D108BD9-81ED-4DB2-BD59-A6C34878D82A}">
                    <a16:rowId xmlns:a16="http://schemas.microsoft.com/office/drawing/2014/main" val="10013"/>
                  </a:ext>
                </a:extLst>
              </a:tr>
              <a:tr h="264974">
                <a:tc gridSpan="7">
                  <a:txBody>
                    <a:bodyPr/>
                    <a:lstStyle/>
                    <a:p>
                      <a:pPr algn="ctr"/>
                      <a:r>
                        <a:rPr lang="ru-RU" sz="1200" smtClean="0"/>
                        <a:t>Эфиры </a:t>
                      </a:r>
                      <a:r>
                        <a:rPr lang="ru-RU" sz="1200" err="1" smtClean="0"/>
                        <a:t>тримеллитовой</a:t>
                      </a:r>
                      <a:r>
                        <a:rPr lang="ru-RU" sz="1200" smtClean="0"/>
                        <a:t> кислоты и спирта</a:t>
                      </a:r>
                      <a:endParaRPr lang="ru-RU" sz="1200"/>
                    </a:p>
                  </a:txBody>
                  <a:tcPr marL="91444" marR="91444" marT="45718" marB="45718"/>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14"/>
                  </a:ext>
                </a:extLst>
              </a:tr>
              <a:tr h="314123">
                <a:tc>
                  <a:txBody>
                    <a:bodyPr/>
                    <a:lstStyle/>
                    <a:p>
                      <a:pPr algn="l"/>
                      <a:r>
                        <a:rPr lang="ru-RU" sz="1200" smtClean="0"/>
                        <a:t>Три(2-этилгексил)</a:t>
                      </a:r>
                      <a:r>
                        <a:rPr lang="ru-RU" sz="1200" err="1" smtClean="0"/>
                        <a:t>тримеллитат</a:t>
                      </a:r>
                      <a:endParaRPr lang="ru-RU" sz="1200"/>
                    </a:p>
                  </a:txBody>
                  <a:tcPr marL="91444" marR="91444" marT="45718" marB="45718"/>
                </a:tc>
                <a:tc>
                  <a:txBody>
                    <a:bodyPr/>
                    <a:lstStyle/>
                    <a:p>
                      <a:pPr algn="ctr"/>
                      <a:r>
                        <a:rPr lang="ru-RU" sz="1200" smtClean="0"/>
                        <a:t>987</a:t>
                      </a:r>
                      <a:endParaRPr lang="ru-RU" sz="1200"/>
                    </a:p>
                  </a:txBody>
                  <a:tcPr marL="91444" marR="91444" marT="45718" marB="45718"/>
                </a:tc>
                <a:tc>
                  <a:txBody>
                    <a:bodyPr/>
                    <a:lstStyle/>
                    <a:p>
                      <a:pPr algn="ctr"/>
                      <a:r>
                        <a:rPr lang="ru-RU" sz="1200" smtClean="0"/>
                        <a:t>1,485</a:t>
                      </a:r>
                      <a:endParaRPr lang="ru-RU" sz="1200"/>
                    </a:p>
                  </a:txBody>
                  <a:tcPr marL="91444" marR="91444" marT="45718" marB="45718"/>
                </a:tc>
                <a:tc>
                  <a:txBody>
                    <a:bodyPr/>
                    <a:lstStyle/>
                    <a:p>
                      <a:pPr algn="ctr"/>
                      <a:r>
                        <a:rPr lang="ru-RU" sz="1200" smtClean="0"/>
                        <a:t>286</a:t>
                      </a:r>
                      <a:endParaRPr lang="ru-RU" sz="1200"/>
                    </a:p>
                  </a:txBody>
                  <a:tcPr marL="91444" marR="91444" marT="45718" marB="45718"/>
                </a:tc>
                <a:tc>
                  <a:txBody>
                    <a:bodyPr/>
                    <a:lstStyle/>
                    <a:p>
                      <a:pPr algn="ctr"/>
                      <a:r>
                        <a:rPr lang="ru-RU" sz="1200" smtClean="0"/>
                        <a:t>260</a:t>
                      </a:r>
                      <a:endParaRPr lang="ru-RU" sz="1200"/>
                    </a:p>
                  </a:txBody>
                  <a:tcPr marL="91444" marR="91444" marT="45718" marB="45718"/>
                </a:tc>
                <a:tc>
                  <a:txBody>
                    <a:bodyPr/>
                    <a:lstStyle/>
                    <a:p>
                      <a:pPr algn="ctr"/>
                      <a:r>
                        <a:rPr lang="ru-RU" sz="1200" smtClean="0"/>
                        <a:t>260</a:t>
                      </a:r>
                      <a:endParaRPr lang="ru-RU" sz="1200"/>
                    </a:p>
                  </a:txBody>
                  <a:tcPr marL="91444" marR="91444" marT="45718" marB="45718"/>
                </a:tc>
                <a:tc>
                  <a:txBody>
                    <a:bodyPr/>
                    <a:lstStyle/>
                    <a:p>
                      <a:pPr algn="ctr"/>
                      <a:r>
                        <a:rPr lang="ru-RU" sz="1200" smtClean="0"/>
                        <a:t>-46</a:t>
                      </a:r>
                      <a:endParaRPr lang="ru-RU" sz="1200"/>
                    </a:p>
                  </a:txBody>
                  <a:tcPr marL="91444" marR="91444" marT="45718" marB="45718"/>
                </a:tc>
                <a:extLst>
                  <a:ext uri="{0D108BD9-81ED-4DB2-BD59-A6C34878D82A}">
                    <a16:rowId xmlns:a16="http://schemas.microsoft.com/office/drawing/2014/main" val="10015"/>
                  </a:ext>
                </a:extLst>
              </a:tr>
              <a:tr h="355810">
                <a:tc>
                  <a:txBody>
                    <a:bodyPr/>
                    <a:lstStyle/>
                    <a:p>
                      <a:pPr algn="l"/>
                      <a:r>
                        <a:rPr lang="ru-RU" sz="1200" smtClean="0"/>
                        <a:t>Тетра(2-этилгексил)</a:t>
                      </a:r>
                      <a:r>
                        <a:rPr lang="ru-RU" sz="1200" err="1" smtClean="0"/>
                        <a:t>пиромеллитат</a:t>
                      </a:r>
                      <a:endParaRPr lang="ru-RU" sz="1200"/>
                    </a:p>
                  </a:txBody>
                  <a:tcPr marL="91444" marR="91444" marT="45718" marB="45718"/>
                </a:tc>
                <a:tc>
                  <a:txBody>
                    <a:bodyPr/>
                    <a:lstStyle/>
                    <a:p>
                      <a:pPr algn="ctr"/>
                      <a:r>
                        <a:rPr lang="ru-RU" sz="1200" smtClean="0"/>
                        <a:t>987</a:t>
                      </a:r>
                      <a:endParaRPr lang="ru-RU" sz="1200"/>
                    </a:p>
                  </a:txBody>
                  <a:tcPr marL="91444" marR="91444" marT="45718" marB="457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smtClean="0"/>
                        <a:t>1,485</a:t>
                      </a:r>
                      <a:endParaRPr lang="ru-RU" sz="1200"/>
                    </a:p>
                  </a:txBody>
                  <a:tcPr marL="91444" marR="91444" marT="45718" marB="45718"/>
                </a:tc>
                <a:tc>
                  <a:txBody>
                    <a:bodyPr/>
                    <a:lstStyle/>
                    <a:p>
                      <a:pPr algn="ctr"/>
                      <a:r>
                        <a:rPr lang="ru-RU" sz="1200" smtClean="0"/>
                        <a:t>675</a:t>
                      </a:r>
                      <a:endParaRPr lang="ru-RU" sz="1200"/>
                    </a:p>
                  </a:txBody>
                  <a:tcPr marL="91444" marR="91444" marT="45718" marB="457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smtClean="0"/>
                        <a:t>-</a:t>
                      </a:r>
                    </a:p>
                  </a:txBody>
                  <a:tcPr marL="91444" marR="91444" marT="45718" marB="45718"/>
                </a:tc>
                <a:tc>
                  <a:txBody>
                    <a:bodyPr/>
                    <a:lstStyle/>
                    <a:p>
                      <a:pPr algn="ctr"/>
                      <a:r>
                        <a:rPr lang="ru-RU" sz="1200" smtClean="0"/>
                        <a:t>260</a:t>
                      </a:r>
                      <a:endParaRPr lang="ru-RU" sz="1200"/>
                    </a:p>
                  </a:txBody>
                  <a:tcPr marL="91444" marR="91444" marT="45718" marB="45718"/>
                </a:tc>
                <a:tc>
                  <a:txBody>
                    <a:bodyPr/>
                    <a:lstStyle/>
                    <a:p>
                      <a:pPr algn="ctr"/>
                      <a:r>
                        <a:rPr lang="ru-RU" sz="1200" smtClean="0"/>
                        <a:t>-35</a:t>
                      </a:r>
                      <a:endParaRPr lang="ru-RU" sz="1200"/>
                    </a:p>
                  </a:txBody>
                  <a:tcPr marL="91444" marR="91444" marT="45718" marB="45718"/>
                </a:tc>
                <a:extLst>
                  <a:ext uri="{0D108BD9-81ED-4DB2-BD59-A6C34878D82A}">
                    <a16:rowId xmlns:a16="http://schemas.microsoft.com/office/drawing/2014/main" val="10016"/>
                  </a:ext>
                </a:extLst>
              </a:tr>
            </a:tbl>
          </a:graphicData>
        </a:graphic>
      </p:graphicFrame>
      <p:sp>
        <p:nvSpPr>
          <p:cNvPr id="11" name="TextBox 10"/>
          <p:cNvSpPr txBox="1"/>
          <p:nvPr/>
        </p:nvSpPr>
        <p:spPr>
          <a:xfrm>
            <a:off x="1500166" y="714356"/>
            <a:ext cx="6084807" cy="369332"/>
          </a:xfrm>
          <a:prstGeom prst="rect">
            <a:avLst/>
          </a:prstGeom>
          <a:noFill/>
        </p:spPr>
        <p:txBody>
          <a:bodyPr wrap="none" rtlCol="0">
            <a:spAutoFit/>
          </a:bodyPr>
          <a:lstStyle/>
          <a:p>
            <a:r>
              <a:rPr lang="ru-RU" b="1" smtClean="0">
                <a:solidFill>
                  <a:srgbClr val="C00000"/>
                </a:solidFill>
              </a:rPr>
              <a:t>Физико-химические свойства некоторых пластификаторов</a:t>
            </a:r>
            <a:endParaRPr lang="ru-RU" smtClean="0">
              <a:solidFill>
                <a:srgbClr val="C00000"/>
              </a:solidFill>
            </a:endParaRPr>
          </a:p>
        </p:txBody>
      </p:sp>
      <p:sp>
        <p:nvSpPr>
          <p:cNvPr id="14" name="Номер слайда 9"/>
          <p:cNvSpPr txBox="1">
            <a:spLocks/>
          </p:cNvSpPr>
          <p:nvPr/>
        </p:nvSpPr>
        <p:spPr>
          <a:xfrm>
            <a:off x="6572264" y="6357958"/>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3B46923B-772B-4878-82EA-E2BF3C0C558C}" type="slidenum">
              <a:rPr kumimoji="0" lang="ru-RU"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grpSp>
        <p:nvGrpSpPr>
          <p:cNvPr id="18" name="Группа 9"/>
          <p:cNvGrpSpPr/>
          <p:nvPr/>
        </p:nvGrpSpPr>
        <p:grpSpPr>
          <a:xfrm>
            <a:off x="-32" y="0"/>
            <a:ext cx="9144032" cy="642918"/>
            <a:chOff x="-32" y="0"/>
            <a:chExt cx="9144032" cy="642918"/>
          </a:xfrm>
          <a:solidFill>
            <a:schemeClr val="tx2">
              <a:lumMod val="20000"/>
              <a:lumOff val="80000"/>
            </a:schemeClr>
          </a:solidFill>
          <a:effectLst/>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Пластификаторы</a:t>
              </a:r>
              <a:endParaRPr lang="ru-RU" sz="1600" b="1">
                <a:solidFill>
                  <a:srgbClr val="0B02C6"/>
                </a:solidFill>
              </a:endParaRPr>
            </a:p>
          </p:txBody>
        </p:sp>
        <p:pic>
          <p:nvPicPr>
            <p:cNvPr id="21" name="Рисунок 20"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184</a:t>
            </a:fld>
            <a:endParaRPr lang="ru-RU"/>
          </a:p>
        </p:txBody>
      </p:sp>
      <p:sp>
        <p:nvSpPr>
          <p:cNvPr id="9" name="TextBox 8"/>
          <p:cNvSpPr txBox="1"/>
          <p:nvPr/>
        </p:nvSpPr>
        <p:spPr>
          <a:xfrm>
            <a:off x="3940619" y="714356"/>
            <a:ext cx="1274323" cy="369332"/>
          </a:xfrm>
          <a:prstGeom prst="rect">
            <a:avLst/>
          </a:prstGeom>
          <a:noFill/>
        </p:spPr>
        <p:txBody>
          <a:bodyPr wrap="none" rtlCol="0">
            <a:spAutoFit/>
          </a:bodyPr>
          <a:lstStyle/>
          <a:p>
            <a:r>
              <a:rPr lang="ru-RU" b="1" err="1" smtClean="0">
                <a:solidFill>
                  <a:srgbClr val="C00000"/>
                </a:solidFill>
              </a:rPr>
              <a:t>Мягчители</a:t>
            </a:r>
            <a:endParaRPr lang="ru-RU" smtClean="0">
              <a:solidFill>
                <a:srgbClr val="C00000"/>
              </a:solidFill>
            </a:endParaRPr>
          </a:p>
        </p:txBody>
      </p:sp>
      <p:grpSp>
        <p:nvGrpSpPr>
          <p:cNvPr id="4" name="Группа 8"/>
          <p:cNvGrpSpPr/>
          <p:nvPr/>
        </p:nvGrpSpPr>
        <p:grpSpPr>
          <a:xfrm>
            <a:off x="-32" y="0"/>
            <a:ext cx="9144032" cy="642918"/>
            <a:chOff x="-32" y="0"/>
            <a:chExt cx="9144032" cy="642918"/>
          </a:xfrm>
          <a:solidFill>
            <a:schemeClr val="tx2">
              <a:lumMod val="20000"/>
              <a:lumOff val="80000"/>
            </a:schemeClr>
          </a:solidFill>
          <a:effectLst/>
        </p:grpSpPr>
        <p:grpSp>
          <p:nvGrpSpPr>
            <p:cNvPr id="5" name="Группа 4"/>
            <p:cNvGrpSpPr/>
            <p:nvPr/>
          </p:nvGrpSpPr>
          <p:grpSpPr>
            <a:xfrm>
              <a:off x="0" y="0"/>
              <a:ext cx="9144000" cy="642918"/>
              <a:chOff x="0" y="0"/>
              <a:chExt cx="9144000" cy="642918"/>
            </a:xfrm>
            <a:grpFill/>
          </p:grpSpPr>
          <p:sp>
            <p:nvSpPr>
              <p:cNvPr id="13" name="Прямоугольник 12"/>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857224" y="0"/>
                <a:ext cx="7500990" cy="576000"/>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r>
                  <a:rPr lang="ru-RU" b="1" smtClean="0"/>
                  <a:t> </a:t>
                </a:r>
              </a:p>
              <a:p>
                <a:r>
                  <a:rPr lang="ru-RU" b="1" smtClean="0">
                    <a:solidFill>
                      <a:srgbClr val="0B02C6"/>
                    </a:solidFill>
                  </a:rPr>
                  <a:t>Модуль. Пластификаторы. </a:t>
                </a:r>
                <a:r>
                  <a:rPr lang="ru-RU" b="1" err="1" smtClean="0">
                    <a:solidFill>
                      <a:srgbClr val="0B02C6"/>
                    </a:solidFill>
                  </a:rPr>
                  <a:t>Мягчители</a:t>
                </a:r>
                <a:endParaRPr lang="ru-RU" smtClean="0">
                  <a:solidFill>
                    <a:srgbClr val="0B02C6"/>
                  </a:solidFill>
                </a:endParaRPr>
              </a:p>
            </p:txBody>
          </p:sp>
        </p:grpSp>
        <p:pic>
          <p:nvPicPr>
            <p:cNvPr id="12" name="Рисунок 11"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
        <p:nvSpPr>
          <p:cNvPr id="15" name="Прямоугольник 14"/>
          <p:cNvSpPr/>
          <p:nvPr/>
        </p:nvSpPr>
        <p:spPr>
          <a:xfrm>
            <a:off x="252000" y="1080000"/>
            <a:ext cx="8640000" cy="5216813"/>
          </a:xfrm>
          <a:prstGeom prst="rect">
            <a:avLst/>
          </a:prstGeom>
        </p:spPr>
        <p:txBody>
          <a:bodyPr wrap="square">
            <a:spAutoFit/>
          </a:bodyPr>
          <a:lstStyle/>
          <a:p>
            <a:pPr algn="just">
              <a:spcAft>
                <a:spcPts val="600"/>
              </a:spcAft>
            </a:pPr>
            <a:r>
              <a:rPr lang="ru-RU" b="1" err="1" smtClean="0">
                <a:solidFill>
                  <a:srgbClr val="0B02C6"/>
                </a:solidFill>
              </a:rPr>
              <a:t>Мягчители</a:t>
            </a:r>
            <a:r>
              <a:rPr lang="ru-RU" b="1" smtClean="0">
                <a:solidFill>
                  <a:srgbClr val="0B02C6"/>
                </a:solidFill>
              </a:rPr>
              <a:t> </a:t>
            </a:r>
            <a:r>
              <a:rPr lang="ru-RU" smtClean="0"/>
              <a:t>–</a:t>
            </a:r>
            <a:r>
              <a:rPr lang="ru-RU" b="1" smtClean="0">
                <a:solidFill>
                  <a:srgbClr val="002060"/>
                </a:solidFill>
              </a:rPr>
              <a:t> </a:t>
            </a:r>
            <a:r>
              <a:rPr lang="ru-RU" smtClean="0">
                <a:solidFill>
                  <a:srgbClr val="002060"/>
                </a:solidFill>
              </a:rPr>
              <a:t>принятое в резиновой промышленности название пластификаторов, которые облегчают переработку каучуков, снижая температуру текучести резиновых смесей, но не улучшают морозостойкость вулканизаторов. </a:t>
            </a:r>
          </a:p>
          <a:p>
            <a:pPr algn="just">
              <a:spcAft>
                <a:spcPts val="600"/>
              </a:spcAft>
            </a:pPr>
            <a:r>
              <a:rPr lang="ru-RU" smtClean="0">
                <a:solidFill>
                  <a:srgbClr val="002060"/>
                </a:solidFill>
              </a:rPr>
              <a:t>К </a:t>
            </a:r>
            <a:r>
              <a:rPr lang="ru-RU" err="1" smtClean="0">
                <a:solidFill>
                  <a:srgbClr val="002060"/>
                </a:solidFill>
              </a:rPr>
              <a:t>мягчителям</a:t>
            </a:r>
            <a:r>
              <a:rPr lang="ru-RU" smtClean="0">
                <a:solidFill>
                  <a:srgbClr val="002060"/>
                </a:solidFill>
              </a:rPr>
              <a:t> относятся, например, </a:t>
            </a:r>
            <a:r>
              <a:rPr lang="ru-RU" err="1" smtClean="0">
                <a:solidFill>
                  <a:srgbClr val="002060"/>
                </a:solidFill>
              </a:rPr>
              <a:t>парафино-нафтеновые</a:t>
            </a:r>
            <a:r>
              <a:rPr lang="ru-RU" smtClean="0">
                <a:solidFill>
                  <a:srgbClr val="002060"/>
                </a:solidFill>
              </a:rPr>
              <a:t> и ароматические нефтяные масла, канифоль, </a:t>
            </a:r>
            <a:r>
              <a:rPr lang="ru-RU" err="1" smtClean="0">
                <a:solidFill>
                  <a:srgbClr val="002060"/>
                </a:solidFill>
              </a:rPr>
              <a:t>кумароно-инденовые</a:t>
            </a:r>
            <a:r>
              <a:rPr lang="ru-RU" smtClean="0">
                <a:solidFill>
                  <a:srgbClr val="002060"/>
                </a:solidFill>
              </a:rPr>
              <a:t> и </a:t>
            </a:r>
            <a:r>
              <a:rPr lang="ru-RU" err="1" smtClean="0">
                <a:solidFill>
                  <a:srgbClr val="002060"/>
                </a:solidFill>
              </a:rPr>
              <a:t>нефтеполимерные</a:t>
            </a:r>
            <a:r>
              <a:rPr lang="ru-RU" smtClean="0">
                <a:solidFill>
                  <a:srgbClr val="002060"/>
                </a:solidFill>
              </a:rPr>
              <a:t> смолы, продукты взаимодействия растительных масел с серой (фактисы), нефтяные битумы (</a:t>
            </a:r>
            <a:r>
              <a:rPr lang="ru-RU" err="1" smtClean="0">
                <a:solidFill>
                  <a:srgbClr val="002060"/>
                </a:solidFill>
              </a:rPr>
              <a:t>рубраксы</a:t>
            </a:r>
            <a:r>
              <a:rPr lang="ru-RU" smtClean="0">
                <a:solidFill>
                  <a:srgbClr val="002060"/>
                </a:solidFill>
              </a:rPr>
              <a:t>). </a:t>
            </a:r>
          </a:p>
          <a:p>
            <a:pPr algn="just">
              <a:spcAft>
                <a:spcPts val="600"/>
              </a:spcAft>
            </a:pPr>
            <a:r>
              <a:rPr lang="ru-RU" b="1" err="1" smtClean="0">
                <a:solidFill>
                  <a:srgbClr val="0B02C6"/>
                </a:solidFill>
              </a:rPr>
              <a:t>Мягчители</a:t>
            </a:r>
            <a:r>
              <a:rPr lang="ru-RU" b="1" smtClean="0">
                <a:solidFill>
                  <a:srgbClr val="0B02C6"/>
                </a:solidFill>
              </a:rPr>
              <a:t> должны соответствовать ряду требований: </a:t>
            </a:r>
          </a:p>
          <a:p>
            <a:pPr indent="174625" algn="just">
              <a:spcAft>
                <a:spcPts val="600"/>
              </a:spcAft>
              <a:buFont typeface="Arial" pitchFamily="34" charset="0"/>
              <a:buChar char="•"/>
              <a:tabLst>
                <a:tab pos="174625" algn="l"/>
              </a:tabLst>
            </a:pPr>
            <a:r>
              <a:rPr lang="ru-RU" smtClean="0">
                <a:solidFill>
                  <a:srgbClr val="002060"/>
                </a:solidFill>
              </a:rPr>
              <a:t>хорошая совместимость с полимерами, </a:t>
            </a:r>
          </a:p>
          <a:p>
            <a:pPr indent="174625" algn="just">
              <a:spcAft>
                <a:spcPts val="600"/>
              </a:spcAft>
              <a:buFont typeface="Arial" pitchFamily="34" charset="0"/>
              <a:buChar char="•"/>
              <a:tabLst>
                <a:tab pos="174625" algn="l"/>
              </a:tabLst>
            </a:pPr>
            <a:r>
              <a:rPr lang="ru-RU" smtClean="0">
                <a:solidFill>
                  <a:srgbClr val="002060"/>
                </a:solidFill>
              </a:rPr>
              <a:t>химическая и термическая стойкость при переработке или при эксплуатации изделий, </a:t>
            </a:r>
          </a:p>
          <a:p>
            <a:pPr indent="174625" algn="just">
              <a:spcAft>
                <a:spcPts val="600"/>
              </a:spcAft>
              <a:buFont typeface="Arial" pitchFamily="34" charset="0"/>
              <a:buChar char="•"/>
              <a:tabLst>
                <a:tab pos="174625" algn="l"/>
              </a:tabLst>
            </a:pPr>
            <a:r>
              <a:rPr lang="ru-RU" smtClean="0">
                <a:solidFill>
                  <a:srgbClr val="002060"/>
                </a:solidFill>
              </a:rPr>
              <a:t>низкая летучесть, </a:t>
            </a:r>
          </a:p>
          <a:p>
            <a:pPr indent="174625" algn="just">
              <a:spcAft>
                <a:spcPts val="600"/>
              </a:spcAft>
              <a:buFont typeface="Arial" pitchFamily="34" charset="0"/>
              <a:buChar char="•"/>
              <a:tabLst>
                <a:tab pos="174625" algn="l"/>
              </a:tabLst>
            </a:pPr>
            <a:r>
              <a:rPr lang="ru-RU" smtClean="0">
                <a:solidFill>
                  <a:srgbClr val="002060"/>
                </a:solidFill>
              </a:rPr>
              <a:t>отсутствие неприятного запаха и низкая токсичность, </a:t>
            </a:r>
          </a:p>
          <a:p>
            <a:pPr indent="174625" algn="just">
              <a:spcAft>
                <a:spcPts val="600"/>
              </a:spcAft>
              <a:buFont typeface="Arial" pitchFamily="34" charset="0"/>
              <a:buChar char="•"/>
              <a:tabLst>
                <a:tab pos="174625" algn="l"/>
              </a:tabLst>
            </a:pPr>
            <a:r>
              <a:rPr lang="ru-RU" smtClean="0">
                <a:solidFill>
                  <a:srgbClr val="002060"/>
                </a:solidFill>
              </a:rPr>
              <a:t>малое изменение вязкости в широком интервале температур, </a:t>
            </a:r>
          </a:p>
          <a:p>
            <a:pPr indent="174625" algn="just">
              <a:spcAft>
                <a:spcPts val="600"/>
              </a:spcAft>
              <a:buFont typeface="Arial" pitchFamily="34" charset="0"/>
              <a:buChar char="•"/>
              <a:tabLst>
                <a:tab pos="174625" algn="l"/>
              </a:tabLst>
            </a:pPr>
            <a:r>
              <a:rPr lang="ru-RU" smtClean="0">
                <a:solidFill>
                  <a:srgbClr val="002060"/>
                </a:solidFill>
              </a:rPr>
              <a:t>незначительное влияние на кинетику структурирования, </a:t>
            </a:r>
          </a:p>
          <a:p>
            <a:pPr indent="174625" algn="just">
              <a:buFont typeface="Arial" pitchFamily="34" charset="0"/>
              <a:buChar char="•"/>
              <a:tabLst>
                <a:tab pos="174625" algn="l"/>
              </a:tabLst>
            </a:pPr>
            <a:r>
              <a:rPr lang="ru-RU" smtClean="0">
                <a:solidFill>
                  <a:srgbClr val="002060"/>
                </a:solidFill>
              </a:rPr>
              <a:t>низкая стоимость.</a:t>
            </a:r>
            <a:endParaRPr lang="ru-RU">
              <a:solidFill>
                <a:srgbClr val="002060"/>
              </a:solidFill>
            </a:endParaRPr>
          </a:p>
        </p:txBody>
      </p:sp>
    </p:spTree>
    <p:custDataLst>
      <p:tags r:id="rId1"/>
    </p:custData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185</a:t>
            </a:fld>
            <a:endParaRPr lang="ru-RU"/>
          </a:p>
        </p:txBody>
      </p:sp>
      <p:sp>
        <p:nvSpPr>
          <p:cNvPr id="9" name="TextBox 8"/>
          <p:cNvSpPr txBox="1"/>
          <p:nvPr/>
        </p:nvSpPr>
        <p:spPr>
          <a:xfrm>
            <a:off x="1928794" y="714356"/>
            <a:ext cx="5178404" cy="369332"/>
          </a:xfrm>
          <a:prstGeom prst="rect">
            <a:avLst/>
          </a:prstGeom>
          <a:noFill/>
        </p:spPr>
        <p:txBody>
          <a:bodyPr wrap="none" rtlCol="0">
            <a:spAutoFit/>
          </a:bodyPr>
          <a:lstStyle/>
          <a:p>
            <a:pPr algn="ctr"/>
            <a:r>
              <a:rPr lang="ru-RU" altLang="ru-RU" b="1" smtClean="0">
                <a:solidFill>
                  <a:srgbClr val="C00000"/>
                </a:solidFill>
                <a:latin typeface="Calibri" pitchFamily="34" charset="0"/>
              </a:rPr>
              <a:t>Выбор пластификаторов для различных каучуков</a:t>
            </a:r>
            <a:endParaRPr lang="ru-RU" altLang="ru-RU" b="1">
              <a:solidFill>
                <a:srgbClr val="C00000"/>
              </a:solidFill>
              <a:latin typeface="Calibri" pitchFamily="34" charset="0"/>
            </a:endParaRPr>
          </a:p>
        </p:txBody>
      </p:sp>
      <p:sp>
        <p:nvSpPr>
          <p:cNvPr id="15" name="Прямоугольник 14"/>
          <p:cNvSpPr/>
          <p:nvPr/>
        </p:nvSpPr>
        <p:spPr>
          <a:xfrm>
            <a:off x="252000" y="1080000"/>
            <a:ext cx="8640000" cy="5632311"/>
          </a:xfrm>
          <a:prstGeom prst="rect">
            <a:avLst/>
          </a:prstGeom>
        </p:spPr>
        <p:txBody>
          <a:bodyPr wrap="square">
            <a:spAutoFit/>
          </a:bodyPr>
          <a:lstStyle/>
          <a:p>
            <a:pPr algn="just"/>
            <a:r>
              <a:rPr lang="ru-RU" b="1" err="1" smtClean="0">
                <a:solidFill>
                  <a:srgbClr val="0B02C6"/>
                </a:solidFill>
              </a:rPr>
              <a:t>Парафино-нафтеновые</a:t>
            </a:r>
            <a:r>
              <a:rPr lang="ru-RU" b="1" smtClean="0">
                <a:solidFill>
                  <a:srgbClr val="0B02C6"/>
                </a:solidFill>
              </a:rPr>
              <a:t> масла </a:t>
            </a:r>
            <a:r>
              <a:rPr lang="ru-RU" smtClean="0"/>
              <a:t>– вазелиновое, стабилойн-18, стабилипласт-62, </a:t>
            </a:r>
            <a:r>
              <a:rPr lang="ru-RU" err="1" smtClean="0"/>
              <a:t>нетоксол</a:t>
            </a:r>
            <a:r>
              <a:rPr lang="ru-RU" smtClean="0"/>
              <a:t> и др. ограниченно совместимы с непредельными каучуками, могут использоваться как </a:t>
            </a:r>
            <a:r>
              <a:rPr lang="ru-RU" err="1" smtClean="0"/>
              <a:t>мягчители</a:t>
            </a:r>
            <a:r>
              <a:rPr lang="ru-RU" smtClean="0"/>
              <a:t> мало- и предельных каучуков – СКЭП (Т), БК, ограниченно используются в </a:t>
            </a:r>
            <a:r>
              <a:rPr lang="ru-RU" err="1" smtClean="0"/>
              <a:t>полидиеновых</a:t>
            </a:r>
            <a:r>
              <a:rPr lang="ru-RU" smtClean="0"/>
              <a:t> каучуках и БСК. В больших дозировках </a:t>
            </a:r>
            <a:r>
              <a:rPr lang="ru-RU" smtClean="0">
                <a:solidFill>
                  <a:srgbClr val="002060"/>
                </a:solidFill>
              </a:rPr>
              <a:t>ухудшают механические свойства резин. </a:t>
            </a:r>
          </a:p>
          <a:p>
            <a:pPr algn="just"/>
            <a:r>
              <a:rPr lang="ru-RU" b="1" smtClean="0">
                <a:solidFill>
                  <a:srgbClr val="0B02C6"/>
                </a:solidFill>
              </a:rPr>
              <a:t>Ароматические масла </a:t>
            </a:r>
            <a:r>
              <a:rPr lang="ru-RU" smtClean="0"/>
              <a:t>– ПГ-6 и др. Масла хорошо совмещаются с не- и насыщенными каучуками, обеспечивают снижение вязкости, увеличение клейкости резиновых смесей. Не применимы для смягчения мало- и насыщенных карбоцепных каучуков СКЭП (Т) и БК (связывают компоненты вулканизирующей группы), в цветных и светлых резинах (окрашивают резину). </a:t>
            </a:r>
          </a:p>
          <a:p>
            <a:pPr algn="just"/>
            <a:r>
              <a:rPr lang="ru-RU" b="1" err="1" smtClean="0">
                <a:solidFill>
                  <a:srgbClr val="0B02C6"/>
                </a:solidFill>
              </a:rPr>
              <a:t>Хлорпарафины</a:t>
            </a:r>
            <a:r>
              <a:rPr lang="ru-RU" b="1" smtClean="0">
                <a:solidFill>
                  <a:srgbClr val="002060"/>
                </a:solidFill>
              </a:rPr>
              <a:t> </a:t>
            </a:r>
            <a:r>
              <a:rPr lang="ru-RU" smtClean="0"/>
              <a:t>– жидкий ХП-333, твердый </a:t>
            </a:r>
            <a:r>
              <a:rPr lang="ru-RU" err="1" smtClean="0"/>
              <a:t>хлорпарафин</a:t>
            </a:r>
            <a:r>
              <a:rPr lang="ru-RU" smtClean="0"/>
              <a:t> ХП-418, жидкие ХП-418, ХП-470, ХП-600. </a:t>
            </a:r>
            <a:r>
              <a:rPr lang="ru-RU" err="1" smtClean="0"/>
              <a:t>Мягчители</a:t>
            </a:r>
            <a:r>
              <a:rPr lang="ru-RU" smtClean="0"/>
              <a:t> полярных каучуков – хлоропреновых, бутадиен-нитрильных каучуков. </a:t>
            </a:r>
          </a:p>
          <a:p>
            <a:pPr algn="just"/>
            <a:r>
              <a:rPr lang="ru-RU" b="1" smtClean="0">
                <a:solidFill>
                  <a:srgbClr val="0B02C6"/>
                </a:solidFill>
              </a:rPr>
              <a:t>Синтетические пластификаторы </a:t>
            </a:r>
            <a:r>
              <a:rPr lang="ru-RU" smtClean="0"/>
              <a:t>– </a:t>
            </a:r>
            <a:r>
              <a:rPr lang="ru-RU" err="1" smtClean="0"/>
              <a:t>дибутилфталат</a:t>
            </a:r>
            <a:r>
              <a:rPr lang="ru-RU" smtClean="0"/>
              <a:t> (ДБФ), </a:t>
            </a:r>
            <a:r>
              <a:rPr lang="ru-RU" err="1" smtClean="0"/>
              <a:t>дибутилсебацинат</a:t>
            </a:r>
            <a:r>
              <a:rPr lang="ru-RU" smtClean="0"/>
              <a:t> (ДБС), </a:t>
            </a:r>
            <a:r>
              <a:rPr lang="ru-RU" err="1" smtClean="0"/>
              <a:t>диоктилсебацинат</a:t>
            </a:r>
            <a:r>
              <a:rPr lang="ru-RU" smtClean="0"/>
              <a:t> (ДОС) и др. используют для повышения морозостойкости и смягчения смесей на основе полярных каучуков. </a:t>
            </a:r>
          </a:p>
          <a:p>
            <a:pPr algn="just"/>
            <a:r>
              <a:rPr lang="ru-RU" b="1" smtClean="0">
                <a:solidFill>
                  <a:srgbClr val="0B02C6"/>
                </a:solidFill>
              </a:rPr>
              <a:t>Продукты переработки каменного угля, растительного происхождения и жирные кислоты – </a:t>
            </a:r>
            <a:r>
              <a:rPr lang="ru-RU" b="1" err="1" smtClean="0">
                <a:solidFill>
                  <a:srgbClr val="0B02C6"/>
                </a:solidFill>
              </a:rPr>
              <a:t>кумарон-индиевые</a:t>
            </a:r>
            <a:r>
              <a:rPr lang="ru-RU" b="1" smtClean="0">
                <a:solidFill>
                  <a:srgbClr val="0B02C6"/>
                </a:solidFill>
              </a:rPr>
              <a:t> смолы, </a:t>
            </a:r>
            <a:r>
              <a:rPr lang="ru-RU" b="1" err="1" smtClean="0">
                <a:solidFill>
                  <a:srgbClr val="0B02C6"/>
                </a:solidFill>
              </a:rPr>
              <a:t>стирол-индеивые</a:t>
            </a:r>
            <a:r>
              <a:rPr lang="ru-RU" b="1" smtClean="0">
                <a:solidFill>
                  <a:srgbClr val="0B02C6"/>
                </a:solidFill>
              </a:rPr>
              <a:t> смолы </a:t>
            </a:r>
            <a:r>
              <a:rPr lang="ru-RU" smtClean="0"/>
              <a:t>– для каучуков общего назначения, канифоль, фактисы, жирные кислоты (стеариновая, олеиновая кислоты) – для различных каучуков. </a:t>
            </a:r>
            <a:endParaRPr lang="ru-RU"/>
          </a:p>
        </p:txBody>
      </p:sp>
      <p:grpSp>
        <p:nvGrpSpPr>
          <p:cNvPr id="10" name="Группа 9"/>
          <p:cNvGrpSpPr/>
          <p:nvPr/>
        </p:nvGrpSpPr>
        <p:grpSpPr>
          <a:xfrm>
            <a:off x="-32" y="0"/>
            <a:ext cx="9144032" cy="642918"/>
            <a:chOff x="-32" y="0"/>
            <a:chExt cx="9144032" cy="642918"/>
          </a:xfrm>
          <a:solidFill>
            <a:schemeClr val="tx2">
              <a:lumMod val="20000"/>
              <a:lumOff val="80000"/>
            </a:schemeClr>
          </a:solidFill>
          <a:effectLst/>
        </p:grpSpPr>
        <p:sp>
          <p:nvSpPr>
            <p:cNvPr id="11" name="Прямоугольник 10"/>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Пластификаторы</a:t>
              </a:r>
              <a:endParaRPr lang="ru-RU" sz="1600" b="1">
                <a:solidFill>
                  <a:srgbClr val="0B02C6"/>
                </a:solidFill>
              </a:endParaRPr>
            </a:p>
          </p:txBody>
        </p:sp>
        <p:pic>
          <p:nvPicPr>
            <p:cNvPr id="17" name="Рисунок 16"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2285992"/>
            <a:ext cx="8072494" cy="1441451"/>
          </a:xfrm>
        </p:spPr>
        <p:txBody>
          <a:bodyPr>
            <a:normAutofit fontScale="90000"/>
          </a:bodyPr>
          <a:lstStyle/>
          <a:p>
            <a:r>
              <a:rPr lang="ru-RU" sz="4800" b="1" smtClean="0">
                <a:solidFill>
                  <a:srgbClr val="0B02C6"/>
                </a:solidFill>
              </a:rPr>
              <a:t>Противостарители (антиоксиданты)</a:t>
            </a:r>
            <a:endParaRPr lang="ru-RU" sz="3200">
              <a:solidFill>
                <a:srgbClr val="0B02C6"/>
              </a:solidFill>
              <a:latin typeface="Calibri" pitchFamily="34" charset="0"/>
            </a:endParaRPr>
          </a:p>
        </p:txBody>
      </p:sp>
      <p:sp>
        <p:nvSpPr>
          <p:cNvPr id="10" name="Номер слайда 9"/>
          <p:cNvSpPr>
            <a:spLocks noGrp="1"/>
          </p:cNvSpPr>
          <p:nvPr>
            <p:ph type="sldNum" sz="quarter" idx="12"/>
          </p:nvPr>
        </p:nvSpPr>
        <p:spPr/>
        <p:txBody>
          <a:bodyPr/>
          <a:lstStyle/>
          <a:p>
            <a:fld id="{3B46923B-772B-4878-82EA-E2BF3C0C558C}" type="slidenum">
              <a:rPr lang="ru-RU" smtClean="0"/>
              <a:pPr/>
              <a:t>186</a:t>
            </a:fld>
            <a:endParaRPr lang="ru-RU"/>
          </a:p>
        </p:txBody>
      </p:sp>
      <p:sp>
        <p:nvSpPr>
          <p:cNvPr id="11" name="Подзаголовок 2"/>
          <p:cNvSpPr txBox="1">
            <a:spLocks/>
          </p:cNvSpPr>
          <p:nvPr/>
        </p:nvSpPr>
        <p:spPr>
          <a:xfrm>
            <a:off x="6157914" y="1142984"/>
            <a:ext cx="2986086" cy="68580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1" i="0" u="none" strike="noStrike" kern="1200" cap="none" spc="0" normalizeH="0" baseline="0" noProof="0" smtClean="0">
                <a:ln>
                  <a:noFill/>
                </a:ln>
                <a:solidFill>
                  <a:srgbClr val="0B02C6"/>
                </a:solidFill>
                <a:effectLst/>
                <a:uLnTx/>
                <a:uFillTx/>
                <a:latin typeface="+mn-lt"/>
                <a:ea typeface="+mn-ea"/>
                <a:cs typeface="+mn-cs"/>
              </a:rPr>
              <a:t>Модуль 12</a:t>
            </a:r>
            <a:endParaRPr kumimoji="0" lang="ru-RU" sz="3200" b="1" i="0" u="none" strike="noStrike" kern="1200" cap="none" spc="0" normalizeH="0" baseline="0" noProof="0">
              <a:ln>
                <a:noFill/>
              </a:ln>
              <a:solidFill>
                <a:srgbClr val="0B02C6"/>
              </a:solidFill>
              <a:effectLst/>
              <a:uLnTx/>
              <a:uFillTx/>
              <a:latin typeface="+mn-lt"/>
              <a:ea typeface="+mn-ea"/>
              <a:cs typeface="+mn-cs"/>
            </a:endParaRPr>
          </a:p>
        </p:txBody>
      </p:sp>
      <p:grpSp>
        <p:nvGrpSpPr>
          <p:cNvPr id="12" name="Группа 8"/>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r>
                  <a:rPr lang="ru-RU" b="1" smtClean="0"/>
                  <a:t> </a:t>
                </a:r>
              </a:p>
              <a:p>
                <a:r>
                  <a:rPr lang="ru-RU" sz="1600" b="1" smtClean="0">
                    <a:solidFill>
                      <a:srgbClr val="0B02C6"/>
                    </a:solidFill>
                  </a:rPr>
                  <a:t>Модуль. </a:t>
                </a:r>
                <a:r>
                  <a:rPr lang="ru-RU" sz="1600" b="1" err="1" smtClean="0">
                    <a:solidFill>
                      <a:srgbClr val="0B02C6"/>
                    </a:solidFill>
                  </a:rPr>
                  <a:t>Противостарители</a:t>
                </a:r>
                <a:endParaRPr lang="ru-RU" sz="1600" smtClean="0">
                  <a:solidFill>
                    <a:srgbClr val="0B02C6"/>
                  </a:solidFill>
                </a:endParaRPr>
              </a:p>
            </p:txBody>
          </p:sp>
        </p:grpSp>
        <p:pic>
          <p:nvPicPr>
            <p:cNvPr id="17" name="Рисунок 16"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187</a:t>
            </a:fld>
            <a:endParaRPr lang="ru-RU"/>
          </a:p>
        </p:txBody>
      </p:sp>
      <p:sp>
        <p:nvSpPr>
          <p:cNvPr id="3" name="Прямоугольник 2"/>
          <p:cNvSpPr/>
          <p:nvPr/>
        </p:nvSpPr>
        <p:spPr>
          <a:xfrm>
            <a:off x="214282" y="1080000"/>
            <a:ext cx="8640000" cy="3770263"/>
          </a:xfrm>
          <a:prstGeom prst="rect">
            <a:avLst/>
          </a:prstGeom>
        </p:spPr>
        <p:txBody>
          <a:bodyPr wrap="square">
            <a:spAutoFit/>
          </a:bodyPr>
          <a:lstStyle/>
          <a:p>
            <a:pPr algn="just">
              <a:spcAft>
                <a:spcPts val="600"/>
              </a:spcAft>
              <a:defRPr/>
            </a:pPr>
            <a:r>
              <a:rPr lang="ru-RU" b="1" smtClean="0">
                <a:solidFill>
                  <a:srgbClr val="0B02C6"/>
                </a:solidFill>
                <a:cs typeface="Times New Roman" panose="02020603050405020304" pitchFamily="18" charset="0"/>
              </a:rPr>
              <a:t>Старение </a:t>
            </a:r>
            <a:r>
              <a:rPr lang="ru-RU" smtClean="0">
                <a:solidFill>
                  <a:srgbClr val="002060"/>
                </a:solidFill>
                <a:cs typeface="Times New Roman" panose="02020603050405020304" pitchFamily="18" charset="0"/>
              </a:rPr>
              <a:t>– результат воздействия на каучук кислорода, нагревания, света и особенно озона. Старение каучуков и резин ускоряется при присутствии соединений поливалентных металлов и при многократных деформациях.</a:t>
            </a:r>
          </a:p>
          <a:p>
            <a:pPr algn="just">
              <a:spcAft>
                <a:spcPts val="600"/>
              </a:spcAft>
              <a:defRPr/>
            </a:pPr>
            <a:r>
              <a:rPr lang="ru-RU" b="1" smtClean="0">
                <a:solidFill>
                  <a:srgbClr val="C00000"/>
                </a:solidFill>
                <a:cs typeface="Times New Roman" panose="02020603050405020304" pitchFamily="18" charset="0"/>
              </a:rPr>
              <a:t>Виды старения:</a:t>
            </a:r>
          </a:p>
          <a:p>
            <a:pPr algn="just">
              <a:spcAft>
                <a:spcPts val="600"/>
              </a:spcAft>
              <a:defRPr/>
            </a:pPr>
            <a:r>
              <a:rPr lang="ru-RU" b="1" smtClean="0">
                <a:solidFill>
                  <a:srgbClr val="0B02C6"/>
                </a:solidFill>
                <a:cs typeface="Times New Roman" panose="02020603050405020304" pitchFamily="18" charset="0"/>
              </a:rPr>
              <a:t>Тепловое старение </a:t>
            </a:r>
            <a:r>
              <a:rPr lang="ru-RU" smtClean="0">
                <a:solidFill>
                  <a:srgbClr val="002060"/>
                </a:solidFill>
                <a:cs typeface="Times New Roman" panose="02020603050405020304" pitchFamily="18" charset="0"/>
              </a:rPr>
              <a:t>– результат одновременного воздействия тепла и кислорода.</a:t>
            </a:r>
          </a:p>
          <a:p>
            <a:pPr algn="just">
              <a:spcAft>
                <a:spcPts val="600"/>
              </a:spcAft>
              <a:defRPr/>
            </a:pPr>
            <a:r>
              <a:rPr lang="ru-RU" b="1" smtClean="0">
                <a:solidFill>
                  <a:srgbClr val="0B02C6"/>
                </a:solidFill>
                <a:cs typeface="Times New Roman" panose="02020603050405020304" pitchFamily="18" charset="0"/>
              </a:rPr>
              <a:t>Световое старение </a:t>
            </a:r>
            <a:r>
              <a:rPr lang="ru-RU" smtClean="0">
                <a:solidFill>
                  <a:srgbClr val="002060"/>
                </a:solidFill>
                <a:cs typeface="Times New Roman" panose="02020603050405020304" pitchFamily="18" charset="0"/>
              </a:rPr>
              <a:t>– результат окисления, активированное ультрафиолетовым излучением.</a:t>
            </a:r>
          </a:p>
          <a:p>
            <a:pPr algn="just">
              <a:spcAft>
                <a:spcPts val="600"/>
              </a:spcAft>
              <a:defRPr/>
            </a:pPr>
            <a:r>
              <a:rPr lang="ru-RU" b="1" smtClean="0">
                <a:solidFill>
                  <a:srgbClr val="0B02C6"/>
                </a:solidFill>
                <a:cs typeface="Times New Roman" panose="02020603050405020304" pitchFamily="18" charset="0"/>
              </a:rPr>
              <a:t>Озонное старение</a:t>
            </a:r>
            <a:r>
              <a:rPr lang="ru-RU" smtClean="0">
                <a:solidFill>
                  <a:srgbClr val="002060"/>
                </a:solidFill>
                <a:cs typeface="Times New Roman" panose="02020603050405020304" pitchFamily="18" charset="0"/>
              </a:rPr>
              <a:t>.</a:t>
            </a:r>
          </a:p>
          <a:p>
            <a:pPr algn="just">
              <a:spcAft>
                <a:spcPts val="600"/>
              </a:spcAft>
              <a:defRPr/>
            </a:pPr>
            <a:r>
              <a:rPr lang="ru-RU" b="1" smtClean="0">
                <a:solidFill>
                  <a:srgbClr val="0B02C6"/>
                </a:solidFill>
                <a:cs typeface="Times New Roman" panose="02020603050405020304" pitchFamily="18" charset="0"/>
              </a:rPr>
              <a:t>Радиационное старение </a:t>
            </a:r>
            <a:r>
              <a:rPr lang="ru-RU" smtClean="0">
                <a:solidFill>
                  <a:srgbClr val="002060"/>
                </a:solidFill>
                <a:cs typeface="Times New Roman" panose="02020603050405020304" pitchFamily="18" charset="0"/>
              </a:rPr>
              <a:t>под действием ионизирующих излучений.</a:t>
            </a:r>
          </a:p>
          <a:p>
            <a:pPr algn="just">
              <a:spcAft>
                <a:spcPts val="600"/>
              </a:spcAft>
              <a:defRPr/>
            </a:pPr>
            <a:r>
              <a:rPr lang="ru-RU" b="1" smtClean="0">
                <a:solidFill>
                  <a:srgbClr val="0B02C6"/>
                </a:solidFill>
                <a:cs typeface="Times New Roman" panose="02020603050405020304" pitchFamily="18" charset="0"/>
              </a:rPr>
              <a:t>Атмосферное старение</a:t>
            </a:r>
            <a:r>
              <a:rPr lang="ru-RU" smtClean="0">
                <a:solidFill>
                  <a:srgbClr val="002060"/>
                </a:solidFill>
                <a:cs typeface="Times New Roman" panose="02020603050405020304" pitchFamily="18" charset="0"/>
              </a:rPr>
              <a:t>.</a:t>
            </a:r>
          </a:p>
          <a:p>
            <a:pPr algn="just">
              <a:spcAft>
                <a:spcPts val="600"/>
              </a:spcAft>
              <a:defRPr/>
            </a:pPr>
            <a:r>
              <a:rPr lang="ru-RU" b="1" smtClean="0">
                <a:solidFill>
                  <a:srgbClr val="0B02C6"/>
                </a:solidFill>
                <a:cs typeface="Times New Roman" panose="02020603050405020304" pitchFamily="18" charset="0"/>
              </a:rPr>
              <a:t>Окисление, активированное металлами переменной валентности.</a:t>
            </a:r>
          </a:p>
        </p:txBody>
      </p:sp>
      <p:sp>
        <p:nvSpPr>
          <p:cNvPr id="9" name="TextBox 8"/>
          <p:cNvSpPr txBox="1"/>
          <p:nvPr/>
        </p:nvSpPr>
        <p:spPr>
          <a:xfrm>
            <a:off x="3539011" y="714356"/>
            <a:ext cx="2033121" cy="369332"/>
          </a:xfrm>
          <a:prstGeom prst="rect">
            <a:avLst/>
          </a:prstGeom>
          <a:noFill/>
        </p:spPr>
        <p:txBody>
          <a:bodyPr wrap="none" rtlCol="0">
            <a:spAutoFit/>
          </a:bodyPr>
          <a:lstStyle/>
          <a:p>
            <a:pPr algn="ctr" fontAlgn="auto">
              <a:spcBef>
                <a:spcPts val="0"/>
              </a:spcBef>
              <a:spcAft>
                <a:spcPts val="0"/>
              </a:spcAft>
              <a:defRPr/>
            </a:pPr>
            <a:r>
              <a:rPr lang="ru-RU" b="1" smtClean="0">
                <a:solidFill>
                  <a:srgbClr val="C00000"/>
                </a:solidFill>
              </a:rPr>
              <a:t>Противостарители</a:t>
            </a:r>
            <a:endParaRPr lang="ru-RU" b="1">
              <a:solidFill>
                <a:srgbClr val="C00000"/>
              </a:solidFill>
            </a:endParaRPr>
          </a:p>
        </p:txBody>
      </p:sp>
      <p:grpSp>
        <p:nvGrpSpPr>
          <p:cNvPr id="10" name="Группа 8"/>
          <p:cNvGrpSpPr/>
          <p:nvPr/>
        </p:nvGrpSpPr>
        <p:grpSpPr>
          <a:xfrm>
            <a:off x="-32" y="0"/>
            <a:ext cx="9144032" cy="642918"/>
            <a:chOff x="-32" y="0"/>
            <a:chExt cx="9144032" cy="642918"/>
          </a:xfrm>
          <a:solidFill>
            <a:schemeClr val="tx2">
              <a:lumMod val="20000"/>
              <a:lumOff val="80000"/>
            </a:schemeClr>
          </a:solidFill>
          <a:effectLst/>
        </p:grpSpPr>
        <p:grpSp>
          <p:nvGrpSpPr>
            <p:cNvPr id="11" name="Группа 4"/>
            <p:cNvGrpSpPr/>
            <p:nvPr/>
          </p:nvGrpSpPr>
          <p:grpSpPr>
            <a:xfrm>
              <a:off x="0" y="0"/>
              <a:ext cx="9144000" cy="642918"/>
              <a:chOff x="0" y="0"/>
              <a:chExt cx="9144000" cy="642918"/>
            </a:xfrm>
            <a:grpFill/>
          </p:grpSpPr>
          <p:sp>
            <p:nvSpPr>
              <p:cNvPr id="16" name="Прямоугольник 15"/>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r>
                  <a:rPr lang="ru-RU" b="1" smtClean="0"/>
                  <a:t> </a:t>
                </a:r>
              </a:p>
              <a:p>
                <a:r>
                  <a:rPr lang="ru-RU" sz="1600" b="1" smtClean="0">
                    <a:solidFill>
                      <a:srgbClr val="0B02C6"/>
                    </a:solidFill>
                  </a:rPr>
                  <a:t>Модуль. </a:t>
                </a:r>
                <a:r>
                  <a:rPr lang="ru-RU" sz="1600" b="1" err="1" smtClean="0">
                    <a:solidFill>
                      <a:srgbClr val="0B02C6"/>
                    </a:solidFill>
                  </a:rPr>
                  <a:t>Противостарители</a:t>
                </a:r>
                <a:endParaRPr lang="ru-RU" sz="1600" smtClean="0">
                  <a:solidFill>
                    <a:srgbClr val="0B02C6"/>
                  </a:solidFill>
                </a:endParaRPr>
              </a:p>
            </p:txBody>
          </p:sp>
        </p:grpSp>
        <p:pic>
          <p:nvPicPr>
            <p:cNvPr id="15" name="Рисунок 14"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188</a:t>
            </a:fld>
            <a:endParaRPr lang="ru-RU"/>
          </a:p>
        </p:txBody>
      </p:sp>
      <p:sp>
        <p:nvSpPr>
          <p:cNvPr id="3" name="Прямоугольник 2"/>
          <p:cNvSpPr/>
          <p:nvPr/>
        </p:nvSpPr>
        <p:spPr>
          <a:xfrm>
            <a:off x="252000" y="720000"/>
            <a:ext cx="8640000" cy="5370701"/>
          </a:xfrm>
          <a:prstGeom prst="rect">
            <a:avLst/>
          </a:prstGeom>
        </p:spPr>
        <p:txBody>
          <a:bodyPr wrap="square">
            <a:spAutoFit/>
          </a:bodyPr>
          <a:lstStyle/>
          <a:p>
            <a:pPr algn="just">
              <a:spcAft>
                <a:spcPts val="600"/>
              </a:spcAft>
              <a:tabLst>
                <a:tab pos="174625" algn="l"/>
              </a:tabLst>
              <a:defRPr/>
            </a:pPr>
            <a:r>
              <a:rPr lang="ru-RU" altLang="ru-RU" b="1" smtClean="0">
                <a:solidFill>
                  <a:srgbClr val="0B02C6"/>
                </a:solidFill>
              </a:rPr>
              <a:t>Стойкость вулканизатов к старению зависит от ряда факторов:</a:t>
            </a:r>
          </a:p>
          <a:p>
            <a:pPr algn="just">
              <a:spcAft>
                <a:spcPts val="600"/>
              </a:spcAft>
              <a:buFont typeface="Arial" panose="020B0604020202020204" pitchFamily="34" charset="0"/>
              <a:buChar char="•"/>
              <a:tabLst>
                <a:tab pos="174625" algn="l"/>
              </a:tabLst>
              <a:defRPr/>
            </a:pPr>
            <a:r>
              <a:rPr lang="ru-RU" smtClean="0">
                <a:solidFill>
                  <a:srgbClr val="002060"/>
                </a:solidFill>
                <a:cs typeface="Times New Roman" panose="02020603050405020304" pitchFamily="18" charset="0"/>
              </a:rPr>
              <a:t> природы каучука;</a:t>
            </a:r>
          </a:p>
          <a:p>
            <a:pPr algn="just">
              <a:spcAft>
                <a:spcPts val="600"/>
              </a:spcAft>
              <a:buFont typeface="Arial" panose="020B0604020202020204" pitchFamily="34" charset="0"/>
              <a:buChar char="•"/>
              <a:tabLst>
                <a:tab pos="174625" algn="l"/>
              </a:tabLst>
              <a:defRPr/>
            </a:pPr>
            <a:r>
              <a:rPr lang="ru-RU" smtClean="0">
                <a:solidFill>
                  <a:srgbClr val="002060"/>
                </a:solidFill>
                <a:cs typeface="Times New Roman" panose="02020603050405020304" pitchFamily="18" charset="0"/>
              </a:rPr>
              <a:t> свойств содержащихся в резине </a:t>
            </a:r>
            <a:r>
              <a:rPr lang="ru-RU" err="1" smtClean="0">
                <a:solidFill>
                  <a:srgbClr val="002060"/>
                </a:solidFill>
                <a:cs typeface="Times New Roman" panose="02020603050405020304" pitchFamily="18" charset="0"/>
              </a:rPr>
              <a:t>противостарителей</a:t>
            </a:r>
            <a:r>
              <a:rPr lang="ru-RU" smtClean="0">
                <a:solidFill>
                  <a:srgbClr val="002060"/>
                </a:solidFill>
                <a:cs typeface="Times New Roman" panose="02020603050405020304" pitchFamily="18" charset="0"/>
              </a:rPr>
              <a:t>, наполнителей и пластификаторов;</a:t>
            </a:r>
          </a:p>
          <a:p>
            <a:pPr algn="just">
              <a:spcAft>
                <a:spcPts val="600"/>
              </a:spcAft>
              <a:buFont typeface="Arial" panose="020B0604020202020204" pitchFamily="34" charset="0"/>
              <a:buChar char="•"/>
              <a:tabLst>
                <a:tab pos="174625" algn="l"/>
              </a:tabLst>
              <a:defRPr/>
            </a:pPr>
            <a:r>
              <a:rPr lang="ru-RU" smtClean="0">
                <a:solidFill>
                  <a:srgbClr val="002060"/>
                </a:solidFill>
                <a:cs typeface="Times New Roman" panose="02020603050405020304" pitchFamily="18" charset="0"/>
              </a:rPr>
              <a:t> природа вулканизующих  веществ и ускорителей вулканизации (от них зависит структура и устойчивость сульфидных связей, возникающих при вулканизации);</a:t>
            </a:r>
          </a:p>
          <a:p>
            <a:pPr algn="just">
              <a:spcAft>
                <a:spcPts val="600"/>
              </a:spcAft>
              <a:buFont typeface="Arial" panose="020B0604020202020204" pitchFamily="34" charset="0"/>
              <a:buChar char="•"/>
              <a:tabLst>
                <a:tab pos="174625" algn="l"/>
              </a:tabLst>
              <a:defRPr/>
            </a:pPr>
            <a:r>
              <a:rPr lang="ru-RU" smtClean="0">
                <a:solidFill>
                  <a:srgbClr val="002060"/>
                </a:solidFill>
                <a:cs typeface="Times New Roman" panose="02020603050405020304" pitchFamily="18" charset="0"/>
              </a:rPr>
              <a:t> степени вулканизации;</a:t>
            </a:r>
          </a:p>
          <a:p>
            <a:pPr algn="just">
              <a:spcAft>
                <a:spcPts val="600"/>
              </a:spcAft>
              <a:buFont typeface="Arial" panose="020B0604020202020204" pitchFamily="34" charset="0"/>
              <a:buChar char="•"/>
              <a:tabLst>
                <a:tab pos="174625" algn="l"/>
              </a:tabLst>
              <a:defRPr/>
            </a:pPr>
            <a:r>
              <a:rPr lang="ru-RU" smtClean="0">
                <a:solidFill>
                  <a:srgbClr val="002060"/>
                </a:solidFill>
                <a:cs typeface="Times New Roman" panose="02020603050405020304" pitchFamily="18" charset="0"/>
              </a:rPr>
              <a:t> растворимости и скорости диффузии кислорода в каучуке;</a:t>
            </a:r>
          </a:p>
          <a:p>
            <a:pPr algn="just">
              <a:spcAft>
                <a:spcPts val="600"/>
              </a:spcAft>
              <a:buFont typeface="Arial" panose="020B0604020202020204" pitchFamily="34" charset="0"/>
              <a:buChar char="•"/>
              <a:tabLst>
                <a:tab pos="174625" algn="l"/>
              </a:tabLst>
              <a:defRPr/>
            </a:pPr>
            <a:r>
              <a:rPr lang="ru-RU" smtClean="0">
                <a:solidFill>
                  <a:srgbClr val="002060"/>
                </a:solidFill>
                <a:cs typeface="Times New Roman" panose="02020603050405020304" pitchFamily="18" charset="0"/>
              </a:rPr>
              <a:t> соотношения между объемом и поверхностью резинового изделия (с увеличением поверхности увеличивается количество кислорода, проникающего в резину).</a:t>
            </a:r>
          </a:p>
          <a:p>
            <a:pPr algn="just">
              <a:spcAft>
                <a:spcPts val="600"/>
              </a:spcAft>
              <a:buFont typeface="Arial" panose="020B0604020202020204" pitchFamily="34" charset="0"/>
              <a:buChar char="•"/>
              <a:tabLst>
                <a:tab pos="174625" algn="l"/>
              </a:tabLst>
              <a:defRPr/>
            </a:pPr>
            <a:endParaRPr lang="ru-RU" smtClean="0">
              <a:solidFill>
                <a:srgbClr val="002060"/>
              </a:solidFill>
              <a:cs typeface="Times New Roman" panose="02020603050405020304" pitchFamily="18" charset="0"/>
            </a:endParaRPr>
          </a:p>
          <a:p>
            <a:pPr algn="just">
              <a:spcAft>
                <a:spcPts val="600"/>
              </a:spcAft>
              <a:tabLst>
                <a:tab pos="174625" algn="l"/>
              </a:tabLst>
              <a:defRPr/>
            </a:pPr>
            <a:r>
              <a:rPr lang="ru-RU" b="1" smtClean="0">
                <a:solidFill>
                  <a:srgbClr val="002060"/>
                </a:solidFill>
                <a:cs typeface="Times New Roman" panose="02020603050405020304" pitchFamily="18" charset="0"/>
              </a:rPr>
              <a:t>Наибольшей стойкостью к старению и окислению характеризуются полярные каучуки – бутадиен-нитрильные, хлоропреновые и др. </a:t>
            </a:r>
          </a:p>
          <a:p>
            <a:pPr algn="just">
              <a:spcAft>
                <a:spcPts val="600"/>
              </a:spcAft>
              <a:tabLst>
                <a:tab pos="174625" algn="l"/>
              </a:tabLst>
              <a:defRPr/>
            </a:pPr>
            <a:r>
              <a:rPr lang="ru-RU" b="1" smtClean="0">
                <a:solidFill>
                  <a:srgbClr val="002060"/>
                </a:solidFill>
                <a:cs typeface="Times New Roman" panose="02020603050405020304" pitchFamily="18" charset="0"/>
              </a:rPr>
              <a:t>Неполярные каучуки менее стойкие к старению.</a:t>
            </a:r>
          </a:p>
          <a:p>
            <a:pPr algn="just">
              <a:spcAft>
                <a:spcPts val="600"/>
              </a:spcAft>
              <a:tabLst>
                <a:tab pos="174625" algn="l"/>
              </a:tabLst>
              <a:defRPr/>
            </a:pPr>
            <a:endParaRPr lang="ru-RU" smtClean="0">
              <a:solidFill>
                <a:srgbClr val="002060"/>
              </a:solidFill>
              <a:cs typeface="Times New Roman" panose="02020603050405020304" pitchFamily="18" charset="0"/>
            </a:endParaRPr>
          </a:p>
          <a:p>
            <a:pPr algn="just">
              <a:spcAft>
                <a:spcPts val="600"/>
              </a:spcAft>
              <a:defRPr/>
            </a:pPr>
            <a:endParaRPr lang="ru-RU" b="1" smtClean="0">
              <a:solidFill>
                <a:srgbClr val="002060"/>
              </a:solidFill>
              <a:cs typeface="Times New Roman" panose="02020603050405020304" pitchFamily="18" charset="0"/>
            </a:endParaRPr>
          </a:p>
        </p:txBody>
      </p:sp>
      <p:grpSp>
        <p:nvGrpSpPr>
          <p:cNvPr id="14" name="Группа 8"/>
          <p:cNvGrpSpPr/>
          <p:nvPr/>
        </p:nvGrpSpPr>
        <p:grpSpPr>
          <a:xfrm>
            <a:off x="-32" y="0"/>
            <a:ext cx="9144032" cy="642918"/>
            <a:chOff x="-32" y="0"/>
            <a:chExt cx="9144032" cy="642918"/>
          </a:xfrm>
          <a:solidFill>
            <a:schemeClr val="tx2">
              <a:lumMod val="20000"/>
              <a:lumOff val="80000"/>
            </a:schemeClr>
          </a:solidFill>
          <a:effectLst/>
        </p:grpSpPr>
        <p:grpSp>
          <p:nvGrpSpPr>
            <p:cNvPr id="15" name="Группа 4"/>
            <p:cNvGrpSpPr/>
            <p:nvPr/>
          </p:nvGrpSpPr>
          <p:grpSpPr>
            <a:xfrm>
              <a:off x="0" y="0"/>
              <a:ext cx="9144000" cy="642918"/>
              <a:chOff x="0" y="0"/>
              <a:chExt cx="9144000" cy="642918"/>
            </a:xfrm>
            <a:grpFill/>
          </p:grpSpPr>
          <p:sp>
            <p:nvSpPr>
              <p:cNvPr id="17" name="Прямоугольник 1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r>
                  <a:rPr lang="ru-RU" b="1" smtClean="0"/>
                  <a:t> </a:t>
                </a:r>
              </a:p>
              <a:p>
                <a:r>
                  <a:rPr lang="ru-RU" sz="1600" b="1" smtClean="0">
                    <a:solidFill>
                      <a:srgbClr val="0B02C6"/>
                    </a:solidFill>
                  </a:rPr>
                  <a:t>Модуль. </a:t>
                </a:r>
                <a:r>
                  <a:rPr lang="ru-RU" sz="1600" b="1" err="1" smtClean="0">
                    <a:solidFill>
                      <a:srgbClr val="0B02C6"/>
                    </a:solidFill>
                  </a:rPr>
                  <a:t>Противостарители</a:t>
                </a:r>
                <a:endParaRPr lang="ru-RU" sz="1600" smtClean="0">
                  <a:solidFill>
                    <a:srgbClr val="0B02C6"/>
                  </a:solidFill>
                </a:endParaRPr>
              </a:p>
            </p:txBody>
          </p:sp>
        </p:grpSp>
        <p:pic>
          <p:nvPicPr>
            <p:cNvPr id="16" name="Рисунок 15"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189</a:t>
            </a:fld>
            <a:endParaRPr lang="ru-RU"/>
          </a:p>
        </p:txBody>
      </p:sp>
      <p:sp>
        <p:nvSpPr>
          <p:cNvPr id="3" name="Прямоугольник 2"/>
          <p:cNvSpPr/>
          <p:nvPr/>
        </p:nvSpPr>
        <p:spPr>
          <a:xfrm>
            <a:off x="252000" y="720000"/>
            <a:ext cx="8640000" cy="5109091"/>
          </a:xfrm>
          <a:prstGeom prst="rect">
            <a:avLst/>
          </a:prstGeom>
        </p:spPr>
        <p:txBody>
          <a:bodyPr wrap="square">
            <a:spAutoFit/>
          </a:bodyPr>
          <a:lstStyle/>
          <a:p>
            <a:pPr algn="just">
              <a:spcAft>
                <a:spcPts val="600"/>
              </a:spcAft>
            </a:pPr>
            <a:r>
              <a:rPr lang="ru-RU" dirty="0" smtClean="0">
                <a:solidFill>
                  <a:srgbClr val="002060"/>
                </a:solidFill>
              </a:rPr>
              <a:t>Замедление процесса окисления, исходя из механизма реакции, может идти по двум направлениям: ингибирование инициирования и ингибирование развития и разветвления цепи. </a:t>
            </a:r>
          </a:p>
          <a:p>
            <a:pPr algn="just">
              <a:spcAft>
                <a:spcPts val="600"/>
              </a:spcAft>
            </a:pPr>
            <a:r>
              <a:rPr lang="ru-RU" dirty="0" err="1" smtClean="0">
                <a:solidFill>
                  <a:srgbClr val="002060"/>
                </a:solidFill>
              </a:rPr>
              <a:t>Противостарители</a:t>
            </a:r>
            <a:r>
              <a:rPr lang="ru-RU" dirty="0" smtClean="0">
                <a:solidFill>
                  <a:srgbClr val="002060"/>
                </a:solidFill>
              </a:rPr>
              <a:t> (стабилизаторы, ингибиторы, антиоксиданты) могут быть подразделены на две большие группы: </a:t>
            </a:r>
            <a:r>
              <a:rPr lang="ru-RU" b="1" dirty="0" err="1" smtClean="0">
                <a:solidFill>
                  <a:srgbClr val="0B02C6"/>
                </a:solidFill>
              </a:rPr>
              <a:t>противостарители</a:t>
            </a:r>
            <a:r>
              <a:rPr lang="ru-RU" b="1" dirty="0" smtClean="0">
                <a:solidFill>
                  <a:srgbClr val="0B02C6"/>
                </a:solidFill>
              </a:rPr>
              <a:t>, ингибирующие инициирование</a:t>
            </a:r>
            <a:r>
              <a:rPr lang="ru-RU" dirty="0" smtClean="0">
                <a:solidFill>
                  <a:srgbClr val="0B02C6"/>
                </a:solidFill>
              </a:rPr>
              <a:t> </a:t>
            </a:r>
            <a:r>
              <a:rPr lang="ru-RU" dirty="0" smtClean="0">
                <a:solidFill>
                  <a:srgbClr val="002060"/>
                </a:solidFill>
              </a:rPr>
              <a:t>(превентивные </a:t>
            </a:r>
            <a:r>
              <a:rPr lang="ru-RU" dirty="0" err="1" smtClean="0">
                <a:solidFill>
                  <a:srgbClr val="002060"/>
                </a:solidFill>
              </a:rPr>
              <a:t>противостарители</a:t>
            </a:r>
            <a:r>
              <a:rPr lang="ru-RU" dirty="0" smtClean="0">
                <a:solidFill>
                  <a:srgbClr val="002060"/>
                </a:solidFill>
              </a:rPr>
              <a:t>) за счет разложения гидроперекисей, поглощения светового излучения, дезактивации ионов металлов переменной валентности, и </a:t>
            </a:r>
            <a:r>
              <a:rPr lang="ru-RU" b="1" dirty="0" err="1" smtClean="0">
                <a:solidFill>
                  <a:srgbClr val="0B02C6"/>
                </a:solidFill>
              </a:rPr>
              <a:t>противостарители</a:t>
            </a:r>
            <a:r>
              <a:rPr lang="ru-RU" b="1" dirty="0" smtClean="0">
                <a:solidFill>
                  <a:srgbClr val="0B02C6"/>
                </a:solidFill>
              </a:rPr>
              <a:t>, обрывающие цепи</a:t>
            </a:r>
            <a:r>
              <a:rPr lang="ru-RU" dirty="0" smtClean="0">
                <a:solidFill>
                  <a:srgbClr val="0B02C6"/>
                </a:solidFill>
              </a:rPr>
              <a:t>.</a:t>
            </a:r>
          </a:p>
          <a:p>
            <a:pPr algn="just">
              <a:spcAft>
                <a:spcPts val="600"/>
              </a:spcAft>
              <a:defRPr/>
            </a:pPr>
            <a:r>
              <a:rPr lang="ru-RU" b="1" dirty="0" smtClean="0">
                <a:solidFill>
                  <a:srgbClr val="0B02C6"/>
                </a:solidFill>
                <a:cs typeface="Times New Roman" panose="02020603050405020304" pitchFamily="18" charset="0"/>
              </a:rPr>
              <a:t>Активность ингибиторов зависит от их строения</a:t>
            </a:r>
            <a:r>
              <a:rPr lang="ru-RU" dirty="0" smtClean="0">
                <a:solidFill>
                  <a:srgbClr val="0B02C6"/>
                </a:solidFill>
                <a:cs typeface="Times New Roman" panose="02020603050405020304" pitchFamily="18" charset="0"/>
              </a:rPr>
              <a:t>. </a:t>
            </a:r>
            <a:r>
              <a:rPr lang="ru-RU" dirty="0" smtClean="0">
                <a:solidFill>
                  <a:srgbClr val="002060"/>
                </a:solidFill>
                <a:cs typeface="Times New Roman" panose="02020603050405020304" pitchFamily="18" charset="0"/>
              </a:rPr>
              <a:t>Многие соединения (меркаптаны, сульфиды, </a:t>
            </a:r>
            <a:r>
              <a:rPr lang="ru-RU" dirty="0" err="1" smtClean="0">
                <a:solidFill>
                  <a:srgbClr val="002060"/>
                </a:solidFill>
                <a:cs typeface="Times New Roman" panose="02020603050405020304" pitchFamily="18" charset="0"/>
              </a:rPr>
              <a:t>дитиокарбаматы</a:t>
            </a:r>
            <a:r>
              <a:rPr lang="ru-RU" dirty="0" smtClean="0">
                <a:solidFill>
                  <a:srgbClr val="002060"/>
                </a:solidFill>
                <a:cs typeface="Times New Roman" panose="02020603050405020304" pitchFamily="18" charset="0"/>
              </a:rPr>
              <a:t>, </a:t>
            </a:r>
            <a:r>
              <a:rPr lang="ru-RU" dirty="0" err="1" smtClean="0">
                <a:solidFill>
                  <a:srgbClr val="002060"/>
                </a:solidFill>
                <a:cs typeface="Times New Roman" panose="02020603050405020304" pitchFamily="18" charset="0"/>
              </a:rPr>
              <a:t>дитиофосфаты</a:t>
            </a:r>
            <a:r>
              <a:rPr lang="ru-RU" dirty="0" smtClean="0">
                <a:solidFill>
                  <a:srgbClr val="002060"/>
                </a:solidFill>
                <a:cs typeface="Times New Roman" panose="02020603050405020304" pitchFamily="18" charset="0"/>
              </a:rPr>
              <a:t>, эфиры фосфористой кислоты и др.) могут ингибировать окисление за счет взаимодействия с </a:t>
            </a:r>
            <a:r>
              <a:rPr lang="ru-RU" dirty="0" err="1" smtClean="0">
                <a:solidFill>
                  <a:srgbClr val="002060"/>
                </a:solidFill>
                <a:cs typeface="Times New Roman" panose="02020603050405020304" pitchFamily="18" charset="0"/>
              </a:rPr>
              <a:t>гидропероксидами</a:t>
            </a:r>
            <a:r>
              <a:rPr lang="ru-RU" dirty="0" smtClean="0">
                <a:solidFill>
                  <a:srgbClr val="002060"/>
                </a:solidFill>
                <a:cs typeface="Times New Roman" panose="02020603050405020304" pitchFamily="18" charset="0"/>
              </a:rPr>
              <a:t> с образованием неактивных продуктов и являются превентивными </a:t>
            </a:r>
            <a:r>
              <a:rPr lang="ru-RU" dirty="0" err="1" smtClean="0">
                <a:solidFill>
                  <a:srgbClr val="002060"/>
                </a:solidFill>
                <a:cs typeface="Times New Roman" panose="02020603050405020304" pitchFamily="18" charset="0"/>
              </a:rPr>
              <a:t>противостарителями</a:t>
            </a:r>
            <a:r>
              <a:rPr lang="ru-RU" dirty="0" smtClean="0">
                <a:solidFill>
                  <a:srgbClr val="002060"/>
                </a:solidFill>
                <a:cs typeface="Times New Roman" panose="02020603050405020304" pitchFamily="18" charset="0"/>
              </a:rPr>
              <a:t>.</a:t>
            </a:r>
          </a:p>
          <a:p>
            <a:pPr algn="just">
              <a:spcAft>
                <a:spcPts val="600"/>
              </a:spcAft>
              <a:defRPr/>
            </a:pPr>
            <a:r>
              <a:rPr lang="ru-RU" b="1" dirty="0" smtClean="0">
                <a:solidFill>
                  <a:srgbClr val="0B02C6"/>
                </a:solidFill>
                <a:cs typeface="Times New Roman" panose="02020603050405020304" pitchFamily="18" charset="0"/>
              </a:rPr>
              <a:t>Наиболее распространенными </a:t>
            </a:r>
            <a:r>
              <a:rPr lang="ru-RU" b="1" dirty="0" err="1" smtClean="0">
                <a:solidFill>
                  <a:srgbClr val="0B02C6"/>
                </a:solidFill>
                <a:cs typeface="Times New Roman" panose="02020603050405020304" pitchFamily="18" charset="0"/>
              </a:rPr>
              <a:t>противостарителями</a:t>
            </a:r>
            <a:r>
              <a:rPr lang="ru-RU" dirty="0" smtClean="0">
                <a:solidFill>
                  <a:srgbClr val="0B02C6"/>
                </a:solidFill>
                <a:cs typeface="Times New Roman" panose="02020603050405020304" pitchFamily="18" charset="0"/>
              </a:rPr>
              <a:t>, </a:t>
            </a:r>
            <a:r>
              <a:rPr lang="ru-RU" dirty="0" smtClean="0">
                <a:solidFill>
                  <a:srgbClr val="002060"/>
                </a:solidFill>
                <a:cs typeface="Times New Roman" panose="02020603050405020304" pitchFamily="18" charset="0"/>
              </a:rPr>
              <a:t>которые обрывают цепи, связывая </a:t>
            </a:r>
            <a:r>
              <a:rPr lang="ru-RU" dirty="0" err="1" smtClean="0">
                <a:solidFill>
                  <a:srgbClr val="002060"/>
                </a:solidFill>
                <a:cs typeface="Times New Roman" panose="02020603050405020304" pitchFamily="18" charset="0"/>
              </a:rPr>
              <a:t>пероксидные</a:t>
            </a:r>
            <a:r>
              <a:rPr lang="ru-RU" dirty="0" smtClean="0">
                <a:solidFill>
                  <a:srgbClr val="002060"/>
                </a:solidFill>
                <a:cs typeface="Times New Roman" panose="02020603050405020304" pitchFamily="18" charset="0"/>
              </a:rPr>
              <a:t> радикалы, являются фенолы и амины, способные легко отдавать водород:</a:t>
            </a:r>
          </a:p>
          <a:p>
            <a:pPr algn="ctr">
              <a:spcAft>
                <a:spcPts val="600"/>
              </a:spcAft>
              <a:defRPr/>
            </a:pPr>
            <a:r>
              <a:rPr lang="en-US" b="1" dirty="0" smtClean="0">
                <a:solidFill>
                  <a:srgbClr val="002060"/>
                </a:solidFill>
              </a:rPr>
              <a:t>ROO· +AH→ROOH +A·</a:t>
            </a:r>
            <a:endParaRPr lang="ru-RU" b="1" dirty="0" smtClean="0">
              <a:solidFill>
                <a:srgbClr val="002060"/>
              </a:solidFill>
              <a:cs typeface="Times New Roman" panose="02020603050405020304" pitchFamily="18" charset="0"/>
            </a:endParaRPr>
          </a:p>
        </p:txBody>
      </p:sp>
      <p:grpSp>
        <p:nvGrpSpPr>
          <p:cNvPr id="9" name="Группа 8"/>
          <p:cNvGrpSpPr/>
          <p:nvPr/>
        </p:nvGrpSpPr>
        <p:grpSpPr>
          <a:xfrm>
            <a:off x="-32" y="0"/>
            <a:ext cx="9144032" cy="642918"/>
            <a:chOff x="-32" y="0"/>
            <a:chExt cx="9144032" cy="642918"/>
          </a:xfrm>
          <a:solidFill>
            <a:schemeClr val="tx2">
              <a:lumMod val="20000"/>
              <a:lumOff val="80000"/>
            </a:schemeClr>
          </a:solidFill>
          <a:effectLst/>
        </p:grpSpPr>
        <p:grpSp>
          <p:nvGrpSpPr>
            <p:cNvPr id="10" name="Группа 4"/>
            <p:cNvGrpSpPr/>
            <p:nvPr/>
          </p:nvGrpSpPr>
          <p:grpSpPr>
            <a:xfrm>
              <a:off x="0" y="0"/>
              <a:ext cx="9144000" cy="642918"/>
              <a:chOff x="0" y="0"/>
              <a:chExt cx="9144000" cy="642918"/>
            </a:xfrm>
            <a:grpFill/>
          </p:grpSpPr>
          <p:sp>
            <p:nvSpPr>
              <p:cNvPr id="12" name="Прямоугольник 1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r>
                  <a:rPr lang="ru-RU" b="1" smtClean="0"/>
                  <a:t> </a:t>
                </a:r>
              </a:p>
              <a:p>
                <a:r>
                  <a:rPr lang="ru-RU" sz="1600" b="1" smtClean="0">
                    <a:solidFill>
                      <a:srgbClr val="0B02C6"/>
                    </a:solidFill>
                  </a:rPr>
                  <a:t>Модуль. </a:t>
                </a:r>
                <a:r>
                  <a:rPr lang="ru-RU" sz="1600" b="1" err="1" smtClean="0">
                    <a:solidFill>
                      <a:srgbClr val="0B02C6"/>
                    </a:solidFill>
                  </a:rPr>
                  <a:t>Противостарители</a:t>
                </a:r>
                <a:endParaRPr lang="ru-RU" sz="1600" smtClean="0">
                  <a:solidFill>
                    <a:srgbClr val="0B02C6"/>
                  </a:solidFill>
                </a:endParaRPr>
              </a:p>
            </p:txBody>
          </p:sp>
        </p:grpSp>
        <p:pic>
          <p:nvPicPr>
            <p:cNvPr id="11" name="Рисунок 10"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720" y="1000108"/>
            <a:ext cx="2480038" cy="369332"/>
          </a:xfrm>
          <a:prstGeom prst="rect">
            <a:avLst/>
          </a:prstGeom>
          <a:noFill/>
        </p:spPr>
        <p:txBody>
          <a:bodyPr wrap="none" rtlCol="0">
            <a:spAutoFit/>
          </a:bodyPr>
          <a:lstStyle/>
          <a:p>
            <a:pPr algn="ctr"/>
            <a:r>
              <a:rPr lang="ru-RU" b="1" smtClean="0">
                <a:solidFill>
                  <a:srgbClr val="C00000"/>
                </a:solidFill>
              </a:rPr>
              <a:t>Природные полимеры</a:t>
            </a:r>
            <a:endParaRPr lang="ru-RU">
              <a:solidFill>
                <a:srgbClr val="C00000"/>
              </a:solidFill>
            </a:endParaRPr>
          </a:p>
        </p:txBody>
      </p:sp>
      <p:sp>
        <p:nvSpPr>
          <p:cNvPr id="8" name="Содержимое 7"/>
          <p:cNvSpPr>
            <a:spLocks noGrp="1"/>
          </p:cNvSpPr>
          <p:nvPr>
            <p:ph idx="1"/>
          </p:nvPr>
        </p:nvSpPr>
        <p:spPr/>
        <p:txBody>
          <a:bodyPr/>
          <a:lstStyle/>
          <a:p>
            <a:endParaRPr lang="ru-RU"/>
          </a:p>
        </p:txBody>
      </p:sp>
      <p:sp>
        <p:nvSpPr>
          <p:cNvPr id="16" name="Номер слайда 1"/>
          <p:cNvSpPr>
            <a:spLocks noGrp="1"/>
          </p:cNvSpPr>
          <p:nvPr>
            <p:ph type="sldNum" sz="quarter" idx="12"/>
          </p:nvPr>
        </p:nvSpPr>
        <p:spPr/>
        <p:txBody>
          <a:bodyPr/>
          <a:lstStyle/>
          <a:p>
            <a:fld id="{3B46923B-772B-4878-82EA-E2BF3C0C558C}" type="slidenum">
              <a:rPr lang="ru-RU" smtClean="0"/>
              <a:pPr/>
              <a:t>19</a:t>
            </a:fld>
            <a:endParaRPr lang="ru-RU"/>
          </a:p>
        </p:txBody>
      </p:sp>
      <p:pic>
        <p:nvPicPr>
          <p:cNvPr id="9" name="Picture 5"/>
          <p:cNvPicPr>
            <a:picLocks noChangeAspect="1" noChangeArrowheads="1"/>
          </p:cNvPicPr>
          <p:nvPr/>
        </p:nvPicPr>
        <p:blipFill>
          <a:blip r:embed="rId4"/>
          <a:srcRect/>
          <a:stretch>
            <a:fillRect/>
          </a:stretch>
        </p:blipFill>
        <p:spPr bwMode="auto">
          <a:xfrm>
            <a:off x="3136931" y="1595459"/>
            <a:ext cx="5792787" cy="4905375"/>
          </a:xfrm>
          <a:prstGeom prst="rect">
            <a:avLst/>
          </a:prstGeom>
          <a:noFill/>
          <a:ln w="9525">
            <a:noFill/>
            <a:miter lim="800000"/>
            <a:headEnd/>
            <a:tailEnd/>
          </a:ln>
        </p:spPr>
      </p:pic>
      <p:pic>
        <p:nvPicPr>
          <p:cNvPr id="10" name="Picture 6"/>
          <p:cNvPicPr>
            <a:picLocks noChangeAspect="1" noChangeArrowheads="1"/>
          </p:cNvPicPr>
          <p:nvPr/>
        </p:nvPicPr>
        <p:blipFill>
          <a:blip r:embed="rId5"/>
          <a:srcRect/>
          <a:stretch>
            <a:fillRect/>
          </a:stretch>
        </p:blipFill>
        <p:spPr bwMode="auto">
          <a:xfrm>
            <a:off x="613874" y="4403753"/>
            <a:ext cx="2172176" cy="1200446"/>
          </a:xfrm>
          <a:prstGeom prst="rect">
            <a:avLst/>
          </a:prstGeom>
          <a:noFill/>
          <a:ln w="9525">
            <a:noFill/>
            <a:miter lim="800000"/>
            <a:headEnd/>
            <a:tailEnd/>
          </a:ln>
        </p:spPr>
      </p:pic>
      <p:pic>
        <p:nvPicPr>
          <p:cNvPr id="11" name="Picture 7"/>
          <p:cNvPicPr>
            <a:picLocks noChangeAspect="1" noChangeArrowheads="1"/>
          </p:cNvPicPr>
          <p:nvPr/>
        </p:nvPicPr>
        <p:blipFill>
          <a:blip r:embed="rId6"/>
          <a:srcRect/>
          <a:stretch>
            <a:fillRect/>
          </a:stretch>
        </p:blipFill>
        <p:spPr bwMode="auto">
          <a:xfrm>
            <a:off x="842984" y="2142439"/>
            <a:ext cx="1871628" cy="1500875"/>
          </a:xfrm>
          <a:prstGeom prst="rect">
            <a:avLst/>
          </a:prstGeom>
          <a:noFill/>
          <a:ln w="9525">
            <a:noFill/>
            <a:miter lim="800000"/>
            <a:headEnd/>
            <a:tailEnd/>
          </a:ln>
        </p:spPr>
      </p:pic>
      <p:grpSp>
        <p:nvGrpSpPr>
          <p:cNvPr id="13" name="Группа 9"/>
          <p:cNvGrpSpPr/>
          <p:nvPr/>
        </p:nvGrpSpPr>
        <p:grpSpPr>
          <a:xfrm>
            <a:off x="-32" y="0"/>
            <a:ext cx="9144032" cy="642918"/>
            <a:chOff x="-32" y="0"/>
            <a:chExt cx="9144032" cy="642918"/>
          </a:xfrm>
          <a:solidFill>
            <a:schemeClr val="tx2">
              <a:lumMod val="20000"/>
              <a:lumOff val="80000"/>
            </a:schemeClr>
          </a:solidFill>
          <a:effectLst/>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22" name="Рисунок 21" descr="logo_lable_s-vfu_clear.png"/>
            <p:cNvPicPr>
              <a:picLocks noChangeAspect="1"/>
            </p:cNvPicPr>
            <p:nvPr/>
          </p:nvPicPr>
          <p:blipFill>
            <a:blip r:embed="rId7"/>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190</a:t>
            </a:fld>
            <a:endParaRPr lang="ru-RU"/>
          </a:p>
        </p:txBody>
      </p:sp>
      <p:sp>
        <p:nvSpPr>
          <p:cNvPr id="3" name="Прямоугольник 2"/>
          <p:cNvSpPr/>
          <p:nvPr/>
        </p:nvSpPr>
        <p:spPr>
          <a:xfrm>
            <a:off x="214282" y="1080000"/>
            <a:ext cx="8640000" cy="3400931"/>
          </a:xfrm>
          <a:prstGeom prst="rect">
            <a:avLst/>
          </a:prstGeom>
        </p:spPr>
        <p:txBody>
          <a:bodyPr wrap="square">
            <a:spAutoFit/>
          </a:bodyPr>
          <a:lstStyle/>
          <a:p>
            <a:pPr algn="just">
              <a:spcBef>
                <a:spcPct val="0"/>
              </a:spcBef>
              <a:spcAft>
                <a:spcPts val="600"/>
              </a:spcAft>
            </a:pPr>
            <a:r>
              <a:rPr lang="ru-RU" altLang="ru-RU" smtClean="0">
                <a:solidFill>
                  <a:srgbClr val="002060"/>
                </a:solidFill>
                <a:cs typeface="Times New Roman" pitchFamily="18" charset="0"/>
              </a:rPr>
              <a:t>Выбор </a:t>
            </a:r>
            <a:r>
              <a:rPr lang="ru-RU" altLang="ru-RU" err="1" smtClean="0">
                <a:solidFill>
                  <a:srgbClr val="002060"/>
                </a:solidFill>
                <a:cs typeface="Times New Roman" pitchFamily="18" charset="0"/>
              </a:rPr>
              <a:t>противостарителя</a:t>
            </a:r>
            <a:r>
              <a:rPr lang="ru-RU" altLang="ru-RU" smtClean="0">
                <a:solidFill>
                  <a:srgbClr val="002060"/>
                </a:solidFill>
                <a:cs typeface="Times New Roman" pitchFamily="18" charset="0"/>
              </a:rPr>
              <a:t> зависит от многих факторов:</a:t>
            </a:r>
          </a:p>
          <a:p>
            <a:pPr algn="just">
              <a:spcBef>
                <a:spcPct val="0"/>
              </a:spcBef>
              <a:spcAft>
                <a:spcPts val="600"/>
              </a:spcAft>
              <a:buFont typeface="Arial" pitchFamily="34" charset="0"/>
              <a:buChar char="•"/>
            </a:pPr>
            <a:r>
              <a:rPr lang="ru-RU" altLang="ru-RU" smtClean="0">
                <a:solidFill>
                  <a:srgbClr val="002060"/>
                </a:solidFill>
                <a:cs typeface="Times New Roman" pitchFamily="18" charset="0"/>
              </a:rPr>
              <a:t> природы полимера;</a:t>
            </a:r>
          </a:p>
          <a:p>
            <a:pPr algn="just">
              <a:spcBef>
                <a:spcPct val="0"/>
              </a:spcBef>
              <a:spcAft>
                <a:spcPts val="600"/>
              </a:spcAft>
              <a:buFont typeface="Arial" pitchFamily="34" charset="0"/>
              <a:buChar char="•"/>
            </a:pPr>
            <a:r>
              <a:rPr lang="ru-RU" altLang="ru-RU" smtClean="0">
                <a:solidFill>
                  <a:srgbClr val="002060"/>
                </a:solidFill>
                <a:cs typeface="Times New Roman" pitchFamily="18" charset="0"/>
              </a:rPr>
              <a:t> степени ее чистоты и природы примесей (например, наличие соединений металлов переменной валентности);</a:t>
            </a:r>
          </a:p>
          <a:p>
            <a:pPr algn="just">
              <a:spcBef>
                <a:spcPct val="0"/>
              </a:spcBef>
              <a:spcAft>
                <a:spcPts val="600"/>
              </a:spcAft>
              <a:buFont typeface="Arial" pitchFamily="34" charset="0"/>
              <a:buChar char="•"/>
            </a:pPr>
            <a:r>
              <a:rPr lang="ru-RU" altLang="ru-RU" smtClean="0">
                <a:solidFill>
                  <a:srgbClr val="002060"/>
                </a:solidFill>
                <a:cs typeface="Times New Roman" pitchFamily="18" charset="0"/>
              </a:rPr>
              <a:t> условий получения каучука; </a:t>
            </a:r>
          </a:p>
          <a:p>
            <a:pPr algn="just">
              <a:spcBef>
                <a:spcPct val="0"/>
              </a:spcBef>
              <a:spcAft>
                <a:spcPts val="600"/>
              </a:spcAft>
              <a:buFont typeface="Arial" pitchFamily="34" charset="0"/>
              <a:buChar char="•"/>
            </a:pPr>
            <a:r>
              <a:rPr lang="ru-RU" altLang="ru-RU" smtClean="0">
                <a:solidFill>
                  <a:srgbClr val="002060"/>
                </a:solidFill>
                <a:cs typeface="Times New Roman" pitchFamily="18" charset="0"/>
              </a:rPr>
              <a:t> растворимости </a:t>
            </a:r>
            <a:r>
              <a:rPr lang="ru-RU" altLang="ru-RU" err="1" smtClean="0">
                <a:solidFill>
                  <a:srgbClr val="002060"/>
                </a:solidFill>
                <a:cs typeface="Times New Roman" pitchFamily="18" charset="0"/>
              </a:rPr>
              <a:t>противостарителя</a:t>
            </a:r>
            <a:r>
              <a:rPr lang="ru-RU" altLang="ru-RU" smtClean="0">
                <a:solidFill>
                  <a:srgbClr val="002060"/>
                </a:solidFill>
                <a:cs typeface="Times New Roman" pitchFamily="18" charset="0"/>
              </a:rPr>
              <a:t> в каучуке; </a:t>
            </a:r>
          </a:p>
          <a:p>
            <a:pPr algn="just">
              <a:spcBef>
                <a:spcPct val="0"/>
              </a:spcBef>
              <a:spcAft>
                <a:spcPts val="600"/>
              </a:spcAft>
              <a:buFont typeface="Arial" pitchFamily="34" charset="0"/>
              <a:buChar char="•"/>
            </a:pPr>
            <a:r>
              <a:rPr lang="ru-RU" altLang="ru-RU" smtClean="0">
                <a:solidFill>
                  <a:srgbClr val="002060"/>
                </a:solidFill>
                <a:cs typeface="Times New Roman" pitchFamily="18" charset="0"/>
              </a:rPr>
              <a:t> его токсичности; </a:t>
            </a:r>
          </a:p>
          <a:p>
            <a:pPr algn="just">
              <a:spcBef>
                <a:spcPct val="0"/>
              </a:spcBef>
              <a:spcAft>
                <a:spcPts val="600"/>
              </a:spcAft>
              <a:buFont typeface="Arial" pitchFamily="34" charset="0"/>
              <a:buChar char="•"/>
            </a:pPr>
            <a:r>
              <a:rPr lang="ru-RU" altLang="ru-RU" smtClean="0">
                <a:solidFill>
                  <a:srgbClr val="002060"/>
                </a:solidFill>
                <a:cs typeface="Times New Roman" pitchFamily="18" charset="0"/>
              </a:rPr>
              <a:t> стоимости;</a:t>
            </a:r>
          </a:p>
          <a:p>
            <a:pPr algn="just">
              <a:spcBef>
                <a:spcPct val="0"/>
              </a:spcBef>
              <a:spcAft>
                <a:spcPts val="600"/>
              </a:spcAft>
              <a:buFont typeface="Arial" pitchFamily="34" charset="0"/>
              <a:buChar char="•"/>
            </a:pPr>
            <a:r>
              <a:rPr lang="ru-RU" altLang="ru-RU" smtClean="0">
                <a:solidFill>
                  <a:srgbClr val="002060"/>
                </a:solidFill>
                <a:cs typeface="Times New Roman" pitchFamily="18" charset="0"/>
              </a:rPr>
              <a:t> необходимо, чтобы в условиях получения и выделения каучука, </a:t>
            </a:r>
            <a:r>
              <a:rPr lang="ru-RU" altLang="ru-RU" err="1" smtClean="0">
                <a:solidFill>
                  <a:srgbClr val="002060"/>
                </a:solidFill>
                <a:cs typeface="Times New Roman" pitchFamily="18" charset="0"/>
              </a:rPr>
              <a:t>противостаритель</a:t>
            </a:r>
            <a:r>
              <a:rPr lang="ru-RU" altLang="ru-RU" smtClean="0">
                <a:solidFill>
                  <a:srgbClr val="002060"/>
                </a:solidFill>
                <a:cs typeface="Times New Roman" pitchFamily="18" charset="0"/>
              </a:rPr>
              <a:t> не подвергался гидролизу и не вымывался в виде растворимых солей и т. д.</a:t>
            </a:r>
          </a:p>
        </p:txBody>
      </p:sp>
      <p:sp>
        <p:nvSpPr>
          <p:cNvPr id="9" name="TextBox 8"/>
          <p:cNvSpPr txBox="1"/>
          <p:nvPr/>
        </p:nvSpPr>
        <p:spPr>
          <a:xfrm>
            <a:off x="3214678" y="714356"/>
            <a:ext cx="2716000" cy="369332"/>
          </a:xfrm>
          <a:prstGeom prst="rect">
            <a:avLst/>
          </a:prstGeom>
          <a:noFill/>
        </p:spPr>
        <p:txBody>
          <a:bodyPr wrap="none" rtlCol="0">
            <a:spAutoFit/>
          </a:bodyPr>
          <a:lstStyle/>
          <a:p>
            <a:pPr algn="ctr" fontAlgn="auto">
              <a:spcBef>
                <a:spcPts val="0"/>
              </a:spcBef>
              <a:spcAft>
                <a:spcPts val="0"/>
              </a:spcAft>
              <a:defRPr/>
            </a:pPr>
            <a:r>
              <a:rPr lang="ru-RU" altLang="ru-RU" b="1" smtClean="0">
                <a:solidFill>
                  <a:srgbClr val="C00000"/>
                </a:solidFill>
              </a:rPr>
              <a:t>Выбор </a:t>
            </a:r>
            <a:r>
              <a:rPr lang="ru-RU" altLang="ru-RU" b="1" err="1" smtClean="0">
                <a:solidFill>
                  <a:srgbClr val="C00000"/>
                </a:solidFill>
              </a:rPr>
              <a:t>противостарителя</a:t>
            </a:r>
            <a:endParaRPr lang="ru-RU" b="1">
              <a:solidFill>
                <a:srgbClr val="C00000"/>
              </a:solidFill>
            </a:endParaRPr>
          </a:p>
        </p:txBody>
      </p:sp>
      <p:grpSp>
        <p:nvGrpSpPr>
          <p:cNvPr id="10" name="Группа 8"/>
          <p:cNvGrpSpPr/>
          <p:nvPr/>
        </p:nvGrpSpPr>
        <p:grpSpPr>
          <a:xfrm>
            <a:off x="-32" y="0"/>
            <a:ext cx="9144032" cy="642918"/>
            <a:chOff x="-32" y="0"/>
            <a:chExt cx="9144032" cy="642918"/>
          </a:xfrm>
          <a:solidFill>
            <a:schemeClr val="tx2">
              <a:lumMod val="20000"/>
              <a:lumOff val="80000"/>
            </a:schemeClr>
          </a:solidFill>
          <a:effectLst/>
        </p:grpSpPr>
        <p:grpSp>
          <p:nvGrpSpPr>
            <p:cNvPr id="11" name="Группа 4"/>
            <p:cNvGrpSpPr/>
            <p:nvPr/>
          </p:nvGrpSpPr>
          <p:grpSpPr>
            <a:xfrm>
              <a:off x="0" y="0"/>
              <a:ext cx="9144000" cy="642918"/>
              <a:chOff x="0" y="0"/>
              <a:chExt cx="9144000" cy="642918"/>
            </a:xfrm>
            <a:grpFill/>
          </p:grpSpPr>
          <p:sp>
            <p:nvSpPr>
              <p:cNvPr id="13" name="Прямоугольник 12"/>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r>
                  <a:rPr lang="ru-RU" b="1" smtClean="0"/>
                  <a:t> </a:t>
                </a:r>
              </a:p>
              <a:p>
                <a:r>
                  <a:rPr lang="ru-RU" sz="1600" b="1" smtClean="0">
                    <a:solidFill>
                      <a:srgbClr val="0B02C6"/>
                    </a:solidFill>
                  </a:rPr>
                  <a:t>Модуль. </a:t>
                </a:r>
                <a:r>
                  <a:rPr lang="ru-RU" sz="1600" b="1" err="1" smtClean="0">
                    <a:solidFill>
                      <a:srgbClr val="0B02C6"/>
                    </a:solidFill>
                  </a:rPr>
                  <a:t>Противостарители</a:t>
                </a:r>
                <a:endParaRPr lang="ru-RU" sz="1600" smtClean="0">
                  <a:solidFill>
                    <a:srgbClr val="0B02C6"/>
                  </a:solidFill>
                </a:endParaRPr>
              </a:p>
            </p:txBody>
          </p:sp>
        </p:grpSp>
        <p:pic>
          <p:nvPicPr>
            <p:cNvPr id="12" name="Рисунок 11"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191</a:t>
            </a:fld>
            <a:endParaRPr lang="ru-RU"/>
          </a:p>
        </p:txBody>
      </p:sp>
      <p:sp>
        <p:nvSpPr>
          <p:cNvPr id="3" name="Прямоугольник 2"/>
          <p:cNvSpPr/>
          <p:nvPr/>
        </p:nvSpPr>
        <p:spPr>
          <a:xfrm>
            <a:off x="252000" y="720000"/>
            <a:ext cx="8640000" cy="5586145"/>
          </a:xfrm>
          <a:prstGeom prst="rect">
            <a:avLst/>
          </a:prstGeom>
        </p:spPr>
        <p:txBody>
          <a:bodyPr wrap="square">
            <a:spAutoFit/>
          </a:bodyPr>
          <a:lstStyle/>
          <a:p>
            <a:pPr algn="just">
              <a:spcAft>
                <a:spcPts val="600"/>
              </a:spcAft>
              <a:defRPr/>
            </a:pPr>
            <a:r>
              <a:rPr lang="ru-RU" smtClean="0">
                <a:solidFill>
                  <a:srgbClr val="002060"/>
                </a:solidFill>
                <a:cs typeface="Times New Roman" panose="02020603050405020304" pitchFamily="18" charset="0"/>
              </a:rPr>
              <a:t>Большое значение имеет растворимость </a:t>
            </a:r>
            <a:r>
              <a:rPr lang="ru-RU" err="1" smtClean="0">
                <a:solidFill>
                  <a:srgbClr val="002060"/>
                </a:solidFill>
                <a:cs typeface="Times New Roman" panose="02020603050405020304" pitchFamily="18" charset="0"/>
              </a:rPr>
              <a:t>противостарителей</a:t>
            </a:r>
            <a:r>
              <a:rPr lang="ru-RU" smtClean="0">
                <a:solidFill>
                  <a:srgbClr val="002060"/>
                </a:solidFill>
                <a:cs typeface="Times New Roman" panose="02020603050405020304" pitchFamily="18" charset="0"/>
              </a:rPr>
              <a:t> в каучуке. Наибольшие затруднения вызывают </a:t>
            </a:r>
            <a:r>
              <a:rPr lang="ru-RU" err="1" smtClean="0">
                <a:solidFill>
                  <a:srgbClr val="002060"/>
                </a:solidFill>
                <a:cs typeface="Times New Roman" panose="02020603050405020304" pitchFamily="18" charset="0"/>
              </a:rPr>
              <a:t>противостарители</a:t>
            </a:r>
            <a:r>
              <a:rPr lang="ru-RU" smtClean="0">
                <a:solidFill>
                  <a:srgbClr val="002060"/>
                </a:solidFill>
                <a:cs typeface="Times New Roman" panose="02020603050405020304" pitchFamily="18" charset="0"/>
              </a:rPr>
              <a:t>, хорошо растворимые при повышенных температурах и мало растворимые при обычной температуре. Такие вещества мигрируют на поверхность резины.</a:t>
            </a:r>
          </a:p>
          <a:p>
            <a:pPr algn="just">
              <a:spcAft>
                <a:spcPts val="600"/>
              </a:spcAft>
              <a:defRPr/>
            </a:pPr>
            <a:r>
              <a:rPr lang="ru-RU" b="1" smtClean="0">
                <a:solidFill>
                  <a:srgbClr val="0B02C6"/>
                </a:solidFill>
                <a:cs typeface="Times New Roman" panose="02020603050405020304" pitchFamily="18" charset="0"/>
              </a:rPr>
              <a:t>Для правильного выбора </a:t>
            </a:r>
            <a:r>
              <a:rPr lang="ru-RU" b="1" err="1" smtClean="0">
                <a:solidFill>
                  <a:srgbClr val="0B02C6"/>
                </a:solidFill>
                <a:cs typeface="Times New Roman" panose="02020603050405020304" pitchFamily="18" charset="0"/>
              </a:rPr>
              <a:t>противостарителя</a:t>
            </a:r>
            <a:r>
              <a:rPr lang="ru-RU" b="1" smtClean="0">
                <a:solidFill>
                  <a:srgbClr val="0B02C6"/>
                </a:solidFill>
                <a:cs typeface="Times New Roman" panose="02020603050405020304" pitchFamily="18" charset="0"/>
              </a:rPr>
              <a:t> и особенно для сохранения его в каучуке и резине </a:t>
            </a:r>
            <a:r>
              <a:rPr lang="ru-RU" smtClean="0">
                <a:solidFill>
                  <a:srgbClr val="002060"/>
                </a:solidFill>
                <a:cs typeface="Times New Roman" panose="02020603050405020304" pitchFamily="18" charset="0"/>
              </a:rPr>
              <a:t>необходимо знать летучесть </a:t>
            </a:r>
            <a:r>
              <a:rPr lang="ru-RU" err="1" smtClean="0">
                <a:solidFill>
                  <a:srgbClr val="002060"/>
                </a:solidFill>
                <a:cs typeface="Times New Roman" panose="02020603050405020304" pitchFamily="18" charset="0"/>
              </a:rPr>
              <a:t>противостарителя</a:t>
            </a:r>
            <a:r>
              <a:rPr lang="ru-RU" smtClean="0">
                <a:solidFill>
                  <a:srgbClr val="002060"/>
                </a:solidFill>
                <a:cs typeface="Times New Roman" panose="02020603050405020304" pitchFamily="18" charset="0"/>
              </a:rPr>
              <a:t> в условиях сушки и переработки каучука, учитывать его физическое состояние и технологические свойства (условия дозирования, </a:t>
            </a:r>
            <a:r>
              <a:rPr lang="ru-RU" err="1" smtClean="0">
                <a:solidFill>
                  <a:srgbClr val="002060"/>
                </a:solidFill>
                <a:cs typeface="Times New Roman" panose="02020603050405020304" pitchFamily="18" charset="0"/>
              </a:rPr>
              <a:t>диспергируемость</a:t>
            </a:r>
            <a:r>
              <a:rPr lang="ru-RU" smtClean="0">
                <a:solidFill>
                  <a:srgbClr val="002060"/>
                </a:solidFill>
                <a:cs typeface="Times New Roman" panose="02020603050405020304" pitchFamily="18" charset="0"/>
              </a:rPr>
              <a:t> и др.), влияние на свойства резиновой смеси (склонность к </a:t>
            </a:r>
            <a:r>
              <a:rPr lang="ru-RU" err="1" smtClean="0">
                <a:solidFill>
                  <a:srgbClr val="002060"/>
                </a:solidFill>
                <a:cs typeface="Times New Roman" panose="02020603050405020304" pitchFamily="18" charset="0"/>
              </a:rPr>
              <a:t>подвулканизации</a:t>
            </a:r>
            <a:r>
              <a:rPr lang="ru-RU" smtClean="0">
                <a:solidFill>
                  <a:srgbClr val="002060"/>
                </a:solidFill>
                <a:cs typeface="Times New Roman" panose="02020603050405020304" pitchFamily="18" charset="0"/>
              </a:rPr>
              <a:t>, </a:t>
            </a:r>
            <a:r>
              <a:rPr lang="ru-RU" err="1" smtClean="0">
                <a:solidFill>
                  <a:srgbClr val="002060"/>
                </a:solidFill>
                <a:cs typeface="Times New Roman" panose="02020603050405020304" pitchFamily="18" charset="0"/>
              </a:rPr>
              <a:t>пластоэластические</a:t>
            </a:r>
            <a:r>
              <a:rPr lang="ru-RU" smtClean="0">
                <a:solidFill>
                  <a:srgbClr val="002060"/>
                </a:solidFill>
                <a:cs typeface="Times New Roman" panose="02020603050405020304" pitchFamily="18" charset="0"/>
              </a:rPr>
              <a:t> свойства и др.), влияние на скорость вулканизации и технические свойства </a:t>
            </a:r>
            <a:r>
              <a:rPr lang="ru-RU" err="1" smtClean="0">
                <a:solidFill>
                  <a:srgbClr val="002060"/>
                </a:solidFill>
                <a:cs typeface="Times New Roman" panose="02020603050405020304" pitchFamily="18" charset="0"/>
              </a:rPr>
              <a:t>вулканизата</a:t>
            </a:r>
            <a:r>
              <a:rPr lang="ru-RU" smtClean="0">
                <a:solidFill>
                  <a:srgbClr val="002060"/>
                </a:solidFill>
                <a:cs typeface="Times New Roman" panose="02020603050405020304" pitchFamily="18" charset="0"/>
              </a:rPr>
              <a:t>. Необходимо выбирать такие соединения, которые не оказывали бы существенного влияния на действие других ингредиентов.</a:t>
            </a:r>
          </a:p>
          <a:p>
            <a:pPr algn="just">
              <a:spcAft>
                <a:spcPts val="600"/>
              </a:spcAft>
              <a:defRPr/>
            </a:pPr>
            <a:r>
              <a:rPr lang="ru-RU" b="1" smtClean="0">
                <a:solidFill>
                  <a:srgbClr val="0B02C6"/>
                </a:solidFill>
                <a:ea typeface="Calibri" panose="020F0502020204030204" pitchFamily="34" charset="0"/>
                <a:cs typeface="Times New Roman" panose="02020603050405020304" pitchFamily="18" charset="0"/>
              </a:rPr>
              <a:t>Одним из важных факторов, определяющих выбор </a:t>
            </a:r>
            <a:r>
              <a:rPr lang="ru-RU" b="1" err="1" smtClean="0">
                <a:solidFill>
                  <a:srgbClr val="0B02C6"/>
                </a:solidFill>
                <a:ea typeface="Calibri" panose="020F0502020204030204" pitchFamily="34" charset="0"/>
                <a:cs typeface="Times New Roman" panose="02020603050405020304" pitchFamily="18" charset="0"/>
              </a:rPr>
              <a:t>противостарителя</a:t>
            </a:r>
            <a:r>
              <a:rPr lang="ru-RU" b="1" smtClean="0">
                <a:solidFill>
                  <a:srgbClr val="0B02C6"/>
                </a:solidFill>
                <a:ea typeface="Calibri" panose="020F0502020204030204" pitchFamily="34" charset="0"/>
                <a:cs typeface="Times New Roman" panose="02020603050405020304" pitchFamily="18" charset="0"/>
              </a:rPr>
              <a:t>, является его влияние на изменение окраски резин в процессе старения</a:t>
            </a:r>
            <a:r>
              <a:rPr lang="ru-RU" smtClean="0">
                <a:solidFill>
                  <a:srgbClr val="0B02C6"/>
                </a:solidFill>
                <a:ea typeface="Calibri" panose="020F0502020204030204" pitchFamily="34" charset="0"/>
                <a:cs typeface="Times New Roman" panose="02020603050405020304" pitchFamily="18" charset="0"/>
              </a:rPr>
              <a:t>. </a:t>
            </a:r>
            <a:r>
              <a:rPr lang="ru-RU" smtClean="0">
                <a:solidFill>
                  <a:srgbClr val="002060"/>
                </a:solidFill>
                <a:ea typeface="Calibri" panose="020F0502020204030204" pitchFamily="34" charset="0"/>
                <a:cs typeface="Times New Roman" panose="02020603050405020304" pitchFamily="18" charset="0"/>
              </a:rPr>
              <a:t>По этому признаку </a:t>
            </a:r>
            <a:r>
              <a:rPr lang="ru-RU" err="1" smtClean="0">
                <a:solidFill>
                  <a:srgbClr val="002060"/>
                </a:solidFill>
                <a:ea typeface="Calibri" panose="020F0502020204030204" pitchFamily="34" charset="0"/>
                <a:cs typeface="Times New Roman" panose="02020603050405020304" pitchFamily="18" charset="0"/>
              </a:rPr>
              <a:t>противостарители</a:t>
            </a:r>
            <a:r>
              <a:rPr lang="ru-RU" smtClean="0">
                <a:solidFill>
                  <a:srgbClr val="002060"/>
                </a:solidFill>
                <a:ea typeface="Calibri" panose="020F0502020204030204" pitchFamily="34" charset="0"/>
                <a:cs typeface="Times New Roman" panose="02020603050405020304" pitchFamily="18" charset="0"/>
              </a:rPr>
              <a:t> подразделяют на окрашивающие и </a:t>
            </a:r>
            <a:r>
              <a:rPr lang="ru-RU" err="1" smtClean="0">
                <a:solidFill>
                  <a:srgbClr val="002060"/>
                </a:solidFill>
                <a:ea typeface="Calibri" panose="020F0502020204030204" pitchFamily="34" charset="0"/>
                <a:cs typeface="Times New Roman" panose="02020603050405020304" pitchFamily="18" charset="0"/>
              </a:rPr>
              <a:t>неокрашивающие</a:t>
            </a:r>
            <a:r>
              <a:rPr lang="ru-RU" smtClean="0">
                <a:solidFill>
                  <a:srgbClr val="002060"/>
                </a:solidFill>
                <a:ea typeface="Calibri" panose="020F0502020204030204" pitchFamily="34" charset="0"/>
                <a:cs typeface="Times New Roman" panose="02020603050405020304" pitchFamily="18" charset="0"/>
              </a:rPr>
              <a:t>. Последние могут применяться при производстве цветных изделий, а окрашивающие обычно используют в резинах черного цвета, наполненных техническим углеродом.</a:t>
            </a:r>
          </a:p>
          <a:p>
            <a:pPr algn="just">
              <a:spcAft>
                <a:spcPts val="600"/>
              </a:spcAft>
              <a:defRPr/>
            </a:pPr>
            <a:r>
              <a:rPr lang="ru-RU" smtClean="0">
                <a:solidFill>
                  <a:srgbClr val="002060"/>
                </a:solidFill>
                <a:ea typeface="Calibri" panose="020F0502020204030204" pitchFamily="34" charset="0"/>
                <a:cs typeface="Times New Roman" panose="02020603050405020304" pitchFamily="18" charset="0"/>
              </a:rPr>
              <a:t>При увеличении содержания </a:t>
            </a:r>
            <a:r>
              <a:rPr lang="ru-RU" err="1" smtClean="0">
                <a:solidFill>
                  <a:srgbClr val="002060"/>
                </a:solidFill>
                <a:ea typeface="Calibri" panose="020F0502020204030204" pitchFamily="34" charset="0"/>
                <a:cs typeface="Times New Roman" panose="02020603050405020304" pitchFamily="18" charset="0"/>
              </a:rPr>
              <a:t>противостарителя</a:t>
            </a:r>
            <a:r>
              <a:rPr lang="ru-RU" smtClean="0">
                <a:solidFill>
                  <a:srgbClr val="002060"/>
                </a:solidFill>
                <a:ea typeface="Calibri" panose="020F0502020204030204" pitchFamily="34" charset="0"/>
                <a:cs typeface="Times New Roman" panose="02020603050405020304" pitchFamily="18" charset="0"/>
              </a:rPr>
              <a:t> в каучуке или резиновой смеси эффективность его действия возрастает.</a:t>
            </a:r>
            <a:endParaRPr lang="ru-RU">
              <a:solidFill>
                <a:srgbClr val="002060"/>
              </a:solidFill>
              <a:cs typeface="Times New Roman" panose="02020603050405020304" pitchFamily="18" charset="0"/>
            </a:endParaRPr>
          </a:p>
        </p:txBody>
      </p:sp>
      <p:grpSp>
        <p:nvGrpSpPr>
          <p:cNvPr id="9" name="Группа 8"/>
          <p:cNvGrpSpPr/>
          <p:nvPr/>
        </p:nvGrpSpPr>
        <p:grpSpPr>
          <a:xfrm>
            <a:off x="-32" y="0"/>
            <a:ext cx="9144032" cy="642918"/>
            <a:chOff x="-32" y="0"/>
            <a:chExt cx="9144032" cy="642918"/>
          </a:xfrm>
          <a:solidFill>
            <a:schemeClr val="tx2">
              <a:lumMod val="20000"/>
              <a:lumOff val="80000"/>
            </a:schemeClr>
          </a:solidFill>
          <a:effectLst/>
        </p:grpSpPr>
        <p:grpSp>
          <p:nvGrpSpPr>
            <p:cNvPr id="10" name="Группа 4"/>
            <p:cNvGrpSpPr/>
            <p:nvPr/>
          </p:nvGrpSpPr>
          <p:grpSpPr>
            <a:xfrm>
              <a:off x="0" y="0"/>
              <a:ext cx="9144000" cy="642918"/>
              <a:chOff x="0" y="0"/>
              <a:chExt cx="9144000" cy="642918"/>
            </a:xfrm>
            <a:grpFill/>
          </p:grpSpPr>
          <p:sp>
            <p:nvSpPr>
              <p:cNvPr id="12" name="Прямоугольник 1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r>
                  <a:rPr lang="ru-RU" b="1" smtClean="0"/>
                  <a:t> </a:t>
                </a:r>
              </a:p>
              <a:p>
                <a:r>
                  <a:rPr lang="ru-RU" sz="1600" b="1" smtClean="0">
                    <a:solidFill>
                      <a:srgbClr val="0B02C6"/>
                    </a:solidFill>
                  </a:rPr>
                  <a:t>Модуль. </a:t>
                </a:r>
                <a:r>
                  <a:rPr lang="ru-RU" sz="1600" b="1" err="1" smtClean="0">
                    <a:solidFill>
                      <a:srgbClr val="0B02C6"/>
                    </a:solidFill>
                  </a:rPr>
                  <a:t>Противостарители</a:t>
                </a:r>
                <a:endParaRPr lang="ru-RU" sz="1600" smtClean="0">
                  <a:solidFill>
                    <a:srgbClr val="0B02C6"/>
                  </a:solidFill>
                </a:endParaRPr>
              </a:p>
            </p:txBody>
          </p:sp>
        </p:grpSp>
        <p:pic>
          <p:nvPicPr>
            <p:cNvPr id="11" name="Рисунок 10"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192</a:t>
            </a:fld>
            <a:endParaRPr lang="ru-RU"/>
          </a:p>
        </p:txBody>
      </p:sp>
      <p:sp>
        <p:nvSpPr>
          <p:cNvPr id="3" name="Прямоугольник 2"/>
          <p:cNvSpPr/>
          <p:nvPr/>
        </p:nvSpPr>
        <p:spPr>
          <a:xfrm>
            <a:off x="214282" y="1080000"/>
            <a:ext cx="8640000" cy="1908215"/>
          </a:xfrm>
          <a:prstGeom prst="rect">
            <a:avLst/>
          </a:prstGeom>
        </p:spPr>
        <p:txBody>
          <a:bodyPr wrap="square">
            <a:spAutoFit/>
          </a:bodyPr>
          <a:lstStyle/>
          <a:p>
            <a:pPr algn="just">
              <a:spcBef>
                <a:spcPct val="0"/>
              </a:spcBef>
              <a:spcAft>
                <a:spcPts val="600"/>
              </a:spcAft>
            </a:pPr>
            <a:r>
              <a:rPr lang="ru-RU" altLang="ru-RU" smtClean="0">
                <a:solidFill>
                  <a:srgbClr val="002060"/>
                </a:solidFill>
                <a:cs typeface="Times New Roman" pitchFamily="18" charset="0"/>
              </a:rPr>
              <a:t>Противостарители различают </a:t>
            </a:r>
            <a:r>
              <a:rPr lang="ru-RU" altLang="ru-RU" b="1" smtClean="0">
                <a:solidFill>
                  <a:srgbClr val="002060"/>
                </a:solidFill>
                <a:cs typeface="Times New Roman" pitchFamily="18" charset="0"/>
              </a:rPr>
              <a:t>химического и физического </a:t>
            </a:r>
            <a:r>
              <a:rPr lang="ru-RU" altLang="ru-RU" smtClean="0">
                <a:solidFill>
                  <a:srgbClr val="002060"/>
                </a:solidFill>
                <a:cs typeface="Times New Roman" pitchFamily="18" charset="0"/>
              </a:rPr>
              <a:t>действия. </a:t>
            </a:r>
          </a:p>
          <a:p>
            <a:pPr algn="just">
              <a:spcBef>
                <a:spcPct val="0"/>
              </a:spcBef>
              <a:spcAft>
                <a:spcPts val="600"/>
              </a:spcAft>
            </a:pPr>
            <a:r>
              <a:rPr lang="ru-RU" altLang="ru-RU" smtClean="0">
                <a:solidFill>
                  <a:srgbClr val="002060"/>
                </a:solidFill>
                <a:cs typeface="Times New Roman" pitchFamily="18" charset="0"/>
              </a:rPr>
              <a:t>Противостарители </a:t>
            </a:r>
            <a:r>
              <a:rPr lang="ru-RU" altLang="ru-RU" b="1" smtClean="0">
                <a:solidFill>
                  <a:srgbClr val="002060"/>
                </a:solidFill>
                <a:cs typeface="Times New Roman" pitchFamily="18" charset="0"/>
              </a:rPr>
              <a:t>химического действия </a:t>
            </a:r>
            <a:r>
              <a:rPr lang="ru-RU" altLang="ru-RU" smtClean="0">
                <a:solidFill>
                  <a:srgbClr val="002060"/>
                </a:solidFill>
                <a:cs typeface="Times New Roman" pitchFamily="18" charset="0"/>
              </a:rPr>
              <a:t>(</a:t>
            </a:r>
            <a:r>
              <a:rPr lang="ru-RU" altLang="ru-RU" err="1" smtClean="0">
                <a:solidFill>
                  <a:srgbClr val="002060"/>
                </a:solidFill>
                <a:cs typeface="Times New Roman" pitchFamily="18" charset="0"/>
              </a:rPr>
              <a:t>альдоль</a:t>
            </a:r>
            <a:r>
              <a:rPr lang="ru-RU" altLang="ru-RU" smtClean="0">
                <a:solidFill>
                  <a:srgbClr val="002060"/>
                </a:solidFill>
                <a:cs typeface="Times New Roman" pitchFamily="18" charset="0"/>
              </a:rPr>
              <a:t>, </a:t>
            </a:r>
            <a:r>
              <a:rPr lang="ru-RU" altLang="ru-RU" err="1" smtClean="0">
                <a:solidFill>
                  <a:srgbClr val="002060"/>
                </a:solidFill>
                <a:cs typeface="Times New Roman" pitchFamily="18" charset="0"/>
              </a:rPr>
              <a:t>неозон</a:t>
            </a:r>
            <a:r>
              <a:rPr lang="ru-RU" altLang="ru-RU" smtClean="0">
                <a:solidFill>
                  <a:srgbClr val="002060"/>
                </a:solidFill>
                <a:cs typeface="Times New Roman" pitchFamily="18" charset="0"/>
              </a:rPr>
              <a:t>), взаимодействуя с кислородом, </a:t>
            </a:r>
            <a:r>
              <a:rPr lang="ru-RU" altLang="ru-RU" err="1" smtClean="0">
                <a:solidFill>
                  <a:srgbClr val="002060"/>
                </a:solidFill>
                <a:cs typeface="Times New Roman" pitchFamily="18" charset="0"/>
              </a:rPr>
              <a:t>продиффундировавшим</a:t>
            </a:r>
            <a:r>
              <a:rPr lang="ru-RU" altLang="ru-RU" smtClean="0">
                <a:solidFill>
                  <a:srgbClr val="002060"/>
                </a:solidFill>
                <a:cs typeface="Times New Roman" pitchFamily="18" charset="0"/>
              </a:rPr>
              <a:t> в резину и перекисям каучука, задерживают его окисление. </a:t>
            </a:r>
          </a:p>
          <a:p>
            <a:pPr algn="just">
              <a:spcBef>
                <a:spcPct val="0"/>
              </a:spcBef>
              <a:spcAft>
                <a:spcPts val="600"/>
              </a:spcAft>
            </a:pPr>
            <a:r>
              <a:rPr lang="ru-RU" altLang="ru-RU" smtClean="0">
                <a:solidFill>
                  <a:srgbClr val="002060"/>
                </a:solidFill>
                <a:cs typeface="Times New Roman" pitchFamily="18" charset="0"/>
              </a:rPr>
              <a:t>Противостарители </a:t>
            </a:r>
            <a:r>
              <a:rPr lang="ru-RU" altLang="ru-RU" b="1" smtClean="0">
                <a:solidFill>
                  <a:srgbClr val="002060"/>
                </a:solidFill>
                <a:cs typeface="Times New Roman" pitchFamily="18" charset="0"/>
              </a:rPr>
              <a:t>физического действия </a:t>
            </a:r>
            <a:r>
              <a:rPr lang="ru-RU" altLang="ru-RU" smtClean="0">
                <a:solidFill>
                  <a:srgbClr val="002060"/>
                </a:solidFill>
                <a:cs typeface="Times New Roman" pitchFamily="18" charset="0"/>
              </a:rPr>
              <a:t>(парафин, воск), образуя поверхностные пленки, затрудняют диффузию кислорода. </a:t>
            </a:r>
          </a:p>
        </p:txBody>
      </p:sp>
      <p:sp>
        <p:nvSpPr>
          <p:cNvPr id="9" name="TextBox 8"/>
          <p:cNvSpPr txBox="1"/>
          <p:nvPr/>
        </p:nvSpPr>
        <p:spPr>
          <a:xfrm>
            <a:off x="3143240" y="714356"/>
            <a:ext cx="2736838" cy="369332"/>
          </a:xfrm>
          <a:prstGeom prst="rect">
            <a:avLst/>
          </a:prstGeom>
          <a:noFill/>
        </p:spPr>
        <p:txBody>
          <a:bodyPr wrap="none" rtlCol="0">
            <a:spAutoFit/>
          </a:bodyPr>
          <a:lstStyle/>
          <a:p>
            <a:pPr algn="ctr" fontAlgn="auto">
              <a:spcBef>
                <a:spcPts val="0"/>
              </a:spcBef>
              <a:spcAft>
                <a:spcPts val="0"/>
              </a:spcAft>
              <a:defRPr/>
            </a:pPr>
            <a:r>
              <a:rPr lang="ru-RU" altLang="ru-RU" b="1" smtClean="0">
                <a:solidFill>
                  <a:srgbClr val="C00000"/>
                </a:solidFill>
              </a:rPr>
              <a:t>Виды </a:t>
            </a:r>
            <a:r>
              <a:rPr lang="ru-RU" altLang="ru-RU" b="1" err="1" smtClean="0">
                <a:solidFill>
                  <a:srgbClr val="C00000"/>
                </a:solidFill>
              </a:rPr>
              <a:t>противостарителей</a:t>
            </a:r>
            <a:endParaRPr lang="ru-RU" b="1">
              <a:solidFill>
                <a:srgbClr val="C00000"/>
              </a:solidFill>
            </a:endParaRPr>
          </a:p>
        </p:txBody>
      </p:sp>
      <p:sp>
        <p:nvSpPr>
          <p:cNvPr id="10" name="Прямоугольник 9"/>
          <p:cNvSpPr/>
          <p:nvPr/>
        </p:nvSpPr>
        <p:spPr>
          <a:xfrm>
            <a:off x="252000" y="3500438"/>
            <a:ext cx="8640000" cy="2739211"/>
          </a:xfrm>
          <a:prstGeom prst="rect">
            <a:avLst/>
          </a:prstGeom>
        </p:spPr>
        <p:txBody>
          <a:bodyPr wrap="square">
            <a:spAutoFit/>
          </a:bodyPr>
          <a:lstStyle/>
          <a:p>
            <a:pPr algn="just">
              <a:spcAft>
                <a:spcPts val="600"/>
              </a:spcAft>
            </a:pPr>
            <a:r>
              <a:rPr lang="ru-RU" altLang="ru-RU" smtClean="0">
                <a:solidFill>
                  <a:srgbClr val="002060"/>
                </a:solidFill>
                <a:latin typeface="Calibri" pitchFamily="34" charset="0"/>
                <a:cs typeface="Times New Roman" pitchFamily="18" charset="0"/>
              </a:rPr>
              <a:t>Действие химических </a:t>
            </a:r>
            <a:r>
              <a:rPr lang="ru-RU" altLang="ru-RU" err="1" smtClean="0">
                <a:solidFill>
                  <a:srgbClr val="002060"/>
                </a:solidFill>
                <a:latin typeface="Calibri" pitchFamily="34" charset="0"/>
                <a:cs typeface="Times New Roman" pitchFamily="18" charset="0"/>
              </a:rPr>
              <a:t>противостарителей</a:t>
            </a:r>
            <a:r>
              <a:rPr lang="ru-RU" altLang="ru-RU" smtClean="0">
                <a:solidFill>
                  <a:srgbClr val="002060"/>
                </a:solidFill>
                <a:latin typeface="Calibri" pitchFamily="34" charset="0"/>
                <a:cs typeface="Times New Roman" pitchFamily="18" charset="0"/>
              </a:rPr>
              <a:t> основано на ингибировании процесса окисления каучука. Они разрушают перекиси каучука в первый период их образования и производят обрыв цепи окисления каучука.</a:t>
            </a:r>
          </a:p>
          <a:p>
            <a:pPr algn="just">
              <a:spcAft>
                <a:spcPts val="600"/>
              </a:spcAft>
            </a:pPr>
            <a:r>
              <a:rPr lang="ru-RU" altLang="ru-RU" smtClean="0">
                <a:solidFill>
                  <a:srgbClr val="002060"/>
                </a:solidFill>
                <a:latin typeface="Calibri" pitchFamily="34" charset="0"/>
                <a:cs typeface="Times New Roman" pitchFamily="18" charset="0"/>
              </a:rPr>
              <a:t>Большинство химических </a:t>
            </a:r>
            <a:r>
              <a:rPr lang="ru-RU" altLang="ru-RU" err="1" smtClean="0">
                <a:solidFill>
                  <a:srgbClr val="002060"/>
                </a:solidFill>
                <a:latin typeface="Calibri" pitchFamily="34" charset="0"/>
                <a:cs typeface="Times New Roman" pitchFamily="18" charset="0"/>
              </a:rPr>
              <a:t>противостарителей</a:t>
            </a:r>
            <a:r>
              <a:rPr lang="ru-RU" altLang="ru-RU" smtClean="0">
                <a:solidFill>
                  <a:srgbClr val="002060"/>
                </a:solidFill>
                <a:latin typeface="Calibri" pitchFamily="34" charset="0"/>
                <a:cs typeface="Times New Roman" pitchFamily="18" charset="0"/>
              </a:rPr>
              <a:t> принадлежит к следующим классам органических соединений: </a:t>
            </a:r>
            <a:r>
              <a:rPr lang="ru-RU" altLang="ru-RU" b="1" smtClean="0">
                <a:solidFill>
                  <a:srgbClr val="002060"/>
                </a:solidFill>
                <a:latin typeface="Calibri" pitchFamily="34" charset="0"/>
                <a:cs typeface="Times New Roman" pitchFamily="18" charset="0"/>
              </a:rPr>
              <a:t>1) первичные и вторичные ароматические амины;             2) ароматические диамины; 3) продукты конденсации ароматических аминов с альдегидами; 4) фенолы.</a:t>
            </a:r>
          </a:p>
          <a:p>
            <a:pPr algn="just">
              <a:spcAft>
                <a:spcPts val="600"/>
              </a:spcAft>
            </a:pPr>
            <a:r>
              <a:rPr lang="ru-RU" altLang="ru-RU" smtClean="0">
                <a:solidFill>
                  <a:srgbClr val="002060"/>
                </a:solidFill>
                <a:latin typeface="Calibri" pitchFamily="34" charset="0"/>
                <a:cs typeface="Times New Roman" pitchFamily="18" charset="0"/>
              </a:rPr>
              <a:t>Химические </a:t>
            </a:r>
            <a:r>
              <a:rPr lang="ru-RU" altLang="ru-RU" err="1" smtClean="0">
                <a:solidFill>
                  <a:srgbClr val="002060"/>
                </a:solidFill>
                <a:latin typeface="Calibri" pitchFamily="34" charset="0"/>
                <a:cs typeface="Times New Roman" pitchFamily="18" charset="0"/>
              </a:rPr>
              <a:t>противостарители</a:t>
            </a:r>
            <a:r>
              <a:rPr lang="ru-RU" altLang="ru-RU" smtClean="0">
                <a:solidFill>
                  <a:srgbClr val="002060"/>
                </a:solidFill>
                <a:latin typeface="Calibri" pitchFamily="34" charset="0"/>
                <a:cs typeface="Times New Roman" pitchFamily="18" charset="0"/>
              </a:rPr>
              <a:t> используются для предохранения резин от атмосферного старения.</a:t>
            </a:r>
            <a:endParaRPr lang="ru-RU" altLang="ru-RU" smtClean="0">
              <a:solidFill>
                <a:srgbClr val="002060"/>
              </a:solidFill>
              <a:cs typeface="Times New Roman" pitchFamily="18" charset="0"/>
            </a:endParaRPr>
          </a:p>
        </p:txBody>
      </p:sp>
      <p:sp>
        <p:nvSpPr>
          <p:cNvPr id="11" name="TextBox 10"/>
          <p:cNvSpPr txBox="1"/>
          <p:nvPr/>
        </p:nvSpPr>
        <p:spPr>
          <a:xfrm>
            <a:off x="2428860" y="3131106"/>
            <a:ext cx="4346318" cy="369332"/>
          </a:xfrm>
          <a:prstGeom prst="rect">
            <a:avLst/>
          </a:prstGeom>
          <a:noFill/>
        </p:spPr>
        <p:txBody>
          <a:bodyPr wrap="none" rtlCol="0">
            <a:spAutoFit/>
          </a:bodyPr>
          <a:lstStyle/>
          <a:p>
            <a:pPr algn="ctr"/>
            <a:r>
              <a:rPr lang="ru-RU" altLang="ru-RU" b="1" smtClean="0">
                <a:solidFill>
                  <a:srgbClr val="C00000"/>
                </a:solidFill>
                <a:latin typeface="Calibri" pitchFamily="34" charset="0"/>
              </a:rPr>
              <a:t>Противостарители химического действия</a:t>
            </a:r>
            <a:endParaRPr lang="ru-RU" altLang="ru-RU" b="1">
              <a:solidFill>
                <a:srgbClr val="C00000"/>
              </a:solidFill>
              <a:latin typeface="Calibri" pitchFamily="34" charset="0"/>
            </a:endParaRPr>
          </a:p>
        </p:txBody>
      </p:sp>
      <p:grpSp>
        <p:nvGrpSpPr>
          <p:cNvPr id="12" name="Группа 8"/>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5" name="Прямоугольник 1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r>
                  <a:rPr lang="ru-RU" b="1" smtClean="0"/>
                  <a:t> </a:t>
                </a:r>
              </a:p>
              <a:p>
                <a:r>
                  <a:rPr lang="ru-RU" sz="1600" b="1" smtClean="0">
                    <a:solidFill>
                      <a:srgbClr val="0B02C6"/>
                    </a:solidFill>
                  </a:rPr>
                  <a:t>Модуль. </a:t>
                </a:r>
                <a:r>
                  <a:rPr lang="ru-RU" sz="1600" b="1" err="1" smtClean="0">
                    <a:solidFill>
                      <a:srgbClr val="0B02C6"/>
                    </a:solidFill>
                  </a:rPr>
                  <a:t>Противостарители</a:t>
                </a:r>
                <a:endParaRPr lang="ru-RU" sz="1600" smtClean="0">
                  <a:solidFill>
                    <a:srgbClr val="0B02C6"/>
                  </a:solidFill>
                </a:endParaRPr>
              </a:p>
            </p:txBody>
          </p:sp>
        </p:grpSp>
        <p:pic>
          <p:nvPicPr>
            <p:cNvPr id="14" name="Рисунок 13"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193</a:t>
            </a:fld>
            <a:endParaRPr lang="ru-RU"/>
          </a:p>
        </p:txBody>
      </p:sp>
      <p:sp>
        <p:nvSpPr>
          <p:cNvPr id="3" name="Прямоугольник 2"/>
          <p:cNvSpPr/>
          <p:nvPr/>
        </p:nvSpPr>
        <p:spPr>
          <a:xfrm>
            <a:off x="214282" y="1080000"/>
            <a:ext cx="8640000" cy="2031325"/>
          </a:xfrm>
          <a:prstGeom prst="rect">
            <a:avLst/>
          </a:prstGeom>
        </p:spPr>
        <p:txBody>
          <a:bodyPr wrap="square">
            <a:spAutoFit/>
          </a:bodyPr>
          <a:lstStyle/>
          <a:p>
            <a:pPr algn="just">
              <a:defRPr/>
            </a:pPr>
            <a:r>
              <a:rPr lang="ru-RU" b="1" dirty="0" smtClean="0">
                <a:solidFill>
                  <a:srgbClr val="002060"/>
                </a:solidFill>
                <a:cs typeface="Times New Roman" panose="02020603050405020304" pitchFamily="18" charset="0"/>
              </a:rPr>
              <a:t>К физическим </a:t>
            </a:r>
            <a:r>
              <a:rPr lang="ru-RU" b="1" dirty="0" err="1" smtClean="0">
                <a:solidFill>
                  <a:srgbClr val="002060"/>
                </a:solidFill>
                <a:cs typeface="Times New Roman" panose="02020603050405020304" pitchFamily="18" charset="0"/>
              </a:rPr>
              <a:t>противостарителям</a:t>
            </a:r>
            <a:r>
              <a:rPr lang="ru-RU" b="1" dirty="0" smtClean="0">
                <a:solidFill>
                  <a:srgbClr val="002060"/>
                </a:solidFill>
                <a:cs typeface="Times New Roman" panose="02020603050405020304" pitchFamily="18" charset="0"/>
              </a:rPr>
              <a:t> </a:t>
            </a:r>
            <a:r>
              <a:rPr lang="ru-RU" dirty="0" smtClean="0">
                <a:solidFill>
                  <a:srgbClr val="002060"/>
                </a:solidFill>
                <a:cs typeface="Times New Roman" panose="02020603050405020304" pitchFamily="18" charset="0"/>
              </a:rPr>
              <a:t>относятся: парафин, церезин и другие воски, которые, выступая (выцветая) на поверхность резины, образуют пленку, защищающую резину от действия кислорода и озона воздуха. Обычно в резину для кабелей и проводов, работающих в атмосферных условиях, добавляют 3-5 % </a:t>
            </a:r>
            <a:r>
              <a:rPr lang="ru-RU" dirty="0" err="1" smtClean="0">
                <a:solidFill>
                  <a:srgbClr val="002060"/>
                </a:solidFill>
                <a:cs typeface="Times New Roman" panose="02020603050405020304" pitchFamily="18" charset="0"/>
              </a:rPr>
              <a:t>противостарителя</a:t>
            </a:r>
            <a:r>
              <a:rPr lang="ru-RU" dirty="0" smtClean="0">
                <a:solidFill>
                  <a:srgbClr val="002060"/>
                </a:solidFill>
                <a:cs typeface="Times New Roman" panose="02020603050405020304" pitchFamily="18" charset="0"/>
              </a:rPr>
              <a:t> на 100 вес.  ч. каучука.</a:t>
            </a:r>
          </a:p>
          <a:p>
            <a:pPr algn="just">
              <a:defRPr/>
            </a:pPr>
            <a:r>
              <a:rPr lang="ru-RU" dirty="0" smtClean="0">
                <a:solidFill>
                  <a:srgbClr val="002060"/>
                </a:solidFill>
                <a:cs typeface="Times New Roman" panose="02020603050405020304" pitchFamily="18" charset="0"/>
              </a:rPr>
              <a:t>Физические </a:t>
            </a:r>
            <a:r>
              <a:rPr lang="ru-RU" dirty="0" err="1" smtClean="0">
                <a:solidFill>
                  <a:srgbClr val="002060"/>
                </a:solidFill>
                <a:cs typeface="Times New Roman" panose="02020603050405020304" pitchFamily="18" charset="0"/>
              </a:rPr>
              <a:t>противостарители</a:t>
            </a:r>
            <a:r>
              <a:rPr lang="ru-RU" dirty="0" smtClean="0">
                <a:solidFill>
                  <a:srgbClr val="002060"/>
                </a:solidFill>
                <a:cs typeface="Times New Roman" panose="02020603050405020304" pitchFamily="18" charset="0"/>
              </a:rPr>
              <a:t> защищают резину главным образом от воздействия света и озона.</a:t>
            </a:r>
          </a:p>
        </p:txBody>
      </p:sp>
      <p:sp>
        <p:nvSpPr>
          <p:cNvPr id="9" name="TextBox 8"/>
          <p:cNvSpPr txBox="1"/>
          <p:nvPr/>
        </p:nvSpPr>
        <p:spPr>
          <a:xfrm>
            <a:off x="2357422" y="714356"/>
            <a:ext cx="4328684" cy="369332"/>
          </a:xfrm>
          <a:prstGeom prst="rect">
            <a:avLst/>
          </a:prstGeom>
          <a:noFill/>
        </p:spPr>
        <p:txBody>
          <a:bodyPr wrap="none" rtlCol="0">
            <a:spAutoFit/>
          </a:bodyPr>
          <a:lstStyle/>
          <a:p>
            <a:pPr algn="ctr" fontAlgn="auto">
              <a:spcBef>
                <a:spcPts val="0"/>
              </a:spcBef>
              <a:spcAft>
                <a:spcPts val="0"/>
              </a:spcAft>
              <a:defRPr/>
            </a:pPr>
            <a:r>
              <a:rPr lang="ru-RU" altLang="ru-RU" b="1" smtClean="0">
                <a:solidFill>
                  <a:srgbClr val="C00000"/>
                </a:solidFill>
              </a:rPr>
              <a:t>Противостарители физического действия</a:t>
            </a:r>
            <a:endParaRPr lang="ru-RU" b="1">
              <a:solidFill>
                <a:srgbClr val="C00000"/>
              </a:solidFill>
            </a:endParaRPr>
          </a:p>
        </p:txBody>
      </p:sp>
      <p:sp>
        <p:nvSpPr>
          <p:cNvPr id="10" name="Прямоугольник 9"/>
          <p:cNvSpPr/>
          <p:nvPr/>
        </p:nvSpPr>
        <p:spPr>
          <a:xfrm>
            <a:off x="252000" y="3571876"/>
            <a:ext cx="8640000" cy="1554272"/>
          </a:xfrm>
          <a:prstGeom prst="rect">
            <a:avLst/>
          </a:prstGeom>
        </p:spPr>
        <p:txBody>
          <a:bodyPr wrap="square">
            <a:spAutoFit/>
          </a:bodyPr>
          <a:lstStyle/>
          <a:p>
            <a:pPr algn="just">
              <a:spcAft>
                <a:spcPts val="600"/>
              </a:spcAft>
            </a:pPr>
            <a:r>
              <a:rPr lang="ru-RU" smtClean="0">
                <a:solidFill>
                  <a:srgbClr val="002060"/>
                </a:solidFill>
              </a:rPr>
              <a:t>К </a:t>
            </a:r>
            <a:r>
              <a:rPr lang="ru-RU" err="1" smtClean="0">
                <a:solidFill>
                  <a:srgbClr val="002060"/>
                </a:solidFill>
              </a:rPr>
              <a:t>противостарителям</a:t>
            </a:r>
            <a:r>
              <a:rPr lang="ru-RU" smtClean="0">
                <a:solidFill>
                  <a:srgbClr val="002060"/>
                </a:solidFill>
              </a:rPr>
              <a:t> физического действия относятся воскообразные вещества: парафин, церезин, </a:t>
            </a:r>
            <a:r>
              <a:rPr lang="ru-RU" err="1" smtClean="0">
                <a:solidFill>
                  <a:srgbClr val="002060"/>
                </a:solidFill>
              </a:rPr>
              <a:t>петролатум</a:t>
            </a:r>
            <a:r>
              <a:rPr lang="ru-RU" smtClean="0">
                <a:solidFill>
                  <a:srgbClr val="002060"/>
                </a:solidFill>
              </a:rPr>
              <a:t>, озокерит-60, АФ-1, ЗВ-1, ЗВ-2, ОМ-7, </a:t>
            </a:r>
            <a:r>
              <a:rPr lang="ru-RU" err="1" smtClean="0">
                <a:solidFill>
                  <a:srgbClr val="002060"/>
                </a:solidFill>
              </a:rPr>
              <a:t>антилюкс</a:t>
            </a:r>
            <a:r>
              <a:rPr lang="ru-RU" smtClean="0">
                <a:solidFill>
                  <a:srgbClr val="002060"/>
                </a:solidFill>
              </a:rPr>
              <a:t>. Одновременно являются и </a:t>
            </a:r>
            <a:r>
              <a:rPr lang="ru-RU" err="1" smtClean="0">
                <a:solidFill>
                  <a:srgbClr val="002060"/>
                </a:solidFill>
              </a:rPr>
              <a:t>мягчителями</a:t>
            </a:r>
            <a:r>
              <a:rPr lang="ru-RU" smtClean="0">
                <a:solidFill>
                  <a:srgbClr val="002060"/>
                </a:solidFill>
              </a:rPr>
              <a:t>.</a:t>
            </a:r>
          </a:p>
          <a:p>
            <a:pPr algn="just"/>
            <a:r>
              <a:rPr lang="ru-RU" smtClean="0">
                <a:solidFill>
                  <a:srgbClr val="002060"/>
                </a:solidFill>
              </a:rPr>
              <a:t>Вводятся в резиновые смеси в количестве 1-3 %. Защищают резины от </a:t>
            </a:r>
            <a:r>
              <a:rPr lang="ru-RU" err="1" smtClean="0">
                <a:solidFill>
                  <a:srgbClr val="002060"/>
                </a:solidFill>
              </a:rPr>
              <a:t>свето-озонного</a:t>
            </a:r>
            <a:r>
              <a:rPr lang="ru-RU" smtClean="0">
                <a:solidFill>
                  <a:srgbClr val="002060"/>
                </a:solidFill>
              </a:rPr>
              <a:t> и атмосферного старения и растрескивание под действием озона и солнечного света.</a:t>
            </a:r>
            <a:endParaRPr lang="ru-RU">
              <a:solidFill>
                <a:srgbClr val="002060"/>
              </a:solidFill>
            </a:endParaRPr>
          </a:p>
        </p:txBody>
      </p:sp>
      <p:sp>
        <p:nvSpPr>
          <p:cNvPr id="11" name="TextBox 10"/>
          <p:cNvSpPr txBox="1"/>
          <p:nvPr/>
        </p:nvSpPr>
        <p:spPr>
          <a:xfrm>
            <a:off x="2357422" y="3143248"/>
            <a:ext cx="3820790" cy="369332"/>
          </a:xfrm>
          <a:prstGeom prst="rect">
            <a:avLst/>
          </a:prstGeom>
          <a:noFill/>
        </p:spPr>
        <p:txBody>
          <a:bodyPr wrap="none" rtlCol="0">
            <a:spAutoFit/>
          </a:bodyPr>
          <a:lstStyle/>
          <a:p>
            <a:pPr algn="ctr"/>
            <a:r>
              <a:rPr lang="ru-RU" b="1" smtClean="0">
                <a:solidFill>
                  <a:srgbClr val="C00000"/>
                </a:solidFill>
              </a:rPr>
              <a:t>Воскообразные защитные вещества</a:t>
            </a:r>
            <a:endParaRPr lang="ru-RU" altLang="ru-RU" b="1">
              <a:solidFill>
                <a:srgbClr val="C00000"/>
              </a:solidFill>
              <a:latin typeface="Calibri" pitchFamily="34" charset="0"/>
            </a:endParaRPr>
          </a:p>
        </p:txBody>
      </p:sp>
      <p:grpSp>
        <p:nvGrpSpPr>
          <p:cNvPr id="12" name="Группа 8"/>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5" name="Прямоугольник 1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r>
                  <a:rPr lang="ru-RU" b="1" smtClean="0"/>
                  <a:t> </a:t>
                </a:r>
              </a:p>
              <a:p>
                <a:r>
                  <a:rPr lang="ru-RU" sz="1600" b="1" smtClean="0">
                    <a:solidFill>
                      <a:srgbClr val="0B02C6"/>
                    </a:solidFill>
                  </a:rPr>
                  <a:t>Модуль. </a:t>
                </a:r>
                <a:r>
                  <a:rPr lang="ru-RU" sz="1600" b="1" err="1" smtClean="0">
                    <a:solidFill>
                      <a:srgbClr val="0B02C6"/>
                    </a:solidFill>
                  </a:rPr>
                  <a:t>Противостарители</a:t>
                </a:r>
                <a:endParaRPr lang="ru-RU" sz="1600" smtClean="0">
                  <a:solidFill>
                    <a:srgbClr val="0B02C6"/>
                  </a:solidFill>
                </a:endParaRPr>
              </a:p>
            </p:txBody>
          </p:sp>
        </p:grpSp>
        <p:pic>
          <p:nvPicPr>
            <p:cNvPr id="14" name="Рисунок 13"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194</a:t>
            </a:fld>
            <a:endParaRPr lang="ru-RU"/>
          </a:p>
        </p:txBody>
      </p:sp>
      <p:sp>
        <p:nvSpPr>
          <p:cNvPr id="3" name="Прямоугольник 2"/>
          <p:cNvSpPr/>
          <p:nvPr/>
        </p:nvSpPr>
        <p:spPr>
          <a:xfrm>
            <a:off x="214282" y="1080000"/>
            <a:ext cx="8640000" cy="4247317"/>
          </a:xfrm>
          <a:prstGeom prst="rect">
            <a:avLst/>
          </a:prstGeom>
        </p:spPr>
        <p:txBody>
          <a:bodyPr wrap="square">
            <a:spAutoFit/>
          </a:bodyPr>
          <a:lstStyle/>
          <a:p>
            <a:pPr algn="just">
              <a:spcBef>
                <a:spcPct val="0"/>
              </a:spcBef>
              <a:spcAft>
                <a:spcPts val="600"/>
              </a:spcAft>
            </a:pPr>
            <a:r>
              <a:rPr lang="ru-RU" altLang="ru-RU" dirty="0" smtClean="0">
                <a:solidFill>
                  <a:srgbClr val="002060"/>
                </a:solidFill>
                <a:cs typeface="Times New Roman" pitchFamily="18" charset="0"/>
              </a:rPr>
              <a:t>Возникающие при окислении перекисные радикалы типа ROO* и углеводородные радикалы R» значительно легче могут реагировать с молекулой ингибитора АН (</a:t>
            </a:r>
            <a:r>
              <a:rPr lang="ru-RU" altLang="ru-RU" dirty="0" err="1" smtClean="0">
                <a:solidFill>
                  <a:srgbClr val="002060"/>
                </a:solidFill>
                <a:cs typeface="Times New Roman" pitchFamily="18" charset="0"/>
              </a:rPr>
              <a:t>противостарителя</a:t>
            </a:r>
            <a:r>
              <a:rPr lang="ru-RU" altLang="ru-RU" dirty="0" smtClean="0">
                <a:solidFill>
                  <a:srgbClr val="002060"/>
                </a:solidFill>
                <a:cs typeface="Times New Roman" pitchFamily="18" charset="0"/>
              </a:rPr>
              <a:t>), чем с молекулой исходного вещества RH, благодаря тому, что водород в соединении АН менее прочно связан, чем в соединении RH. Поэтому окисление каучука в присутствии </a:t>
            </a:r>
            <a:r>
              <a:rPr lang="ru-RU" altLang="ru-RU" dirty="0" err="1" smtClean="0">
                <a:solidFill>
                  <a:srgbClr val="002060"/>
                </a:solidFill>
                <a:cs typeface="Times New Roman" pitchFamily="18" charset="0"/>
              </a:rPr>
              <a:t>противостарителей</a:t>
            </a:r>
            <a:r>
              <a:rPr lang="ru-RU" altLang="ru-RU" dirty="0" smtClean="0">
                <a:solidFill>
                  <a:srgbClr val="002060"/>
                </a:solidFill>
                <a:cs typeface="Times New Roman" pitchFamily="18" charset="0"/>
              </a:rPr>
              <a:t> происходит медленно.</a:t>
            </a:r>
          </a:p>
          <a:p>
            <a:pPr algn="just">
              <a:spcBef>
                <a:spcPct val="0"/>
              </a:spcBef>
              <a:spcAft>
                <a:spcPts val="600"/>
              </a:spcAft>
            </a:pPr>
            <a:r>
              <a:rPr lang="ru-RU" altLang="ru-RU" dirty="0" smtClean="0">
                <a:solidFill>
                  <a:srgbClr val="002060"/>
                </a:solidFill>
                <a:cs typeface="Times New Roman" pitchFamily="18" charset="0"/>
              </a:rPr>
              <a:t>В </a:t>
            </a:r>
            <a:r>
              <a:rPr lang="ru-RU" altLang="ru-RU" dirty="0" err="1" smtClean="0">
                <a:solidFill>
                  <a:srgbClr val="002060"/>
                </a:solidFill>
                <a:cs typeface="Times New Roman" pitchFamily="18" charset="0"/>
              </a:rPr>
              <a:t>противостарителях</a:t>
            </a:r>
            <a:r>
              <a:rPr lang="ru-RU" altLang="ru-RU" dirty="0" smtClean="0">
                <a:solidFill>
                  <a:srgbClr val="002060"/>
                </a:solidFill>
                <a:cs typeface="Times New Roman" pitchFamily="18" charset="0"/>
              </a:rPr>
              <a:t>, являющихся вторичными ароматическими аминами, ингибирующая способность возрастает с увеличением подвижности водорода </a:t>
            </a:r>
            <a:r>
              <a:rPr lang="ru-RU" altLang="ru-RU" dirty="0" err="1" smtClean="0">
                <a:solidFill>
                  <a:srgbClr val="002060"/>
                </a:solidFill>
                <a:cs typeface="Times New Roman" pitchFamily="18" charset="0"/>
              </a:rPr>
              <a:t>аминной</a:t>
            </a:r>
            <a:r>
              <a:rPr lang="ru-RU" altLang="ru-RU" dirty="0" smtClean="0">
                <a:solidFill>
                  <a:srgbClr val="002060"/>
                </a:solidFill>
                <a:cs typeface="Times New Roman" pitchFamily="18" charset="0"/>
              </a:rPr>
              <a:t> группы, последняя же возрастает при увеличении веса </a:t>
            </a:r>
            <a:r>
              <a:rPr lang="ru-RU" altLang="ru-RU" smtClean="0">
                <a:solidFill>
                  <a:srgbClr val="002060"/>
                </a:solidFill>
                <a:cs typeface="Times New Roman" pitchFamily="18" charset="0"/>
              </a:rPr>
              <a:t>ароматических радикалов.</a:t>
            </a:r>
            <a:endParaRPr lang="ru-RU" altLang="ru-RU" dirty="0" smtClean="0">
              <a:solidFill>
                <a:srgbClr val="002060"/>
              </a:solidFill>
              <a:cs typeface="Times New Roman" pitchFamily="18" charset="0"/>
            </a:endParaRPr>
          </a:p>
          <a:p>
            <a:pPr algn="just">
              <a:spcBef>
                <a:spcPct val="0"/>
              </a:spcBef>
              <a:spcAft>
                <a:spcPts val="600"/>
              </a:spcAft>
            </a:pPr>
            <a:r>
              <a:rPr lang="ru-RU" altLang="ru-RU" dirty="0" smtClean="0">
                <a:solidFill>
                  <a:srgbClr val="002060"/>
                </a:solidFill>
                <a:cs typeface="Times New Roman" pitchFamily="18" charset="0"/>
              </a:rPr>
              <a:t>Для изучения действия различных </a:t>
            </a:r>
            <a:r>
              <a:rPr lang="ru-RU" altLang="ru-RU" dirty="0" err="1" smtClean="0">
                <a:solidFill>
                  <a:srgbClr val="002060"/>
                </a:solidFill>
                <a:cs typeface="Times New Roman" pitchFamily="18" charset="0"/>
              </a:rPr>
              <a:t>противостарителей</a:t>
            </a:r>
            <a:r>
              <a:rPr lang="ru-RU" altLang="ru-RU" dirty="0" smtClean="0">
                <a:solidFill>
                  <a:srgbClr val="002060"/>
                </a:solidFill>
                <a:cs typeface="Times New Roman" pitchFamily="18" charset="0"/>
              </a:rPr>
              <a:t> в резинах и сопротивления резины старению в разнообразных условиях применяются различные методы лабораторных испытаний.</a:t>
            </a:r>
          </a:p>
          <a:p>
            <a:pPr algn="just">
              <a:spcBef>
                <a:spcPct val="0"/>
              </a:spcBef>
              <a:spcAft>
                <a:spcPts val="600"/>
              </a:spcAft>
            </a:pPr>
            <a:r>
              <a:rPr lang="ru-RU" altLang="ru-RU" dirty="0" smtClean="0">
                <a:solidFill>
                  <a:srgbClr val="002060"/>
                </a:solidFill>
                <a:cs typeface="Times New Roman" pitchFamily="18" charset="0"/>
              </a:rPr>
              <a:t>Ненаполненная смесь отличается высоким содержанием каучука (90-92 %), в ее состав, кроме каучука и серы, входят ускорители, активаторы и </a:t>
            </a:r>
            <a:r>
              <a:rPr lang="ru-RU" altLang="ru-RU" dirty="0" err="1" smtClean="0">
                <a:solidFill>
                  <a:srgbClr val="002060"/>
                </a:solidFill>
                <a:cs typeface="Times New Roman" pitchFamily="18" charset="0"/>
              </a:rPr>
              <a:t>противостарители</a:t>
            </a:r>
            <a:r>
              <a:rPr lang="ru-RU" altLang="ru-RU" dirty="0" smtClean="0">
                <a:solidFill>
                  <a:srgbClr val="002060"/>
                </a:solidFill>
                <a:cs typeface="Times New Roman" pitchFamily="18" charset="0"/>
              </a:rPr>
              <a:t>.</a:t>
            </a:r>
          </a:p>
        </p:txBody>
      </p:sp>
      <p:sp>
        <p:nvSpPr>
          <p:cNvPr id="9" name="TextBox 8"/>
          <p:cNvSpPr txBox="1"/>
          <p:nvPr/>
        </p:nvSpPr>
        <p:spPr>
          <a:xfrm>
            <a:off x="2428860" y="714356"/>
            <a:ext cx="4204676" cy="369332"/>
          </a:xfrm>
          <a:prstGeom prst="rect">
            <a:avLst/>
          </a:prstGeom>
          <a:noFill/>
        </p:spPr>
        <p:txBody>
          <a:bodyPr wrap="none" rtlCol="0">
            <a:spAutoFit/>
          </a:bodyPr>
          <a:lstStyle/>
          <a:p>
            <a:pPr algn="ctr" fontAlgn="auto">
              <a:spcBef>
                <a:spcPts val="0"/>
              </a:spcBef>
              <a:spcAft>
                <a:spcPts val="0"/>
              </a:spcAft>
              <a:defRPr/>
            </a:pPr>
            <a:r>
              <a:rPr lang="ru-RU" altLang="ru-RU" b="1" smtClean="0">
                <a:solidFill>
                  <a:srgbClr val="C00000"/>
                </a:solidFill>
              </a:rPr>
              <a:t>Механизм действия </a:t>
            </a:r>
            <a:r>
              <a:rPr lang="ru-RU" altLang="ru-RU" b="1" err="1" smtClean="0">
                <a:solidFill>
                  <a:srgbClr val="C00000"/>
                </a:solidFill>
              </a:rPr>
              <a:t>противостарителей</a:t>
            </a:r>
            <a:endParaRPr lang="ru-RU" b="1">
              <a:solidFill>
                <a:srgbClr val="C00000"/>
              </a:solidFill>
            </a:endParaRPr>
          </a:p>
        </p:txBody>
      </p:sp>
      <p:grpSp>
        <p:nvGrpSpPr>
          <p:cNvPr id="10" name="Группа 8"/>
          <p:cNvGrpSpPr/>
          <p:nvPr/>
        </p:nvGrpSpPr>
        <p:grpSpPr>
          <a:xfrm>
            <a:off x="-32" y="0"/>
            <a:ext cx="9144032" cy="642918"/>
            <a:chOff x="-32" y="0"/>
            <a:chExt cx="9144032" cy="642918"/>
          </a:xfrm>
          <a:solidFill>
            <a:schemeClr val="tx2">
              <a:lumMod val="20000"/>
              <a:lumOff val="80000"/>
            </a:schemeClr>
          </a:solidFill>
          <a:effectLst/>
        </p:grpSpPr>
        <p:grpSp>
          <p:nvGrpSpPr>
            <p:cNvPr id="11" name="Группа 4"/>
            <p:cNvGrpSpPr/>
            <p:nvPr/>
          </p:nvGrpSpPr>
          <p:grpSpPr>
            <a:xfrm>
              <a:off x="0" y="0"/>
              <a:ext cx="9144000" cy="642918"/>
              <a:chOff x="0" y="0"/>
              <a:chExt cx="9144000" cy="642918"/>
            </a:xfrm>
            <a:grpFill/>
          </p:grpSpPr>
          <p:sp>
            <p:nvSpPr>
              <p:cNvPr id="13" name="Прямоугольник 12"/>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r>
                  <a:rPr lang="ru-RU" b="1" smtClean="0"/>
                  <a:t> </a:t>
                </a:r>
              </a:p>
              <a:p>
                <a:r>
                  <a:rPr lang="ru-RU" sz="1600" b="1" smtClean="0">
                    <a:solidFill>
                      <a:srgbClr val="0B02C6"/>
                    </a:solidFill>
                  </a:rPr>
                  <a:t>Модуль. </a:t>
                </a:r>
                <a:r>
                  <a:rPr lang="ru-RU" sz="1600" b="1" err="1" smtClean="0">
                    <a:solidFill>
                      <a:srgbClr val="0B02C6"/>
                    </a:solidFill>
                  </a:rPr>
                  <a:t>Противостарители</a:t>
                </a:r>
                <a:endParaRPr lang="ru-RU" sz="1600" smtClean="0">
                  <a:solidFill>
                    <a:srgbClr val="0B02C6"/>
                  </a:solidFill>
                </a:endParaRPr>
              </a:p>
            </p:txBody>
          </p:sp>
        </p:grpSp>
        <p:pic>
          <p:nvPicPr>
            <p:cNvPr id="12" name="Рисунок 11"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195</a:t>
            </a:fld>
            <a:endParaRPr lang="ru-RU"/>
          </a:p>
        </p:txBody>
      </p:sp>
      <p:sp>
        <p:nvSpPr>
          <p:cNvPr id="9" name="TextBox 8"/>
          <p:cNvSpPr txBox="1"/>
          <p:nvPr/>
        </p:nvSpPr>
        <p:spPr>
          <a:xfrm>
            <a:off x="2652392" y="714356"/>
            <a:ext cx="3776996" cy="369332"/>
          </a:xfrm>
          <a:prstGeom prst="rect">
            <a:avLst/>
          </a:prstGeom>
          <a:noFill/>
        </p:spPr>
        <p:txBody>
          <a:bodyPr wrap="none" rtlCol="0">
            <a:spAutoFit/>
          </a:bodyPr>
          <a:lstStyle/>
          <a:p>
            <a:pPr algn="ctr"/>
            <a:r>
              <a:rPr lang="ru-RU" altLang="ru-RU" b="1" smtClean="0">
                <a:solidFill>
                  <a:srgbClr val="C00000"/>
                </a:solidFill>
                <a:cs typeface="Tahoma" pitchFamily="34" charset="0"/>
              </a:rPr>
              <a:t>Противостарители (антиоксиданты)</a:t>
            </a:r>
            <a:endParaRPr lang="ru-RU" altLang="ru-RU">
              <a:solidFill>
                <a:srgbClr val="C00000"/>
              </a:solidFill>
              <a:cs typeface="Tahoma" pitchFamily="34" charset="0"/>
            </a:endParaRPr>
          </a:p>
        </p:txBody>
      </p:sp>
      <p:graphicFrame>
        <p:nvGraphicFramePr>
          <p:cNvPr id="11" name="Таблица 10"/>
          <p:cNvGraphicFramePr>
            <a:graphicFrameLocks noGrp="1"/>
          </p:cNvGraphicFramePr>
          <p:nvPr/>
        </p:nvGraphicFramePr>
        <p:xfrm>
          <a:off x="285720" y="1142984"/>
          <a:ext cx="8572559" cy="5480376"/>
        </p:xfrm>
        <a:graphic>
          <a:graphicData uri="http://schemas.openxmlformats.org/drawingml/2006/table">
            <a:tbl>
              <a:tblPr/>
              <a:tblGrid>
                <a:gridCol w="289635">
                  <a:extLst>
                    <a:ext uri="{9D8B030D-6E8A-4147-A177-3AD203B41FA5}">
                      <a16:colId xmlns:a16="http://schemas.microsoft.com/office/drawing/2014/main" val="20000"/>
                    </a:ext>
                  </a:extLst>
                </a:gridCol>
                <a:gridCol w="1139125">
                  <a:extLst>
                    <a:ext uri="{9D8B030D-6E8A-4147-A177-3AD203B41FA5}">
                      <a16:colId xmlns:a16="http://schemas.microsoft.com/office/drawing/2014/main" val="20001"/>
                    </a:ext>
                  </a:extLst>
                </a:gridCol>
                <a:gridCol w="1188140">
                  <a:extLst>
                    <a:ext uri="{9D8B030D-6E8A-4147-A177-3AD203B41FA5}">
                      <a16:colId xmlns:a16="http://schemas.microsoft.com/office/drawing/2014/main" val="20002"/>
                    </a:ext>
                  </a:extLst>
                </a:gridCol>
                <a:gridCol w="812250">
                  <a:extLst>
                    <a:ext uri="{9D8B030D-6E8A-4147-A177-3AD203B41FA5}">
                      <a16:colId xmlns:a16="http://schemas.microsoft.com/office/drawing/2014/main" val="20003"/>
                    </a:ext>
                  </a:extLst>
                </a:gridCol>
                <a:gridCol w="1857262">
                  <a:extLst>
                    <a:ext uri="{9D8B030D-6E8A-4147-A177-3AD203B41FA5}">
                      <a16:colId xmlns:a16="http://schemas.microsoft.com/office/drawing/2014/main" val="20004"/>
                    </a:ext>
                  </a:extLst>
                </a:gridCol>
                <a:gridCol w="3286147">
                  <a:extLst>
                    <a:ext uri="{9D8B030D-6E8A-4147-A177-3AD203B41FA5}">
                      <a16:colId xmlns:a16="http://schemas.microsoft.com/office/drawing/2014/main" val="20005"/>
                    </a:ext>
                  </a:extLst>
                </a:gridCol>
              </a:tblGrid>
              <a:tr h="381003">
                <a:tc>
                  <a:txBody>
                    <a:bodyPr/>
                    <a:lstStyle/>
                    <a:p>
                      <a:pPr algn="ctr">
                        <a:lnSpc>
                          <a:spcPct val="107000"/>
                        </a:lnSpc>
                        <a:spcAft>
                          <a:spcPts val="0"/>
                        </a:spcAft>
                      </a:pPr>
                      <a:r>
                        <a:rPr lang="ru-RU" sz="1400" b="1">
                          <a:solidFill>
                            <a:srgbClr val="002060"/>
                          </a:solidFill>
                          <a:latin typeface="Calibri"/>
                          <a:ea typeface="Calibri"/>
                          <a:cs typeface="Times New Roman"/>
                        </a:rPr>
                        <a:t>№</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Торговое название КНР</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Торговое название в РФ и др. странах</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a:t>
                      </a:r>
                      <a:r>
                        <a:rPr lang="en-US" sz="1400" b="1">
                          <a:solidFill>
                            <a:srgbClr val="002060"/>
                          </a:solidFill>
                          <a:latin typeface="Calibri"/>
                          <a:ea typeface="Calibri"/>
                          <a:cs typeface="Times New Roman"/>
                        </a:rPr>
                        <a:t>CAS</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Химическая формула</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Свойства</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33508">
                <a:tc>
                  <a:txBody>
                    <a:bodyPr/>
                    <a:lstStyle/>
                    <a:p>
                      <a:pPr>
                        <a:lnSpc>
                          <a:spcPct val="107000"/>
                        </a:lnSpc>
                        <a:spcAft>
                          <a:spcPts val="0"/>
                        </a:spcAft>
                      </a:pPr>
                      <a:r>
                        <a:rPr lang="ru-RU" sz="1400">
                          <a:solidFill>
                            <a:srgbClr val="002060"/>
                          </a:solidFill>
                          <a:latin typeface="Calibri"/>
                          <a:ea typeface="Calibri"/>
                          <a:cs typeface="Times New Roman"/>
                        </a:rPr>
                        <a:t>1</a:t>
                      </a: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solidFill>
                            <a:srgbClr val="002060"/>
                          </a:solidFill>
                          <a:latin typeface="Calibri"/>
                          <a:ea typeface="Calibri"/>
                          <a:cs typeface="Times New Roman"/>
                        </a:rPr>
                        <a:t>Antioxidant A</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solidFill>
                            <a:srgbClr val="002060"/>
                          </a:solidFill>
                          <a:latin typeface="Calibri"/>
                          <a:ea typeface="Calibri"/>
                          <a:cs typeface="Times New Roman"/>
                        </a:rPr>
                        <a:t>Неозон А</a:t>
                      </a:r>
                    </a:p>
                    <a:p>
                      <a:pPr>
                        <a:lnSpc>
                          <a:spcPct val="107000"/>
                        </a:lnSpc>
                        <a:spcAft>
                          <a:spcPts val="0"/>
                        </a:spcAft>
                      </a:pPr>
                      <a:r>
                        <a:rPr lang="en-US" sz="1400">
                          <a:solidFill>
                            <a:srgbClr val="002060"/>
                          </a:solidFill>
                          <a:latin typeface="Calibri"/>
                          <a:ea typeface="Calibri"/>
                          <a:cs typeface="Times New Roman"/>
                        </a:rPr>
                        <a:t>Rhenofit PAN</a:t>
                      </a:r>
                      <a:r>
                        <a:rPr lang="ru-RU" sz="1400">
                          <a:solidFill>
                            <a:srgbClr val="002060"/>
                          </a:solidFill>
                          <a:latin typeface="Calibri"/>
                          <a:ea typeface="Calibri"/>
                          <a:cs typeface="Times New Roman"/>
                        </a:rPr>
                        <a:t> (Германия)</a:t>
                      </a: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solidFill>
                            <a:srgbClr val="002060"/>
                          </a:solidFill>
                          <a:latin typeface="Calibri"/>
                          <a:ea typeface="Calibri"/>
                          <a:cs typeface="Times New Roman"/>
                        </a:rPr>
                        <a:t>90-30-2</a:t>
                      </a: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solidFill>
                            <a:srgbClr val="002060"/>
                          </a:solidFill>
                          <a:latin typeface="Calibri"/>
                          <a:ea typeface="Calibri"/>
                          <a:cs typeface="Times New Roman"/>
                        </a:rPr>
                        <a:t>N-</a:t>
                      </a:r>
                      <a:r>
                        <a:rPr lang="ru-RU" sz="1400" smtClean="0">
                          <a:solidFill>
                            <a:srgbClr val="002060"/>
                          </a:solidFill>
                          <a:latin typeface="Calibri"/>
                          <a:ea typeface="Calibri"/>
                          <a:cs typeface="Times New Roman"/>
                        </a:rPr>
                        <a:t>фенил-α-нафтиламин</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400">
                          <a:solidFill>
                            <a:srgbClr val="002060"/>
                          </a:solidFill>
                          <a:latin typeface="Calibri"/>
                          <a:ea typeface="Calibri"/>
                          <a:cs typeface="Times New Roman"/>
                        </a:rPr>
                        <a:t>Растворяется в бензоле, хлороформе, </a:t>
                      </a:r>
                      <a:r>
                        <a:rPr lang="ru-RU" sz="1400" smtClean="0">
                          <a:solidFill>
                            <a:srgbClr val="002060"/>
                          </a:solidFill>
                          <a:latin typeface="Calibri"/>
                          <a:ea typeface="Calibri"/>
                          <a:cs typeface="Times New Roman"/>
                        </a:rPr>
                        <a:t>этиловом </a:t>
                      </a:r>
                      <a:r>
                        <a:rPr lang="ru-RU" sz="1400">
                          <a:solidFill>
                            <a:srgbClr val="002060"/>
                          </a:solidFill>
                          <a:latin typeface="Calibri"/>
                          <a:ea typeface="Calibri"/>
                          <a:cs typeface="Times New Roman"/>
                        </a:rPr>
                        <a:t>спирте, не растворяется в воде. </a:t>
                      </a:r>
                      <a:r>
                        <a:rPr lang="ru-RU" sz="1400" smtClean="0">
                          <a:solidFill>
                            <a:srgbClr val="002060"/>
                          </a:solidFill>
                          <a:latin typeface="Calibri"/>
                          <a:ea typeface="Calibri"/>
                          <a:cs typeface="Times New Roman"/>
                        </a:rPr>
                        <a:t>Пылевоздушные </a:t>
                      </a:r>
                      <a:r>
                        <a:rPr lang="ru-RU" sz="1400">
                          <a:solidFill>
                            <a:srgbClr val="002060"/>
                          </a:solidFill>
                          <a:latin typeface="Calibri"/>
                          <a:ea typeface="Calibri"/>
                          <a:cs typeface="Times New Roman"/>
                        </a:rPr>
                        <a:t>смеси </a:t>
                      </a:r>
                      <a:r>
                        <a:rPr lang="ru-RU" sz="1400" smtClean="0">
                          <a:solidFill>
                            <a:srgbClr val="002060"/>
                          </a:solidFill>
                          <a:latin typeface="Calibri"/>
                          <a:ea typeface="Calibri"/>
                          <a:cs typeface="Times New Roman"/>
                        </a:rPr>
                        <a:t>взрывоопасны</a:t>
                      </a:r>
                      <a:r>
                        <a:rPr lang="ru-RU" sz="1400">
                          <a:solidFill>
                            <a:srgbClr val="002060"/>
                          </a:solidFill>
                          <a:latin typeface="Calibri"/>
                          <a:ea typeface="Calibri"/>
                          <a:cs typeface="Times New Roman"/>
                        </a:rPr>
                        <a:t>. </a:t>
                      </a:r>
                      <a:r>
                        <a:rPr lang="ru-RU" sz="1400" smtClean="0">
                          <a:solidFill>
                            <a:srgbClr val="002060"/>
                          </a:solidFill>
                          <a:latin typeface="Calibri"/>
                          <a:ea typeface="Calibri"/>
                          <a:cs typeface="Times New Roman"/>
                        </a:rPr>
                        <a:t>Умеренно </a:t>
                      </a:r>
                      <a:r>
                        <a:rPr lang="ru-RU" sz="1400">
                          <a:solidFill>
                            <a:srgbClr val="002060"/>
                          </a:solidFill>
                          <a:latin typeface="Calibri"/>
                          <a:ea typeface="Calibri"/>
                          <a:cs typeface="Times New Roman"/>
                        </a:rPr>
                        <a:t>токсичен. </a:t>
                      </a:r>
                      <a:r>
                        <a:rPr lang="ru-RU" sz="1400" smtClean="0">
                          <a:solidFill>
                            <a:srgbClr val="002060"/>
                          </a:solidFill>
                          <a:latin typeface="Calibri"/>
                          <a:ea typeface="Calibri"/>
                          <a:cs typeface="Times New Roman"/>
                        </a:rPr>
                        <a:t>Является стабили-затором </a:t>
                      </a:r>
                      <a:r>
                        <a:rPr lang="ru-RU" sz="1400">
                          <a:solidFill>
                            <a:srgbClr val="002060"/>
                          </a:solidFill>
                          <a:latin typeface="Calibri"/>
                          <a:ea typeface="Calibri"/>
                          <a:cs typeface="Times New Roman"/>
                        </a:rPr>
                        <a:t>каучуков и резин. </a:t>
                      </a:r>
                      <a:r>
                        <a:rPr lang="ru-RU" sz="1400" smtClean="0">
                          <a:solidFill>
                            <a:srgbClr val="002060"/>
                          </a:solidFill>
                          <a:latin typeface="Calibri"/>
                          <a:ea typeface="Calibri"/>
                          <a:cs typeface="Times New Roman"/>
                        </a:rPr>
                        <a:t>По классифи-кации </a:t>
                      </a:r>
                      <a:r>
                        <a:rPr lang="ru-RU" sz="1400">
                          <a:solidFill>
                            <a:srgbClr val="002060"/>
                          </a:solidFill>
                          <a:latin typeface="Calibri"/>
                          <a:ea typeface="Calibri"/>
                          <a:cs typeface="Times New Roman"/>
                        </a:rPr>
                        <a:t>грузов относится к 9-му классу опасности.</a:t>
                      </a: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43008">
                <a:tc>
                  <a:txBody>
                    <a:bodyPr/>
                    <a:lstStyle/>
                    <a:p>
                      <a:pPr>
                        <a:lnSpc>
                          <a:spcPct val="107000"/>
                        </a:lnSpc>
                        <a:spcAft>
                          <a:spcPts val="0"/>
                        </a:spcAft>
                      </a:pPr>
                      <a:r>
                        <a:rPr lang="ru-RU" sz="1400">
                          <a:solidFill>
                            <a:srgbClr val="002060"/>
                          </a:solidFill>
                          <a:latin typeface="Calibri"/>
                          <a:ea typeface="Calibri"/>
                          <a:cs typeface="Times New Roman"/>
                        </a:rPr>
                        <a:t>2</a:t>
                      </a: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solidFill>
                            <a:srgbClr val="002060"/>
                          </a:solidFill>
                          <a:latin typeface="Calibri"/>
                          <a:ea typeface="Calibri"/>
                          <a:cs typeface="Times New Roman"/>
                        </a:rPr>
                        <a:t>Antioxidant D (PBN)</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solidFill>
                            <a:srgbClr val="002060"/>
                          </a:solidFill>
                          <a:latin typeface="Calibri"/>
                          <a:ea typeface="Calibri"/>
                          <a:cs typeface="Times New Roman"/>
                        </a:rPr>
                        <a:t>Неозон Д,</a:t>
                      </a:r>
                    </a:p>
                    <a:p>
                      <a:pPr>
                        <a:lnSpc>
                          <a:spcPct val="107000"/>
                        </a:lnSpc>
                        <a:spcAft>
                          <a:spcPts val="0"/>
                        </a:spcAft>
                      </a:pPr>
                      <a:r>
                        <a:rPr lang="ru-RU" sz="1400">
                          <a:solidFill>
                            <a:srgbClr val="002060"/>
                          </a:solidFill>
                          <a:latin typeface="Calibri"/>
                          <a:ea typeface="Calibri"/>
                          <a:cs typeface="Times New Roman"/>
                        </a:rPr>
                        <a:t>Нафтам 2 (Украина)</a:t>
                      </a: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solidFill>
                            <a:srgbClr val="002060"/>
                          </a:solidFill>
                          <a:latin typeface="Calibri"/>
                          <a:ea typeface="Calibri"/>
                          <a:cs typeface="Times New Roman"/>
                        </a:rPr>
                        <a:t>135-88-6</a:t>
                      </a: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solidFill>
                            <a:srgbClr val="002060"/>
                          </a:solidFill>
                          <a:latin typeface="Calibri"/>
                          <a:ea typeface="Calibri"/>
                          <a:cs typeface="Times New Roman"/>
                        </a:rPr>
                        <a:t>Фенил-β-нафтиламин</a:t>
                      </a: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400">
                          <a:solidFill>
                            <a:srgbClr val="002060"/>
                          </a:solidFill>
                          <a:latin typeface="Calibri"/>
                          <a:ea typeface="Calibri"/>
                          <a:cs typeface="Times New Roman"/>
                        </a:rPr>
                        <a:t>Является стабилизатором </a:t>
                      </a:r>
                      <a:r>
                        <a:rPr lang="ru-RU" sz="1400" smtClean="0">
                          <a:solidFill>
                            <a:srgbClr val="002060"/>
                          </a:solidFill>
                          <a:latin typeface="Calibri"/>
                          <a:ea typeface="Calibri"/>
                          <a:cs typeface="Times New Roman"/>
                        </a:rPr>
                        <a:t>синтетических </a:t>
                      </a:r>
                      <a:r>
                        <a:rPr lang="ru-RU" sz="1400">
                          <a:solidFill>
                            <a:srgbClr val="002060"/>
                          </a:solidFill>
                          <a:latin typeface="Calibri"/>
                          <a:ea typeface="Calibri"/>
                          <a:cs typeface="Times New Roman"/>
                        </a:rPr>
                        <a:t>каучуков, </a:t>
                      </a:r>
                      <a:r>
                        <a:rPr lang="ru-RU" sz="1400" smtClean="0">
                          <a:solidFill>
                            <a:srgbClr val="002060"/>
                          </a:solidFill>
                          <a:latin typeface="Calibri"/>
                          <a:ea typeface="Calibri"/>
                          <a:cs typeface="Times New Roman"/>
                        </a:rPr>
                        <a:t>термостабилизатором</a:t>
                      </a:r>
                      <a:r>
                        <a:rPr lang="ru-RU" sz="1400">
                          <a:solidFill>
                            <a:srgbClr val="002060"/>
                          </a:solidFill>
                          <a:latin typeface="Calibri"/>
                          <a:ea typeface="Calibri"/>
                          <a:cs typeface="Times New Roman"/>
                        </a:rPr>
                        <a:t>, </a:t>
                      </a:r>
                      <a:r>
                        <a:rPr lang="ru-RU" sz="1400" smtClean="0">
                          <a:solidFill>
                            <a:srgbClr val="002060"/>
                          </a:solidFill>
                          <a:latin typeface="Calibri"/>
                          <a:ea typeface="Calibri"/>
                          <a:cs typeface="Times New Roman"/>
                        </a:rPr>
                        <a:t>анти-оксидантом</a:t>
                      </a:r>
                      <a:r>
                        <a:rPr lang="ru-RU" sz="1400">
                          <a:solidFill>
                            <a:srgbClr val="002060"/>
                          </a:solidFill>
                          <a:latin typeface="Calibri"/>
                          <a:ea typeface="Calibri"/>
                          <a:cs typeface="Times New Roman"/>
                        </a:rPr>
                        <a:t>, </a:t>
                      </a:r>
                      <a:r>
                        <a:rPr lang="ru-RU" sz="1400" smtClean="0">
                          <a:solidFill>
                            <a:srgbClr val="002060"/>
                          </a:solidFill>
                          <a:latin typeface="Calibri"/>
                          <a:ea typeface="Calibri"/>
                          <a:cs typeface="Times New Roman"/>
                        </a:rPr>
                        <a:t>противоутомителем </a:t>
                      </a:r>
                      <a:r>
                        <a:rPr lang="ru-RU" sz="1400">
                          <a:solidFill>
                            <a:srgbClr val="002060"/>
                          </a:solidFill>
                          <a:latin typeface="Calibri"/>
                          <a:ea typeface="Calibri"/>
                          <a:cs typeface="Times New Roman"/>
                        </a:rPr>
                        <a:t>резин промышленного назначения. </a:t>
                      </a:r>
                      <a:r>
                        <a:rPr lang="ru-RU" sz="1400" smtClean="0">
                          <a:solidFill>
                            <a:srgbClr val="002060"/>
                          </a:solidFill>
                          <a:latin typeface="Calibri"/>
                          <a:ea typeface="Calibri"/>
                          <a:cs typeface="Times New Roman"/>
                        </a:rPr>
                        <a:t>Не </a:t>
                      </a:r>
                      <a:r>
                        <a:rPr lang="ru-RU" sz="1400">
                          <a:solidFill>
                            <a:srgbClr val="002060"/>
                          </a:solidFill>
                          <a:latin typeface="Calibri"/>
                          <a:ea typeface="Calibri"/>
                          <a:cs typeface="Times New Roman"/>
                        </a:rPr>
                        <a:t>является </a:t>
                      </a:r>
                      <a:r>
                        <a:rPr lang="ru-RU" sz="1400" smtClean="0">
                          <a:solidFill>
                            <a:srgbClr val="002060"/>
                          </a:solidFill>
                          <a:latin typeface="Calibri"/>
                          <a:ea typeface="Calibri"/>
                          <a:cs typeface="Times New Roman"/>
                        </a:rPr>
                        <a:t>антиозонантом. 9-й </a:t>
                      </a:r>
                      <a:r>
                        <a:rPr lang="ru-RU" sz="1400">
                          <a:solidFill>
                            <a:srgbClr val="002060"/>
                          </a:solidFill>
                          <a:latin typeface="Calibri"/>
                          <a:ea typeface="Calibri"/>
                          <a:cs typeface="Times New Roman"/>
                        </a:rPr>
                        <a:t>класс опасности</a:t>
                      </a: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43008">
                <a:tc>
                  <a:txBody>
                    <a:bodyPr/>
                    <a:lstStyle/>
                    <a:p>
                      <a:pPr>
                        <a:lnSpc>
                          <a:spcPct val="107000"/>
                        </a:lnSpc>
                        <a:spcAft>
                          <a:spcPts val="0"/>
                        </a:spcAft>
                      </a:pPr>
                      <a:r>
                        <a:rPr lang="ru-RU" sz="1400">
                          <a:solidFill>
                            <a:srgbClr val="002060"/>
                          </a:solidFill>
                          <a:latin typeface="Calibri"/>
                          <a:ea typeface="Calibri"/>
                          <a:cs typeface="Times New Roman"/>
                        </a:rPr>
                        <a:t>3</a:t>
                      </a: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solidFill>
                            <a:srgbClr val="002060"/>
                          </a:solidFill>
                          <a:latin typeface="Calibri"/>
                          <a:ea typeface="Calibri"/>
                          <a:cs typeface="Times New Roman"/>
                        </a:rPr>
                        <a:t>Antioxidant OCD</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err="1">
                          <a:solidFill>
                            <a:srgbClr val="002060"/>
                          </a:solidFill>
                          <a:latin typeface="Calibri"/>
                          <a:ea typeface="Calibri"/>
                          <a:cs typeface="Times New Roman"/>
                        </a:rPr>
                        <a:t>Permanax</a:t>
                      </a:r>
                      <a:r>
                        <a:rPr lang="en-US" sz="1400">
                          <a:solidFill>
                            <a:srgbClr val="002060"/>
                          </a:solidFill>
                          <a:latin typeface="Calibri"/>
                          <a:ea typeface="Calibri"/>
                          <a:cs typeface="Times New Roman"/>
                        </a:rPr>
                        <a:t> ODPA (</a:t>
                      </a:r>
                      <a:r>
                        <a:rPr lang="ru-RU" sz="1400">
                          <a:solidFill>
                            <a:srgbClr val="002060"/>
                          </a:solidFill>
                          <a:latin typeface="Calibri"/>
                          <a:ea typeface="Calibri"/>
                          <a:cs typeface="Times New Roman"/>
                        </a:rPr>
                        <a:t>Бельгия</a:t>
                      </a:r>
                      <a:r>
                        <a:rPr lang="en-US" sz="1400">
                          <a:solidFill>
                            <a:srgbClr val="002060"/>
                          </a:solidFill>
                          <a:latin typeface="Calibri"/>
                          <a:ea typeface="Calibri"/>
                          <a:cs typeface="Times New Roman"/>
                        </a:rPr>
                        <a:t>)</a:t>
                      </a:r>
                      <a:endParaRPr lang="ru-RU" sz="1400">
                        <a:solidFill>
                          <a:srgbClr val="002060"/>
                        </a:solidFill>
                        <a:latin typeface="Calibri"/>
                        <a:ea typeface="Calibri"/>
                        <a:cs typeface="Times New Roman"/>
                      </a:endParaRPr>
                    </a:p>
                    <a:p>
                      <a:pPr>
                        <a:lnSpc>
                          <a:spcPct val="107000"/>
                        </a:lnSpc>
                        <a:spcAft>
                          <a:spcPts val="0"/>
                        </a:spcAft>
                      </a:pPr>
                      <a:r>
                        <a:rPr lang="en-US" sz="1400" err="1">
                          <a:solidFill>
                            <a:srgbClr val="002060"/>
                          </a:solidFill>
                          <a:latin typeface="Calibri"/>
                          <a:ea typeface="Calibri"/>
                          <a:cs typeface="Times New Roman"/>
                        </a:rPr>
                        <a:t>Rhenofit</a:t>
                      </a:r>
                      <a:r>
                        <a:rPr lang="en-US" sz="1400">
                          <a:solidFill>
                            <a:srgbClr val="002060"/>
                          </a:solidFill>
                          <a:latin typeface="Calibri"/>
                          <a:ea typeface="Calibri"/>
                          <a:cs typeface="Times New Roman"/>
                        </a:rPr>
                        <a:t> OCD (</a:t>
                      </a:r>
                      <a:r>
                        <a:rPr lang="ru-RU" sz="1400">
                          <a:solidFill>
                            <a:srgbClr val="002060"/>
                          </a:solidFill>
                          <a:latin typeface="Calibri"/>
                          <a:ea typeface="Calibri"/>
                          <a:cs typeface="Times New Roman"/>
                        </a:rPr>
                        <a:t>Германия</a:t>
                      </a:r>
                      <a:r>
                        <a:rPr lang="en-US" sz="1400">
                          <a:solidFill>
                            <a:srgbClr val="002060"/>
                          </a:solidFill>
                          <a:latin typeface="Calibri"/>
                          <a:ea typeface="Calibri"/>
                          <a:cs typeface="Times New Roman"/>
                        </a:rPr>
                        <a:t>)</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solidFill>
                            <a:srgbClr val="002060"/>
                          </a:solidFill>
                          <a:latin typeface="Calibri"/>
                          <a:ea typeface="Calibri"/>
                          <a:cs typeface="Times New Roman"/>
                        </a:rPr>
                        <a:t>101-67-7</a:t>
                      </a: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err="1">
                          <a:solidFill>
                            <a:srgbClr val="002060"/>
                          </a:solidFill>
                          <a:latin typeface="Calibri"/>
                          <a:ea typeface="Calibri"/>
                          <a:cs typeface="Times New Roman"/>
                        </a:rPr>
                        <a:t>Октилированный</a:t>
                      </a:r>
                      <a:r>
                        <a:rPr lang="ru-RU" sz="1400">
                          <a:solidFill>
                            <a:srgbClr val="002060"/>
                          </a:solidFill>
                          <a:latin typeface="Calibri"/>
                          <a:ea typeface="Calibri"/>
                          <a:cs typeface="Times New Roman"/>
                        </a:rPr>
                        <a:t> дифениламин</a:t>
                      </a: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400">
                          <a:solidFill>
                            <a:srgbClr val="002060"/>
                          </a:solidFill>
                          <a:latin typeface="Calibri"/>
                          <a:ea typeface="Calibri"/>
                          <a:cs typeface="Times New Roman"/>
                        </a:rPr>
                        <a:t>Является антиоксидантом и </a:t>
                      </a:r>
                      <a:r>
                        <a:rPr lang="ru-RU" sz="1400" err="1" smtClean="0">
                          <a:solidFill>
                            <a:srgbClr val="002060"/>
                          </a:solidFill>
                          <a:latin typeface="Calibri"/>
                          <a:ea typeface="Calibri"/>
                          <a:cs typeface="Times New Roman"/>
                        </a:rPr>
                        <a:t>противо-утомителем</a:t>
                      </a:r>
                      <a:r>
                        <a:rPr lang="ru-RU" sz="1400" smtClean="0">
                          <a:solidFill>
                            <a:srgbClr val="002060"/>
                          </a:solidFill>
                          <a:latin typeface="Calibri"/>
                          <a:ea typeface="Calibri"/>
                          <a:cs typeface="Times New Roman"/>
                        </a:rPr>
                        <a:t> </a:t>
                      </a:r>
                      <a:r>
                        <a:rPr lang="ru-RU" sz="1400">
                          <a:solidFill>
                            <a:srgbClr val="002060"/>
                          </a:solidFill>
                          <a:latin typeface="Calibri"/>
                          <a:ea typeface="Calibri"/>
                          <a:cs typeface="Times New Roman"/>
                        </a:rPr>
                        <a:t>резин на основе </a:t>
                      </a:r>
                      <a:r>
                        <a:rPr lang="ru-RU" sz="1400" err="1" smtClean="0">
                          <a:solidFill>
                            <a:srgbClr val="002060"/>
                          </a:solidFill>
                          <a:latin typeface="Calibri"/>
                          <a:ea typeface="Calibri"/>
                          <a:cs typeface="Times New Roman"/>
                        </a:rPr>
                        <a:t>натураль-ного</a:t>
                      </a:r>
                      <a:r>
                        <a:rPr lang="ru-RU" sz="1400" smtClean="0">
                          <a:solidFill>
                            <a:srgbClr val="002060"/>
                          </a:solidFill>
                          <a:latin typeface="Calibri"/>
                          <a:ea typeface="Calibri"/>
                          <a:cs typeface="Times New Roman"/>
                        </a:rPr>
                        <a:t> </a:t>
                      </a:r>
                      <a:r>
                        <a:rPr lang="ru-RU" sz="1400">
                          <a:solidFill>
                            <a:srgbClr val="002060"/>
                          </a:solidFill>
                          <a:latin typeface="Calibri"/>
                          <a:ea typeface="Calibri"/>
                          <a:cs typeface="Times New Roman"/>
                        </a:rPr>
                        <a:t>и синтетического каучуков общего назначения, </a:t>
                      </a:r>
                      <a:r>
                        <a:rPr lang="ru-RU" sz="1400" err="1">
                          <a:solidFill>
                            <a:srgbClr val="002060"/>
                          </a:solidFill>
                          <a:latin typeface="Calibri"/>
                          <a:ea typeface="Calibri"/>
                          <a:cs typeface="Times New Roman"/>
                        </a:rPr>
                        <a:t>термостабилизатором</a:t>
                      </a:r>
                      <a:r>
                        <a:rPr lang="ru-RU" sz="1400">
                          <a:solidFill>
                            <a:srgbClr val="002060"/>
                          </a:solidFill>
                          <a:latin typeface="Calibri"/>
                          <a:ea typeface="Calibri"/>
                          <a:cs typeface="Times New Roman"/>
                        </a:rPr>
                        <a:t> и </a:t>
                      </a:r>
                      <a:r>
                        <a:rPr lang="ru-RU" sz="1400" err="1" smtClean="0">
                          <a:solidFill>
                            <a:srgbClr val="002060"/>
                          </a:solidFill>
                          <a:latin typeface="Calibri"/>
                          <a:ea typeface="Calibri"/>
                          <a:cs typeface="Times New Roman"/>
                        </a:rPr>
                        <a:t>антиозонантом</a:t>
                      </a:r>
                      <a:r>
                        <a:rPr lang="ru-RU" sz="1400" smtClean="0">
                          <a:solidFill>
                            <a:srgbClr val="002060"/>
                          </a:solidFill>
                          <a:latin typeface="Calibri"/>
                          <a:ea typeface="Calibri"/>
                          <a:cs typeface="Times New Roman"/>
                        </a:rPr>
                        <a:t> </a:t>
                      </a:r>
                      <a:r>
                        <a:rPr lang="ru-RU" sz="1400">
                          <a:solidFill>
                            <a:srgbClr val="002060"/>
                          </a:solidFill>
                          <a:latin typeface="Calibri"/>
                          <a:ea typeface="Calibri"/>
                          <a:cs typeface="Times New Roman"/>
                        </a:rPr>
                        <a:t>для резин на основе хлоропреновых каучуков (особенно в сочетании </a:t>
                      </a:r>
                      <a:r>
                        <a:rPr lang="ru-RU" sz="1400" smtClean="0">
                          <a:solidFill>
                            <a:srgbClr val="002060"/>
                          </a:solidFill>
                          <a:latin typeface="Calibri"/>
                          <a:ea typeface="Calibri"/>
                          <a:cs typeface="Times New Roman"/>
                        </a:rPr>
                        <a:t>с</a:t>
                      </a:r>
                      <a:r>
                        <a:rPr lang="en-US" sz="1400" baseline="0" smtClean="0">
                          <a:solidFill>
                            <a:srgbClr val="002060"/>
                          </a:solidFill>
                          <a:latin typeface="Calibri"/>
                          <a:ea typeface="Calibri"/>
                          <a:cs typeface="Times New Roman"/>
                        </a:rPr>
                        <a:t> </a:t>
                      </a:r>
                      <a:r>
                        <a:rPr lang="en-US" sz="1400" smtClean="0">
                          <a:solidFill>
                            <a:srgbClr val="002060"/>
                          </a:solidFill>
                          <a:latin typeface="Calibri"/>
                          <a:ea typeface="Calibri"/>
                          <a:cs typeface="Times New Roman"/>
                        </a:rPr>
                        <a:t>N</a:t>
                      </a:r>
                      <a:r>
                        <a:rPr lang="ru-RU" sz="1400">
                          <a:solidFill>
                            <a:srgbClr val="002060"/>
                          </a:solidFill>
                          <a:latin typeface="Calibri"/>
                          <a:ea typeface="Calibri"/>
                          <a:cs typeface="Times New Roman"/>
                        </a:rPr>
                        <a:t>,</a:t>
                      </a:r>
                      <a:r>
                        <a:rPr lang="en-US" sz="1400">
                          <a:solidFill>
                            <a:srgbClr val="002060"/>
                          </a:solidFill>
                          <a:latin typeface="Calibri"/>
                          <a:ea typeface="Calibri"/>
                          <a:cs typeface="Times New Roman"/>
                        </a:rPr>
                        <a:t>N</a:t>
                      </a:r>
                      <a:r>
                        <a:rPr lang="ru-RU" sz="1400">
                          <a:solidFill>
                            <a:srgbClr val="002060"/>
                          </a:solidFill>
                          <a:latin typeface="Calibri"/>
                          <a:ea typeface="Calibri"/>
                          <a:cs typeface="Times New Roman"/>
                        </a:rPr>
                        <a:t>’-</a:t>
                      </a:r>
                      <a:r>
                        <a:rPr lang="ru-RU" sz="1400" smtClean="0">
                          <a:solidFill>
                            <a:srgbClr val="002060"/>
                          </a:solidFill>
                          <a:latin typeface="Calibri"/>
                          <a:ea typeface="Calibri"/>
                          <a:cs typeface="Times New Roman"/>
                        </a:rPr>
                        <a:t>дифенил-</a:t>
                      </a:r>
                      <a:r>
                        <a:rPr lang="en-US" sz="1400" smtClean="0">
                          <a:solidFill>
                            <a:srgbClr val="002060"/>
                          </a:solidFill>
                          <a:latin typeface="Calibri"/>
                          <a:ea typeface="Calibri"/>
                          <a:cs typeface="Times New Roman"/>
                        </a:rPr>
                        <a:t>n</a:t>
                      </a:r>
                      <a:r>
                        <a:rPr lang="ru-RU" sz="1400" smtClean="0">
                          <a:solidFill>
                            <a:srgbClr val="002060"/>
                          </a:solidFill>
                          <a:latin typeface="Calibri"/>
                          <a:ea typeface="Calibri"/>
                          <a:cs typeface="Times New Roman"/>
                        </a:rPr>
                        <a:t>-</a:t>
                      </a:r>
                      <a:r>
                        <a:rPr lang="ru-RU" sz="1400" err="1" smtClean="0">
                          <a:solidFill>
                            <a:srgbClr val="002060"/>
                          </a:solidFill>
                          <a:latin typeface="Calibri"/>
                          <a:ea typeface="Calibri"/>
                          <a:cs typeface="Times New Roman"/>
                        </a:rPr>
                        <a:t>фенилдиамином</a:t>
                      </a:r>
                      <a:r>
                        <a:rPr lang="ru-RU" sz="1400">
                          <a:solidFill>
                            <a:srgbClr val="002060"/>
                          </a:solidFill>
                          <a:latin typeface="Calibri"/>
                          <a:ea typeface="Calibri"/>
                          <a:cs typeface="Times New Roman"/>
                        </a:rPr>
                        <a:t>)</a:t>
                      </a: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5" name="Рисунок 14" descr="http://chemanalytica.com/book/novyy_spravochnik_khimika_i_tekhnologa/11_radioaktivnye_veshchestva_vrednye_veshchestva_gigienicheskie_normativy/images/Vredn_V_va/b_t_razdel_2_4.files/Image25962.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7620" y="2714614"/>
            <a:ext cx="1604772" cy="671227"/>
          </a:xfrm>
          <a:prstGeom prst="rect">
            <a:avLst/>
          </a:prstGeom>
          <a:noFill/>
          <a:ln>
            <a:noFill/>
          </a:ln>
        </p:spPr>
      </p:pic>
      <p:pic>
        <p:nvPicPr>
          <p:cNvPr id="16" name="Рисунок 15" descr="http://chemanalytica.com/book/novyy_spravochnik_khimika_i_tekhnologa/11_radioaktivnye_veshchestva_vrednye_veshchestva_gigienicheskie_normativy/images/Vredn_V_va/b_t_razdel_2_4.files/Image25962.gif"/>
          <p:cNvPicPr/>
          <p:nvPr/>
        </p:nvPicPr>
        <p:blipFill>
          <a:blip r:embed="rId4">
            <a:extLst>
              <a:ext uri="{28A0092B-C50C-407E-A947-70E740481C1C}">
                <a14:useLocalDpi xmlns:a14="http://schemas.microsoft.com/office/drawing/2010/main" val="0"/>
              </a:ext>
            </a:extLst>
          </a:blip>
          <a:srcRect/>
          <a:stretch>
            <a:fillRect/>
          </a:stretch>
        </p:blipFill>
        <p:spPr bwMode="auto">
          <a:xfrm>
            <a:off x="3786182" y="4000504"/>
            <a:ext cx="1714512" cy="714380"/>
          </a:xfrm>
          <a:prstGeom prst="rect">
            <a:avLst/>
          </a:prstGeom>
          <a:noFill/>
          <a:ln>
            <a:noFill/>
          </a:ln>
        </p:spPr>
      </p:pic>
      <p:pic>
        <p:nvPicPr>
          <p:cNvPr id="17" name="Рисунок 16" descr="CAS 101-67-7 - "/>
          <p:cNvPicPr/>
          <p:nvPr/>
        </p:nvPicPr>
        <p:blipFill>
          <a:blip r:embed="rId5">
            <a:extLst>
              <a:ext uri="{28A0092B-C50C-407E-A947-70E740481C1C}">
                <a14:useLocalDpi xmlns:a14="http://schemas.microsoft.com/office/drawing/2010/main" val="0"/>
              </a:ext>
            </a:extLst>
          </a:blip>
          <a:srcRect/>
          <a:stretch>
            <a:fillRect/>
          </a:stretch>
        </p:blipFill>
        <p:spPr bwMode="auto">
          <a:xfrm>
            <a:off x="3857620" y="5429264"/>
            <a:ext cx="1572746" cy="429370"/>
          </a:xfrm>
          <a:prstGeom prst="rect">
            <a:avLst/>
          </a:prstGeom>
          <a:noFill/>
          <a:ln>
            <a:noFill/>
          </a:ln>
        </p:spPr>
      </p:pic>
      <p:grpSp>
        <p:nvGrpSpPr>
          <p:cNvPr id="13" name="Группа 8"/>
          <p:cNvGrpSpPr/>
          <p:nvPr/>
        </p:nvGrpSpPr>
        <p:grpSpPr>
          <a:xfrm>
            <a:off x="-32" y="0"/>
            <a:ext cx="9144032" cy="642918"/>
            <a:chOff x="-32" y="0"/>
            <a:chExt cx="9144032" cy="642918"/>
          </a:xfrm>
          <a:solidFill>
            <a:schemeClr val="tx2">
              <a:lumMod val="20000"/>
              <a:lumOff val="80000"/>
            </a:schemeClr>
          </a:solidFill>
          <a:effectLst/>
        </p:grpSpPr>
        <p:grpSp>
          <p:nvGrpSpPr>
            <p:cNvPr id="14"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r>
                  <a:rPr lang="ru-RU" b="1" smtClean="0"/>
                  <a:t> </a:t>
                </a:r>
              </a:p>
              <a:p>
                <a:r>
                  <a:rPr lang="ru-RU" sz="1600" b="1" smtClean="0">
                    <a:solidFill>
                      <a:srgbClr val="0B02C6"/>
                    </a:solidFill>
                  </a:rPr>
                  <a:t>Модуль. </a:t>
                </a:r>
                <a:r>
                  <a:rPr lang="ru-RU" sz="1600" b="1" err="1" smtClean="0">
                    <a:solidFill>
                      <a:srgbClr val="0B02C6"/>
                    </a:solidFill>
                  </a:rPr>
                  <a:t>Противостарители</a:t>
                </a:r>
                <a:endParaRPr lang="ru-RU" sz="1600" smtClean="0">
                  <a:solidFill>
                    <a:srgbClr val="0B02C6"/>
                  </a:solidFill>
                </a:endParaRPr>
              </a:p>
            </p:txBody>
          </p:sp>
        </p:grpSp>
        <p:pic>
          <p:nvPicPr>
            <p:cNvPr id="18" name="Рисунок 17" descr="logo_lable_s-vfu_clear.png"/>
            <p:cNvPicPr>
              <a:picLocks noChangeAspect="1"/>
            </p:cNvPicPr>
            <p:nvPr/>
          </p:nvPicPr>
          <p:blipFill>
            <a:blip r:embed="rId6"/>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196</a:t>
            </a:fld>
            <a:endParaRPr lang="ru-RU"/>
          </a:p>
        </p:txBody>
      </p:sp>
      <p:graphicFrame>
        <p:nvGraphicFramePr>
          <p:cNvPr id="11" name="Таблица 10"/>
          <p:cNvGraphicFramePr>
            <a:graphicFrameLocks noGrp="1"/>
          </p:cNvGraphicFramePr>
          <p:nvPr/>
        </p:nvGraphicFramePr>
        <p:xfrm>
          <a:off x="285720" y="1127653"/>
          <a:ext cx="8572559" cy="5022216"/>
        </p:xfrm>
        <a:graphic>
          <a:graphicData uri="http://schemas.openxmlformats.org/drawingml/2006/table">
            <a:tbl>
              <a:tblPr/>
              <a:tblGrid>
                <a:gridCol w="289635">
                  <a:extLst>
                    <a:ext uri="{9D8B030D-6E8A-4147-A177-3AD203B41FA5}">
                      <a16:colId xmlns:a16="http://schemas.microsoft.com/office/drawing/2014/main" val="20000"/>
                    </a:ext>
                  </a:extLst>
                </a:gridCol>
                <a:gridCol w="1067687">
                  <a:extLst>
                    <a:ext uri="{9D8B030D-6E8A-4147-A177-3AD203B41FA5}">
                      <a16:colId xmlns:a16="http://schemas.microsoft.com/office/drawing/2014/main" val="20001"/>
                    </a:ext>
                  </a:extLst>
                </a:gridCol>
                <a:gridCol w="1259578">
                  <a:extLst>
                    <a:ext uri="{9D8B030D-6E8A-4147-A177-3AD203B41FA5}">
                      <a16:colId xmlns:a16="http://schemas.microsoft.com/office/drawing/2014/main" val="20002"/>
                    </a:ext>
                  </a:extLst>
                </a:gridCol>
                <a:gridCol w="812250">
                  <a:extLst>
                    <a:ext uri="{9D8B030D-6E8A-4147-A177-3AD203B41FA5}">
                      <a16:colId xmlns:a16="http://schemas.microsoft.com/office/drawing/2014/main" val="20003"/>
                    </a:ext>
                  </a:extLst>
                </a:gridCol>
                <a:gridCol w="1857262">
                  <a:extLst>
                    <a:ext uri="{9D8B030D-6E8A-4147-A177-3AD203B41FA5}">
                      <a16:colId xmlns:a16="http://schemas.microsoft.com/office/drawing/2014/main" val="20004"/>
                    </a:ext>
                  </a:extLst>
                </a:gridCol>
                <a:gridCol w="3286147">
                  <a:extLst>
                    <a:ext uri="{9D8B030D-6E8A-4147-A177-3AD203B41FA5}">
                      <a16:colId xmlns:a16="http://schemas.microsoft.com/office/drawing/2014/main" val="20005"/>
                    </a:ext>
                  </a:extLst>
                </a:gridCol>
              </a:tblGrid>
              <a:tr h="381003">
                <a:tc>
                  <a:txBody>
                    <a:bodyPr/>
                    <a:lstStyle/>
                    <a:p>
                      <a:pPr algn="ctr">
                        <a:lnSpc>
                          <a:spcPct val="107000"/>
                        </a:lnSpc>
                        <a:spcAft>
                          <a:spcPts val="0"/>
                        </a:spcAft>
                      </a:pPr>
                      <a:r>
                        <a:rPr lang="ru-RU" sz="1400" b="1">
                          <a:solidFill>
                            <a:srgbClr val="002060"/>
                          </a:solidFill>
                          <a:latin typeface="Calibri"/>
                          <a:ea typeface="Calibri"/>
                          <a:cs typeface="Times New Roman"/>
                        </a:rPr>
                        <a:t>№</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Торговое название КНР</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Торговое название в РФ и др. странах</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a:t>
                      </a:r>
                      <a:r>
                        <a:rPr lang="en-US" sz="1400" b="1">
                          <a:solidFill>
                            <a:srgbClr val="002060"/>
                          </a:solidFill>
                          <a:latin typeface="Calibri"/>
                          <a:ea typeface="Calibri"/>
                          <a:cs typeface="Times New Roman"/>
                        </a:rPr>
                        <a:t>CAS</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Химическая формула</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Свойства</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33508">
                <a:tc>
                  <a:txBody>
                    <a:bodyPr/>
                    <a:lstStyle/>
                    <a:p>
                      <a:pPr>
                        <a:lnSpc>
                          <a:spcPct val="107000"/>
                        </a:lnSpc>
                        <a:spcAft>
                          <a:spcPts val="0"/>
                        </a:spcAft>
                      </a:pPr>
                      <a:r>
                        <a:rPr lang="ru-RU" sz="1400">
                          <a:solidFill>
                            <a:srgbClr val="002060"/>
                          </a:solidFill>
                          <a:latin typeface="Calibri"/>
                          <a:ea typeface="Calibri"/>
                          <a:cs typeface="Times New Roman"/>
                        </a:rPr>
                        <a:t>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solidFill>
                            <a:srgbClr val="002060"/>
                          </a:solidFill>
                          <a:latin typeface="Calibri"/>
                          <a:ea typeface="Calibri"/>
                          <a:cs typeface="Times New Roman"/>
                        </a:rPr>
                        <a:t>Antioxidant BLE</a:t>
                      </a:r>
                      <a:endParaRPr lang="ru-RU" sz="1400">
                        <a:solidFill>
                          <a:srgbClr val="00206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solidFill>
                            <a:srgbClr val="002060"/>
                          </a:solidFill>
                          <a:latin typeface="Calibri"/>
                          <a:ea typeface="Calibri"/>
                          <a:cs typeface="Times New Roman"/>
                        </a:rPr>
                        <a:t>BLE, BLE-25, Aminox </a:t>
                      </a:r>
                      <a:r>
                        <a:rPr lang="ru-RU" sz="1400">
                          <a:solidFill>
                            <a:srgbClr val="002060"/>
                          </a:solidFill>
                          <a:latin typeface="Calibri"/>
                          <a:ea typeface="Calibri"/>
                          <a:cs typeface="Times New Roman"/>
                        </a:rPr>
                        <a:t>(США)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ru-RU" sz="1400">
                        <a:solidFill>
                          <a:srgbClr val="00206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solidFill>
                            <a:srgbClr val="002060"/>
                          </a:solidFill>
                          <a:latin typeface="Calibri"/>
                          <a:ea typeface="Calibri"/>
                          <a:cs typeface="Times New Roman"/>
                        </a:rPr>
                        <a:t>Смесь продуктов конденсации </a:t>
                      </a:r>
                      <a:r>
                        <a:rPr lang="ru-RU" sz="1400" err="1" smtClean="0">
                          <a:solidFill>
                            <a:srgbClr val="002060"/>
                          </a:solidFill>
                          <a:latin typeface="Calibri"/>
                          <a:ea typeface="Calibri"/>
                          <a:cs typeface="Times New Roman"/>
                        </a:rPr>
                        <a:t>дифе-ниламина</a:t>
                      </a:r>
                      <a:r>
                        <a:rPr lang="ru-RU" sz="1400" smtClean="0">
                          <a:solidFill>
                            <a:srgbClr val="002060"/>
                          </a:solidFill>
                          <a:latin typeface="Calibri"/>
                          <a:ea typeface="Calibri"/>
                          <a:cs typeface="Times New Roman"/>
                        </a:rPr>
                        <a:t> </a:t>
                      </a:r>
                      <a:r>
                        <a:rPr lang="ru-RU" sz="1400">
                          <a:solidFill>
                            <a:srgbClr val="002060"/>
                          </a:solidFill>
                          <a:latin typeface="Calibri"/>
                          <a:ea typeface="Calibri"/>
                          <a:cs typeface="Times New Roman"/>
                        </a:rPr>
                        <a:t>с ацетоном ДФАА (</a:t>
                      </a:r>
                      <a:r>
                        <a:rPr lang="en-US" sz="1400">
                          <a:solidFill>
                            <a:srgbClr val="002060"/>
                          </a:solidFill>
                          <a:latin typeface="Calibri"/>
                          <a:ea typeface="Calibri"/>
                          <a:cs typeface="Times New Roman"/>
                        </a:rPr>
                        <a:t>DDA</a:t>
                      </a:r>
                      <a:r>
                        <a:rPr lang="ru-RU" sz="1400">
                          <a:solidFill>
                            <a:srgbClr val="002060"/>
                          </a:solidFill>
                          <a:latin typeface="Calibri"/>
                          <a:ea typeface="Calibri"/>
                          <a:cs typeface="Times New Roman"/>
                        </a:rPr>
                        <a:t>-</a:t>
                      </a:r>
                      <a:r>
                        <a:rPr lang="en-US" sz="1400">
                          <a:solidFill>
                            <a:srgbClr val="002060"/>
                          </a:solidFill>
                          <a:latin typeface="Calibri"/>
                          <a:ea typeface="Calibri"/>
                          <a:cs typeface="Times New Roman"/>
                        </a:rPr>
                        <a:t>A</a:t>
                      </a:r>
                      <a:r>
                        <a:rPr lang="ru-RU" sz="1400">
                          <a:solidFill>
                            <a:srgbClr val="002060"/>
                          </a:solidFill>
                          <a:latin typeface="Calibri"/>
                          <a:ea typeface="Calibri"/>
                          <a:cs typeface="Times New Roman"/>
                        </a:rPr>
                        <a:t>)</a:t>
                      </a:r>
                    </a:p>
                    <a:p>
                      <a:pPr>
                        <a:lnSpc>
                          <a:spcPct val="107000"/>
                        </a:lnSpc>
                        <a:spcAft>
                          <a:spcPts val="0"/>
                        </a:spcAft>
                      </a:pPr>
                      <a:r>
                        <a:rPr lang="ru-RU" sz="1400">
                          <a:solidFill>
                            <a:srgbClr val="002060"/>
                          </a:solidFill>
                          <a:latin typeface="Calibri"/>
                          <a:ea typeface="Calibri"/>
                          <a:cs typeface="Times New Roman"/>
                        </a:rPr>
                        <a:t> </a:t>
                      </a:r>
                    </a:p>
                    <a:p>
                      <a:pPr>
                        <a:lnSpc>
                          <a:spcPct val="107000"/>
                        </a:lnSpc>
                        <a:spcAft>
                          <a:spcPts val="0"/>
                        </a:spcAft>
                      </a:pPr>
                      <a:endParaRPr lang="ru-RU" sz="1400" smtClean="0">
                        <a:solidFill>
                          <a:srgbClr val="002060"/>
                        </a:solidFill>
                        <a:latin typeface="Calibri"/>
                        <a:ea typeface="Calibri"/>
                        <a:cs typeface="Times New Roman"/>
                      </a:endParaRPr>
                    </a:p>
                    <a:p>
                      <a:pPr>
                        <a:lnSpc>
                          <a:spcPct val="100000"/>
                        </a:lnSpc>
                        <a:spcAft>
                          <a:spcPts val="0"/>
                        </a:spcAft>
                      </a:pPr>
                      <a:r>
                        <a:rPr lang="en-US" sz="1400" smtClean="0">
                          <a:solidFill>
                            <a:srgbClr val="002060"/>
                          </a:solidFill>
                          <a:latin typeface="Calibri"/>
                          <a:ea typeface="Calibri"/>
                          <a:cs typeface="Times New Roman"/>
                        </a:rPr>
                        <a:t>+</a:t>
                      </a:r>
                      <a:r>
                        <a:rPr lang="ru-RU" sz="1400" smtClean="0">
                          <a:solidFill>
                            <a:srgbClr val="002060"/>
                          </a:solidFill>
                          <a:latin typeface="Calibri"/>
                          <a:ea typeface="Calibri"/>
                          <a:cs typeface="Times New Roman"/>
                        </a:rPr>
                        <a:t> </a:t>
                      </a:r>
                      <a:r>
                        <a:rPr lang="ru-RU" sz="1400">
                          <a:solidFill>
                            <a:srgbClr val="002060"/>
                          </a:solidFill>
                          <a:latin typeface="Calibri"/>
                          <a:ea typeface="Calibri"/>
                          <a:cs typeface="Times New Roman"/>
                        </a:rPr>
                        <a:t>продукты не установлены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400">
                          <a:solidFill>
                            <a:srgbClr val="002060"/>
                          </a:solidFill>
                          <a:latin typeface="Calibri"/>
                          <a:ea typeface="Calibri"/>
                          <a:cs typeface="Times New Roman"/>
                        </a:rPr>
                        <a:t>Является антиоксидантом синтетических каучуков (для бутадиен-стирольных по эффективности аналогичен ФБН), </a:t>
                      </a:r>
                      <a:r>
                        <a:rPr lang="ru-RU" sz="1400" smtClean="0">
                          <a:solidFill>
                            <a:srgbClr val="002060"/>
                          </a:solidFill>
                          <a:latin typeface="Calibri"/>
                          <a:ea typeface="Calibri"/>
                          <a:cs typeface="Times New Roman"/>
                        </a:rPr>
                        <a:t>термо-стабилизатором </a:t>
                      </a:r>
                      <a:r>
                        <a:rPr lang="ru-RU" sz="1400">
                          <a:solidFill>
                            <a:srgbClr val="002060"/>
                          </a:solidFill>
                          <a:latin typeface="Calibri"/>
                          <a:ea typeface="Calibri"/>
                          <a:cs typeface="Times New Roman"/>
                        </a:rPr>
                        <a:t>и антиоксидантом для резин на основе натурального и </a:t>
                      </a:r>
                      <a:r>
                        <a:rPr lang="ru-RU" sz="1400" smtClean="0">
                          <a:solidFill>
                            <a:srgbClr val="002060"/>
                          </a:solidFill>
                          <a:latin typeface="Calibri"/>
                          <a:ea typeface="Calibri"/>
                          <a:cs typeface="Times New Roman"/>
                        </a:rPr>
                        <a:t>синтетических </a:t>
                      </a:r>
                      <a:r>
                        <a:rPr lang="ru-RU" sz="1400">
                          <a:solidFill>
                            <a:srgbClr val="002060"/>
                          </a:solidFill>
                          <a:latin typeface="Calibri"/>
                          <a:ea typeface="Calibri"/>
                          <a:cs typeface="Times New Roman"/>
                        </a:rPr>
                        <a:t>каучуков общего назначения.</a:t>
                      </a:r>
                    </a:p>
                    <a:p>
                      <a:pPr algn="just">
                        <a:lnSpc>
                          <a:spcPct val="107000"/>
                        </a:lnSpc>
                        <a:spcAft>
                          <a:spcPts val="0"/>
                        </a:spcAft>
                      </a:pPr>
                      <a:r>
                        <a:rPr lang="ru-RU" sz="1400">
                          <a:solidFill>
                            <a:srgbClr val="002060"/>
                          </a:solidFill>
                          <a:latin typeface="Calibri"/>
                          <a:ea typeface="Calibri"/>
                          <a:cs typeface="Times New Roman"/>
                        </a:rPr>
                        <a:t>Не классифицируется как опасный груз.</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43008">
                <a:tc>
                  <a:txBody>
                    <a:bodyPr/>
                    <a:lstStyle/>
                    <a:p>
                      <a:pPr>
                        <a:lnSpc>
                          <a:spcPct val="107000"/>
                        </a:lnSpc>
                        <a:spcAft>
                          <a:spcPts val="0"/>
                        </a:spcAft>
                      </a:pPr>
                      <a:r>
                        <a:rPr lang="ru-RU" sz="1400">
                          <a:solidFill>
                            <a:srgbClr val="002060"/>
                          </a:solidFill>
                          <a:latin typeface="Calibri"/>
                          <a:ea typeface="Calibri"/>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solidFill>
                            <a:srgbClr val="002060"/>
                          </a:solidFill>
                          <a:latin typeface="Calibri"/>
                          <a:ea typeface="Calibri"/>
                          <a:cs typeface="Times New Roman"/>
                        </a:rPr>
                        <a:t>Antioxidant RD</a:t>
                      </a:r>
                      <a:endParaRPr lang="ru-RU" sz="1400">
                        <a:solidFill>
                          <a:srgbClr val="00206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err="1">
                          <a:solidFill>
                            <a:srgbClr val="002060"/>
                          </a:solidFill>
                          <a:latin typeface="Calibri"/>
                          <a:ea typeface="Calibri"/>
                          <a:cs typeface="Times New Roman"/>
                        </a:rPr>
                        <a:t>Ацетонанил</a:t>
                      </a:r>
                      <a:r>
                        <a:rPr lang="ru-RU" sz="1400">
                          <a:solidFill>
                            <a:srgbClr val="002060"/>
                          </a:solidFill>
                          <a:latin typeface="Calibri"/>
                          <a:ea typeface="Calibri"/>
                          <a:cs typeface="Times New Roman"/>
                        </a:rPr>
                        <a:t> Н (Россия)</a:t>
                      </a:r>
                    </a:p>
                    <a:p>
                      <a:pPr>
                        <a:lnSpc>
                          <a:spcPct val="107000"/>
                        </a:lnSpc>
                        <a:spcAft>
                          <a:spcPts val="0"/>
                        </a:spcAft>
                      </a:pPr>
                      <a:r>
                        <a:rPr lang="en-US" sz="1400" err="1">
                          <a:solidFill>
                            <a:srgbClr val="002060"/>
                          </a:solidFill>
                          <a:latin typeface="Calibri"/>
                          <a:ea typeface="Calibri"/>
                          <a:cs typeface="Times New Roman"/>
                        </a:rPr>
                        <a:t>Flecton</a:t>
                      </a:r>
                      <a:r>
                        <a:rPr lang="en-US" sz="1400">
                          <a:solidFill>
                            <a:srgbClr val="002060"/>
                          </a:solidFill>
                          <a:latin typeface="Calibri"/>
                          <a:ea typeface="Calibri"/>
                          <a:cs typeface="Times New Roman"/>
                        </a:rPr>
                        <a:t> TMQ</a:t>
                      </a:r>
                      <a:r>
                        <a:rPr lang="ru-RU" sz="1400">
                          <a:solidFill>
                            <a:srgbClr val="002060"/>
                          </a:solidFill>
                          <a:latin typeface="Calibri"/>
                          <a:ea typeface="Calibri"/>
                          <a:cs typeface="Times New Roman"/>
                        </a:rPr>
                        <a:t> (Бельгия)</a:t>
                      </a:r>
                    </a:p>
                    <a:p>
                      <a:pPr>
                        <a:lnSpc>
                          <a:spcPct val="107000"/>
                        </a:lnSpc>
                        <a:spcAft>
                          <a:spcPts val="0"/>
                        </a:spcAft>
                      </a:pPr>
                      <a:r>
                        <a:rPr lang="en-US" sz="1400" err="1">
                          <a:solidFill>
                            <a:srgbClr val="002060"/>
                          </a:solidFill>
                          <a:latin typeface="Calibri"/>
                          <a:ea typeface="Calibri"/>
                          <a:cs typeface="Times New Roman"/>
                        </a:rPr>
                        <a:t>Vulkanox</a:t>
                      </a:r>
                      <a:r>
                        <a:rPr lang="en-US" sz="1400">
                          <a:solidFill>
                            <a:srgbClr val="002060"/>
                          </a:solidFill>
                          <a:latin typeface="Calibri"/>
                          <a:ea typeface="Calibri"/>
                          <a:cs typeface="Times New Roman"/>
                        </a:rPr>
                        <a:t> HS</a:t>
                      </a:r>
                      <a:r>
                        <a:rPr lang="ru-RU" sz="1400">
                          <a:solidFill>
                            <a:srgbClr val="002060"/>
                          </a:solidFill>
                          <a:latin typeface="Calibri"/>
                          <a:ea typeface="Calibri"/>
                          <a:cs typeface="Times New Roman"/>
                        </a:rPr>
                        <a:t> (Германия)</a:t>
                      </a:r>
                    </a:p>
                    <a:p>
                      <a:pPr>
                        <a:lnSpc>
                          <a:spcPct val="107000"/>
                        </a:lnSpc>
                        <a:spcAft>
                          <a:spcPts val="0"/>
                        </a:spcAft>
                      </a:pPr>
                      <a:r>
                        <a:rPr lang="en-US" sz="1400" err="1">
                          <a:solidFill>
                            <a:srgbClr val="002060"/>
                          </a:solidFill>
                          <a:latin typeface="Calibri"/>
                          <a:ea typeface="Calibri"/>
                          <a:cs typeface="Times New Roman"/>
                        </a:rPr>
                        <a:t>Nauguard</a:t>
                      </a:r>
                      <a:r>
                        <a:rPr lang="en-US" sz="1400">
                          <a:solidFill>
                            <a:srgbClr val="002060"/>
                          </a:solidFill>
                          <a:latin typeface="Calibri"/>
                          <a:ea typeface="Calibri"/>
                          <a:cs typeface="Times New Roman"/>
                        </a:rPr>
                        <a:t> Q </a:t>
                      </a:r>
                      <a:r>
                        <a:rPr lang="ru-RU" sz="1400">
                          <a:solidFill>
                            <a:srgbClr val="002060"/>
                          </a:solidFill>
                          <a:latin typeface="Calibri"/>
                          <a:ea typeface="Calibri"/>
                          <a:cs typeface="Times New Roman"/>
                        </a:rPr>
                        <a:t>(США)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solidFill>
                            <a:srgbClr val="002060"/>
                          </a:solidFill>
                          <a:latin typeface="Calibri"/>
                          <a:ea typeface="Calibri"/>
                          <a:cs typeface="Times New Roman"/>
                        </a:rPr>
                        <a:t>26780-96-1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err="1" smtClean="0">
                          <a:solidFill>
                            <a:srgbClr val="002060"/>
                          </a:solidFill>
                          <a:latin typeface="Calibri"/>
                          <a:ea typeface="Calibri"/>
                          <a:cs typeface="Times New Roman"/>
                        </a:rPr>
                        <a:t>Полимеризационный</a:t>
                      </a:r>
                      <a:r>
                        <a:rPr lang="ru-RU" sz="1400" smtClean="0">
                          <a:solidFill>
                            <a:srgbClr val="002060"/>
                          </a:solidFill>
                          <a:latin typeface="Calibri"/>
                          <a:ea typeface="Calibri"/>
                          <a:cs typeface="Times New Roman"/>
                        </a:rPr>
                        <a:t> </a:t>
                      </a:r>
                      <a:r>
                        <a:rPr lang="ru-RU" sz="1400">
                          <a:solidFill>
                            <a:srgbClr val="002060"/>
                          </a:solidFill>
                          <a:latin typeface="Calibri"/>
                          <a:ea typeface="Calibri"/>
                          <a:cs typeface="Times New Roman"/>
                        </a:rPr>
                        <a:t>2,2,4-триметил-1,2-дигидрохлорин ТМХ (</a:t>
                      </a:r>
                      <a:r>
                        <a:rPr lang="en-US" sz="1400">
                          <a:solidFill>
                            <a:srgbClr val="002060"/>
                          </a:solidFill>
                          <a:latin typeface="Calibri"/>
                          <a:ea typeface="Calibri"/>
                          <a:cs typeface="Times New Roman"/>
                        </a:rPr>
                        <a:t>TMQ</a:t>
                      </a:r>
                      <a:r>
                        <a:rPr lang="ru-RU" sz="1400">
                          <a:solidFill>
                            <a:srgbClr val="002060"/>
                          </a:solidFill>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400">
                          <a:solidFill>
                            <a:srgbClr val="002060"/>
                          </a:solidFill>
                          <a:latin typeface="Calibri"/>
                          <a:ea typeface="Calibri"/>
                          <a:cs typeface="Times New Roman"/>
                        </a:rPr>
                        <a:t>Является антиоксидантом и </a:t>
                      </a:r>
                      <a:r>
                        <a:rPr lang="ru-RU" sz="1400" err="1" smtClean="0">
                          <a:solidFill>
                            <a:srgbClr val="002060"/>
                          </a:solidFill>
                          <a:latin typeface="Calibri"/>
                          <a:ea typeface="Calibri"/>
                          <a:cs typeface="Times New Roman"/>
                        </a:rPr>
                        <a:t>термо-стабилизатором</a:t>
                      </a:r>
                      <a:r>
                        <a:rPr lang="ru-RU" sz="1400" smtClean="0">
                          <a:solidFill>
                            <a:srgbClr val="002060"/>
                          </a:solidFill>
                          <a:latin typeface="Calibri"/>
                          <a:ea typeface="Calibri"/>
                          <a:cs typeface="Times New Roman"/>
                        </a:rPr>
                        <a:t> </a:t>
                      </a:r>
                      <a:r>
                        <a:rPr lang="ru-RU" sz="1400">
                          <a:solidFill>
                            <a:srgbClr val="002060"/>
                          </a:solidFill>
                          <a:latin typeface="Calibri"/>
                          <a:ea typeface="Calibri"/>
                          <a:cs typeface="Times New Roman"/>
                        </a:rPr>
                        <a:t>для резин на основе натурального и синтетических каучуков общего назначения. </a:t>
                      </a:r>
                      <a:r>
                        <a:rPr lang="ru-RU" sz="1400" smtClean="0">
                          <a:solidFill>
                            <a:srgbClr val="002060"/>
                          </a:solidFill>
                          <a:latin typeface="Calibri"/>
                          <a:ea typeface="Calibri"/>
                          <a:cs typeface="Times New Roman"/>
                        </a:rPr>
                        <a:t>Применение </a:t>
                      </a:r>
                      <a:r>
                        <a:rPr lang="ru-RU" sz="1400">
                          <a:solidFill>
                            <a:srgbClr val="002060"/>
                          </a:solidFill>
                          <a:latin typeface="Calibri"/>
                          <a:ea typeface="Calibri"/>
                          <a:cs typeface="Times New Roman"/>
                        </a:rPr>
                        <a:t>в сочетании </a:t>
                      </a:r>
                      <a:r>
                        <a:rPr lang="ru-RU" sz="1400" smtClean="0">
                          <a:solidFill>
                            <a:srgbClr val="002060"/>
                          </a:solidFill>
                          <a:latin typeface="Calibri"/>
                          <a:ea typeface="Calibri"/>
                          <a:cs typeface="Times New Roman"/>
                        </a:rPr>
                        <a:t>с </a:t>
                      </a:r>
                      <a:r>
                        <a:rPr lang="ru-RU" sz="1400" err="1" smtClean="0">
                          <a:solidFill>
                            <a:srgbClr val="002060"/>
                          </a:solidFill>
                          <a:latin typeface="Calibri"/>
                          <a:ea typeface="Calibri"/>
                          <a:cs typeface="Times New Roman"/>
                        </a:rPr>
                        <a:t>алкил-арил-замещенными</a:t>
                      </a:r>
                      <a:r>
                        <a:rPr lang="ru-RU" sz="1400" smtClean="0">
                          <a:solidFill>
                            <a:srgbClr val="002060"/>
                          </a:solidFill>
                          <a:latin typeface="Calibri"/>
                          <a:ea typeface="Calibri"/>
                          <a:cs typeface="Times New Roman"/>
                        </a:rPr>
                        <a:t> </a:t>
                      </a:r>
                      <a:r>
                        <a:rPr lang="en-US" sz="1400" smtClean="0">
                          <a:solidFill>
                            <a:srgbClr val="002060"/>
                          </a:solidFill>
                          <a:latin typeface="Calibri"/>
                          <a:ea typeface="Calibri"/>
                          <a:cs typeface="Times New Roman"/>
                        </a:rPr>
                        <a:t>n</a:t>
                      </a:r>
                      <a:r>
                        <a:rPr lang="ru-RU" sz="1400" smtClean="0">
                          <a:solidFill>
                            <a:srgbClr val="002060"/>
                          </a:solidFill>
                          <a:latin typeface="Calibri"/>
                          <a:ea typeface="Calibri"/>
                          <a:cs typeface="Times New Roman"/>
                        </a:rPr>
                        <a:t>-</a:t>
                      </a:r>
                      <a:r>
                        <a:rPr lang="ru-RU" sz="1400" err="1" smtClean="0">
                          <a:solidFill>
                            <a:srgbClr val="002060"/>
                          </a:solidFill>
                          <a:latin typeface="Calibri"/>
                          <a:ea typeface="Calibri"/>
                          <a:cs typeface="Times New Roman"/>
                        </a:rPr>
                        <a:t>фенилдиаминами</a:t>
                      </a:r>
                      <a:r>
                        <a:rPr lang="ru-RU" sz="1400" smtClean="0">
                          <a:solidFill>
                            <a:srgbClr val="002060"/>
                          </a:solidFill>
                          <a:latin typeface="Calibri"/>
                          <a:ea typeface="Calibri"/>
                          <a:cs typeface="Times New Roman"/>
                        </a:rPr>
                        <a:t> </a:t>
                      </a:r>
                      <a:r>
                        <a:rPr lang="ru-RU" sz="1400">
                          <a:solidFill>
                            <a:srgbClr val="002060"/>
                          </a:solidFill>
                          <a:latin typeface="Calibri"/>
                          <a:ea typeface="Calibri"/>
                          <a:cs typeface="Times New Roman"/>
                        </a:rPr>
                        <a:t>обеспечивает синергетический эффект в защитном действии, в результате чего резко </a:t>
                      </a:r>
                      <a:r>
                        <a:rPr lang="ru-RU" sz="1400" err="1" smtClean="0">
                          <a:solidFill>
                            <a:srgbClr val="002060"/>
                          </a:solidFill>
                          <a:latin typeface="Calibri"/>
                          <a:ea typeface="Calibri"/>
                          <a:cs typeface="Times New Roman"/>
                        </a:rPr>
                        <a:t>увели-чивается</a:t>
                      </a:r>
                      <a:r>
                        <a:rPr lang="ru-RU" sz="1400" smtClean="0">
                          <a:solidFill>
                            <a:srgbClr val="002060"/>
                          </a:solidFill>
                          <a:latin typeface="Calibri"/>
                          <a:ea typeface="Calibri"/>
                          <a:cs typeface="Times New Roman"/>
                        </a:rPr>
                        <a:t> </a:t>
                      </a:r>
                      <a:r>
                        <a:rPr lang="ru-RU" sz="1400">
                          <a:solidFill>
                            <a:srgbClr val="002060"/>
                          </a:solidFill>
                          <a:latin typeface="Calibri"/>
                          <a:ea typeface="Calibri"/>
                          <a:cs typeface="Times New Roman"/>
                        </a:rPr>
                        <a:t>тепло-, </a:t>
                      </a:r>
                      <a:r>
                        <a:rPr lang="ru-RU" sz="1400" err="1">
                          <a:solidFill>
                            <a:srgbClr val="002060"/>
                          </a:solidFill>
                          <a:latin typeface="Calibri"/>
                          <a:ea typeface="Calibri"/>
                          <a:cs typeface="Times New Roman"/>
                        </a:rPr>
                        <a:t>озоностойкость</a:t>
                      </a:r>
                      <a:r>
                        <a:rPr lang="ru-RU" sz="1400">
                          <a:solidFill>
                            <a:srgbClr val="002060"/>
                          </a:solidFill>
                          <a:latin typeface="Calibri"/>
                          <a:ea typeface="Calibri"/>
                          <a:cs typeface="Times New Roman"/>
                        </a:rPr>
                        <a:t> и </a:t>
                      </a:r>
                      <a:r>
                        <a:rPr lang="ru-RU" sz="1400" err="1" smtClean="0">
                          <a:solidFill>
                            <a:srgbClr val="002060"/>
                          </a:solidFill>
                          <a:latin typeface="Calibri"/>
                          <a:ea typeface="Calibri"/>
                          <a:cs typeface="Times New Roman"/>
                        </a:rPr>
                        <a:t>уста-лостная</a:t>
                      </a:r>
                      <a:r>
                        <a:rPr lang="ru-RU" sz="1400" smtClean="0">
                          <a:solidFill>
                            <a:srgbClr val="002060"/>
                          </a:solidFill>
                          <a:latin typeface="Calibri"/>
                          <a:ea typeface="Calibri"/>
                          <a:cs typeface="Times New Roman"/>
                        </a:rPr>
                        <a:t> </a:t>
                      </a:r>
                      <a:r>
                        <a:rPr lang="ru-RU" sz="1400">
                          <a:solidFill>
                            <a:srgbClr val="002060"/>
                          </a:solidFill>
                          <a:latin typeface="Calibri"/>
                          <a:ea typeface="Calibri"/>
                          <a:cs typeface="Times New Roman"/>
                        </a:rPr>
                        <a:t>выносливость резин. </a:t>
                      </a:r>
                      <a:endParaRPr lang="ru-RU" sz="1400" smtClean="0">
                        <a:solidFill>
                          <a:srgbClr val="002060"/>
                        </a:solidFill>
                        <a:latin typeface="Calibri"/>
                        <a:ea typeface="Calibri"/>
                        <a:cs typeface="Times New Roman"/>
                      </a:endParaRPr>
                    </a:p>
                    <a:p>
                      <a:pPr algn="just">
                        <a:lnSpc>
                          <a:spcPct val="107000"/>
                        </a:lnSpc>
                        <a:spcAft>
                          <a:spcPts val="0"/>
                        </a:spcAft>
                      </a:pPr>
                      <a:r>
                        <a:rPr lang="ru-RU" sz="1400" smtClean="0">
                          <a:solidFill>
                            <a:srgbClr val="002060"/>
                          </a:solidFill>
                          <a:latin typeface="Calibri"/>
                          <a:ea typeface="Calibri"/>
                          <a:cs typeface="Times New Roman"/>
                        </a:rPr>
                        <a:t>9 </a:t>
                      </a:r>
                      <a:r>
                        <a:rPr lang="ru-RU" sz="1400">
                          <a:solidFill>
                            <a:srgbClr val="002060"/>
                          </a:solidFill>
                          <a:latin typeface="Calibri"/>
                          <a:ea typeface="Calibri"/>
                          <a:cs typeface="Times New Roman"/>
                        </a:rPr>
                        <a:t>класс опасности.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8" name="Рисунок 17" descr="http://i01.i.aliimg.com/photo/v0/320354579/antioxidant_BLE_CAS_NO_68412_48_6.jpg_220x220.jpg"/>
          <p:cNvPicPr/>
          <p:nvPr/>
        </p:nvPicPr>
        <p:blipFill>
          <a:blip r:embed="rId4">
            <a:extLst>
              <a:ext uri="{28A0092B-C50C-407E-A947-70E740481C1C}">
                <a14:useLocalDpi xmlns:a14="http://schemas.microsoft.com/office/drawing/2010/main" val="0"/>
              </a:ext>
            </a:extLst>
          </a:blip>
          <a:srcRect/>
          <a:stretch>
            <a:fillRect/>
          </a:stretch>
        </p:blipFill>
        <p:spPr bwMode="auto">
          <a:xfrm>
            <a:off x="3929058" y="2714620"/>
            <a:ext cx="1440000" cy="518335"/>
          </a:xfrm>
          <a:prstGeom prst="rect">
            <a:avLst/>
          </a:prstGeom>
          <a:noFill/>
          <a:ln>
            <a:noFill/>
          </a:ln>
        </p:spPr>
      </p:pic>
      <p:pic>
        <p:nvPicPr>
          <p:cNvPr id="19" name="Рисунок 18" descr="Poly(1,2-dihydro-2,2,4-trimethylquinoline)  Structure"/>
          <p:cNvPicPr/>
          <p:nvPr/>
        </p:nvPicPr>
        <p:blipFill>
          <a:blip r:embed="rId5">
            <a:extLst>
              <a:ext uri="{28A0092B-C50C-407E-A947-70E740481C1C}">
                <a14:useLocalDpi xmlns:a14="http://schemas.microsoft.com/office/drawing/2010/main" val="0"/>
              </a:ext>
            </a:extLst>
          </a:blip>
          <a:srcRect/>
          <a:stretch>
            <a:fillRect/>
          </a:stretch>
        </p:blipFill>
        <p:spPr bwMode="auto">
          <a:xfrm>
            <a:off x="3857620" y="4572008"/>
            <a:ext cx="1428760" cy="1357322"/>
          </a:xfrm>
          <a:prstGeom prst="rect">
            <a:avLst/>
          </a:prstGeom>
          <a:noFill/>
          <a:ln>
            <a:noFill/>
          </a:ln>
        </p:spPr>
      </p:pic>
      <p:grpSp>
        <p:nvGrpSpPr>
          <p:cNvPr id="12" name="Группа 8"/>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5" name="Прямоугольник 1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r>
                  <a:rPr lang="ru-RU" b="1" smtClean="0"/>
                  <a:t> </a:t>
                </a:r>
              </a:p>
              <a:p>
                <a:r>
                  <a:rPr lang="ru-RU" sz="1600" b="1" smtClean="0">
                    <a:solidFill>
                      <a:srgbClr val="0B02C6"/>
                    </a:solidFill>
                  </a:rPr>
                  <a:t>Модуль. </a:t>
                </a:r>
                <a:r>
                  <a:rPr lang="ru-RU" sz="1600" b="1" err="1" smtClean="0">
                    <a:solidFill>
                      <a:srgbClr val="0B02C6"/>
                    </a:solidFill>
                  </a:rPr>
                  <a:t>Противостарители</a:t>
                </a:r>
                <a:endParaRPr lang="ru-RU" sz="1600" smtClean="0">
                  <a:solidFill>
                    <a:srgbClr val="0B02C6"/>
                  </a:solidFill>
                </a:endParaRPr>
              </a:p>
            </p:txBody>
          </p:sp>
        </p:grpSp>
        <p:pic>
          <p:nvPicPr>
            <p:cNvPr id="14" name="Рисунок 13" descr="logo_lable_s-vfu_clear.png"/>
            <p:cNvPicPr>
              <a:picLocks noChangeAspect="1"/>
            </p:cNvPicPr>
            <p:nvPr/>
          </p:nvPicPr>
          <p:blipFill>
            <a:blip r:embed="rId6"/>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
        <p:nvSpPr>
          <p:cNvPr id="17" name="TextBox 16"/>
          <p:cNvSpPr txBox="1"/>
          <p:nvPr/>
        </p:nvSpPr>
        <p:spPr>
          <a:xfrm>
            <a:off x="2652392" y="714356"/>
            <a:ext cx="3776996" cy="369332"/>
          </a:xfrm>
          <a:prstGeom prst="rect">
            <a:avLst/>
          </a:prstGeom>
          <a:noFill/>
        </p:spPr>
        <p:txBody>
          <a:bodyPr wrap="none" rtlCol="0">
            <a:spAutoFit/>
          </a:bodyPr>
          <a:lstStyle/>
          <a:p>
            <a:pPr algn="ctr"/>
            <a:r>
              <a:rPr lang="ru-RU" altLang="ru-RU" b="1" smtClean="0">
                <a:solidFill>
                  <a:srgbClr val="C00000"/>
                </a:solidFill>
                <a:cs typeface="Tahoma" pitchFamily="34" charset="0"/>
              </a:rPr>
              <a:t>Противостарители (антиоксиданты)</a:t>
            </a:r>
            <a:endParaRPr lang="ru-RU" altLang="ru-RU">
              <a:solidFill>
                <a:srgbClr val="C00000"/>
              </a:solidFill>
              <a:cs typeface="Tahoma"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197</a:t>
            </a:fld>
            <a:endParaRPr lang="ru-RU"/>
          </a:p>
        </p:txBody>
      </p:sp>
      <p:graphicFrame>
        <p:nvGraphicFramePr>
          <p:cNvPr id="11" name="Таблица 10"/>
          <p:cNvGraphicFramePr>
            <a:graphicFrameLocks noGrp="1"/>
          </p:cNvGraphicFramePr>
          <p:nvPr/>
        </p:nvGraphicFramePr>
        <p:xfrm>
          <a:off x="285720" y="1142984"/>
          <a:ext cx="8572559" cy="3652521"/>
        </p:xfrm>
        <a:graphic>
          <a:graphicData uri="http://schemas.openxmlformats.org/drawingml/2006/table">
            <a:tbl>
              <a:tblPr/>
              <a:tblGrid>
                <a:gridCol w="289635">
                  <a:extLst>
                    <a:ext uri="{9D8B030D-6E8A-4147-A177-3AD203B41FA5}">
                      <a16:colId xmlns:a16="http://schemas.microsoft.com/office/drawing/2014/main" val="20000"/>
                    </a:ext>
                  </a:extLst>
                </a:gridCol>
                <a:gridCol w="1067687">
                  <a:extLst>
                    <a:ext uri="{9D8B030D-6E8A-4147-A177-3AD203B41FA5}">
                      <a16:colId xmlns:a16="http://schemas.microsoft.com/office/drawing/2014/main" val="20001"/>
                    </a:ext>
                  </a:extLst>
                </a:gridCol>
                <a:gridCol w="1259578">
                  <a:extLst>
                    <a:ext uri="{9D8B030D-6E8A-4147-A177-3AD203B41FA5}">
                      <a16:colId xmlns:a16="http://schemas.microsoft.com/office/drawing/2014/main" val="20002"/>
                    </a:ext>
                  </a:extLst>
                </a:gridCol>
                <a:gridCol w="812250">
                  <a:extLst>
                    <a:ext uri="{9D8B030D-6E8A-4147-A177-3AD203B41FA5}">
                      <a16:colId xmlns:a16="http://schemas.microsoft.com/office/drawing/2014/main" val="20003"/>
                    </a:ext>
                  </a:extLst>
                </a:gridCol>
                <a:gridCol w="1857262">
                  <a:extLst>
                    <a:ext uri="{9D8B030D-6E8A-4147-A177-3AD203B41FA5}">
                      <a16:colId xmlns:a16="http://schemas.microsoft.com/office/drawing/2014/main" val="20004"/>
                    </a:ext>
                  </a:extLst>
                </a:gridCol>
                <a:gridCol w="3286147">
                  <a:extLst>
                    <a:ext uri="{9D8B030D-6E8A-4147-A177-3AD203B41FA5}">
                      <a16:colId xmlns:a16="http://schemas.microsoft.com/office/drawing/2014/main" val="20005"/>
                    </a:ext>
                  </a:extLst>
                </a:gridCol>
              </a:tblGrid>
              <a:tr h="381003">
                <a:tc>
                  <a:txBody>
                    <a:bodyPr/>
                    <a:lstStyle/>
                    <a:p>
                      <a:pPr algn="ctr">
                        <a:lnSpc>
                          <a:spcPct val="107000"/>
                        </a:lnSpc>
                        <a:spcAft>
                          <a:spcPts val="0"/>
                        </a:spcAft>
                      </a:pPr>
                      <a:r>
                        <a:rPr lang="ru-RU" sz="1400" b="1">
                          <a:solidFill>
                            <a:srgbClr val="002060"/>
                          </a:solidFill>
                          <a:latin typeface="Calibri"/>
                          <a:ea typeface="Calibri"/>
                          <a:cs typeface="Times New Roman"/>
                        </a:rPr>
                        <a:t>№</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Торговое название КНР</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Торговое название в РФ и др. странах</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a:t>
                      </a:r>
                      <a:r>
                        <a:rPr lang="en-US" sz="1400" b="1">
                          <a:solidFill>
                            <a:srgbClr val="002060"/>
                          </a:solidFill>
                          <a:latin typeface="Calibri"/>
                          <a:ea typeface="Calibri"/>
                          <a:cs typeface="Times New Roman"/>
                        </a:rPr>
                        <a:t>CAS</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Химическая формула</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Свойства</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33508">
                <a:tc>
                  <a:txBody>
                    <a:bodyPr/>
                    <a:lstStyle/>
                    <a:p>
                      <a:pPr>
                        <a:lnSpc>
                          <a:spcPct val="107000"/>
                        </a:lnSpc>
                        <a:spcAft>
                          <a:spcPts val="0"/>
                        </a:spcAft>
                      </a:pPr>
                      <a:r>
                        <a:rPr lang="ru-RU" sz="1400">
                          <a:solidFill>
                            <a:srgbClr val="002060"/>
                          </a:solidFill>
                          <a:latin typeface="Calibri"/>
                          <a:ea typeface="Calibri"/>
                          <a:cs typeface="Times New Roman"/>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err="1">
                          <a:solidFill>
                            <a:srgbClr val="002060"/>
                          </a:solidFill>
                          <a:latin typeface="Calibri"/>
                          <a:ea typeface="Calibri"/>
                          <a:cs typeface="Times New Roman"/>
                        </a:rPr>
                        <a:t>Sirantox</a:t>
                      </a:r>
                      <a:r>
                        <a:rPr lang="en-US" sz="1400">
                          <a:solidFill>
                            <a:srgbClr val="002060"/>
                          </a:solidFill>
                          <a:latin typeface="Calibri"/>
                          <a:ea typeface="Calibri"/>
                          <a:cs typeface="Times New Roman"/>
                        </a:rPr>
                        <a:t> IPPD</a:t>
                      </a:r>
                      <a:endParaRPr lang="ru-RU" sz="1400">
                        <a:solidFill>
                          <a:srgbClr val="002060"/>
                        </a:solidFill>
                        <a:latin typeface="Calibri"/>
                        <a:ea typeface="Calibri"/>
                        <a:cs typeface="Times New Roman"/>
                      </a:endParaRPr>
                    </a:p>
                    <a:p>
                      <a:pPr>
                        <a:lnSpc>
                          <a:spcPct val="107000"/>
                        </a:lnSpc>
                        <a:spcAft>
                          <a:spcPts val="0"/>
                        </a:spcAft>
                      </a:pPr>
                      <a:r>
                        <a:rPr lang="en-US" sz="1400">
                          <a:solidFill>
                            <a:srgbClr val="002060"/>
                          </a:solidFill>
                          <a:latin typeface="Calibri"/>
                          <a:ea typeface="Calibri"/>
                          <a:cs typeface="Times New Roman"/>
                        </a:rPr>
                        <a:t>Antioxidant IPPD</a:t>
                      </a:r>
                      <a:endParaRPr lang="ru-RU" sz="1400">
                        <a:solidFill>
                          <a:srgbClr val="00206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err="1">
                          <a:solidFill>
                            <a:srgbClr val="002060"/>
                          </a:solidFill>
                          <a:latin typeface="Calibri"/>
                          <a:ea typeface="Calibri"/>
                          <a:cs typeface="Times New Roman"/>
                        </a:rPr>
                        <a:t>Диафен</a:t>
                      </a:r>
                      <a:r>
                        <a:rPr lang="ru-RU" sz="1400">
                          <a:solidFill>
                            <a:srgbClr val="002060"/>
                          </a:solidFill>
                          <a:latin typeface="Calibri"/>
                          <a:ea typeface="Calibri"/>
                          <a:cs typeface="Times New Roman"/>
                        </a:rPr>
                        <a:t> ФП (</a:t>
                      </a:r>
                      <a:r>
                        <a:rPr lang="ru-RU" sz="1400" smtClean="0">
                          <a:solidFill>
                            <a:srgbClr val="002060"/>
                          </a:solidFill>
                          <a:latin typeface="Calibri"/>
                          <a:ea typeface="Calibri"/>
                          <a:cs typeface="Times New Roman"/>
                        </a:rPr>
                        <a:t>Россия, </a:t>
                      </a:r>
                      <a:r>
                        <a:rPr lang="ru-RU" sz="1400">
                          <a:solidFill>
                            <a:srgbClr val="002060"/>
                          </a:solidFill>
                          <a:latin typeface="Calibri"/>
                          <a:ea typeface="Calibri"/>
                          <a:cs typeface="Times New Roman"/>
                        </a:rPr>
                        <a:t>с 2006 г. не </a:t>
                      </a:r>
                      <a:r>
                        <a:rPr lang="ru-RU" sz="1400" kern="0" spc="-30" baseline="0">
                          <a:solidFill>
                            <a:srgbClr val="002060"/>
                          </a:solidFill>
                          <a:latin typeface="Calibri"/>
                          <a:ea typeface="Calibri"/>
                          <a:cs typeface="Times New Roman"/>
                        </a:rPr>
                        <a:t>производится)</a:t>
                      </a:r>
                    </a:p>
                    <a:p>
                      <a:pPr>
                        <a:lnSpc>
                          <a:spcPct val="107000"/>
                        </a:lnSpc>
                        <a:spcAft>
                          <a:spcPts val="0"/>
                        </a:spcAft>
                      </a:pPr>
                      <a:r>
                        <a:rPr lang="en-US" sz="1400" err="1">
                          <a:solidFill>
                            <a:srgbClr val="002060"/>
                          </a:solidFill>
                          <a:latin typeface="Calibri"/>
                          <a:ea typeface="Calibri"/>
                          <a:cs typeface="Times New Roman"/>
                        </a:rPr>
                        <a:t>Suntoflex</a:t>
                      </a:r>
                      <a:r>
                        <a:rPr lang="en-US" sz="1400">
                          <a:solidFill>
                            <a:srgbClr val="002060"/>
                          </a:solidFill>
                          <a:latin typeface="Calibri"/>
                          <a:ea typeface="Calibri"/>
                          <a:cs typeface="Times New Roman"/>
                        </a:rPr>
                        <a:t> IPPD</a:t>
                      </a:r>
                      <a:r>
                        <a:rPr lang="ru-RU" sz="1400">
                          <a:solidFill>
                            <a:srgbClr val="002060"/>
                          </a:solidFill>
                          <a:latin typeface="Calibri"/>
                          <a:ea typeface="Calibri"/>
                          <a:cs typeface="Times New Roman"/>
                        </a:rPr>
                        <a:t> (Бельгия)</a:t>
                      </a:r>
                    </a:p>
                    <a:p>
                      <a:pPr>
                        <a:lnSpc>
                          <a:spcPct val="107000"/>
                        </a:lnSpc>
                        <a:spcAft>
                          <a:spcPts val="0"/>
                        </a:spcAft>
                      </a:pPr>
                      <a:r>
                        <a:rPr lang="en-US" sz="1400" err="1">
                          <a:solidFill>
                            <a:srgbClr val="002060"/>
                          </a:solidFill>
                          <a:latin typeface="Calibri"/>
                          <a:ea typeface="Calibri"/>
                          <a:cs typeface="Times New Roman"/>
                        </a:rPr>
                        <a:t>Vulkanox</a:t>
                      </a:r>
                      <a:r>
                        <a:rPr lang="ru-RU" sz="1400">
                          <a:solidFill>
                            <a:srgbClr val="002060"/>
                          </a:solidFill>
                          <a:latin typeface="Calibri"/>
                          <a:ea typeface="Calibri"/>
                          <a:cs typeface="Times New Roman"/>
                        </a:rPr>
                        <a:t> 4010</a:t>
                      </a:r>
                      <a:r>
                        <a:rPr lang="en-US" sz="1400">
                          <a:solidFill>
                            <a:srgbClr val="002060"/>
                          </a:solidFill>
                          <a:latin typeface="Calibri"/>
                          <a:ea typeface="Calibri"/>
                          <a:cs typeface="Times New Roman"/>
                        </a:rPr>
                        <a:t>NA</a:t>
                      </a:r>
                      <a:r>
                        <a:rPr lang="ru-RU" sz="1400">
                          <a:solidFill>
                            <a:srgbClr val="002060"/>
                          </a:solidFill>
                          <a:latin typeface="Calibri"/>
                          <a:ea typeface="Calibri"/>
                          <a:cs typeface="Times New Roman"/>
                        </a:rPr>
                        <a:t> (Германия)</a:t>
                      </a:r>
                    </a:p>
                    <a:p>
                      <a:pPr>
                        <a:lnSpc>
                          <a:spcPct val="107000"/>
                        </a:lnSpc>
                        <a:spcAft>
                          <a:spcPts val="0"/>
                        </a:spcAft>
                      </a:pPr>
                      <a:r>
                        <a:rPr lang="en-US" sz="1400" err="1">
                          <a:solidFill>
                            <a:srgbClr val="002060"/>
                          </a:solidFill>
                          <a:latin typeface="Calibri"/>
                          <a:ea typeface="Calibri"/>
                          <a:cs typeface="Times New Roman"/>
                        </a:rPr>
                        <a:t>Dusantox</a:t>
                      </a:r>
                      <a:r>
                        <a:rPr lang="en-US" sz="1400">
                          <a:solidFill>
                            <a:srgbClr val="002060"/>
                          </a:solidFill>
                          <a:latin typeface="Calibri"/>
                          <a:ea typeface="Calibri"/>
                          <a:cs typeface="Times New Roman"/>
                        </a:rPr>
                        <a:t> IPPD</a:t>
                      </a:r>
                      <a:r>
                        <a:rPr lang="ru-RU" sz="1400">
                          <a:solidFill>
                            <a:srgbClr val="002060"/>
                          </a:solidFill>
                          <a:latin typeface="Calibri"/>
                          <a:ea typeface="Calibri"/>
                          <a:cs typeface="Times New Roman"/>
                        </a:rPr>
                        <a:t> (Словакия)</a:t>
                      </a:r>
                    </a:p>
                    <a:p>
                      <a:pPr>
                        <a:lnSpc>
                          <a:spcPct val="107000"/>
                        </a:lnSpc>
                        <a:spcAft>
                          <a:spcPts val="0"/>
                        </a:spcAft>
                      </a:pPr>
                      <a:r>
                        <a:rPr lang="en-US" sz="1400" err="1">
                          <a:solidFill>
                            <a:srgbClr val="002060"/>
                          </a:solidFill>
                          <a:latin typeface="Calibri"/>
                          <a:ea typeface="Calibri"/>
                          <a:cs typeface="Times New Roman"/>
                        </a:rPr>
                        <a:t>Pilflex</a:t>
                      </a:r>
                      <a:r>
                        <a:rPr lang="en-US" sz="1400">
                          <a:solidFill>
                            <a:srgbClr val="002060"/>
                          </a:solidFill>
                          <a:latin typeface="Calibri"/>
                          <a:ea typeface="Calibri"/>
                          <a:cs typeface="Times New Roman"/>
                        </a:rPr>
                        <a:t> IP</a:t>
                      </a:r>
                      <a:r>
                        <a:rPr lang="ru-RU" sz="1400">
                          <a:solidFill>
                            <a:srgbClr val="002060"/>
                          </a:solidFill>
                          <a:latin typeface="Calibri"/>
                          <a:ea typeface="Calibri"/>
                          <a:cs typeface="Times New Roman"/>
                        </a:rPr>
                        <a:t> (Индия)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solidFill>
                            <a:srgbClr val="002060"/>
                          </a:solidFill>
                          <a:latin typeface="Calibri"/>
                          <a:ea typeface="Calibri"/>
                          <a:cs typeface="Times New Roman"/>
                        </a:rPr>
                        <a:t>101-72-4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solidFill>
                            <a:srgbClr val="002060"/>
                          </a:solidFill>
                          <a:latin typeface="Calibri"/>
                          <a:ea typeface="Calibri"/>
                          <a:cs typeface="Times New Roman"/>
                        </a:rPr>
                        <a:t>N</a:t>
                      </a:r>
                      <a:r>
                        <a:rPr lang="ru-RU" sz="1400">
                          <a:solidFill>
                            <a:srgbClr val="002060"/>
                          </a:solidFill>
                          <a:latin typeface="Calibri"/>
                          <a:ea typeface="Calibri"/>
                          <a:cs typeface="Times New Roman"/>
                        </a:rPr>
                        <a:t>-Изопропил-</a:t>
                      </a:r>
                      <a:r>
                        <a:rPr lang="en-US" sz="1400">
                          <a:solidFill>
                            <a:srgbClr val="002060"/>
                          </a:solidFill>
                          <a:latin typeface="Calibri"/>
                          <a:ea typeface="Calibri"/>
                          <a:cs typeface="Times New Roman"/>
                        </a:rPr>
                        <a:t>N</a:t>
                      </a:r>
                      <a:r>
                        <a:rPr lang="ru-RU" sz="1400">
                          <a:solidFill>
                            <a:srgbClr val="002060"/>
                          </a:solidFill>
                          <a:latin typeface="Calibri"/>
                          <a:ea typeface="Calibri"/>
                          <a:cs typeface="Times New Roman"/>
                        </a:rPr>
                        <a:t>’-</a:t>
                      </a:r>
                      <a:r>
                        <a:rPr lang="ru-RU" sz="1400" err="1">
                          <a:solidFill>
                            <a:srgbClr val="002060"/>
                          </a:solidFill>
                          <a:latin typeface="Calibri"/>
                          <a:ea typeface="Calibri"/>
                          <a:cs typeface="Times New Roman"/>
                        </a:rPr>
                        <a:t>фенил-п-фенилендиамин</a:t>
                      </a:r>
                      <a:r>
                        <a:rPr lang="ru-RU" sz="1400">
                          <a:solidFill>
                            <a:srgbClr val="002060"/>
                          </a:solidFill>
                          <a:latin typeface="Calibri"/>
                          <a:ea typeface="Calibri"/>
                          <a:cs typeface="Times New Roman"/>
                        </a:rPr>
                        <a:t> ИФФД (</a:t>
                      </a:r>
                      <a:r>
                        <a:rPr lang="en-US" sz="1400">
                          <a:solidFill>
                            <a:srgbClr val="002060"/>
                          </a:solidFill>
                          <a:latin typeface="Calibri"/>
                          <a:ea typeface="Calibri"/>
                          <a:cs typeface="Times New Roman"/>
                        </a:rPr>
                        <a:t>IPPD</a:t>
                      </a:r>
                      <a:r>
                        <a:rPr lang="ru-RU" sz="1400">
                          <a:solidFill>
                            <a:srgbClr val="002060"/>
                          </a:solidFill>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400">
                          <a:solidFill>
                            <a:srgbClr val="002060"/>
                          </a:solidFill>
                          <a:latin typeface="Calibri"/>
                          <a:ea typeface="Calibri"/>
                          <a:cs typeface="Times New Roman"/>
                        </a:rPr>
                        <a:t>Является </a:t>
                      </a:r>
                      <a:r>
                        <a:rPr lang="ru-RU" sz="1400" err="1">
                          <a:solidFill>
                            <a:srgbClr val="002060"/>
                          </a:solidFill>
                          <a:latin typeface="Calibri"/>
                          <a:ea typeface="Calibri"/>
                          <a:cs typeface="Times New Roman"/>
                        </a:rPr>
                        <a:t>антиозонантом</a:t>
                      </a:r>
                      <a:r>
                        <a:rPr lang="ru-RU" sz="1400">
                          <a:solidFill>
                            <a:srgbClr val="002060"/>
                          </a:solidFill>
                          <a:latin typeface="Calibri"/>
                          <a:ea typeface="Calibri"/>
                          <a:cs typeface="Times New Roman"/>
                        </a:rPr>
                        <a:t>, </a:t>
                      </a:r>
                      <a:r>
                        <a:rPr lang="ru-RU" sz="1400" err="1" smtClean="0">
                          <a:solidFill>
                            <a:srgbClr val="002060"/>
                          </a:solidFill>
                          <a:latin typeface="Calibri"/>
                          <a:ea typeface="Calibri"/>
                          <a:cs typeface="Times New Roman"/>
                        </a:rPr>
                        <a:t>антиокси-дантом</a:t>
                      </a:r>
                      <a:r>
                        <a:rPr lang="ru-RU" sz="1400" smtClean="0">
                          <a:solidFill>
                            <a:srgbClr val="002060"/>
                          </a:solidFill>
                          <a:latin typeface="Calibri"/>
                          <a:ea typeface="Calibri"/>
                          <a:cs typeface="Times New Roman"/>
                        </a:rPr>
                        <a:t> </a:t>
                      </a:r>
                      <a:r>
                        <a:rPr lang="ru-RU" sz="1400">
                          <a:solidFill>
                            <a:srgbClr val="002060"/>
                          </a:solidFill>
                          <a:latin typeface="Calibri"/>
                          <a:ea typeface="Calibri"/>
                          <a:cs typeface="Times New Roman"/>
                        </a:rPr>
                        <a:t>и </a:t>
                      </a:r>
                      <a:r>
                        <a:rPr lang="ru-RU" sz="1400" err="1">
                          <a:solidFill>
                            <a:srgbClr val="002060"/>
                          </a:solidFill>
                          <a:latin typeface="Calibri"/>
                          <a:ea typeface="Calibri"/>
                          <a:cs typeface="Times New Roman"/>
                        </a:rPr>
                        <a:t>противоутомителем</a:t>
                      </a:r>
                      <a:r>
                        <a:rPr lang="ru-RU" sz="1400">
                          <a:solidFill>
                            <a:srgbClr val="002060"/>
                          </a:solidFill>
                          <a:latin typeface="Calibri"/>
                          <a:ea typeface="Calibri"/>
                          <a:cs typeface="Times New Roman"/>
                        </a:rPr>
                        <a:t> для резин промышленного назначения в условиях статической и динамической </a:t>
                      </a:r>
                      <a:r>
                        <a:rPr lang="ru-RU" sz="1400" err="1" smtClean="0">
                          <a:solidFill>
                            <a:srgbClr val="002060"/>
                          </a:solidFill>
                          <a:latin typeface="Calibri"/>
                          <a:ea typeface="Calibri"/>
                          <a:cs typeface="Times New Roman"/>
                        </a:rPr>
                        <a:t>дефор-мации</a:t>
                      </a:r>
                      <a:r>
                        <a:rPr lang="ru-RU" sz="1400">
                          <a:solidFill>
                            <a:srgbClr val="002060"/>
                          </a:solidFill>
                          <a:latin typeface="Calibri"/>
                          <a:ea typeface="Calibri"/>
                          <a:cs typeface="Times New Roman"/>
                        </a:rPr>
                        <a:t>. </a:t>
                      </a:r>
                    </a:p>
                    <a:p>
                      <a:pPr algn="just">
                        <a:lnSpc>
                          <a:spcPct val="107000"/>
                        </a:lnSpc>
                        <a:spcAft>
                          <a:spcPts val="0"/>
                        </a:spcAft>
                      </a:pPr>
                      <a:r>
                        <a:rPr lang="ru-RU" sz="1400" err="1">
                          <a:solidFill>
                            <a:srgbClr val="002060"/>
                          </a:solidFill>
                          <a:latin typeface="Calibri"/>
                          <a:ea typeface="Calibri"/>
                          <a:cs typeface="Times New Roman"/>
                        </a:rPr>
                        <a:t>Пассивирует</a:t>
                      </a:r>
                      <a:r>
                        <a:rPr lang="ru-RU" sz="1400">
                          <a:solidFill>
                            <a:srgbClr val="002060"/>
                          </a:solidFill>
                          <a:latin typeface="Calibri"/>
                          <a:ea typeface="Calibri"/>
                          <a:cs typeface="Times New Roman"/>
                        </a:rPr>
                        <a:t> окисляющее действие тяжелых металлов (медь, марганец), особенно в сочетании с ТМХ. </a:t>
                      </a:r>
                    </a:p>
                    <a:p>
                      <a:pPr algn="just">
                        <a:lnSpc>
                          <a:spcPct val="107000"/>
                        </a:lnSpc>
                        <a:spcAft>
                          <a:spcPts val="0"/>
                        </a:spcAft>
                      </a:pPr>
                      <a:r>
                        <a:rPr lang="ru-RU" sz="1400">
                          <a:solidFill>
                            <a:srgbClr val="002060"/>
                          </a:solidFill>
                          <a:latin typeface="Calibri"/>
                          <a:ea typeface="Calibri"/>
                          <a:cs typeface="Times New Roman"/>
                        </a:rPr>
                        <a:t>Продолжительность действия </a:t>
                      </a:r>
                      <a:r>
                        <a:rPr lang="ru-RU" sz="1400" err="1" smtClean="0">
                          <a:solidFill>
                            <a:srgbClr val="002060"/>
                          </a:solidFill>
                          <a:latin typeface="Calibri"/>
                          <a:ea typeface="Calibri"/>
                          <a:cs typeface="Times New Roman"/>
                        </a:rPr>
                        <a:t>ограни-чена</a:t>
                      </a:r>
                      <a:r>
                        <a:rPr lang="ru-RU" sz="1400" smtClean="0">
                          <a:solidFill>
                            <a:srgbClr val="002060"/>
                          </a:solidFill>
                          <a:latin typeface="Calibri"/>
                          <a:ea typeface="Calibri"/>
                          <a:cs typeface="Times New Roman"/>
                        </a:rPr>
                        <a:t> </a:t>
                      </a:r>
                      <a:r>
                        <a:rPr lang="ru-RU" sz="1400">
                          <a:solidFill>
                            <a:srgbClr val="002060"/>
                          </a:solidFill>
                          <a:latin typeface="Calibri"/>
                          <a:ea typeface="Calibri"/>
                          <a:cs typeface="Times New Roman"/>
                        </a:rPr>
                        <a:t>высокой стойкостью </a:t>
                      </a:r>
                      <a:r>
                        <a:rPr lang="ru-RU" sz="1400" smtClean="0">
                          <a:solidFill>
                            <a:srgbClr val="002060"/>
                          </a:solidFill>
                          <a:latin typeface="Calibri"/>
                          <a:ea typeface="Calibri"/>
                          <a:cs typeface="Times New Roman"/>
                        </a:rPr>
                        <a:t>расходования </a:t>
                      </a:r>
                      <a:r>
                        <a:rPr lang="ru-RU" sz="1400">
                          <a:solidFill>
                            <a:srgbClr val="002060"/>
                          </a:solidFill>
                          <a:latin typeface="Calibri"/>
                          <a:ea typeface="Calibri"/>
                          <a:cs typeface="Times New Roman"/>
                        </a:rPr>
                        <a:t>продукта из резины.</a:t>
                      </a:r>
                    </a:p>
                    <a:p>
                      <a:pPr algn="just">
                        <a:lnSpc>
                          <a:spcPct val="107000"/>
                        </a:lnSpc>
                        <a:spcAft>
                          <a:spcPts val="0"/>
                        </a:spcAft>
                      </a:pPr>
                      <a:r>
                        <a:rPr lang="ru-RU" sz="1400">
                          <a:solidFill>
                            <a:srgbClr val="002060"/>
                          </a:solidFill>
                          <a:latin typeface="Calibri"/>
                          <a:ea typeface="Calibri"/>
                          <a:cs typeface="Times New Roman"/>
                        </a:rPr>
                        <a:t>9 класс опасности</a:t>
                      </a:r>
                      <a:r>
                        <a:rPr lang="ru-RU" sz="1400" smtClean="0">
                          <a:solidFill>
                            <a:srgbClr val="002060"/>
                          </a:solidFill>
                          <a:latin typeface="Calibri"/>
                          <a:ea typeface="Calibri"/>
                          <a:cs typeface="Times New Roman"/>
                        </a:rPr>
                        <a:t>.</a:t>
                      </a:r>
                      <a:endParaRPr lang="ru-RU" sz="1400">
                        <a:solidFill>
                          <a:srgbClr val="00206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8" name="Рисунок 17" descr="http://www.chemicalbook.com/CAS/GIF/101-72-4.gif"/>
          <p:cNvPicPr/>
          <p:nvPr/>
        </p:nvPicPr>
        <p:blipFill>
          <a:blip r:embed="rId4">
            <a:extLst>
              <a:ext uri="{28A0092B-C50C-407E-A947-70E740481C1C}">
                <a14:useLocalDpi xmlns:a14="http://schemas.microsoft.com/office/drawing/2010/main" val="0"/>
              </a:ext>
            </a:extLst>
          </a:blip>
          <a:srcRect/>
          <a:stretch>
            <a:fillRect/>
          </a:stretch>
        </p:blipFill>
        <p:spPr bwMode="auto">
          <a:xfrm>
            <a:off x="3848417" y="3094990"/>
            <a:ext cx="1652277" cy="834076"/>
          </a:xfrm>
          <a:prstGeom prst="rect">
            <a:avLst/>
          </a:prstGeom>
          <a:noFill/>
          <a:ln>
            <a:noFill/>
          </a:ln>
        </p:spPr>
      </p:pic>
      <p:grpSp>
        <p:nvGrpSpPr>
          <p:cNvPr id="10" name="Группа 8"/>
          <p:cNvGrpSpPr/>
          <p:nvPr/>
        </p:nvGrpSpPr>
        <p:grpSpPr>
          <a:xfrm>
            <a:off x="-32" y="0"/>
            <a:ext cx="9144032" cy="642918"/>
            <a:chOff x="-32" y="0"/>
            <a:chExt cx="9144032" cy="642918"/>
          </a:xfrm>
          <a:solidFill>
            <a:schemeClr val="tx2">
              <a:lumMod val="20000"/>
              <a:lumOff val="80000"/>
            </a:schemeClr>
          </a:solidFill>
          <a:effectLst/>
        </p:grpSpPr>
        <p:grpSp>
          <p:nvGrpSpPr>
            <p:cNvPr id="12" name="Группа 4"/>
            <p:cNvGrpSpPr/>
            <p:nvPr/>
          </p:nvGrpSpPr>
          <p:grpSpPr>
            <a:xfrm>
              <a:off x="0" y="0"/>
              <a:ext cx="9144000" cy="642918"/>
              <a:chOff x="0" y="0"/>
              <a:chExt cx="9144000" cy="642918"/>
            </a:xfrm>
            <a:grpFill/>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r>
                  <a:rPr lang="ru-RU" b="1" smtClean="0"/>
                  <a:t> </a:t>
                </a:r>
              </a:p>
              <a:p>
                <a:r>
                  <a:rPr lang="ru-RU" sz="1600" b="1" smtClean="0">
                    <a:solidFill>
                      <a:srgbClr val="0B02C6"/>
                    </a:solidFill>
                  </a:rPr>
                  <a:t>Модуль. </a:t>
                </a:r>
                <a:r>
                  <a:rPr lang="ru-RU" sz="1600" b="1" err="1" smtClean="0">
                    <a:solidFill>
                      <a:srgbClr val="0B02C6"/>
                    </a:solidFill>
                  </a:rPr>
                  <a:t>Противостарители</a:t>
                </a:r>
                <a:endParaRPr lang="ru-RU" sz="1600" smtClean="0">
                  <a:solidFill>
                    <a:srgbClr val="0B02C6"/>
                  </a:solidFill>
                </a:endParaRPr>
              </a:p>
            </p:txBody>
          </p:sp>
        </p:grpSp>
        <p:pic>
          <p:nvPicPr>
            <p:cNvPr id="13" name="Рисунок 12"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
        <p:nvSpPr>
          <p:cNvPr id="16" name="TextBox 15"/>
          <p:cNvSpPr txBox="1"/>
          <p:nvPr/>
        </p:nvSpPr>
        <p:spPr>
          <a:xfrm>
            <a:off x="2652392" y="714356"/>
            <a:ext cx="3776996" cy="369332"/>
          </a:xfrm>
          <a:prstGeom prst="rect">
            <a:avLst/>
          </a:prstGeom>
          <a:noFill/>
        </p:spPr>
        <p:txBody>
          <a:bodyPr wrap="none" rtlCol="0">
            <a:spAutoFit/>
          </a:bodyPr>
          <a:lstStyle/>
          <a:p>
            <a:pPr algn="ctr"/>
            <a:r>
              <a:rPr lang="ru-RU" altLang="ru-RU" b="1" smtClean="0">
                <a:solidFill>
                  <a:srgbClr val="C00000"/>
                </a:solidFill>
                <a:cs typeface="Tahoma" pitchFamily="34" charset="0"/>
              </a:rPr>
              <a:t>Противостарители (антиоксиданты)</a:t>
            </a:r>
            <a:endParaRPr lang="ru-RU" altLang="ru-RU">
              <a:solidFill>
                <a:srgbClr val="C00000"/>
              </a:solidFill>
              <a:cs typeface="Tahoma"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198</a:t>
            </a:fld>
            <a:endParaRPr lang="ru-RU"/>
          </a:p>
        </p:txBody>
      </p:sp>
      <p:sp>
        <p:nvSpPr>
          <p:cNvPr id="9" name="TextBox 8"/>
          <p:cNvSpPr txBox="1"/>
          <p:nvPr/>
        </p:nvSpPr>
        <p:spPr>
          <a:xfrm>
            <a:off x="2652392" y="714356"/>
            <a:ext cx="3776996" cy="369332"/>
          </a:xfrm>
          <a:prstGeom prst="rect">
            <a:avLst/>
          </a:prstGeom>
          <a:noFill/>
        </p:spPr>
        <p:txBody>
          <a:bodyPr wrap="none" rtlCol="0">
            <a:spAutoFit/>
          </a:bodyPr>
          <a:lstStyle/>
          <a:p>
            <a:pPr algn="ctr"/>
            <a:r>
              <a:rPr lang="ru-RU" altLang="ru-RU" b="1" smtClean="0">
                <a:solidFill>
                  <a:srgbClr val="C00000"/>
                </a:solidFill>
                <a:cs typeface="Tahoma" pitchFamily="34" charset="0"/>
              </a:rPr>
              <a:t>Противостарители (антиоксиданты)</a:t>
            </a:r>
            <a:endParaRPr lang="ru-RU" altLang="ru-RU">
              <a:solidFill>
                <a:srgbClr val="C00000"/>
              </a:solidFill>
              <a:cs typeface="Tahoma" pitchFamily="34" charset="0"/>
            </a:endParaRPr>
          </a:p>
        </p:txBody>
      </p:sp>
      <p:graphicFrame>
        <p:nvGraphicFramePr>
          <p:cNvPr id="11" name="Таблица 10"/>
          <p:cNvGraphicFramePr>
            <a:graphicFrameLocks noGrp="1"/>
          </p:cNvGraphicFramePr>
          <p:nvPr/>
        </p:nvGraphicFramePr>
        <p:xfrm>
          <a:off x="285720" y="1142984"/>
          <a:ext cx="8572559" cy="5357850"/>
        </p:xfrm>
        <a:graphic>
          <a:graphicData uri="http://schemas.openxmlformats.org/drawingml/2006/table">
            <a:tbl>
              <a:tblPr/>
              <a:tblGrid>
                <a:gridCol w="289635">
                  <a:extLst>
                    <a:ext uri="{9D8B030D-6E8A-4147-A177-3AD203B41FA5}">
                      <a16:colId xmlns:a16="http://schemas.microsoft.com/office/drawing/2014/main" val="20000"/>
                    </a:ext>
                  </a:extLst>
                </a:gridCol>
                <a:gridCol w="1139125">
                  <a:extLst>
                    <a:ext uri="{9D8B030D-6E8A-4147-A177-3AD203B41FA5}">
                      <a16:colId xmlns:a16="http://schemas.microsoft.com/office/drawing/2014/main" val="20001"/>
                    </a:ext>
                  </a:extLst>
                </a:gridCol>
                <a:gridCol w="1188140">
                  <a:extLst>
                    <a:ext uri="{9D8B030D-6E8A-4147-A177-3AD203B41FA5}">
                      <a16:colId xmlns:a16="http://schemas.microsoft.com/office/drawing/2014/main" val="20002"/>
                    </a:ext>
                  </a:extLst>
                </a:gridCol>
                <a:gridCol w="812250">
                  <a:extLst>
                    <a:ext uri="{9D8B030D-6E8A-4147-A177-3AD203B41FA5}">
                      <a16:colId xmlns:a16="http://schemas.microsoft.com/office/drawing/2014/main" val="20003"/>
                    </a:ext>
                  </a:extLst>
                </a:gridCol>
                <a:gridCol w="1857262">
                  <a:extLst>
                    <a:ext uri="{9D8B030D-6E8A-4147-A177-3AD203B41FA5}">
                      <a16:colId xmlns:a16="http://schemas.microsoft.com/office/drawing/2014/main" val="20004"/>
                    </a:ext>
                  </a:extLst>
                </a:gridCol>
                <a:gridCol w="3286147">
                  <a:extLst>
                    <a:ext uri="{9D8B030D-6E8A-4147-A177-3AD203B41FA5}">
                      <a16:colId xmlns:a16="http://schemas.microsoft.com/office/drawing/2014/main" val="20005"/>
                    </a:ext>
                  </a:extLst>
                </a:gridCol>
              </a:tblGrid>
              <a:tr h="381003">
                <a:tc>
                  <a:txBody>
                    <a:bodyPr/>
                    <a:lstStyle/>
                    <a:p>
                      <a:pPr algn="ctr">
                        <a:lnSpc>
                          <a:spcPct val="107000"/>
                        </a:lnSpc>
                        <a:spcAft>
                          <a:spcPts val="0"/>
                        </a:spcAft>
                      </a:pPr>
                      <a:r>
                        <a:rPr lang="ru-RU" sz="1400" b="1">
                          <a:solidFill>
                            <a:srgbClr val="002060"/>
                          </a:solidFill>
                          <a:latin typeface="Calibri"/>
                          <a:ea typeface="Calibri"/>
                          <a:cs typeface="Times New Roman"/>
                        </a:rPr>
                        <a:t>№</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Торговое название КНР</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Торговое название в РФ и др. странах</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a:t>
                      </a:r>
                      <a:r>
                        <a:rPr lang="en-US" sz="1400" b="1">
                          <a:solidFill>
                            <a:srgbClr val="002060"/>
                          </a:solidFill>
                          <a:latin typeface="Calibri"/>
                          <a:ea typeface="Calibri"/>
                          <a:cs typeface="Times New Roman"/>
                        </a:rPr>
                        <a:t>CAS</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Химическая формула</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Свойства</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33508">
                <a:tc>
                  <a:txBody>
                    <a:bodyPr/>
                    <a:lstStyle/>
                    <a:p>
                      <a:pPr>
                        <a:lnSpc>
                          <a:spcPct val="107000"/>
                        </a:lnSpc>
                        <a:spcAft>
                          <a:spcPts val="0"/>
                        </a:spcAft>
                      </a:pPr>
                      <a:r>
                        <a:rPr lang="ru-RU" sz="1400">
                          <a:solidFill>
                            <a:srgbClr val="002060"/>
                          </a:solidFill>
                          <a:latin typeface="Calibri"/>
                          <a:ea typeface="Calibri"/>
                          <a:cs typeface="Times New Roman"/>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solidFill>
                            <a:srgbClr val="002060"/>
                          </a:solidFill>
                          <a:latin typeface="Calibri"/>
                          <a:ea typeface="Calibri"/>
                          <a:cs typeface="Times New Roman"/>
                        </a:rPr>
                        <a:t>Antioxidant</a:t>
                      </a:r>
                      <a:r>
                        <a:rPr lang="ru-RU" sz="1400">
                          <a:solidFill>
                            <a:srgbClr val="002060"/>
                          </a:solidFill>
                          <a:latin typeface="Calibri"/>
                          <a:ea typeface="Calibri"/>
                          <a:cs typeface="Times New Roman"/>
                        </a:rPr>
                        <a:t> 6</a:t>
                      </a:r>
                      <a:r>
                        <a:rPr lang="en-US" sz="1400">
                          <a:solidFill>
                            <a:srgbClr val="002060"/>
                          </a:solidFill>
                          <a:latin typeface="Calibri"/>
                          <a:ea typeface="Calibri"/>
                          <a:cs typeface="Times New Roman"/>
                        </a:rPr>
                        <a:t>PPD</a:t>
                      </a:r>
                      <a:endParaRPr lang="ru-RU" sz="1400">
                        <a:solidFill>
                          <a:srgbClr val="00206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solidFill>
                            <a:srgbClr val="002060"/>
                          </a:solidFill>
                          <a:latin typeface="Calibri"/>
                          <a:ea typeface="Calibri"/>
                          <a:cs typeface="Times New Roman"/>
                        </a:rPr>
                        <a:t>Suntoflex</a:t>
                      </a:r>
                      <a:r>
                        <a:rPr lang="ru-RU" sz="1400">
                          <a:solidFill>
                            <a:srgbClr val="002060"/>
                          </a:solidFill>
                          <a:latin typeface="Calibri"/>
                          <a:ea typeface="Calibri"/>
                          <a:cs typeface="Times New Roman"/>
                        </a:rPr>
                        <a:t> 6</a:t>
                      </a:r>
                      <a:r>
                        <a:rPr lang="en-US" sz="1400">
                          <a:solidFill>
                            <a:srgbClr val="002060"/>
                          </a:solidFill>
                          <a:latin typeface="Calibri"/>
                          <a:ea typeface="Calibri"/>
                          <a:cs typeface="Times New Roman"/>
                        </a:rPr>
                        <a:t>PPD</a:t>
                      </a:r>
                      <a:r>
                        <a:rPr lang="ru-RU" sz="1400">
                          <a:solidFill>
                            <a:srgbClr val="002060"/>
                          </a:solidFill>
                          <a:latin typeface="Calibri"/>
                          <a:ea typeface="Calibri"/>
                          <a:cs typeface="Times New Roman"/>
                        </a:rPr>
                        <a:t> (Бельгия)</a:t>
                      </a:r>
                    </a:p>
                    <a:p>
                      <a:pPr>
                        <a:lnSpc>
                          <a:spcPct val="107000"/>
                        </a:lnSpc>
                        <a:spcAft>
                          <a:spcPts val="0"/>
                        </a:spcAft>
                      </a:pPr>
                      <a:r>
                        <a:rPr lang="en-US" sz="1400">
                          <a:solidFill>
                            <a:srgbClr val="002060"/>
                          </a:solidFill>
                          <a:latin typeface="Calibri"/>
                          <a:ea typeface="Calibri"/>
                          <a:cs typeface="Times New Roman"/>
                        </a:rPr>
                        <a:t>Vulkanox</a:t>
                      </a:r>
                      <a:r>
                        <a:rPr lang="ru-RU" sz="1400">
                          <a:solidFill>
                            <a:srgbClr val="002060"/>
                          </a:solidFill>
                          <a:latin typeface="Calibri"/>
                          <a:ea typeface="Calibri"/>
                          <a:cs typeface="Times New Roman"/>
                        </a:rPr>
                        <a:t> 4020 (Германия)</a:t>
                      </a:r>
                    </a:p>
                    <a:p>
                      <a:pPr>
                        <a:lnSpc>
                          <a:spcPct val="107000"/>
                        </a:lnSpc>
                        <a:spcAft>
                          <a:spcPts val="0"/>
                        </a:spcAft>
                      </a:pPr>
                      <a:r>
                        <a:rPr lang="en-US" sz="1400">
                          <a:solidFill>
                            <a:srgbClr val="002060"/>
                          </a:solidFill>
                          <a:latin typeface="Calibri"/>
                          <a:ea typeface="Calibri"/>
                          <a:cs typeface="Times New Roman"/>
                        </a:rPr>
                        <a:t>Dusantox</a:t>
                      </a:r>
                      <a:r>
                        <a:rPr lang="ru-RU" sz="1400">
                          <a:solidFill>
                            <a:srgbClr val="002060"/>
                          </a:solidFill>
                          <a:latin typeface="Calibri"/>
                          <a:ea typeface="Calibri"/>
                          <a:cs typeface="Times New Roman"/>
                        </a:rPr>
                        <a:t> 6</a:t>
                      </a:r>
                      <a:r>
                        <a:rPr lang="en-US" sz="1400">
                          <a:solidFill>
                            <a:srgbClr val="002060"/>
                          </a:solidFill>
                          <a:latin typeface="Calibri"/>
                          <a:ea typeface="Calibri"/>
                          <a:cs typeface="Times New Roman"/>
                        </a:rPr>
                        <a:t>PPD</a:t>
                      </a:r>
                      <a:r>
                        <a:rPr lang="ru-RU" sz="1400">
                          <a:solidFill>
                            <a:srgbClr val="002060"/>
                          </a:solidFill>
                          <a:latin typeface="Calibri"/>
                          <a:ea typeface="Calibri"/>
                          <a:cs typeface="Times New Roman"/>
                        </a:rPr>
                        <a:t> (Словакия)</a:t>
                      </a:r>
                    </a:p>
                    <a:p>
                      <a:pPr>
                        <a:lnSpc>
                          <a:spcPct val="107000"/>
                        </a:lnSpc>
                        <a:spcAft>
                          <a:spcPts val="0"/>
                        </a:spcAft>
                      </a:pPr>
                      <a:r>
                        <a:rPr lang="en-US" sz="1400">
                          <a:solidFill>
                            <a:srgbClr val="002060"/>
                          </a:solidFill>
                          <a:latin typeface="Calibri"/>
                          <a:ea typeface="Calibri"/>
                          <a:cs typeface="Times New Roman"/>
                        </a:rPr>
                        <a:t>Pilflex</a:t>
                      </a:r>
                      <a:r>
                        <a:rPr lang="ru-RU" sz="1400">
                          <a:solidFill>
                            <a:srgbClr val="002060"/>
                          </a:solidFill>
                          <a:latin typeface="Calibri"/>
                          <a:ea typeface="Calibri"/>
                          <a:cs typeface="Times New Roman"/>
                        </a:rPr>
                        <a:t> 13 (Индия)</a:t>
                      </a:r>
                    </a:p>
                    <a:p>
                      <a:pPr>
                        <a:lnSpc>
                          <a:spcPct val="107000"/>
                        </a:lnSpc>
                        <a:spcAft>
                          <a:spcPts val="0"/>
                        </a:spcAft>
                      </a:pPr>
                      <a:r>
                        <a:rPr lang="en-US" sz="1400">
                          <a:solidFill>
                            <a:srgbClr val="002060"/>
                          </a:solidFill>
                          <a:latin typeface="Calibri"/>
                          <a:ea typeface="Calibri"/>
                          <a:cs typeface="Times New Roman"/>
                        </a:rPr>
                        <a:t>Accinox ZC </a:t>
                      </a:r>
                      <a:r>
                        <a:rPr lang="ru-RU" sz="1400">
                          <a:solidFill>
                            <a:srgbClr val="002060"/>
                          </a:solidFill>
                          <a:latin typeface="Calibri"/>
                          <a:ea typeface="Calibri"/>
                          <a:cs typeface="Times New Roman"/>
                        </a:rPr>
                        <a:t>(Индия)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solidFill>
                            <a:srgbClr val="002060"/>
                          </a:solidFill>
                          <a:latin typeface="Calibri"/>
                          <a:ea typeface="Calibri"/>
                          <a:cs typeface="Times New Roman"/>
                        </a:rPr>
                        <a:t>793-24-8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solidFill>
                            <a:srgbClr val="002060"/>
                          </a:solidFill>
                          <a:latin typeface="Calibri"/>
                          <a:ea typeface="Calibri"/>
                          <a:cs typeface="Times New Roman"/>
                        </a:rPr>
                        <a:t>N</a:t>
                      </a:r>
                      <a:r>
                        <a:rPr lang="ru-RU" sz="1400">
                          <a:solidFill>
                            <a:srgbClr val="002060"/>
                          </a:solidFill>
                          <a:latin typeface="Calibri"/>
                          <a:ea typeface="Calibri"/>
                          <a:cs typeface="Times New Roman"/>
                        </a:rPr>
                        <a:t>-(1,3-диметилбутил)-</a:t>
                      </a:r>
                      <a:r>
                        <a:rPr lang="en-US" sz="1400">
                          <a:solidFill>
                            <a:srgbClr val="002060"/>
                          </a:solidFill>
                          <a:latin typeface="Calibri"/>
                          <a:ea typeface="Calibri"/>
                          <a:cs typeface="Times New Roman"/>
                        </a:rPr>
                        <a:t>N</a:t>
                      </a:r>
                      <a:r>
                        <a:rPr lang="ru-RU" sz="1400">
                          <a:solidFill>
                            <a:srgbClr val="002060"/>
                          </a:solidFill>
                          <a:latin typeface="Calibri"/>
                          <a:ea typeface="Calibri"/>
                          <a:cs typeface="Times New Roman"/>
                        </a:rPr>
                        <a:t>’-фенил-п-фенилдиамин 6 ФФД (6</a:t>
                      </a:r>
                      <a:r>
                        <a:rPr lang="en-US" sz="1400">
                          <a:solidFill>
                            <a:srgbClr val="002060"/>
                          </a:solidFill>
                          <a:latin typeface="Calibri"/>
                          <a:ea typeface="Calibri"/>
                          <a:cs typeface="Times New Roman"/>
                        </a:rPr>
                        <a:t>PPD</a:t>
                      </a:r>
                      <a:r>
                        <a:rPr lang="ru-RU" sz="1400">
                          <a:solidFill>
                            <a:srgbClr val="002060"/>
                          </a:solidFill>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solidFill>
                            <a:srgbClr val="002060"/>
                          </a:solidFill>
                          <a:latin typeface="Calibri"/>
                          <a:ea typeface="Calibri"/>
                          <a:cs typeface="Times New Roman"/>
                        </a:rPr>
                        <a:t>Является антиоксидантом для синтетических каучуков, </a:t>
                      </a:r>
                      <a:r>
                        <a:rPr lang="ru-RU" sz="1400" err="1">
                          <a:solidFill>
                            <a:srgbClr val="002060"/>
                          </a:solidFill>
                          <a:latin typeface="Calibri"/>
                          <a:ea typeface="Calibri"/>
                          <a:cs typeface="Times New Roman"/>
                        </a:rPr>
                        <a:t>антиозонантом</a:t>
                      </a:r>
                      <a:r>
                        <a:rPr lang="ru-RU" sz="1400">
                          <a:solidFill>
                            <a:srgbClr val="002060"/>
                          </a:solidFill>
                          <a:latin typeface="Calibri"/>
                          <a:ea typeface="Calibri"/>
                          <a:cs typeface="Times New Roman"/>
                        </a:rPr>
                        <a:t>, антиоксидантом и </a:t>
                      </a:r>
                      <a:r>
                        <a:rPr lang="ru-RU" sz="1400" err="1">
                          <a:solidFill>
                            <a:srgbClr val="002060"/>
                          </a:solidFill>
                          <a:latin typeface="Calibri"/>
                          <a:ea typeface="Calibri"/>
                          <a:cs typeface="Times New Roman"/>
                        </a:rPr>
                        <a:t>противоутомителем</a:t>
                      </a:r>
                      <a:r>
                        <a:rPr lang="ru-RU" sz="1400">
                          <a:solidFill>
                            <a:srgbClr val="002060"/>
                          </a:solidFill>
                          <a:latin typeface="Calibri"/>
                          <a:ea typeface="Calibri"/>
                          <a:cs typeface="Times New Roman"/>
                        </a:rPr>
                        <a:t> для резин промышленного назначения в условиях статической и динамической деформации. </a:t>
                      </a:r>
                    </a:p>
                    <a:p>
                      <a:pPr>
                        <a:lnSpc>
                          <a:spcPct val="107000"/>
                        </a:lnSpc>
                        <a:spcAft>
                          <a:spcPts val="0"/>
                        </a:spcAft>
                      </a:pPr>
                      <a:r>
                        <a:rPr lang="ru-RU" sz="1400" err="1">
                          <a:solidFill>
                            <a:srgbClr val="002060"/>
                          </a:solidFill>
                          <a:latin typeface="Calibri"/>
                          <a:ea typeface="Calibri"/>
                          <a:cs typeface="Times New Roman"/>
                        </a:rPr>
                        <a:t>Пассивирует</a:t>
                      </a:r>
                      <a:r>
                        <a:rPr lang="ru-RU" sz="1400">
                          <a:solidFill>
                            <a:srgbClr val="002060"/>
                          </a:solidFill>
                          <a:latin typeface="Calibri"/>
                          <a:ea typeface="Calibri"/>
                          <a:cs typeface="Times New Roman"/>
                        </a:rPr>
                        <a:t> окисляющее действие тяжелых металлов (медь, марганец), особенно с ТМХ.</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77047">
                <a:tc>
                  <a:txBody>
                    <a:bodyPr/>
                    <a:lstStyle/>
                    <a:p>
                      <a:pPr>
                        <a:lnSpc>
                          <a:spcPct val="107000"/>
                        </a:lnSpc>
                        <a:spcAft>
                          <a:spcPts val="0"/>
                        </a:spcAft>
                      </a:pPr>
                      <a:r>
                        <a:rPr lang="ru-RU" sz="1400">
                          <a:solidFill>
                            <a:srgbClr val="002060"/>
                          </a:solidFill>
                          <a:latin typeface="Calibri"/>
                          <a:ea typeface="Calibri"/>
                          <a:cs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solidFill>
                            <a:srgbClr val="002060"/>
                          </a:solidFill>
                          <a:latin typeface="Calibri"/>
                          <a:ea typeface="Calibri"/>
                          <a:cs typeface="Times New Roman"/>
                        </a:rPr>
                        <a:t>Antioxidant DPNPD</a:t>
                      </a:r>
                      <a:endParaRPr lang="ru-RU" sz="1400">
                        <a:solidFill>
                          <a:srgbClr val="00206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err="1">
                          <a:solidFill>
                            <a:srgbClr val="002060"/>
                          </a:solidFill>
                          <a:latin typeface="Calibri"/>
                          <a:ea typeface="Calibri"/>
                          <a:cs typeface="Times New Roman"/>
                        </a:rPr>
                        <a:t>Диафен</a:t>
                      </a:r>
                      <a:r>
                        <a:rPr lang="ru-RU" sz="1400">
                          <a:solidFill>
                            <a:srgbClr val="002060"/>
                          </a:solidFill>
                          <a:latin typeface="Calibri"/>
                          <a:ea typeface="Calibri"/>
                          <a:cs typeface="Times New Roman"/>
                        </a:rPr>
                        <a:t> НН (Россия)</a:t>
                      </a:r>
                    </a:p>
                    <a:p>
                      <a:pPr>
                        <a:lnSpc>
                          <a:spcPct val="107000"/>
                        </a:lnSpc>
                        <a:spcAft>
                          <a:spcPts val="0"/>
                        </a:spcAft>
                      </a:pPr>
                      <a:r>
                        <a:rPr lang="en-US" sz="1400" err="1">
                          <a:solidFill>
                            <a:srgbClr val="002060"/>
                          </a:solidFill>
                          <a:latin typeface="Calibri"/>
                          <a:ea typeface="Calibri"/>
                          <a:cs typeface="Times New Roman"/>
                        </a:rPr>
                        <a:t>Agerie</a:t>
                      </a:r>
                      <a:r>
                        <a:rPr lang="en-US" sz="1400">
                          <a:solidFill>
                            <a:srgbClr val="002060"/>
                          </a:solidFill>
                          <a:latin typeface="Calibri"/>
                          <a:ea typeface="Calibri"/>
                          <a:cs typeface="Times New Roman"/>
                        </a:rPr>
                        <a:t> White</a:t>
                      </a:r>
                      <a:r>
                        <a:rPr lang="ru-RU" sz="1400">
                          <a:solidFill>
                            <a:srgbClr val="002060"/>
                          </a:solidFill>
                          <a:latin typeface="Calibri"/>
                          <a:ea typeface="Calibri"/>
                          <a:cs typeface="Times New Roman"/>
                        </a:rPr>
                        <a:t> (США)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solidFill>
                            <a:srgbClr val="002060"/>
                          </a:solidFill>
                          <a:latin typeface="Calibri"/>
                          <a:ea typeface="Calibri"/>
                          <a:cs typeface="Times New Roman"/>
                        </a:rPr>
                        <a:t>93-46-9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solidFill>
                            <a:srgbClr val="002060"/>
                          </a:solidFill>
                          <a:latin typeface="Calibri"/>
                          <a:ea typeface="Calibri"/>
                          <a:cs typeface="Times New Roman"/>
                        </a:rPr>
                        <a:t>N</a:t>
                      </a:r>
                      <a:r>
                        <a:rPr lang="ru-RU" sz="1400">
                          <a:solidFill>
                            <a:srgbClr val="002060"/>
                          </a:solidFill>
                          <a:latin typeface="Calibri"/>
                          <a:ea typeface="Calibri"/>
                          <a:cs typeface="Times New Roman"/>
                        </a:rPr>
                        <a:t>,</a:t>
                      </a:r>
                      <a:r>
                        <a:rPr lang="en-US" sz="1400">
                          <a:solidFill>
                            <a:srgbClr val="002060"/>
                          </a:solidFill>
                          <a:latin typeface="Calibri"/>
                          <a:ea typeface="Calibri"/>
                          <a:cs typeface="Times New Roman"/>
                        </a:rPr>
                        <a:t>N</a:t>
                      </a:r>
                      <a:r>
                        <a:rPr lang="ru-RU" sz="1400">
                          <a:solidFill>
                            <a:srgbClr val="002060"/>
                          </a:solidFill>
                          <a:latin typeface="Calibri"/>
                          <a:ea typeface="Calibri"/>
                          <a:cs typeface="Times New Roman"/>
                        </a:rPr>
                        <a:t>’-</a:t>
                      </a:r>
                      <a:r>
                        <a:rPr lang="ru-RU" sz="1400" err="1">
                          <a:solidFill>
                            <a:srgbClr val="002060"/>
                          </a:solidFill>
                          <a:latin typeface="Calibri"/>
                          <a:ea typeface="Calibri"/>
                          <a:cs typeface="Times New Roman"/>
                        </a:rPr>
                        <a:t>Ди(β-нафтил</a:t>
                      </a:r>
                      <a:r>
                        <a:rPr lang="ru-RU" sz="1400">
                          <a:solidFill>
                            <a:srgbClr val="002060"/>
                          </a:solidFill>
                          <a:latin typeface="Calibri"/>
                          <a:ea typeface="Calibri"/>
                          <a:cs typeface="Times New Roman"/>
                        </a:rPr>
                        <a:t>)-</a:t>
                      </a:r>
                      <a:r>
                        <a:rPr lang="ru-RU" sz="1400" err="1">
                          <a:solidFill>
                            <a:srgbClr val="002060"/>
                          </a:solidFill>
                          <a:latin typeface="Calibri"/>
                          <a:ea typeface="Calibri"/>
                          <a:cs typeface="Times New Roman"/>
                        </a:rPr>
                        <a:t>п-фенилендиамин</a:t>
                      </a:r>
                      <a:r>
                        <a:rPr lang="ru-RU" sz="1400">
                          <a:solidFill>
                            <a:srgbClr val="002060"/>
                          </a:solidFill>
                          <a:latin typeface="Calibri"/>
                          <a:ea typeface="Calibri"/>
                          <a:cs typeface="Times New Roman"/>
                        </a:rPr>
                        <a:t> ДБНФД (</a:t>
                      </a:r>
                      <a:r>
                        <a:rPr lang="en-US" sz="1400">
                          <a:solidFill>
                            <a:srgbClr val="002060"/>
                          </a:solidFill>
                          <a:latin typeface="Calibri"/>
                          <a:ea typeface="Calibri"/>
                          <a:cs typeface="Times New Roman"/>
                        </a:rPr>
                        <a:t>DBNPD</a:t>
                      </a:r>
                      <a:r>
                        <a:rPr lang="ru-RU" sz="1400">
                          <a:solidFill>
                            <a:srgbClr val="002060"/>
                          </a:solidFill>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solidFill>
                            <a:srgbClr val="002060"/>
                          </a:solidFill>
                          <a:latin typeface="Calibri"/>
                          <a:ea typeface="Calibri"/>
                          <a:cs typeface="Times New Roman"/>
                        </a:rPr>
                        <a:t>Является </a:t>
                      </a:r>
                      <a:r>
                        <a:rPr lang="ru-RU" sz="1400" err="1">
                          <a:solidFill>
                            <a:srgbClr val="002060"/>
                          </a:solidFill>
                          <a:latin typeface="Calibri"/>
                          <a:ea typeface="Calibri"/>
                          <a:cs typeface="Times New Roman"/>
                        </a:rPr>
                        <a:t>термостабилизатором</a:t>
                      </a:r>
                      <a:r>
                        <a:rPr lang="ru-RU" sz="1400">
                          <a:solidFill>
                            <a:srgbClr val="002060"/>
                          </a:solidFill>
                          <a:latin typeface="Calibri"/>
                          <a:ea typeface="Calibri"/>
                          <a:cs typeface="Times New Roman"/>
                        </a:rPr>
                        <a:t> для резин промышленного назначения. </a:t>
                      </a:r>
                    </a:p>
                    <a:p>
                      <a:pPr>
                        <a:lnSpc>
                          <a:spcPct val="107000"/>
                        </a:lnSpc>
                        <a:spcAft>
                          <a:spcPts val="0"/>
                        </a:spcAft>
                      </a:pPr>
                      <a:r>
                        <a:rPr lang="ru-RU" sz="1400">
                          <a:solidFill>
                            <a:srgbClr val="002060"/>
                          </a:solidFill>
                          <a:latin typeface="Calibri"/>
                          <a:ea typeface="Calibri"/>
                          <a:cs typeface="Times New Roman"/>
                        </a:rPr>
                        <a:t>Эффективно </a:t>
                      </a:r>
                      <a:r>
                        <a:rPr lang="ru-RU" sz="1400" err="1">
                          <a:solidFill>
                            <a:srgbClr val="002060"/>
                          </a:solidFill>
                          <a:latin typeface="Calibri"/>
                          <a:ea typeface="Calibri"/>
                          <a:cs typeface="Times New Roman"/>
                        </a:rPr>
                        <a:t>пассивирует</a:t>
                      </a:r>
                      <a:r>
                        <a:rPr lang="ru-RU" sz="1400">
                          <a:solidFill>
                            <a:srgbClr val="002060"/>
                          </a:solidFill>
                          <a:latin typeface="Calibri"/>
                          <a:ea typeface="Calibri"/>
                          <a:cs typeface="Times New Roman"/>
                        </a:rPr>
                        <a:t> действие солей металлов переменной валентности.</a:t>
                      </a:r>
                    </a:p>
                    <a:p>
                      <a:pPr>
                        <a:lnSpc>
                          <a:spcPct val="107000"/>
                        </a:lnSpc>
                        <a:spcAft>
                          <a:spcPts val="0"/>
                        </a:spcAft>
                      </a:pPr>
                      <a:r>
                        <a:rPr lang="ru-RU" sz="1400">
                          <a:solidFill>
                            <a:srgbClr val="002060"/>
                          </a:solidFill>
                          <a:latin typeface="Calibri"/>
                          <a:ea typeface="Calibri"/>
                          <a:cs typeface="Times New Roman"/>
                        </a:rPr>
                        <a:t>9 класс опасности</a:t>
                      </a:r>
                      <a:r>
                        <a:rPr lang="ru-RU" sz="1400" smtClean="0">
                          <a:solidFill>
                            <a:srgbClr val="002060"/>
                          </a:solidFill>
                          <a:latin typeface="Calibri"/>
                          <a:ea typeface="Calibri"/>
                          <a:cs typeface="Times New Roman"/>
                        </a:rPr>
                        <a:t>.</a:t>
                      </a:r>
                    </a:p>
                    <a:p>
                      <a:pPr>
                        <a:lnSpc>
                          <a:spcPct val="107000"/>
                        </a:lnSpc>
                        <a:spcAft>
                          <a:spcPts val="0"/>
                        </a:spcAft>
                      </a:pPr>
                      <a:endParaRPr lang="ru-RU" sz="1400" smtClean="0">
                        <a:solidFill>
                          <a:srgbClr val="00206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8" name="Рисунок 17" descr="http://www.chemicalbook.com/CAS/GIF/93-46-9.gif"/>
          <p:cNvPicPr/>
          <p:nvPr/>
        </p:nvPicPr>
        <p:blipFill>
          <a:blip r:embed="rId4">
            <a:extLst>
              <a:ext uri="{28A0092B-C50C-407E-A947-70E740481C1C}">
                <a14:useLocalDpi xmlns:a14="http://schemas.microsoft.com/office/drawing/2010/main" val="0"/>
              </a:ext>
            </a:extLst>
          </a:blip>
          <a:srcRect/>
          <a:stretch>
            <a:fillRect/>
          </a:stretch>
        </p:blipFill>
        <p:spPr bwMode="auto">
          <a:xfrm>
            <a:off x="3872285" y="3039316"/>
            <a:ext cx="1556971" cy="961188"/>
          </a:xfrm>
          <a:prstGeom prst="rect">
            <a:avLst/>
          </a:prstGeom>
          <a:noFill/>
          <a:ln>
            <a:noFill/>
          </a:ln>
        </p:spPr>
      </p:pic>
      <p:pic>
        <p:nvPicPr>
          <p:cNvPr id="20" name="Рисунок 19" descr="http://www.chemicalbook.com/CAS/GIF/93-46-9.gif"/>
          <p:cNvPicPr/>
          <p:nvPr/>
        </p:nvPicPr>
        <p:blipFill>
          <a:blip r:embed="rId4">
            <a:extLst>
              <a:ext uri="{28A0092B-C50C-407E-A947-70E740481C1C}">
                <a14:useLocalDpi xmlns:a14="http://schemas.microsoft.com/office/drawing/2010/main" val="0"/>
              </a:ext>
            </a:extLst>
          </a:blip>
          <a:srcRect/>
          <a:stretch>
            <a:fillRect/>
          </a:stretch>
        </p:blipFill>
        <p:spPr bwMode="auto">
          <a:xfrm>
            <a:off x="3958389" y="5643578"/>
            <a:ext cx="1399429" cy="779367"/>
          </a:xfrm>
          <a:prstGeom prst="rect">
            <a:avLst/>
          </a:prstGeom>
          <a:noFill/>
          <a:ln>
            <a:noFill/>
          </a:ln>
        </p:spPr>
      </p:pic>
      <p:grpSp>
        <p:nvGrpSpPr>
          <p:cNvPr id="12" name="Группа 8"/>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5" name="Прямоугольник 1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r>
                  <a:rPr lang="ru-RU" b="1" smtClean="0"/>
                  <a:t> </a:t>
                </a:r>
              </a:p>
              <a:p>
                <a:r>
                  <a:rPr lang="ru-RU" sz="1600" b="1" smtClean="0">
                    <a:solidFill>
                      <a:srgbClr val="0B02C6"/>
                    </a:solidFill>
                  </a:rPr>
                  <a:t>Модуль. </a:t>
                </a:r>
                <a:r>
                  <a:rPr lang="ru-RU" sz="1600" b="1" err="1" smtClean="0">
                    <a:solidFill>
                      <a:srgbClr val="0B02C6"/>
                    </a:solidFill>
                  </a:rPr>
                  <a:t>Противостарители</a:t>
                </a:r>
                <a:endParaRPr lang="ru-RU" sz="1600" smtClean="0">
                  <a:solidFill>
                    <a:srgbClr val="0B02C6"/>
                  </a:solidFill>
                </a:endParaRPr>
              </a:p>
            </p:txBody>
          </p:sp>
        </p:grpSp>
        <p:pic>
          <p:nvPicPr>
            <p:cNvPr id="14" name="Рисунок 13"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199</a:t>
            </a:fld>
            <a:endParaRPr lang="ru-RU"/>
          </a:p>
        </p:txBody>
      </p:sp>
      <p:sp>
        <p:nvSpPr>
          <p:cNvPr id="9" name="TextBox 8"/>
          <p:cNvSpPr txBox="1"/>
          <p:nvPr/>
        </p:nvSpPr>
        <p:spPr>
          <a:xfrm>
            <a:off x="2652392" y="714356"/>
            <a:ext cx="3776996" cy="369332"/>
          </a:xfrm>
          <a:prstGeom prst="rect">
            <a:avLst/>
          </a:prstGeom>
          <a:noFill/>
        </p:spPr>
        <p:txBody>
          <a:bodyPr wrap="none" rtlCol="0">
            <a:spAutoFit/>
          </a:bodyPr>
          <a:lstStyle/>
          <a:p>
            <a:pPr algn="ctr"/>
            <a:r>
              <a:rPr lang="ru-RU" altLang="ru-RU" b="1" smtClean="0">
                <a:solidFill>
                  <a:srgbClr val="C00000"/>
                </a:solidFill>
                <a:cs typeface="Tahoma" pitchFamily="34" charset="0"/>
              </a:rPr>
              <a:t>Противостарители (антиоксиданты)</a:t>
            </a:r>
            <a:endParaRPr lang="ru-RU" altLang="ru-RU">
              <a:solidFill>
                <a:srgbClr val="C00000"/>
              </a:solidFill>
              <a:cs typeface="Tahoma" pitchFamily="34" charset="0"/>
            </a:endParaRPr>
          </a:p>
        </p:txBody>
      </p:sp>
      <p:graphicFrame>
        <p:nvGraphicFramePr>
          <p:cNvPr id="11" name="Таблица 10"/>
          <p:cNvGraphicFramePr>
            <a:graphicFrameLocks noGrp="1"/>
          </p:cNvGraphicFramePr>
          <p:nvPr/>
        </p:nvGraphicFramePr>
        <p:xfrm>
          <a:off x="285720" y="1142984"/>
          <a:ext cx="8572559" cy="5092291"/>
        </p:xfrm>
        <a:graphic>
          <a:graphicData uri="http://schemas.openxmlformats.org/drawingml/2006/table">
            <a:tbl>
              <a:tblPr/>
              <a:tblGrid>
                <a:gridCol w="357190">
                  <a:extLst>
                    <a:ext uri="{9D8B030D-6E8A-4147-A177-3AD203B41FA5}">
                      <a16:colId xmlns:a16="http://schemas.microsoft.com/office/drawing/2014/main" val="20000"/>
                    </a:ext>
                  </a:extLst>
                </a:gridCol>
                <a:gridCol w="1071570">
                  <a:extLst>
                    <a:ext uri="{9D8B030D-6E8A-4147-A177-3AD203B41FA5}">
                      <a16:colId xmlns:a16="http://schemas.microsoft.com/office/drawing/2014/main" val="20001"/>
                    </a:ext>
                  </a:extLst>
                </a:gridCol>
                <a:gridCol w="1188140">
                  <a:extLst>
                    <a:ext uri="{9D8B030D-6E8A-4147-A177-3AD203B41FA5}">
                      <a16:colId xmlns:a16="http://schemas.microsoft.com/office/drawing/2014/main" val="20002"/>
                    </a:ext>
                  </a:extLst>
                </a:gridCol>
                <a:gridCol w="812250">
                  <a:extLst>
                    <a:ext uri="{9D8B030D-6E8A-4147-A177-3AD203B41FA5}">
                      <a16:colId xmlns:a16="http://schemas.microsoft.com/office/drawing/2014/main" val="20003"/>
                    </a:ext>
                  </a:extLst>
                </a:gridCol>
                <a:gridCol w="1857262">
                  <a:extLst>
                    <a:ext uri="{9D8B030D-6E8A-4147-A177-3AD203B41FA5}">
                      <a16:colId xmlns:a16="http://schemas.microsoft.com/office/drawing/2014/main" val="20004"/>
                    </a:ext>
                  </a:extLst>
                </a:gridCol>
                <a:gridCol w="3286147">
                  <a:extLst>
                    <a:ext uri="{9D8B030D-6E8A-4147-A177-3AD203B41FA5}">
                      <a16:colId xmlns:a16="http://schemas.microsoft.com/office/drawing/2014/main" val="20005"/>
                    </a:ext>
                  </a:extLst>
                </a:gridCol>
              </a:tblGrid>
              <a:tr h="381003">
                <a:tc>
                  <a:txBody>
                    <a:bodyPr/>
                    <a:lstStyle/>
                    <a:p>
                      <a:pPr algn="ctr">
                        <a:lnSpc>
                          <a:spcPct val="107000"/>
                        </a:lnSpc>
                        <a:spcAft>
                          <a:spcPts val="0"/>
                        </a:spcAft>
                      </a:pPr>
                      <a:r>
                        <a:rPr lang="ru-RU" sz="1400" b="1">
                          <a:solidFill>
                            <a:srgbClr val="002060"/>
                          </a:solidFill>
                          <a:latin typeface="Calibri"/>
                          <a:ea typeface="Calibri"/>
                          <a:cs typeface="Times New Roman"/>
                        </a:rPr>
                        <a:t>№</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Торговое название КНР</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Торговое название в РФ и др. странах</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a:t>
                      </a:r>
                      <a:r>
                        <a:rPr lang="en-US" sz="1400" b="1">
                          <a:solidFill>
                            <a:srgbClr val="002060"/>
                          </a:solidFill>
                          <a:latin typeface="Calibri"/>
                          <a:ea typeface="Calibri"/>
                          <a:cs typeface="Times New Roman"/>
                        </a:rPr>
                        <a:t>CAS</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Химическая формула</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Свойства</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33508">
                <a:tc>
                  <a:txBody>
                    <a:bodyPr/>
                    <a:lstStyle/>
                    <a:p>
                      <a:pPr>
                        <a:lnSpc>
                          <a:spcPct val="107000"/>
                        </a:lnSpc>
                        <a:spcAft>
                          <a:spcPts val="0"/>
                        </a:spcAft>
                      </a:pPr>
                      <a:r>
                        <a:rPr lang="ru-RU" sz="1400">
                          <a:solidFill>
                            <a:srgbClr val="002060"/>
                          </a:solidFill>
                          <a:latin typeface="Calibri"/>
                          <a:ea typeface="Calibri"/>
                          <a:cs typeface="Times New Roman"/>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solidFill>
                            <a:srgbClr val="002060"/>
                          </a:solidFill>
                          <a:latin typeface="Calibri"/>
                          <a:ea typeface="Calibri"/>
                          <a:cs typeface="Times New Roman"/>
                        </a:rPr>
                        <a:t>Antioxidant</a:t>
                      </a:r>
                      <a:r>
                        <a:rPr lang="ru-RU" sz="1400">
                          <a:solidFill>
                            <a:srgbClr val="002060"/>
                          </a:solidFill>
                          <a:latin typeface="Calibri"/>
                          <a:ea typeface="Calibri"/>
                          <a:cs typeface="Times New Roman"/>
                        </a:rPr>
                        <a:t> 264 (ВНТ)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err="1">
                          <a:solidFill>
                            <a:srgbClr val="002060"/>
                          </a:solidFill>
                          <a:latin typeface="Calibri"/>
                          <a:ea typeface="Calibri"/>
                          <a:cs typeface="Times New Roman"/>
                        </a:rPr>
                        <a:t>Агидол</a:t>
                      </a:r>
                      <a:r>
                        <a:rPr lang="ru-RU" sz="1400">
                          <a:solidFill>
                            <a:srgbClr val="002060"/>
                          </a:solidFill>
                          <a:latin typeface="Calibri"/>
                          <a:ea typeface="Calibri"/>
                          <a:cs typeface="Times New Roman"/>
                        </a:rPr>
                        <a:t> 1 (Россия)</a:t>
                      </a:r>
                    </a:p>
                    <a:p>
                      <a:pPr>
                        <a:lnSpc>
                          <a:spcPct val="107000"/>
                        </a:lnSpc>
                        <a:spcAft>
                          <a:spcPts val="0"/>
                        </a:spcAft>
                      </a:pPr>
                      <a:r>
                        <a:rPr lang="en-US" sz="1400" err="1">
                          <a:solidFill>
                            <a:srgbClr val="002060"/>
                          </a:solidFill>
                          <a:latin typeface="Calibri"/>
                          <a:ea typeface="Calibri"/>
                          <a:cs typeface="Times New Roman"/>
                        </a:rPr>
                        <a:t>Vulkanox</a:t>
                      </a:r>
                      <a:r>
                        <a:rPr lang="ru-RU" sz="1400">
                          <a:solidFill>
                            <a:srgbClr val="002060"/>
                          </a:solidFill>
                          <a:latin typeface="Calibri"/>
                          <a:ea typeface="Calibri"/>
                          <a:cs typeface="Times New Roman"/>
                        </a:rPr>
                        <a:t> ВНТ (Германия)</a:t>
                      </a:r>
                    </a:p>
                    <a:p>
                      <a:pPr>
                        <a:lnSpc>
                          <a:spcPct val="107000"/>
                        </a:lnSpc>
                        <a:spcAft>
                          <a:spcPts val="0"/>
                        </a:spcAft>
                      </a:pPr>
                      <a:r>
                        <a:rPr lang="en-US" sz="1400" err="1">
                          <a:solidFill>
                            <a:srgbClr val="002060"/>
                          </a:solidFill>
                          <a:latin typeface="Calibri"/>
                          <a:ea typeface="Calibri"/>
                          <a:cs typeface="Times New Roman"/>
                        </a:rPr>
                        <a:t>Lowonox</a:t>
                      </a:r>
                      <a:r>
                        <a:rPr lang="en-US" sz="1400">
                          <a:solidFill>
                            <a:srgbClr val="002060"/>
                          </a:solidFill>
                          <a:latin typeface="Calibri"/>
                          <a:ea typeface="Calibri"/>
                          <a:cs typeface="Times New Roman"/>
                        </a:rPr>
                        <a:t> BHT</a:t>
                      </a:r>
                      <a:r>
                        <a:rPr lang="ru-RU" sz="1400">
                          <a:solidFill>
                            <a:srgbClr val="002060"/>
                          </a:solidFill>
                          <a:latin typeface="Calibri"/>
                          <a:ea typeface="Calibri"/>
                          <a:cs typeface="Times New Roman"/>
                        </a:rPr>
                        <a:t> (</a:t>
                      </a:r>
                      <a:r>
                        <a:rPr lang="en-US" sz="1400" err="1">
                          <a:solidFill>
                            <a:srgbClr val="002060"/>
                          </a:solidFill>
                          <a:latin typeface="Calibri"/>
                          <a:ea typeface="Calibri"/>
                          <a:cs typeface="Times New Roman"/>
                        </a:rPr>
                        <a:t>Chemtura</a:t>
                      </a:r>
                      <a:r>
                        <a:rPr lang="ru-RU" sz="1400" smtClean="0">
                          <a:solidFill>
                            <a:srgbClr val="002060"/>
                          </a:solidFill>
                          <a:latin typeface="Calibri"/>
                          <a:ea typeface="Calibri"/>
                          <a:cs typeface="Times New Roman"/>
                        </a:rPr>
                        <a:t>)</a:t>
                      </a:r>
                    </a:p>
                    <a:p>
                      <a:pPr>
                        <a:lnSpc>
                          <a:spcPct val="107000"/>
                        </a:lnSpc>
                        <a:spcAft>
                          <a:spcPts val="0"/>
                        </a:spcAft>
                      </a:pPr>
                      <a:endParaRPr lang="ru-RU" sz="1400">
                        <a:solidFill>
                          <a:srgbClr val="00206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solidFill>
                            <a:srgbClr val="002060"/>
                          </a:solidFill>
                          <a:latin typeface="Calibri"/>
                          <a:ea typeface="Calibri"/>
                          <a:cs typeface="Times New Roman"/>
                        </a:rPr>
                        <a:t>124-37-0</a:t>
                      </a:r>
                      <a:endParaRPr lang="ru-RU" sz="1400">
                        <a:solidFill>
                          <a:srgbClr val="00206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solidFill>
                            <a:srgbClr val="002060"/>
                          </a:solidFill>
                          <a:latin typeface="Calibri"/>
                          <a:ea typeface="Calibri"/>
                          <a:cs typeface="Times New Roman"/>
                        </a:rPr>
                        <a:t>4-метил-2,6-ди-трет-бутилфенол МБФ (ВНТ)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solidFill>
                            <a:srgbClr val="002060"/>
                          </a:solidFill>
                          <a:latin typeface="Calibri"/>
                          <a:ea typeface="Calibri"/>
                          <a:cs typeface="Times New Roman"/>
                        </a:rPr>
                        <a:t>Является антиоксидантом, термо- и светостабилизатором для каучуков и резин.</a:t>
                      </a:r>
                    </a:p>
                    <a:p>
                      <a:pPr>
                        <a:lnSpc>
                          <a:spcPct val="107000"/>
                        </a:lnSpc>
                        <a:spcAft>
                          <a:spcPts val="0"/>
                        </a:spcAft>
                      </a:pPr>
                      <a:r>
                        <a:rPr lang="ru-RU" sz="1400">
                          <a:solidFill>
                            <a:srgbClr val="002060"/>
                          </a:solidFill>
                          <a:latin typeface="Calibri"/>
                          <a:ea typeface="Calibri"/>
                          <a:cs typeface="Times New Roman"/>
                        </a:rPr>
                        <a:t>Менее эффективен чем </a:t>
                      </a:r>
                      <a:r>
                        <a:rPr lang="en-US" sz="1400">
                          <a:solidFill>
                            <a:srgbClr val="002060"/>
                          </a:solidFill>
                          <a:latin typeface="Calibri"/>
                          <a:ea typeface="Calibri"/>
                          <a:cs typeface="Times New Roman"/>
                        </a:rPr>
                        <a:t>BKF.</a:t>
                      </a:r>
                      <a:endParaRPr lang="ru-RU" sz="1400">
                        <a:solidFill>
                          <a:srgbClr val="00206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81183">
                <a:tc>
                  <a:txBody>
                    <a:bodyPr/>
                    <a:lstStyle/>
                    <a:p>
                      <a:pPr>
                        <a:lnSpc>
                          <a:spcPct val="107000"/>
                        </a:lnSpc>
                        <a:spcAft>
                          <a:spcPts val="0"/>
                        </a:spcAft>
                      </a:pPr>
                      <a:r>
                        <a:rPr lang="ru-RU" sz="1400">
                          <a:solidFill>
                            <a:srgbClr val="002060"/>
                          </a:solidFill>
                          <a:latin typeface="Calibri"/>
                          <a:ea typeface="Calibri"/>
                          <a:cs typeface="Times New Roman"/>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solidFill>
                            <a:srgbClr val="002060"/>
                          </a:solidFill>
                          <a:latin typeface="Calibri"/>
                          <a:ea typeface="Calibri"/>
                          <a:cs typeface="Times New Roman"/>
                        </a:rPr>
                        <a:t>Antioxidant SP-C</a:t>
                      </a:r>
                      <a:endParaRPr lang="ru-RU" sz="1400">
                        <a:solidFill>
                          <a:srgbClr val="002060"/>
                        </a:solidFill>
                        <a:latin typeface="Calibri"/>
                        <a:ea typeface="Calibri"/>
                        <a:cs typeface="Times New Roman"/>
                      </a:endParaRPr>
                    </a:p>
                    <a:p>
                      <a:pPr>
                        <a:lnSpc>
                          <a:spcPct val="107000"/>
                        </a:lnSpc>
                        <a:spcAft>
                          <a:spcPts val="0"/>
                        </a:spcAft>
                      </a:pPr>
                      <a:r>
                        <a:rPr lang="en-US" sz="1400">
                          <a:solidFill>
                            <a:srgbClr val="002060"/>
                          </a:solidFill>
                          <a:latin typeface="Calibri"/>
                          <a:ea typeface="Calibri"/>
                          <a:cs typeface="Times New Roman"/>
                        </a:rPr>
                        <a:t>Antioxidant SP-W</a:t>
                      </a:r>
                      <a:endParaRPr lang="ru-RU" sz="1400">
                        <a:solidFill>
                          <a:srgbClr val="00206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err="1">
                          <a:solidFill>
                            <a:srgbClr val="002060"/>
                          </a:solidFill>
                          <a:latin typeface="Calibri"/>
                          <a:ea typeface="Calibri"/>
                          <a:cs typeface="Times New Roman"/>
                        </a:rPr>
                        <a:t>Vulkanox</a:t>
                      </a:r>
                      <a:r>
                        <a:rPr lang="en-US" sz="1400">
                          <a:solidFill>
                            <a:srgbClr val="002060"/>
                          </a:solidFill>
                          <a:latin typeface="Calibri"/>
                          <a:ea typeface="Calibri"/>
                          <a:cs typeface="Times New Roman"/>
                        </a:rPr>
                        <a:t> SР (</a:t>
                      </a:r>
                      <a:r>
                        <a:rPr lang="en-US" sz="1400" err="1">
                          <a:solidFill>
                            <a:srgbClr val="002060"/>
                          </a:solidFill>
                          <a:latin typeface="Calibri"/>
                          <a:ea typeface="Calibri"/>
                          <a:cs typeface="Times New Roman"/>
                        </a:rPr>
                        <a:t>Германия</a:t>
                      </a:r>
                      <a:r>
                        <a:rPr lang="en-US" sz="1400">
                          <a:solidFill>
                            <a:srgbClr val="002060"/>
                          </a:solidFill>
                          <a:latin typeface="Calibri"/>
                          <a:ea typeface="Calibri"/>
                          <a:cs typeface="Times New Roman"/>
                        </a:rPr>
                        <a:t>)</a:t>
                      </a:r>
                      <a:endParaRPr lang="ru-RU" sz="1400">
                        <a:solidFill>
                          <a:srgbClr val="002060"/>
                        </a:solidFill>
                        <a:latin typeface="Calibri"/>
                        <a:ea typeface="Calibri"/>
                        <a:cs typeface="Times New Roman"/>
                      </a:endParaRPr>
                    </a:p>
                    <a:p>
                      <a:pPr>
                        <a:lnSpc>
                          <a:spcPct val="107000"/>
                        </a:lnSpc>
                        <a:spcAft>
                          <a:spcPts val="0"/>
                        </a:spcAft>
                      </a:pPr>
                      <a:r>
                        <a:rPr lang="en-US" sz="1400" err="1">
                          <a:solidFill>
                            <a:srgbClr val="002060"/>
                          </a:solidFill>
                          <a:latin typeface="Calibri"/>
                          <a:ea typeface="Calibri"/>
                          <a:cs typeface="Times New Roman"/>
                        </a:rPr>
                        <a:t>Wingstav</a:t>
                      </a:r>
                      <a:r>
                        <a:rPr lang="en-US" sz="1400">
                          <a:solidFill>
                            <a:srgbClr val="002060"/>
                          </a:solidFill>
                          <a:latin typeface="Calibri"/>
                          <a:ea typeface="Calibri"/>
                          <a:cs typeface="Times New Roman"/>
                        </a:rPr>
                        <a:t> S (</a:t>
                      </a:r>
                      <a:r>
                        <a:rPr lang="ru-RU" sz="1400">
                          <a:solidFill>
                            <a:srgbClr val="002060"/>
                          </a:solidFill>
                          <a:latin typeface="Calibri"/>
                          <a:ea typeface="Calibri"/>
                          <a:cs typeface="Times New Roman"/>
                        </a:rPr>
                        <a:t>Франция</a:t>
                      </a:r>
                      <a:r>
                        <a:rPr lang="en-US" sz="1400">
                          <a:solidFill>
                            <a:srgbClr val="002060"/>
                          </a:solidFill>
                          <a:latin typeface="Calibri"/>
                          <a:ea typeface="Calibri"/>
                          <a:cs typeface="Times New Roman"/>
                        </a:rPr>
                        <a:t>)</a:t>
                      </a:r>
                      <a:endParaRPr lang="ru-RU" sz="1400">
                        <a:solidFill>
                          <a:srgbClr val="00206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solidFill>
                            <a:srgbClr val="002060"/>
                          </a:solidFill>
                          <a:latin typeface="Calibri"/>
                          <a:ea typeface="Calibri"/>
                          <a:cs typeface="Times New Roman"/>
                        </a:rPr>
                        <a:t>61788-44-1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solidFill>
                            <a:srgbClr val="002060"/>
                          </a:solidFill>
                          <a:latin typeface="Calibri"/>
                          <a:ea typeface="Calibri"/>
                          <a:cs typeface="Times New Roman"/>
                        </a:rPr>
                        <a:t>Смесь продуктов </a:t>
                      </a:r>
                      <a:r>
                        <a:rPr lang="ru-RU" sz="1400" err="1">
                          <a:solidFill>
                            <a:srgbClr val="002060"/>
                          </a:solidFill>
                          <a:latin typeface="Calibri"/>
                          <a:ea typeface="Calibri"/>
                          <a:cs typeface="Times New Roman"/>
                        </a:rPr>
                        <a:t>алкилирования</a:t>
                      </a:r>
                      <a:r>
                        <a:rPr lang="ru-RU" sz="1400">
                          <a:solidFill>
                            <a:srgbClr val="002060"/>
                          </a:solidFill>
                          <a:latin typeface="Calibri"/>
                          <a:ea typeface="Calibri"/>
                          <a:cs typeface="Times New Roman"/>
                        </a:rPr>
                        <a:t> фенола стиролом СФ (</a:t>
                      </a:r>
                      <a:r>
                        <a:rPr lang="en-US" sz="1400">
                          <a:solidFill>
                            <a:srgbClr val="002060"/>
                          </a:solidFill>
                          <a:latin typeface="Calibri"/>
                          <a:ea typeface="Calibri"/>
                          <a:cs typeface="Times New Roman"/>
                        </a:rPr>
                        <a:t>SPH</a:t>
                      </a:r>
                      <a:r>
                        <a:rPr lang="ru-RU" sz="1400" smtClean="0">
                          <a:solidFill>
                            <a:srgbClr val="002060"/>
                          </a:solidFill>
                          <a:latin typeface="Calibri"/>
                          <a:ea typeface="Calibri"/>
                          <a:cs typeface="Times New Roman"/>
                        </a:rPr>
                        <a:t>)</a:t>
                      </a:r>
                      <a:endParaRPr lang="en-US" sz="1400" smtClean="0">
                        <a:solidFill>
                          <a:srgbClr val="002060"/>
                        </a:solidFill>
                        <a:latin typeface="Calibri"/>
                        <a:ea typeface="Calibri"/>
                        <a:cs typeface="Times New Roman"/>
                      </a:endParaRPr>
                    </a:p>
                    <a:p>
                      <a:pPr>
                        <a:lnSpc>
                          <a:spcPct val="107000"/>
                        </a:lnSpc>
                        <a:spcAft>
                          <a:spcPts val="0"/>
                        </a:spcAft>
                      </a:pPr>
                      <a:endParaRPr lang="ru-RU" sz="1400">
                        <a:solidFill>
                          <a:srgbClr val="00206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solidFill>
                            <a:srgbClr val="002060"/>
                          </a:solidFill>
                          <a:latin typeface="Calibri"/>
                          <a:ea typeface="Calibri"/>
                          <a:cs typeface="Times New Roman"/>
                        </a:rPr>
                        <a:t>Является стабилизатором каучуком, антиоксидантом, </a:t>
                      </a:r>
                      <a:r>
                        <a:rPr lang="ru-RU" sz="1400" err="1">
                          <a:solidFill>
                            <a:srgbClr val="002060"/>
                          </a:solidFill>
                          <a:latin typeface="Calibri"/>
                          <a:ea typeface="Calibri"/>
                          <a:cs typeface="Times New Roman"/>
                        </a:rPr>
                        <a:t>светостабилизатором</a:t>
                      </a:r>
                      <a:r>
                        <a:rPr lang="ru-RU" sz="1400">
                          <a:solidFill>
                            <a:srgbClr val="002060"/>
                          </a:solidFill>
                          <a:latin typeface="Calibri"/>
                          <a:ea typeface="Calibri"/>
                          <a:cs typeface="Times New Roman"/>
                        </a:rPr>
                        <a:t> резин.</a:t>
                      </a:r>
                    </a:p>
                    <a:p>
                      <a:pPr>
                        <a:lnSpc>
                          <a:spcPct val="107000"/>
                        </a:lnSpc>
                        <a:spcAft>
                          <a:spcPts val="0"/>
                        </a:spcAft>
                      </a:pPr>
                      <a:r>
                        <a:rPr lang="ru-RU" sz="1400">
                          <a:solidFill>
                            <a:srgbClr val="002060"/>
                          </a:solidFill>
                          <a:latin typeface="Calibri"/>
                          <a:ea typeface="Calibri"/>
                          <a:cs typeface="Times New Roman"/>
                        </a:rPr>
                        <a:t>По эффективности равноценна ФБН, но не вызывает изменения окраски</a:t>
                      </a:r>
                      <a:r>
                        <a:rPr lang="ru-RU" sz="1400" smtClean="0">
                          <a:solidFill>
                            <a:srgbClr val="002060"/>
                          </a:solidFill>
                          <a:latin typeface="Calibri"/>
                          <a:ea typeface="Calibri"/>
                          <a:cs typeface="Times New Roman"/>
                        </a:rPr>
                        <a:t>.</a:t>
                      </a:r>
                    </a:p>
                    <a:p>
                      <a:pPr>
                        <a:lnSpc>
                          <a:spcPct val="107000"/>
                        </a:lnSpc>
                        <a:spcAft>
                          <a:spcPts val="0"/>
                        </a:spcAft>
                      </a:pPr>
                      <a:endParaRPr lang="ru-RU" sz="1400">
                        <a:solidFill>
                          <a:srgbClr val="00206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0" name="Рисунок 9" descr="http://www.chemicalbook.com/CAS/GIF/61788-44-1.gif"/>
          <p:cNvPicPr/>
          <p:nvPr/>
        </p:nvPicPr>
        <p:blipFill>
          <a:blip r:embed="rId4">
            <a:extLst>
              <a:ext uri="{28A0092B-C50C-407E-A947-70E740481C1C}">
                <a14:useLocalDpi xmlns:a14="http://schemas.microsoft.com/office/drawing/2010/main" val="0"/>
              </a:ext>
            </a:extLst>
          </a:blip>
          <a:srcRect/>
          <a:stretch>
            <a:fillRect/>
          </a:stretch>
        </p:blipFill>
        <p:spPr bwMode="auto">
          <a:xfrm>
            <a:off x="4143372" y="4572008"/>
            <a:ext cx="1071570" cy="1500198"/>
          </a:xfrm>
          <a:prstGeom prst="rect">
            <a:avLst/>
          </a:prstGeom>
          <a:noFill/>
          <a:ln>
            <a:noFill/>
          </a:ln>
        </p:spPr>
      </p:pic>
      <p:pic>
        <p:nvPicPr>
          <p:cNvPr id="12" name="Рисунок 11" descr="2,6-Di-tert-butyl-4-methylphenol ≥99.0% (GC), powder"/>
          <p:cNvPicPr/>
          <p:nvPr/>
        </p:nvPicPr>
        <p:blipFill>
          <a:blip r:embed="rId5">
            <a:extLst>
              <a:ext uri="{28A0092B-C50C-407E-A947-70E740481C1C}">
                <a14:useLocalDpi xmlns:a14="http://schemas.microsoft.com/office/drawing/2010/main" val="0"/>
              </a:ext>
            </a:extLst>
          </a:blip>
          <a:srcRect/>
          <a:stretch>
            <a:fillRect/>
          </a:stretch>
        </p:blipFill>
        <p:spPr bwMode="auto">
          <a:xfrm>
            <a:off x="3929058" y="2786058"/>
            <a:ext cx="1285884" cy="714380"/>
          </a:xfrm>
          <a:prstGeom prst="rect">
            <a:avLst/>
          </a:prstGeom>
          <a:noFill/>
          <a:ln>
            <a:noFill/>
          </a:ln>
        </p:spPr>
      </p:pic>
      <p:grpSp>
        <p:nvGrpSpPr>
          <p:cNvPr id="13" name="Группа 8"/>
          <p:cNvGrpSpPr/>
          <p:nvPr/>
        </p:nvGrpSpPr>
        <p:grpSpPr>
          <a:xfrm>
            <a:off x="-32" y="0"/>
            <a:ext cx="9144032" cy="642918"/>
            <a:chOff x="-32" y="0"/>
            <a:chExt cx="9144032" cy="642918"/>
          </a:xfrm>
          <a:solidFill>
            <a:schemeClr val="tx2">
              <a:lumMod val="20000"/>
              <a:lumOff val="80000"/>
            </a:schemeClr>
          </a:solidFill>
          <a:effectLst/>
        </p:grpSpPr>
        <p:grpSp>
          <p:nvGrpSpPr>
            <p:cNvPr id="14" name="Группа 4"/>
            <p:cNvGrpSpPr/>
            <p:nvPr/>
          </p:nvGrpSpPr>
          <p:grpSpPr>
            <a:xfrm>
              <a:off x="0" y="0"/>
              <a:ext cx="9144000" cy="642918"/>
              <a:chOff x="0" y="0"/>
              <a:chExt cx="9144000" cy="642918"/>
            </a:xfrm>
            <a:grpFill/>
          </p:grpSpPr>
          <p:sp>
            <p:nvSpPr>
              <p:cNvPr id="16" name="Прямоугольник 15"/>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r>
                  <a:rPr lang="ru-RU" b="1" smtClean="0"/>
                  <a:t> </a:t>
                </a:r>
              </a:p>
              <a:p>
                <a:r>
                  <a:rPr lang="ru-RU" sz="1600" b="1" smtClean="0">
                    <a:solidFill>
                      <a:srgbClr val="0B02C6"/>
                    </a:solidFill>
                  </a:rPr>
                  <a:t>Модуль. </a:t>
                </a:r>
                <a:r>
                  <a:rPr lang="ru-RU" sz="1600" b="1" err="1" smtClean="0">
                    <a:solidFill>
                      <a:srgbClr val="0B02C6"/>
                    </a:solidFill>
                  </a:rPr>
                  <a:t>Противостарители</a:t>
                </a:r>
                <a:endParaRPr lang="ru-RU" sz="1600" smtClean="0">
                  <a:solidFill>
                    <a:srgbClr val="0B02C6"/>
                  </a:solidFill>
                </a:endParaRPr>
              </a:p>
            </p:txBody>
          </p:sp>
        </p:grpSp>
        <p:pic>
          <p:nvPicPr>
            <p:cNvPr id="15" name="Рисунок 14" descr="logo_lable_s-vfu_clear.png"/>
            <p:cNvPicPr>
              <a:picLocks noChangeAspect="1"/>
            </p:cNvPicPr>
            <p:nvPr/>
          </p:nvPicPr>
          <p:blipFill>
            <a:blip r:embed="rId6"/>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2</a:t>
            </a:fld>
            <a:endParaRPr lang="ru-RU" dirty="0"/>
          </a:p>
        </p:txBody>
      </p:sp>
      <p:sp>
        <p:nvSpPr>
          <p:cNvPr id="8" name="TextBox 7"/>
          <p:cNvSpPr txBox="1"/>
          <p:nvPr/>
        </p:nvSpPr>
        <p:spPr>
          <a:xfrm>
            <a:off x="252000" y="1000108"/>
            <a:ext cx="8640000" cy="5078313"/>
          </a:xfrm>
          <a:prstGeom prst="rect">
            <a:avLst/>
          </a:prstGeom>
          <a:noFill/>
        </p:spPr>
        <p:txBody>
          <a:bodyPr wrap="square" rtlCol="0">
            <a:spAutoFit/>
          </a:bodyPr>
          <a:lstStyle/>
          <a:p>
            <a:r>
              <a:rPr lang="ru-RU" b="1" dirty="0" smtClean="0">
                <a:solidFill>
                  <a:srgbClr val="0B02C6"/>
                </a:solidFill>
                <a:hlinkClick r:id="rId4" action="ppaction://hlinksldjump"/>
              </a:rPr>
              <a:t>Введение</a:t>
            </a:r>
            <a:endParaRPr lang="ru-RU" b="1" dirty="0" smtClean="0">
              <a:solidFill>
                <a:srgbClr val="0B02C6"/>
              </a:solidFill>
              <a:hlinkClick r:id="rId5" action="ppaction://hlinkpres?slideindex=1&amp;slidetitle="/>
            </a:endParaRPr>
          </a:p>
          <a:p>
            <a:r>
              <a:rPr lang="ru-RU" b="1" dirty="0" smtClean="0">
                <a:solidFill>
                  <a:srgbClr val="0B02C6"/>
                </a:solidFill>
                <a:hlinkClick r:id="rId6" action="ppaction://hlinksldjump"/>
              </a:rPr>
              <a:t>Часть 1. Эластомерные материалы</a:t>
            </a:r>
            <a:endParaRPr lang="ru-RU" b="1" dirty="0" smtClean="0">
              <a:solidFill>
                <a:srgbClr val="0B02C6"/>
              </a:solidFill>
            </a:endParaRPr>
          </a:p>
          <a:p>
            <a:pPr indent="361950"/>
            <a:r>
              <a:rPr lang="ru-RU" b="1" dirty="0" smtClean="0">
                <a:solidFill>
                  <a:srgbClr val="0B02C6"/>
                </a:solidFill>
                <a:hlinkClick r:id="rId7" action="ppaction://hlinksldjump"/>
              </a:rPr>
              <a:t>Модуль 1. Полимеры. Классификация полимеров </a:t>
            </a:r>
            <a:endParaRPr lang="ru-RU" b="1" dirty="0" smtClean="0">
              <a:solidFill>
                <a:srgbClr val="0B02C6"/>
              </a:solidFill>
            </a:endParaRPr>
          </a:p>
          <a:p>
            <a:pPr indent="361950"/>
            <a:r>
              <a:rPr lang="ru-RU" b="1" dirty="0" smtClean="0">
                <a:solidFill>
                  <a:srgbClr val="0B02C6"/>
                </a:solidFill>
                <a:hlinkClick r:id="rId8" action="ppaction://hlinksldjump"/>
              </a:rPr>
              <a:t>Модуль 2. Резина – сложная многокомпонентная система </a:t>
            </a:r>
            <a:endParaRPr lang="ru-RU" b="1" dirty="0" smtClean="0">
              <a:solidFill>
                <a:srgbClr val="0B02C6"/>
              </a:solidFill>
            </a:endParaRPr>
          </a:p>
          <a:p>
            <a:pPr indent="361950"/>
            <a:r>
              <a:rPr lang="ru-RU" b="1" dirty="0" smtClean="0">
                <a:solidFill>
                  <a:srgbClr val="0B02C6"/>
                </a:solidFill>
                <a:hlinkClick r:id="rId9" action="ppaction://hlinksldjump"/>
              </a:rPr>
              <a:t>Модуль 3. Эксплуатационные свойства резин </a:t>
            </a:r>
            <a:endParaRPr lang="ru-RU" b="1" dirty="0" smtClean="0">
              <a:solidFill>
                <a:srgbClr val="0B02C6"/>
              </a:solidFill>
            </a:endParaRPr>
          </a:p>
          <a:p>
            <a:pPr indent="361950"/>
            <a:r>
              <a:rPr lang="ru-RU" b="1" dirty="0" smtClean="0">
                <a:solidFill>
                  <a:srgbClr val="0B02C6"/>
                </a:solidFill>
                <a:hlinkClick r:id="rId10" action="ppaction://hlinksldjump"/>
              </a:rPr>
              <a:t>Модуль 4. Применение РТИ. Основные виды изделий</a:t>
            </a:r>
            <a:endParaRPr lang="ru-RU" b="1" dirty="0" smtClean="0">
              <a:solidFill>
                <a:srgbClr val="0B02C6"/>
              </a:solidFill>
            </a:endParaRPr>
          </a:p>
          <a:p>
            <a:pPr indent="361950"/>
            <a:r>
              <a:rPr lang="ru-RU" b="1" dirty="0" smtClean="0">
                <a:solidFill>
                  <a:srgbClr val="0B02C6"/>
                </a:solidFill>
                <a:hlinkClick r:id="rId11" action="ppaction://hlinksldjump"/>
              </a:rPr>
              <a:t>Модуль 5. Вулканизация – основная технологическая схема изготовления РТИ</a:t>
            </a:r>
            <a:endParaRPr lang="ru-RU" b="1" dirty="0" smtClean="0">
              <a:solidFill>
                <a:srgbClr val="0B02C6"/>
              </a:solidFill>
            </a:endParaRPr>
          </a:p>
          <a:p>
            <a:pPr indent="361950"/>
            <a:r>
              <a:rPr lang="ru-RU" b="1" dirty="0" smtClean="0">
                <a:solidFill>
                  <a:srgbClr val="0B02C6"/>
                </a:solidFill>
                <a:hlinkClick r:id="rId12" action="ppaction://hlinksldjump"/>
              </a:rPr>
              <a:t>Модуль 6. Деструкция полимеров</a:t>
            </a:r>
            <a:endParaRPr lang="ru-RU" b="1" dirty="0" smtClean="0">
              <a:solidFill>
                <a:srgbClr val="0B02C6"/>
              </a:solidFill>
            </a:endParaRPr>
          </a:p>
          <a:p>
            <a:pPr indent="725488"/>
            <a:r>
              <a:rPr lang="ru-RU" b="1" dirty="0" smtClean="0">
                <a:solidFill>
                  <a:srgbClr val="0B02C6"/>
                </a:solidFill>
                <a:hlinkClick r:id="rId13" action="ppaction://hlinksldjump"/>
              </a:rPr>
              <a:t>Контролирующие вопросы к части 1</a:t>
            </a:r>
            <a:endParaRPr lang="en-US" b="1" dirty="0" smtClean="0">
              <a:solidFill>
                <a:srgbClr val="0B02C6"/>
              </a:solidFill>
            </a:endParaRPr>
          </a:p>
          <a:p>
            <a:pPr indent="725488"/>
            <a:endParaRPr lang="ru-RU" b="1" dirty="0" smtClean="0">
              <a:solidFill>
                <a:srgbClr val="0B02C6"/>
              </a:solidFill>
            </a:endParaRPr>
          </a:p>
          <a:p>
            <a:r>
              <a:rPr lang="ru-RU" b="1" dirty="0" smtClean="0">
                <a:solidFill>
                  <a:srgbClr val="0B02C6"/>
                </a:solidFill>
                <a:hlinkClick r:id="rId13" action="ppaction://hlinksldjump"/>
              </a:rPr>
              <a:t>Часть 2. Ингредиенты резиновых смесей и их функциональное назначение</a:t>
            </a:r>
            <a:endParaRPr lang="ru-RU" b="1" dirty="0" smtClean="0">
              <a:solidFill>
                <a:srgbClr val="0B02C6"/>
              </a:solidFill>
            </a:endParaRPr>
          </a:p>
          <a:p>
            <a:pPr indent="361950"/>
            <a:r>
              <a:rPr lang="ru-RU" b="1" dirty="0" smtClean="0">
                <a:solidFill>
                  <a:srgbClr val="0B02C6"/>
                </a:solidFill>
                <a:hlinkClick r:id="rId14" action="ppaction://hlinksldjump"/>
              </a:rPr>
              <a:t>Модуль 7. Каучуки. Классификация и свойства резин</a:t>
            </a:r>
            <a:endParaRPr lang="ru-RU" b="1" dirty="0" smtClean="0">
              <a:solidFill>
                <a:srgbClr val="0B02C6"/>
              </a:solidFill>
            </a:endParaRPr>
          </a:p>
          <a:p>
            <a:pPr indent="361950"/>
            <a:r>
              <a:rPr lang="ru-RU" b="1" dirty="0" smtClean="0">
                <a:solidFill>
                  <a:srgbClr val="0B02C6"/>
                </a:solidFill>
                <a:hlinkClick r:id="rId15" action="ppaction://hlinksldjump"/>
              </a:rPr>
              <a:t>Модуль 8. Основные ингредиенты резиновых смесей</a:t>
            </a:r>
            <a:endParaRPr lang="ru-RU" b="1" dirty="0" smtClean="0">
              <a:solidFill>
                <a:srgbClr val="0B02C6"/>
              </a:solidFill>
            </a:endParaRPr>
          </a:p>
          <a:p>
            <a:pPr indent="361950"/>
            <a:r>
              <a:rPr lang="ru-RU" b="1" dirty="0" smtClean="0">
                <a:solidFill>
                  <a:srgbClr val="0B02C6"/>
                </a:solidFill>
                <a:hlinkClick r:id="rId16" action="ppaction://hlinksldjump"/>
              </a:rPr>
              <a:t>Модуль 9. Вулканизующие агенты</a:t>
            </a:r>
            <a:endParaRPr lang="ru-RU" b="1" dirty="0" smtClean="0">
              <a:solidFill>
                <a:srgbClr val="0B02C6"/>
              </a:solidFill>
            </a:endParaRPr>
          </a:p>
          <a:p>
            <a:pPr indent="361950"/>
            <a:r>
              <a:rPr lang="ru-RU" b="1" dirty="0" smtClean="0">
                <a:solidFill>
                  <a:srgbClr val="0B02C6"/>
                </a:solidFill>
                <a:hlinkClick r:id="rId17" action="ppaction://hlinksldjump"/>
              </a:rPr>
              <a:t>Модуль 10. Наполнители</a:t>
            </a:r>
            <a:endParaRPr lang="ru-RU" b="1" dirty="0" smtClean="0">
              <a:solidFill>
                <a:srgbClr val="0B02C6"/>
              </a:solidFill>
            </a:endParaRPr>
          </a:p>
          <a:p>
            <a:pPr indent="361950"/>
            <a:r>
              <a:rPr lang="ru-RU" b="1" dirty="0" smtClean="0">
                <a:solidFill>
                  <a:srgbClr val="0B02C6"/>
                </a:solidFill>
                <a:hlinkClick r:id="rId18" action="ppaction://hlinksldjump"/>
              </a:rPr>
              <a:t>Модуль 11. Пластификаторы. Мягчители</a:t>
            </a:r>
            <a:endParaRPr lang="ru-RU" b="1" dirty="0" smtClean="0">
              <a:solidFill>
                <a:srgbClr val="0B02C6"/>
              </a:solidFill>
            </a:endParaRPr>
          </a:p>
          <a:p>
            <a:pPr indent="361950"/>
            <a:r>
              <a:rPr lang="ru-RU" b="1" dirty="0" smtClean="0">
                <a:solidFill>
                  <a:srgbClr val="0B02C6"/>
                </a:solidFill>
                <a:hlinkClick r:id="rId19" action="ppaction://hlinksldjump"/>
              </a:rPr>
              <a:t>Модуль 12. Противостарители (антиоксиданты)</a:t>
            </a:r>
            <a:endParaRPr lang="ru-RU" b="1" dirty="0" smtClean="0">
              <a:solidFill>
                <a:srgbClr val="0B02C6"/>
              </a:solidFill>
            </a:endParaRPr>
          </a:p>
          <a:p>
            <a:pPr indent="725488"/>
            <a:r>
              <a:rPr lang="ru-RU" b="1" dirty="0" smtClean="0">
                <a:solidFill>
                  <a:srgbClr val="0B02C6"/>
                </a:solidFill>
                <a:hlinkClick r:id="" action="ppaction://noaction"/>
              </a:rPr>
              <a:t>Контролирующие вопросы к части 2</a:t>
            </a:r>
            <a:endParaRPr lang="ru-RU" b="1" dirty="0" smtClean="0">
              <a:solidFill>
                <a:srgbClr val="0B02C6"/>
              </a:solidFill>
            </a:endParaRPr>
          </a:p>
        </p:txBody>
      </p:sp>
      <p:grpSp>
        <p:nvGrpSpPr>
          <p:cNvPr id="3" name="Группа 9"/>
          <p:cNvGrpSpPr/>
          <p:nvPr/>
        </p:nvGrpSpPr>
        <p:grpSpPr>
          <a:xfrm>
            <a:off x="-32" y="0"/>
            <a:ext cx="9144032" cy="642918"/>
            <a:chOff x="-32" y="0"/>
            <a:chExt cx="9144032" cy="642918"/>
          </a:xfrm>
          <a:solidFill>
            <a:schemeClr val="tx2">
              <a:lumMod val="20000"/>
              <a:lumOff val="80000"/>
            </a:schemeClr>
          </a:solidFill>
          <a:effectLst/>
        </p:grpSpPr>
        <p:sp>
          <p:nvSpPr>
            <p:cNvPr id="11" name="Прямоугольник 10"/>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Прямоугольник 14"/>
            <p:cNvSpPr/>
            <p:nvPr/>
          </p:nvSpPr>
          <p:spPr>
            <a:xfrm>
              <a:off x="857224" y="130710"/>
              <a:ext cx="7500990" cy="369332"/>
            </a:xfrm>
            <a:prstGeom prst="rect">
              <a:avLst/>
            </a:prstGeom>
            <a:grpFill/>
            <a:ln>
              <a:noFill/>
            </a:ln>
          </p:spPr>
          <p:txBody>
            <a:bodyPr wrap="square">
              <a:spAutoFit/>
            </a:bodyPr>
            <a:lstStyle/>
            <a:p>
              <a:r>
                <a:rPr lang="ru-RU" b="1" dirty="0">
                  <a:solidFill>
                    <a:srgbClr val="0B02C6"/>
                  </a:solidFill>
                </a:rPr>
                <a:t>Резина – промышленный полимерный </a:t>
              </a:r>
              <a:r>
                <a:rPr lang="ru-RU" b="1" dirty="0" smtClean="0">
                  <a:solidFill>
                    <a:srgbClr val="0B02C6"/>
                  </a:solidFill>
                </a:rPr>
                <a:t>материал</a:t>
              </a:r>
              <a:endParaRPr lang="ru-RU" dirty="0" smtClean="0">
                <a:solidFill>
                  <a:srgbClr val="0B02C6"/>
                </a:solidFill>
              </a:endParaRPr>
            </a:p>
          </p:txBody>
        </p:sp>
        <p:pic>
          <p:nvPicPr>
            <p:cNvPr id="16" name="Рисунок 15" descr="logo_lable_s-vfu_clear.png"/>
            <p:cNvPicPr>
              <a:picLocks noChangeAspect="1"/>
            </p:cNvPicPr>
            <p:nvPr/>
          </p:nvPicPr>
          <p:blipFill>
            <a:blip r:embed="rId20"/>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
        <p:nvSpPr>
          <p:cNvPr id="10" name="TextBox 9"/>
          <p:cNvSpPr txBox="1"/>
          <p:nvPr/>
        </p:nvSpPr>
        <p:spPr>
          <a:xfrm>
            <a:off x="3645885" y="702214"/>
            <a:ext cx="1444691" cy="369332"/>
          </a:xfrm>
          <a:prstGeom prst="rect">
            <a:avLst/>
          </a:prstGeom>
          <a:noFill/>
          <a:effectLst/>
        </p:spPr>
        <p:txBody>
          <a:bodyPr wrap="none" rtlCol="0">
            <a:spAutoFit/>
          </a:bodyPr>
          <a:lstStyle/>
          <a:p>
            <a:r>
              <a:rPr lang="ru-RU" b="1" dirty="0" smtClean="0">
                <a:solidFill>
                  <a:srgbClr val="002060"/>
                </a:solidFill>
              </a:rPr>
              <a:t>Содержание</a:t>
            </a:r>
            <a:endParaRPr lang="ru-RU" dirty="0">
              <a:solidFill>
                <a:srgbClr val="002060"/>
              </a:solidFill>
            </a:endParaRPr>
          </a:p>
        </p:txBody>
      </p:sp>
    </p:spTree>
    <p:custDataLst>
      <p:tags r:id="rId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720" y="1000108"/>
            <a:ext cx="1749582" cy="646331"/>
          </a:xfrm>
          <a:prstGeom prst="rect">
            <a:avLst/>
          </a:prstGeom>
          <a:noFill/>
        </p:spPr>
        <p:txBody>
          <a:bodyPr wrap="none" rtlCol="0">
            <a:spAutoFit/>
          </a:bodyPr>
          <a:lstStyle/>
          <a:p>
            <a:pPr algn="ctr"/>
            <a:r>
              <a:rPr lang="ru-RU" b="1" smtClean="0">
                <a:solidFill>
                  <a:srgbClr val="C00000"/>
                </a:solidFill>
              </a:rPr>
              <a:t>Искусственные </a:t>
            </a:r>
          </a:p>
          <a:p>
            <a:r>
              <a:rPr lang="ru-RU" b="1" smtClean="0">
                <a:solidFill>
                  <a:srgbClr val="C00000"/>
                </a:solidFill>
              </a:rPr>
              <a:t>полимеры</a:t>
            </a:r>
            <a:endParaRPr lang="ru-RU">
              <a:solidFill>
                <a:srgbClr val="C00000"/>
              </a:solidFill>
            </a:endParaRPr>
          </a:p>
        </p:txBody>
      </p:sp>
      <p:sp>
        <p:nvSpPr>
          <p:cNvPr id="12" name="TextBox 11"/>
          <p:cNvSpPr txBox="1"/>
          <p:nvPr/>
        </p:nvSpPr>
        <p:spPr>
          <a:xfrm>
            <a:off x="357158" y="3000372"/>
            <a:ext cx="1716687" cy="646331"/>
          </a:xfrm>
          <a:prstGeom prst="rect">
            <a:avLst/>
          </a:prstGeom>
          <a:noFill/>
        </p:spPr>
        <p:txBody>
          <a:bodyPr wrap="none" rtlCol="0">
            <a:spAutoFit/>
          </a:bodyPr>
          <a:lstStyle/>
          <a:p>
            <a:pPr algn="ctr"/>
            <a:r>
              <a:rPr lang="ru-RU" b="1" smtClean="0">
                <a:solidFill>
                  <a:srgbClr val="C00000"/>
                </a:solidFill>
              </a:rPr>
              <a:t>Синтетические </a:t>
            </a:r>
          </a:p>
          <a:p>
            <a:r>
              <a:rPr lang="ru-RU" b="1" smtClean="0">
                <a:solidFill>
                  <a:srgbClr val="C00000"/>
                </a:solidFill>
              </a:rPr>
              <a:t>полимеры</a:t>
            </a:r>
            <a:endParaRPr lang="ru-RU">
              <a:solidFill>
                <a:srgbClr val="C00000"/>
              </a:solidFill>
            </a:endParaRPr>
          </a:p>
        </p:txBody>
      </p:sp>
      <p:pic>
        <p:nvPicPr>
          <p:cNvPr id="16" name="Picture 2"/>
          <p:cNvPicPr>
            <a:picLocks noChangeAspect="1" noChangeArrowheads="1"/>
          </p:cNvPicPr>
          <p:nvPr/>
        </p:nvPicPr>
        <p:blipFill>
          <a:blip r:embed="rId4"/>
          <a:srcRect/>
          <a:stretch>
            <a:fillRect/>
          </a:stretch>
        </p:blipFill>
        <p:spPr bwMode="auto">
          <a:xfrm>
            <a:off x="2643174" y="873121"/>
            <a:ext cx="2847975" cy="1984375"/>
          </a:xfrm>
          <a:prstGeom prst="rect">
            <a:avLst/>
          </a:prstGeom>
          <a:noFill/>
          <a:ln w="9525">
            <a:noFill/>
            <a:miter lim="800000"/>
            <a:headEnd/>
            <a:tailEnd/>
          </a:ln>
        </p:spPr>
      </p:pic>
      <p:pic>
        <p:nvPicPr>
          <p:cNvPr id="17" name="Picture 3"/>
          <p:cNvPicPr>
            <a:picLocks noChangeAspect="1" noChangeArrowheads="1"/>
          </p:cNvPicPr>
          <p:nvPr/>
        </p:nvPicPr>
        <p:blipFill>
          <a:blip r:embed="rId5"/>
          <a:srcRect/>
          <a:stretch>
            <a:fillRect/>
          </a:stretch>
        </p:blipFill>
        <p:spPr bwMode="auto">
          <a:xfrm>
            <a:off x="5715008" y="857232"/>
            <a:ext cx="3168650" cy="1577975"/>
          </a:xfrm>
          <a:prstGeom prst="rect">
            <a:avLst/>
          </a:prstGeom>
          <a:noFill/>
          <a:ln w="9525">
            <a:noFill/>
            <a:miter lim="800000"/>
            <a:headEnd/>
            <a:tailEnd/>
          </a:ln>
        </p:spPr>
      </p:pic>
      <p:pic>
        <p:nvPicPr>
          <p:cNvPr id="18" name="Picture 5"/>
          <p:cNvPicPr>
            <a:picLocks noChangeAspect="1" noChangeArrowheads="1"/>
          </p:cNvPicPr>
          <p:nvPr/>
        </p:nvPicPr>
        <p:blipFill>
          <a:blip r:embed="rId6"/>
          <a:srcRect/>
          <a:stretch>
            <a:fillRect/>
          </a:stretch>
        </p:blipFill>
        <p:spPr bwMode="auto">
          <a:xfrm>
            <a:off x="1928794" y="3429000"/>
            <a:ext cx="2000250" cy="1187450"/>
          </a:xfrm>
          <a:prstGeom prst="rect">
            <a:avLst/>
          </a:prstGeom>
          <a:noFill/>
          <a:ln w="9525">
            <a:noFill/>
            <a:miter lim="800000"/>
            <a:headEnd/>
            <a:tailEnd/>
          </a:ln>
        </p:spPr>
      </p:pic>
      <p:pic>
        <p:nvPicPr>
          <p:cNvPr id="19" name="Picture 6"/>
          <p:cNvPicPr>
            <a:picLocks noChangeAspect="1" noChangeArrowheads="1"/>
          </p:cNvPicPr>
          <p:nvPr/>
        </p:nvPicPr>
        <p:blipFill>
          <a:blip r:embed="rId7"/>
          <a:srcRect/>
          <a:stretch>
            <a:fillRect/>
          </a:stretch>
        </p:blipFill>
        <p:spPr bwMode="auto">
          <a:xfrm>
            <a:off x="4143372" y="3429000"/>
            <a:ext cx="2235200" cy="1201737"/>
          </a:xfrm>
          <a:prstGeom prst="rect">
            <a:avLst/>
          </a:prstGeom>
          <a:noFill/>
          <a:ln w="9525">
            <a:noFill/>
            <a:miter lim="800000"/>
            <a:headEnd/>
            <a:tailEnd/>
          </a:ln>
        </p:spPr>
      </p:pic>
      <p:pic>
        <p:nvPicPr>
          <p:cNvPr id="20" name="Picture 8"/>
          <p:cNvPicPr>
            <a:picLocks noChangeAspect="1" noChangeArrowheads="1"/>
          </p:cNvPicPr>
          <p:nvPr/>
        </p:nvPicPr>
        <p:blipFill>
          <a:blip r:embed="rId8"/>
          <a:srcRect/>
          <a:stretch>
            <a:fillRect/>
          </a:stretch>
        </p:blipFill>
        <p:spPr bwMode="auto">
          <a:xfrm>
            <a:off x="6572264" y="3429000"/>
            <a:ext cx="2393950" cy="1250950"/>
          </a:xfrm>
          <a:prstGeom prst="rect">
            <a:avLst/>
          </a:prstGeom>
          <a:noFill/>
          <a:ln w="9525">
            <a:noFill/>
            <a:miter lim="800000"/>
            <a:headEnd/>
            <a:tailEnd/>
          </a:ln>
        </p:spPr>
      </p:pic>
      <p:pic>
        <p:nvPicPr>
          <p:cNvPr id="21" name="Picture 2"/>
          <p:cNvPicPr>
            <a:picLocks noChangeAspect="1" noChangeArrowheads="1"/>
          </p:cNvPicPr>
          <p:nvPr/>
        </p:nvPicPr>
        <p:blipFill>
          <a:blip r:embed="rId9"/>
          <a:srcRect/>
          <a:stretch>
            <a:fillRect/>
          </a:stretch>
        </p:blipFill>
        <p:spPr bwMode="auto">
          <a:xfrm>
            <a:off x="1928794" y="4857760"/>
            <a:ext cx="5688012" cy="1327150"/>
          </a:xfrm>
          <a:prstGeom prst="rect">
            <a:avLst/>
          </a:prstGeom>
          <a:noFill/>
          <a:ln w="9525">
            <a:noFill/>
            <a:miter lim="800000"/>
            <a:headEnd/>
            <a:tailEnd/>
          </a:ln>
        </p:spPr>
      </p:pic>
      <p:sp>
        <p:nvSpPr>
          <p:cNvPr id="22" name="Прямоугольник 21"/>
          <p:cNvSpPr/>
          <p:nvPr/>
        </p:nvSpPr>
        <p:spPr>
          <a:xfrm>
            <a:off x="1643042" y="6211669"/>
            <a:ext cx="6143668" cy="369332"/>
          </a:xfrm>
          <a:prstGeom prst="rect">
            <a:avLst/>
          </a:prstGeom>
        </p:spPr>
        <p:txBody>
          <a:bodyPr wrap="square">
            <a:spAutoFit/>
          </a:bodyPr>
          <a:lstStyle/>
          <a:p>
            <a:r>
              <a:rPr lang="ru-RU" smtClean="0">
                <a:latin typeface="Times New Roman" pitchFamily="18" charset="0"/>
                <a:cs typeface="Times New Roman" pitchFamily="18" charset="0"/>
              </a:rPr>
              <a:t>Эпоксидная смола на основе бисфенола А и эпихлоргидрина</a:t>
            </a:r>
            <a:endParaRPr lang="ru-RU">
              <a:latin typeface="Times New Roman" pitchFamily="18" charset="0"/>
              <a:cs typeface="Times New Roman" pitchFamily="18" charset="0"/>
            </a:endParaRPr>
          </a:p>
        </p:txBody>
      </p:sp>
      <p:sp>
        <p:nvSpPr>
          <p:cNvPr id="24" name="Номер слайда 1"/>
          <p:cNvSpPr>
            <a:spLocks noGrp="1"/>
          </p:cNvSpPr>
          <p:nvPr>
            <p:ph type="sldNum" sz="quarter" idx="12"/>
          </p:nvPr>
        </p:nvSpPr>
        <p:spPr/>
        <p:txBody>
          <a:bodyPr/>
          <a:lstStyle/>
          <a:p>
            <a:fld id="{3B46923B-772B-4878-82EA-E2BF3C0C558C}" type="slidenum">
              <a:rPr lang="ru-RU" smtClean="0"/>
              <a:pPr/>
              <a:t>20</a:t>
            </a:fld>
            <a:endParaRPr lang="ru-RU"/>
          </a:p>
        </p:txBody>
      </p:sp>
      <p:grpSp>
        <p:nvGrpSpPr>
          <p:cNvPr id="29" name="Группа 9"/>
          <p:cNvGrpSpPr/>
          <p:nvPr/>
        </p:nvGrpSpPr>
        <p:grpSpPr>
          <a:xfrm>
            <a:off x="-32" y="0"/>
            <a:ext cx="9144032" cy="642918"/>
            <a:chOff x="-32" y="0"/>
            <a:chExt cx="9144032" cy="642918"/>
          </a:xfrm>
          <a:solidFill>
            <a:schemeClr val="tx2">
              <a:lumMod val="20000"/>
              <a:lumOff val="80000"/>
            </a:schemeClr>
          </a:solidFill>
          <a:effectLst/>
        </p:grpSpPr>
        <p:sp>
          <p:nvSpPr>
            <p:cNvPr id="30" name="Прямоугольник 2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32" name="Рисунок 31" descr="logo_lable_s-vfu_clear.png"/>
            <p:cNvPicPr>
              <a:picLocks noChangeAspect="1"/>
            </p:cNvPicPr>
            <p:nvPr/>
          </p:nvPicPr>
          <p:blipFill>
            <a:blip r:embed="rId10"/>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200</a:t>
            </a:fld>
            <a:endParaRPr lang="ru-RU"/>
          </a:p>
        </p:txBody>
      </p:sp>
      <p:sp>
        <p:nvSpPr>
          <p:cNvPr id="9" name="TextBox 8"/>
          <p:cNvSpPr txBox="1"/>
          <p:nvPr/>
        </p:nvSpPr>
        <p:spPr>
          <a:xfrm>
            <a:off x="2652392" y="714356"/>
            <a:ext cx="3776996" cy="369332"/>
          </a:xfrm>
          <a:prstGeom prst="rect">
            <a:avLst/>
          </a:prstGeom>
          <a:noFill/>
        </p:spPr>
        <p:txBody>
          <a:bodyPr wrap="none" rtlCol="0">
            <a:spAutoFit/>
          </a:bodyPr>
          <a:lstStyle/>
          <a:p>
            <a:pPr algn="ctr"/>
            <a:r>
              <a:rPr lang="ru-RU" altLang="ru-RU" b="1" smtClean="0">
                <a:solidFill>
                  <a:srgbClr val="C00000"/>
                </a:solidFill>
                <a:cs typeface="Tahoma" pitchFamily="34" charset="0"/>
              </a:rPr>
              <a:t>Противостарители (антиоксиданты)</a:t>
            </a:r>
            <a:endParaRPr lang="ru-RU" altLang="ru-RU">
              <a:solidFill>
                <a:srgbClr val="C00000"/>
              </a:solidFill>
              <a:cs typeface="Tahoma" pitchFamily="34" charset="0"/>
            </a:endParaRPr>
          </a:p>
        </p:txBody>
      </p:sp>
      <p:graphicFrame>
        <p:nvGraphicFramePr>
          <p:cNvPr id="11" name="Таблица 10"/>
          <p:cNvGraphicFramePr>
            <a:graphicFrameLocks noGrp="1"/>
          </p:cNvGraphicFramePr>
          <p:nvPr/>
        </p:nvGraphicFramePr>
        <p:xfrm>
          <a:off x="285720" y="1142984"/>
          <a:ext cx="8572559" cy="5286412"/>
        </p:xfrm>
        <a:graphic>
          <a:graphicData uri="http://schemas.openxmlformats.org/drawingml/2006/table">
            <a:tbl>
              <a:tblPr/>
              <a:tblGrid>
                <a:gridCol w="357190">
                  <a:extLst>
                    <a:ext uri="{9D8B030D-6E8A-4147-A177-3AD203B41FA5}">
                      <a16:colId xmlns:a16="http://schemas.microsoft.com/office/drawing/2014/main" val="20000"/>
                    </a:ext>
                  </a:extLst>
                </a:gridCol>
                <a:gridCol w="1071570">
                  <a:extLst>
                    <a:ext uri="{9D8B030D-6E8A-4147-A177-3AD203B41FA5}">
                      <a16:colId xmlns:a16="http://schemas.microsoft.com/office/drawing/2014/main" val="20001"/>
                    </a:ext>
                  </a:extLst>
                </a:gridCol>
                <a:gridCol w="1188140">
                  <a:extLst>
                    <a:ext uri="{9D8B030D-6E8A-4147-A177-3AD203B41FA5}">
                      <a16:colId xmlns:a16="http://schemas.microsoft.com/office/drawing/2014/main" val="20002"/>
                    </a:ext>
                  </a:extLst>
                </a:gridCol>
                <a:gridCol w="812250">
                  <a:extLst>
                    <a:ext uri="{9D8B030D-6E8A-4147-A177-3AD203B41FA5}">
                      <a16:colId xmlns:a16="http://schemas.microsoft.com/office/drawing/2014/main" val="20003"/>
                    </a:ext>
                  </a:extLst>
                </a:gridCol>
                <a:gridCol w="1857262">
                  <a:extLst>
                    <a:ext uri="{9D8B030D-6E8A-4147-A177-3AD203B41FA5}">
                      <a16:colId xmlns:a16="http://schemas.microsoft.com/office/drawing/2014/main" val="20004"/>
                    </a:ext>
                  </a:extLst>
                </a:gridCol>
                <a:gridCol w="3286147">
                  <a:extLst>
                    <a:ext uri="{9D8B030D-6E8A-4147-A177-3AD203B41FA5}">
                      <a16:colId xmlns:a16="http://schemas.microsoft.com/office/drawing/2014/main" val="20005"/>
                    </a:ext>
                  </a:extLst>
                </a:gridCol>
              </a:tblGrid>
              <a:tr h="381003">
                <a:tc>
                  <a:txBody>
                    <a:bodyPr/>
                    <a:lstStyle/>
                    <a:p>
                      <a:pPr algn="ctr">
                        <a:lnSpc>
                          <a:spcPct val="107000"/>
                        </a:lnSpc>
                        <a:spcAft>
                          <a:spcPts val="0"/>
                        </a:spcAft>
                      </a:pPr>
                      <a:r>
                        <a:rPr lang="ru-RU" sz="1400" b="1">
                          <a:solidFill>
                            <a:srgbClr val="002060"/>
                          </a:solidFill>
                          <a:latin typeface="Calibri"/>
                          <a:ea typeface="Calibri"/>
                          <a:cs typeface="Times New Roman"/>
                        </a:rPr>
                        <a:t>№</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Торговое название КНР</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Торговое название в РФ и др. странах</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a:t>
                      </a:r>
                      <a:r>
                        <a:rPr lang="en-US" sz="1400" b="1">
                          <a:solidFill>
                            <a:srgbClr val="002060"/>
                          </a:solidFill>
                          <a:latin typeface="Calibri"/>
                          <a:ea typeface="Calibri"/>
                          <a:cs typeface="Times New Roman"/>
                        </a:rPr>
                        <a:t>CAS</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Химическая формула</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a:solidFill>
                            <a:srgbClr val="002060"/>
                          </a:solidFill>
                          <a:latin typeface="Calibri"/>
                          <a:ea typeface="Calibri"/>
                          <a:cs typeface="Times New Roman"/>
                        </a:rPr>
                        <a:t>Свойства</a:t>
                      </a:r>
                      <a:endParaRPr lang="ru-RU" sz="1400">
                        <a:solidFill>
                          <a:srgbClr val="002060"/>
                        </a:solidFill>
                        <a:latin typeface="Calibri"/>
                        <a:ea typeface="Calibri"/>
                        <a:cs typeface="Times New Roman"/>
                      </a:endParaRPr>
                    </a:p>
                  </a:txBody>
                  <a:tcPr marL="48877" marR="48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33508">
                <a:tc>
                  <a:txBody>
                    <a:bodyPr/>
                    <a:lstStyle/>
                    <a:p>
                      <a:pPr>
                        <a:lnSpc>
                          <a:spcPct val="107000"/>
                        </a:lnSpc>
                        <a:spcAft>
                          <a:spcPts val="0"/>
                        </a:spcAft>
                      </a:pPr>
                      <a:r>
                        <a:rPr lang="ru-RU" sz="1400" smtClean="0">
                          <a:solidFill>
                            <a:srgbClr val="002060"/>
                          </a:solidFill>
                          <a:latin typeface="Calibri"/>
                          <a:ea typeface="Calibri"/>
                          <a:cs typeface="Times New Roman"/>
                        </a:rPr>
                        <a:t>11</a:t>
                      </a:r>
                      <a:endParaRPr lang="ru-RU" sz="1400">
                        <a:solidFill>
                          <a:srgbClr val="00206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kern="1200">
                          <a:solidFill>
                            <a:srgbClr val="002060"/>
                          </a:solidFill>
                          <a:latin typeface="Calibri"/>
                          <a:ea typeface="Calibri"/>
                          <a:cs typeface="Times New Roman"/>
                        </a:rPr>
                        <a:t>Antioxidant</a:t>
                      </a:r>
                      <a:r>
                        <a:rPr lang="ru-RU" sz="1400" kern="1200">
                          <a:solidFill>
                            <a:srgbClr val="002060"/>
                          </a:solidFill>
                          <a:latin typeface="Calibri"/>
                          <a:ea typeface="Calibri"/>
                          <a:cs typeface="Times New Roman"/>
                        </a:rPr>
                        <a:t> 2246 (МВР)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kern="1200" err="1">
                          <a:solidFill>
                            <a:srgbClr val="002060"/>
                          </a:solidFill>
                          <a:latin typeface="Calibri"/>
                          <a:ea typeface="Calibri"/>
                          <a:cs typeface="Times New Roman"/>
                        </a:rPr>
                        <a:t>Агидол</a:t>
                      </a:r>
                      <a:r>
                        <a:rPr lang="ru-RU" sz="1400" kern="1200">
                          <a:solidFill>
                            <a:srgbClr val="002060"/>
                          </a:solidFill>
                          <a:latin typeface="Calibri"/>
                          <a:ea typeface="Calibri"/>
                          <a:cs typeface="Times New Roman"/>
                        </a:rPr>
                        <a:t> 2 (Россия)</a:t>
                      </a:r>
                    </a:p>
                    <a:p>
                      <a:pPr>
                        <a:lnSpc>
                          <a:spcPct val="107000"/>
                        </a:lnSpc>
                        <a:spcAft>
                          <a:spcPts val="0"/>
                        </a:spcAft>
                      </a:pPr>
                      <a:r>
                        <a:rPr lang="en-US" sz="1400" kern="1200" err="1">
                          <a:solidFill>
                            <a:srgbClr val="002060"/>
                          </a:solidFill>
                          <a:latin typeface="Calibri"/>
                          <a:ea typeface="Calibri"/>
                          <a:cs typeface="Times New Roman"/>
                        </a:rPr>
                        <a:t>VulkanoxBKF</a:t>
                      </a:r>
                      <a:r>
                        <a:rPr lang="ru-RU" sz="1400" kern="1200">
                          <a:solidFill>
                            <a:srgbClr val="002060"/>
                          </a:solidFill>
                          <a:latin typeface="Calibri"/>
                          <a:ea typeface="Calibri"/>
                          <a:cs typeface="Times New Roman"/>
                        </a:rPr>
                        <a:t> (Германия)</a:t>
                      </a:r>
                    </a:p>
                    <a:p>
                      <a:pPr>
                        <a:lnSpc>
                          <a:spcPct val="107000"/>
                        </a:lnSpc>
                        <a:spcAft>
                          <a:spcPts val="0"/>
                        </a:spcAft>
                      </a:pPr>
                      <a:r>
                        <a:rPr lang="en-US" sz="1400" kern="1200" err="1">
                          <a:solidFill>
                            <a:srgbClr val="002060"/>
                          </a:solidFill>
                          <a:latin typeface="Calibri"/>
                          <a:ea typeface="Calibri"/>
                          <a:cs typeface="Times New Roman"/>
                        </a:rPr>
                        <a:t>Lowinox</a:t>
                      </a:r>
                      <a:r>
                        <a:rPr lang="ru-RU" sz="1400" kern="1200">
                          <a:solidFill>
                            <a:srgbClr val="002060"/>
                          </a:solidFill>
                          <a:latin typeface="Calibri"/>
                          <a:ea typeface="Calibri"/>
                          <a:cs typeface="Times New Roman"/>
                        </a:rPr>
                        <a:t> 22М46 (США)</a:t>
                      </a:r>
                    </a:p>
                    <a:p>
                      <a:pPr>
                        <a:lnSpc>
                          <a:spcPct val="107000"/>
                        </a:lnSpc>
                        <a:spcAft>
                          <a:spcPts val="0"/>
                        </a:spcAft>
                      </a:pPr>
                      <a:r>
                        <a:rPr lang="en-US" sz="1400" kern="1200" err="1">
                          <a:solidFill>
                            <a:srgbClr val="002060"/>
                          </a:solidFill>
                          <a:latin typeface="Calibri"/>
                          <a:ea typeface="Calibri"/>
                          <a:cs typeface="Times New Roman"/>
                        </a:rPr>
                        <a:t>Songnox</a:t>
                      </a:r>
                      <a:r>
                        <a:rPr lang="ru-RU" sz="1400" kern="1200">
                          <a:solidFill>
                            <a:srgbClr val="002060"/>
                          </a:solidFill>
                          <a:latin typeface="Calibri"/>
                          <a:ea typeface="Calibri"/>
                          <a:cs typeface="Times New Roman"/>
                        </a:rPr>
                        <a:t> 2246 (Корея)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kern="1200">
                          <a:solidFill>
                            <a:srgbClr val="002060"/>
                          </a:solidFill>
                          <a:latin typeface="Calibri"/>
                          <a:ea typeface="Calibri"/>
                          <a:cs typeface="Times New Roman"/>
                        </a:rPr>
                        <a:t>119-47-1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kern="1200">
                          <a:solidFill>
                            <a:srgbClr val="002060"/>
                          </a:solidFill>
                          <a:latin typeface="Calibri"/>
                          <a:ea typeface="Calibri"/>
                          <a:cs typeface="Times New Roman"/>
                        </a:rPr>
                        <a:t>2,2’-метилен-бис(4-метил-6-трет-бутилфенол) МБФ</a:t>
                      </a:r>
                    </a:p>
                    <a:p>
                      <a:pPr>
                        <a:lnSpc>
                          <a:spcPct val="107000"/>
                        </a:lnSpc>
                        <a:spcAft>
                          <a:spcPts val="0"/>
                        </a:spcAft>
                      </a:pPr>
                      <a:r>
                        <a:rPr lang="ru-RU" sz="1400" kern="1200">
                          <a:solidFill>
                            <a:srgbClr val="002060"/>
                          </a:solidFill>
                          <a:latin typeface="Calibri"/>
                          <a:ea typeface="Calibri"/>
                          <a:cs typeface="Times New Roman"/>
                        </a:rPr>
                        <a:t>(2246, </a:t>
                      </a:r>
                      <a:r>
                        <a:rPr lang="ru-RU" sz="1400" kern="1200" smtClean="0">
                          <a:solidFill>
                            <a:srgbClr val="002060"/>
                          </a:solidFill>
                          <a:latin typeface="Calibri"/>
                          <a:ea typeface="Calibri"/>
                          <a:cs typeface="Times New Roman"/>
                        </a:rPr>
                        <a:t>МВР)</a:t>
                      </a:r>
                      <a:endParaRPr lang="ru-RU" sz="1400" kern="1200">
                        <a:solidFill>
                          <a:srgbClr val="00206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kern="1200">
                          <a:solidFill>
                            <a:srgbClr val="002060"/>
                          </a:solidFill>
                          <a:latin typeface="Calibri"/>
                          <a:ea typeface="Calibri"/>
                          <a:cs typeface="Times New Roman"/>
                        </a:rPr>
                        <a:t>Является стабилизатором каучуков, антиоксидантом, </a:t>
                      </a:r>
                      <a:r>
                        <a:rPr lang="ru-RU" sz="1400" kern="1200" err="1">
                          <a:solidFill>
                            <a:srgbClr val="002060"/>
                          </a:solidFill>
                          <a:latin typeface="Calibri"/>
                          <a:ea typeface="Calibri"/>
                          <a:cs typeface="Times New Roman"/>
                        </a:rPr>
                        <a:t>светостабилизатором</a:t>
                      </a:r>
                      <a:r>
                        <a:rPr lang="ru-RU" sz="1400" kern="1200">
                          <a:solidFill>
                            <a:srgbClr val="002060"/>
                          </a:solidFill>
                          <a:latin typeface="Calibri"/>
                          <a:ea typeface="Calibri"/>
                          <a:cs typeface="Times New Roman"/>
                        </a:rPr>
                        <a:t>, в меньшей степени – </a:t>
                      </a:r>
                      <a:r>
                        <a:rPr lang="ru-RU" sz="1400" kern="1200" err="1">
                          <a:solidFill>
                            <a:srgbClr val="002060"/>
                          </a:solidFill>
                          <a:latin typeface="Calibri"/>
                          <a:ea typeface="Calibri"/>
                          <a:cs typeface="Times New Roman"/>
                        </a:rPr>
                        <a:t>антиозонантом</a:t>
                      </a:r>
                      <a:r>
                        <a:rPr lang="ru-RU" sz="1400" kern="1200">
                          <a:solidFill>
                            <a:srgbClr val="002060"/>
                          </a:solidFill>
                          <a:latin typeface="Calibri"/>
                          <a:ea typeface="Calibri"/>
                          <a:cs typeface="Times New Roman"/>
                        </a:rPr>
                        <a:t> и </a:t>
                      </a:r>
                      <a:r>
                        <a:rPr lang="ru-RU" sz="1400" kern="1200" err="1">
                          <a:solidFill>
                            <a:srgbClr val="002060"/>
                          </a:solidFill>
                          <a:latin typeface="Calibri"/>
                          <a:ea typeface="Calibri"/>
                          <a:cs typeface="Times New Roman"/>
                        </a:rPr>
                        <a:t>противостарителем</a:t>
                      </a:r>
                      <a:r>
                        <a:rPr lang="ru-RU" sz="1400" kern="1200">
                          <a:solidFill>
                            <a:srgbClr val="002060"/>
                          </a:solidFill>
                          <a:latin typeface="Calibri"/>
                          <a:ea typeface="Calibri"/>
                          <a:cs typeface="Times New Roman"/>
                        </a:rPr>
                        <a:t> резин. </a:t>
                      </a:r>
                      <a:r>
                        <a:rPr lang="ru-RU" sz="1400" kern="1200" err="1">
                          <a:solidFill>
                            <a:srgbClr val="002060"/>
                          </a:solidFill>
                          <a:latin typeface="Calibri"/>
                          <a:ea typeface="Calibri"/>
                          <a:cs typeface="Times New Roman"/>
                        </a:rPr>
                        <a:t>Пассивирует</a:t>
                      </a:r>
                      <a:r>
                        <a:rPr lang="ru-RU" sz="1400" kern="1200">
                          <a:solidFill>
                            <a:srgbClr val="002060"/>
                          </a:solidFill>
                          <a:latin typeface="Calibri"/>
                          <a:ea typeface="Calibri"/>
                          <a:cs typeface="Times New Roman"/>
                        </a:rPr>
                        <a:t> действие солей металлов переменной валентности.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47022">
                <a:tc>
                  <a:txBody>
                    <a:bodyPr/>
                    <a:lstStyle/>
                    <a:p>
                      <a:pPr>
                        <a:lnSpc>
                          <a:spcPct val="107000"/>
                        </a:lnSpc>
                        <a:spcAft>
                          <a:spcPts val="0"/>
                        </a:spcAft>
                      </a:pPr>
                      <a:r>
                        <a:rPr lang="ru-RU" sz="1400" smtClean="0">
                          <a:solidFill>
                            <a:srgbClr val="002060"/>
                          </a:solidFill>
                          <a:latin typeface="Calibri"/>
                          <a:ea typeface="Calibri"/>
                          <a:cs typeface="Times New Roman"/>
                        </a:rPr>
                        <a:t>12</a:t>
                      </a:r>
                      <a:endParaRPr lang="ru-RU" sz="1400">
                        <a:solidFill>
                          <a:srgbClr val="00206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kern="1200" err="1">
                          <a:solidFill>
                            <a:srgbClr val="002060"/>
                          </a:solidFill>
                          <a:latin typeface="Calibri"/>
                          <a:ea typeface="Calibri"/>
                          <a:cs typeface="Times New Roman"/>
                        </a:rPr>
                        <a:t>Richfos</a:t>
                      </a:r>
                      <a:r>
                        <a:rPr lang="en-US" sz="1400" kern="1200">
                          <a:solidFill>
                            <a:srgbClr val="002060"/>
                          </a:solidFill>
                          <a:latin typeface="Calibri"/>
                          <a:ea typeface="Calibri"/>
                          <a:cs typeface="Times New Roman"/>
                        </a:rPr>
                        <a:t> TNPP (</a:t>
                      </a:r>
                      <a:r>
                        <a:rPr lang="ru-RU" sz="1400" kern="1200">
                          <a:solidFill>
                            <a:srgbClr val="002060"/>
                          </a:solidFill>
                          <a:latin typeface="Calibri"/>
                          <a:ea typeface="Calibri"/>
                          <a:cs typeface="Times New Roman"/>
                        </a:rPr>
                        <a:t>Тайвань)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kern="1200" err="1">
                          <a:solidFill>
                            <a:srgbClr val="002060"/>
                          </a:solidFill>
                          <a:latin typeface="Calibri"/>
                          <a:ea typeface="Calibri"/>
                          <a:cs typeface="Times New Roman"/>
                        </a:rPr>
                        <a:t>IrgafosTNPP</a:t>
                      </a:r>
                      <a:r>
                        <a:rPr lang="ru-RU" sz="1400" kern="1200" err="1">
                          <a:solidFill>
                            <a:srgbClr val="002060"/>
                          </a:solidFill>
                          <a:latin typeface="Calibri"/>
                          <a:ea typeface="Calibri"/>
                          <a:cs typeface="Times New Roman"/>
                        </a:rPr>
                        <a:t> (Швейцария)</a:t>
                      </a:r>
                    </a:p>
                    <a:p>
                      <a:pPr>
                        <a:lnSpc>
                          <a:spcPct val="107000"/>
                        </a:lnSpc>
                        <a:spcAft>
                          <a:spcPts val="0"/>
                        </a:spcAft>
                      </a:pPr>
                      <a:r>
                        <a:rPr lang="en-US" sz="1400" kern="1200" err="1">
                          <a:solidFill>
                            <a:srgbClr val="002060"/>
                          </a:solidFill>
                          <a:latin typeface="Calibri"/>
                          <a:ea typeface="Calibri"/>
                          <a:cs typeface="Times New Roman"/>
                        </a:rPr>
                        <a:t>NaugardP</a:t>
                      </a:r>
                      <a:r>
                        <a:rPr lang="ru-RU" sz="1400" kern="1200" err="1">
                          <a:solidFill>
                            <a:srgbClr val="002060"/>
                          </a:solidFill>
                          <a:latin typeface="Calibri"/>
                          <a:ea typeface="Calibri"/>
                          <a:cs typeface="Times New Roman"/>
                        </a:rPr>
                        <a:t> (США)</a:t>
                      </a:r>
                    </a:p>
                    <a:p>
                      <a:pPr>
                        <a:lnSpc>
                          <a:spcPct val="107000"/>
                        </a:lnSpc>
                        <a:spcAft>
                          <a:spcPts val="0"/>
                        </a:spcAft>
                      </a:pPr>
                      <a:r>
                        <a:rPr lang="en-US" sz="1400" kern="1200" err="1">
                          <a:solidFill>
                            <a:srgbClr val="002060"/>
                          </a:solidFill>
                          <a:latin typeface="Calibri"/>
                          <a:ea typeface="Calibri"/>
                          <a:cs typeface="Times New Roman"/>
                        </a:rPr>
                        <a:t>Songnox TNPP </a:t>
                      </a:r>
                      <a:r>
                        <a:rPr lang="ru-RU" sz="1400" kern="1200" err="1">
                          <a:solidFill>
                            <a:srgbClr val="002060"/>
                          </a:solidFill>
                          <a:latin typeface="Calibri"/>
                          <a:ea typeface="Calibri"/>
                          <a:cs typeface="Times New Roman"/>
                        </a:rPr>
                        <a:t>(Ю. Корея)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kern="1200" err="1">
                          <a:solidFill>
                            <a:srgbClr val="002060"/>
                          </a:solidFill>
                          <a:latin typeface="Calibri"/>
                          <a:ea typeface="Calibri"/>
                          <a:cs typeface="Times New Roman"/>
                        </a:rPr>
                        <a:t>26523-78-2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kern="1200">
                          <a:solidFill>
                            <a:srgbClr val="002060"/>
                          </a:solidFill>
                          <a:latin typeface="Calibri"/>
                          <a:ea typeface="Calibri"/>
                          <a:cs typeface="Times New Roman"/>
                        </a:rPr>
                        <a:t>Три(</a:t>
                      </a:r>
                      <a:r>
                        <a:rPr lang="ru-RU" sz="1400" kern="1200" err="1">
                          <a:solidFill>
                            <a:srgbClr val="002060"/>
                          </a:solidFill>
                          <a:latin typeface="Calibri"/>
                          <a:ea typeface="Calibri"/>
                          <a:cs typeface="Times New Roman"/>
                        </a:rPr>
                        <a:t>п-нонилфенил</a:t>
                      </a:r>
                      <a:r>
                        <a:rPr lang="ru-RU" sz="1400" kern="1200">
                          <a:solidFill>
                            <a:srgbClr val="002060"/>
                          </a:solidFill>
                          <a:latin typeface="Calibri"/>
                          <a:ea typeface="Calibri"/>
                          <a:cs typeface="Times New Roman"/>
                        </a:rPr>
                        <a:t>)фосфит </a:t>
                      </a:r>
                      <a:r>
                        <a:rPr lang="ru-RU" sz="1400" kern="1200" smtClean="0">
                          <a:solidFill>
                            <a:srgbClr val="002060"/>
                          </a:solidFill>
                          <a:latin typeface="Calibri"/>
                          <a:ea typeface="Calibri"/>
                          <a:cs typeface="Times New Roman"/>
                        </a:rPr>
                        <a:t>ТНФ</a:t>
                      </a:r>
                      <a:endParaRPr lang="en-US" sz="1400" kern="1200" smtClean="0">
                        <a:solidFill>
                          <a:srgbClr val="002060"/>
                        </a:solidFill>
                        <a:latin typeface="Calibri"/>
                        <a:ea typeface="Calibri"/>
                        <a:cs typeface="Times New Roman"/>
                      </a:endParaRPr>
                    </a:p>
                    <a:p>
                      <a:pPr>
                        <a:lnSpc>
                          <a:spcPct val="107000"/>
                        </a:lnSpc>
                        <a:spcAft>
                          <a:spcPts val="0"/>
                        </a:spcAft>
                      </a:pPr>
                      <a:r>
                        <a:rPr lang="ru-RU" sz="1400" kern="1200" smtClean="0">
                          <a:solidFill>
                            <a:srgbClr val="002060"/>
                          </a:solidFill>
                          <a:latin typeface="Calibri"/>
                          <a:ea typeface="Calibri"/>
                          <a:cs typeface="Times New Roman"/>
                        </a:rPr>
                        <a:t>Ф </a:t>
                      </a:r>
                      <a:r>
                        <a:rPr lang="ru-RU" sz="1400" kern="1200">
                          <a:solidFill>
                            <a:srgbClr val="002060"/>
                          </a:solidFill>
                          <a:latin typeface="Calibri"/>
                          <a:ea typeface="Calibri"/>
                          <a:cs typeface="Times New Roman"/>
                        </a:rPr>
                        <a:t>(</a:t>
                      </a:r>
                      <a:r>
                        <a:rPr lang="en-US" sz="1400" kern="1200" err="1">
                          <a:solidFill>
                            <a:srgbClr val="002060"/>
                          </a:solidFill>
                          <a:latin typeface="Calibri"/>
                          <a:ea typeface="Calibri"/>
                          <a:cs typeface="Times New Roman"/>
                        </a:rPr>
                        <a:t>TNPP</a:t>
                      </a:r>
                      <a:r>
                        <a:rPr lang="ru-RU" sz="1400" kern="1200" err="1">
                          <a:solidFill>
                            <a:srgbClr val="002060"/>
                          </a:solidFill>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kern="1200">
                          <a:solidFill>
                            <a:srgbClr val="002060"/>
                          </a:solidFill>
                          <a:latin typeface="Calibri"/>
                          <a:ea typeface="Calibri"/>
                          <a:cs typeface="Times New Roman"/>
                        </a:rPr>
                        <a:t>Является эффективным не изменяющим свет продукта стабилизатором бутадиеновых, </a:t>
                      </a:r>
                      <a:r>
                        <a:rPr lang="ru-RU" sz="1400" kern="1200" err="1">
                          <a:solidFill>
                            <a:srgbClr val="002060"/>
                          </a:solidFill>
                          <a:latin typeface="Calibri"/>
                          <a:ea typeface="Calibri"/>
                          <a:cs typeface="Times New Roman"/>
                        </a:rPr>
                        <a:t>бутадиенстирольных</a:t>
                      </a:r>
                      <a:r>
                        <a:rPr lang="ru-RU" sz="1400" kern="1200">
                          <a:solidFill>
                            <a:srgbClr val="002060"/>
                          </a:solidFill>
                          <a:latin typeface="Calibri"/>
                          <a:ea typeface="Calibri"/>
                          <a:cs typeface="Times New Roman"/>
                        </a:rPr>
                        <a:t>, </a:t>
                      </a:r>
                      <a:r>
                        <a:rPr lang="ru-RU" sz="1400" kern="1200" err="1">
                          <a:solidFill>
                            <a:srgbClr val="002060"/>
                          </a:solidFill>
                          <a:latin typeface="Calibri"/>
                          <a:ea typeface="Calibri"/>
                          <a:cs typeface="Times New Roman"/>
                        </a:rPr>
                        <a:t>бутадиеннитрильных</a:t>
                      </a:r>
                      <a:r>
                        <a:rPr lang="ru-RU" sz="1400" kern="1200">
                          <a:solidFill>
                            <a:srgbClr val="002060"/>
                          </a:solidFill>
                          <a:latin typeface="Calibri"/>
                          <a:ea typeface="Calibri"/>
                          <a:cs typeface="Times New Roman"/>
                        </a:rPr>
                        <a:t>, этиленпропиленовых синтетических каучуков и резин на их основе (дозировка 1-2%). Может применяться в сочетании с фенольными стабилизаторами.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0" name="Рисунок 9" descr="http://www.chemicalbook.com/CAS/GIF/119-47-1.gif"/>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080869"/>
            <a:ext cx="1371600" cy="696262"/>
          </a:xfrm>
          <a:prstGeom prst="rect">
            <a:avLst/>
          </a:prstGeom>
          <a:noFill/>
          <a:ln>
            <a:noFill/>
          </a:ln>
        </p:spPr>
      </p:pic>
      <p:pic>
        <p:nvPicPr>
          <p:cNvPr id="12" name="Рисунок 11" descr="26523-78-4 Structure"/>
          <p:cNvPicPr/>
          <p:nvPr/>
        </p:nvPicPr>
        <p:blipFill>
          <a:blip r:embed="rId5">
            <a:extLst>
              <a:ext uri="{28A0092B-C50C-407E-A947-70E740481C1C}">
                <a14:useLocalDpi xmlns:a14="http://schemas.microsoft.com/office/drawing/2010/main" val="0"/>
              </a:ext>
            </a:extLst>
          </a:blip>
          <a:srcRect/>
          <a:stretch>
            <a:fillRect/>
          </a:stretch>
        </p:blipFill>
        <p:spPr bwMode="auto">
          <a:xfrm>
            <a:off x="4000496" y="4857760"/>
            <a:ext cx="1214445" cy="1357322"/>
          </a:xfrm>
          <a:prstGeom prst="rect">
            <a:avLst/>
          </a:prstGeom>
          <a:noFill/>
          <a:ln>
            <a:noFill/>
          </a:ln>
        </p:spPr>
      </p:pic>
      <p:grpSp>
        <p:nvGrpSpPr>
          <p:cNvPr id="13" name="Группа 8"/>
          <p:cNvGrpSpPr/>
          <p:nvPr/>
        </p:nvGrpSpPr>
        <p:grpSpPr>
          <a:xfrm>
            <a:off x="-32" y="0"/>
            <a:ext cx="9144032" cy="642918"/>
            <a:chOff x="-32" y="0"/>
            <a:chExt cx="9144032" cy="642918"/>
          </a:xfrm>
          <a:solidFill>
            <a:schemeClr val="tx2">
              <a:lumMod val="20000"/>
              <a:lumOff val="80000"/>
            </a:schemeClr>
          </a:solidFill>
          <a:effectLst/>
        </p:grpSpPr>
        <p:grpSp>
          <p:nvGrpSpPr>
            <p:cNvPr id="14" name="Группа 4"/>
            <p:cNvGrpSpPr/>
            <p:nvPr/>
          </p:nvGrpSpPr>
          <p:grpSpPr>
            <a:xfrm>
              <a:off x="0" y="0"/>
              <a:ext cx="9144000" cy="642918"/>
              <a:chOff x="0" y="0"/>
              <a:chExt cx="9144000" cy="642918"/>
            </a:xfrm>
            <a:grpFill/>
          </p:grpSpPr>
          <p:sp>
            <p:nvSpPr>
              <p:cNvPr id="16" name="Прямоугольник 15"/>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r>
                  <a:rPr lang="ru-RU" b="1" smtClean="0"/>
                  <a:t> </a:t>
                </a:r>
              </a:p>
              <a:p>
                <a:r>
                  <a:rPr lang="ru-RU" sz="1600" b="1" smtClean="0">
                    <a:solidFill>
                      <a:srgbClr val="0B02C6"/>
                    </a:solidFill>
                  </a:rPr>
                  <a:t>Модуль. </a:t>
                </a:r>
                <a:r>
                  <a:rPr lang="ru-RU" sz="1600" b="1" err="1" smtClean="0">
                    <a:solidFill>
                      <a:srgbClr val="0B02C6"/>
                    </a:solidFill>
                  </a:rPr>
                  <a:t>Противостарители</a:t>
                </a:r>
                <a:endParaRPr lang="ru-RU" sz="1600" smtClean="0">
                  <a:solidFill>
                    <a:srgbClr val="0B02C6"/>
                  </a:solidFill>
                </a:endParaRPr>
              </a:p>
            </p:txBody>
          </p:sp>
        </p:grpSp>
        <p:pic>
          <p:nvPicPr>
            <p:cNvPr id="15" name="Рисунок 14" descr="logo_lable_s-vfu_clear.png"/>
            <p:cNvPicPr>
              <a:picLocks noChangeAspect="1"/>
            </p:cNvPicPr>
            <p:nvPr/>
          </p:nvPicPr>
          <p:blipFill>
            <a:blip r:embed="rId6"/>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201</a:t>
            </a:fld>
            <a:endParaRPr lang="ru-RU"/>
          </a:p>
        </p:txBody>
      </p:sp>
      <p:sp>
        <p:nvSpPr>
          <p:cNvPr id="3" name="ISPRING_QUIZ_SHAPE0"/>
          <p:cNvSpPr/>
          <p:nvPr/>
        </p:nvSpPr>
        <p:spPr>
          <a:xfrm>
            <a:off x="0" y="0"/>
            <a:ext cx="9144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ISPRING_QUIZ_SHAPE1"/>
          <p:cNvPicPr>
            <a:picLocks/>
          </p:cNvPicPr>
          <p:nvPr/>
        </p:nvPicPr>
        <p:blipFill>
          <a:blip r:embed="rId4">
            <a:extLst>
              <a:ext uri="{28A0092B-C50C-407E-A947-70E740481C1C}">
                <a14:useLocalDpi xmlns:a14="http://schemas.microsoft.com/office/drawing/2010/main" val="0"/>
              </a:ext>
            </a:extLst>
          </a:blip>
          <a:stretch>
            <a:fillRect/>
          </a:stretch>
        </p:blipFill>
        <p:spPr>
          <a:xfrm>
            <a:off x="1609090" y="1851660"/>
            <a:ext cx="5930900" cy="4445000"/>
          </a:xfrm>
          <a:prstGeom prst="rect">
            <a:avLst/>
          </a:prstGeom>
          <a:effectLst>
            <a:innerShdw>
              <a:scrgbClr r="0" g="0" b="0">
                <a:alpha val="0"/>
              </a:scrgbClr>
            </a:innerShdw>
          </a:effectLst>
        </p:spPr>
      </p:pic>
      <p:sp>
        <p:nvSpPr>
          <p:cNvPr id="5" name="ISPRING_QUIZ_SHAPE2"/>
          <p:cNvSpPr txBox="1"/>
          <p:nvPr/>
        </p:nvSpPr>
        <p:spPr>
          <a:xfrm>
            <a:off x="548640" y="411480"/>
            <a:ext cx="8046720" cy="553998"/>
          </a:xfrm>
          <a:prstGeom prst="rect">
            <a:avLst/>
          </a:prstGeom>
          <a:noFill/>
          <a:effectLst>
            <a:innerShdw>
              <a:scrgbClr r="0" g="0" b="0">
                <a:alpha val="0"/>
              </a:scrgbClr>
            </a:innerShdw>
          </a:effectLst>
        </p:spPr>
        <p:txBody>
          <a:bodyPr vert="horz" rtlCol="0">
            <a:spAutoFit/>
          </a:bodyPr>
          <a:lstStyle/>
          <a:p>
            <a:pPr algn="ctr"/>
            <a:r>
              <a:rPr lang="ru-RU" sz="3000" smtClean="0">
                <a:solidFill>
                  <a:srgbClr val="343944"/>
                </a:solidFill>
                <a:effectLst/>
                <a:latin typeface="Segoe UI" panose="020B0502040204020203" pitchFamily="34" charset="0"/>
              </a:rPr>
              <a:t>   Тест</a:t>
            </a:r>
            <a:endParaRPr lang="ru-RU" sz="3000">
              <a:solidFill>
                <a:srgbClr val="343944"/>
              </a:solidFill>
              <a:effectLst/>
              <a:latin typeface="Segoe UI" panose="020B0502040204020203" pitchFamily="34" charset="0"/>
            </a:endParaRPr>
          </a:p>
        </p:txBody>
      </p:sp>
      <p:pic>
        <p:nvPicPr>
          <p:cNvPr id="6" name="ISPRING_QUIZ_SHAPE3"/>
          <p:cNvPicPr>
            <a:picLocks/>
          </p:cNvPicPr>
          <p:nvPr/>
        </p:nvPicPr>
        <p:blipFill>
          <a:blip r:embed="rId5">
            <a:extLst>
              <a:ext uri="{28A0092B-C50C-407E-A947-70E740481C1C}">
                <a14:useLocalDpi xmlns:a14="http://schemas.microsoft.com/office/drawing/2010/main" val="0"/>
              </a:ext>
            </a:extLst>
          </a:blip>
          <a:stretch>
            <a:fillRect/>
          </a:stretch>
        </p:blipFill>
        <p:spPr>
          <a:xfrm>
            <a:off x="3871923" y="482600"/>
            <a:ext cx="406400" cy="406400"/>
          </a:xfrm>
          <a:prstGeom prst="rect">
            <a:avLst/>
          </a:prstGeom>
          <a:effectLst>
            <a:innerShdw>
              <a:scrgbClr r="0" g="0" b="0">
                <a:alpha val="0"/>
              </a:scrgbClr>
            </a:innerShdw>
          </a:effectLst>
        </p:spPr>
      </p:pic>
      <p:sp>
        <p:nvSpPr>
          <p:cNvPr id="7" name="ISPRING_QUIZ_SHAPE4"/>
          <p:cNvSpPr txBox="1"/>
          <p:nvPr/>
        </p:nvSpPr>
        <p:spPr>
          <a:xfrm>
            <a:off x="548640" y="1097280"/>
            <a:ext cx="8046720" cy="430887"/>
          </a:xfrm>
          <a:prstGeom prst="rect">
            <a:avLst/>
          </a:prstGeom>
          <a:noFill/>
          <a:effectLst>
            <a:innerShdw>
              <a:scrgbClr r="0" g="0" b="0">
                <a:alpha val="0"/>
              </a:scrgbClr>
            </a:innerShdw>
          </a:effectLst>
        </p:spPr>
        <p:txBody>
          <a:bodyPr vert="horz" rtlCol="0">
            <a:spAutoFit/>
          </a:bodyPr>
          <a:lstStyle/>
          <a:p>
            <a:pPr algn="ctr"/>
            <a:r>
              <a:rPr lang="ru-RU" sz="2200" smtClean="0">
                <a:solidFill>
                  <a:srgbClr val="343944"/>
                </a:solidFill>
                <a:effectLst/>
                <a:latin typeface="Segoe UI" panose="020B0502040204020203" pitchFamily="34" charset="0"/>
              </a:rPr>
              <a:t>Щелкните кнопку </a:t>
            </a:r>
            <a:r>
              <a:rPr lang="ru-RU" sz="2200" b="1" smtClean="0">
                <a:solidFill>
                  <a:srgbClr val="343944"/>
                </a:solidFill>
                <a:effectLst/>
                <a:latin typeface="Segoe UI Semibold" panose="020B0702040204020203" pitchFamily="34" charset="0"/>
              </a:rPr>
              <a:t>Тест</a:t>
            </a:r>
            <a:r>
              <a:rPr lang="ru-RU" sz="2200" smtClean="0">
                <a:solidFill>
                  <a:srgbClr val="343944"/>
                </a:solidFill>
                <a:effectLst/>
                <a:latin typeface="Segoe UI" panose="020B0502040204020203" pitchFamily="34" charset="0"/>
              </a:rPr>
              <a:t> для редактирования этого теста</a:t>
            </a:r>
            <a:endParaRPr lang="ru-RU" sz="22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1036456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1214422"/>
            <a:ext cx="8643998" cy="714380"/>
          </a:xfrm>
        </p:spPr>
        <p:txBody>
          <a:bodyPr>
            <a:noAutofit/>
          </a:bodyPr>
          <a:lstStyle/>
          <a:p>
            <a:pPr marL="0" indent="361950">
              <a:buNone/>
            </a:pPr>
            <a:r>
              <a:rPr lang="ru-RU" sz="1800" b="1" dirty="0" smtClean="0">
                <a:solidFill>
                  <a:srgbClr val="0B02C6"/>
                </a:solidFill>
              </a:rPr>
              <a:t>2. По химическому строению (по типу атомов в молекуле):</a:t>
            </a:r>
            <a:endParaRPr lang="ru-RU" sz="1800" dirty="0" smtClean="0">
              <a:solidFill>
                <a:srgbClr val="0B02C6"/>
              </a:solidFill>
            </a:endParaRPr>
          </a:p>
          <a:p>
            <a:pPr>
              <a:buNone/>
            </a:pPr>
            <a:r>
              <a:rPr lang="ru-RU" sz="1800" b="1" dirty="0" smtClean="0">
                <a:solidFill>
                  <a:srgbClr val="C00000"/>
                </a:solidFill>
              </a:rPr>
              <a:t>Органические</a:t>
            </a:r>
            <a:r>
              <a:rPr lang="ru-RU" sz="1800" dirty="0" smtClean="0">
                <a:solidFill>
                  <a:srgbClr val="002060"/>
                </a:solidFill>
              </a:rPr>
              <a:t> – это </a:t>
            </a:r>
            <a:r>
              <a:rPr lang="ru-RU" sz="1800" dirty="0" err="1" smtClean="0">
                <a:solidFill>
                  <a:srgbClr val="002060"/>
                </a:solidFill>
              </a:rPr>
              <a:t>полиуглеводороды</a:t>
            </a:r>
            <a:r>
              <a:rPr lang="ru-RU" sz="1800" dirty="0" smtClean="0">
                <a:solidFill>
                  <a:srgbClr val="002060"/>
                </a:solidFill>
              </a:rPr>
              <a:t> и их N, O, S, </a:t>
            </a:r>
            <a:r>
              <a:rPr lang="ru-RU" sz="1800" dirty="0" err="1" smtClean="0">
                <a:solidFill>
                  <a:srgbClr val="002060"/>
                </a:solidFill>
              </a:rPr>
              <a:t>Hal</a:t>
            </a:r>
            <a:r>
              <a:rPr lang="ru-RU" sz="1800" dirty="0" smtClean="0">
                <a:solidFill>
                  <a:srgbClr val="002060"/>
                </a:solidFill>
              </a:rPr>
              <a:t>-содержащие производные </a:t>
            </a:r>
          </a:p>
          <a:p>
            <a:pPr>
              <a:buNone/>
            </a:pPr>
            <a:endParaRPr lang="ru-RU" sz="1600" dirty="0" smtClean="0">
              <a:solidFill>
                <a:srgbClr val="002060"/>
              </a:solidFill>
            </a:endParaRPr>
          </a:p>
          <a:p>
            <a:pPr marL="0" indent="0" algn="just">
              <a:spcBef>
                <a:spcPts val="0"/>
              </a:spcBef>
              <a:spcAft>
                <a:spcPts val="1200"/>
              </a:spcAft>
              <a:buNone/>
            </a:pPr>
            <a:endParaRPr lang="ru-RU" sz="1600" dirty="0">
              <a:solidFill>
                <a:srgbClr val="002060"/>
              </a:solidFill>
            </a:endParaRPr>
          </a:p>
        </p:txBody>
      </p:sp>
      <p:sp>
        <p:nvSpPr>
          <p:cNvPr id="23" name="Номер слайда 1"/>
          <p:cNvSpPr>
            <a:spLocks noGrp="1"/>
          </p:cNvSpPr>
          <p:nvPr>
            <p:ph type="sldNum" sz="quarter" idx="12"/>
          </p:nvPr>
        </p:nvSpPr>
        <p:spPr/>
        <p:txBody>
          <a:bodyPr/>
          <a:lstStyle/>
          <a:p>
            <a:fld id="{3B46923B-772B-4878-82EA-E2BF3C0C558C}" type="slidenum">
              <a:rPr lang="ru-RU" smtClean="0"/>
              <a:pPr/>
              <a:t>21</a:t>
            </a:fld>
            <a:endParaRPr lang="ru-RU"/>
          </a:p>
        </p:txBody>
      </p:sp>
      <p:sp>
        <p:nvSpPr>
          <p:cNvPr id="5" name="TextBox 4"/>
          <p:cNvSpPr txBox="1"/>
          <p:nvPr/>
        </p:nvSpPr>
        <p:spPr>
          <a:xfrm>
            <a:off x="2786050" y="714356"/>
            <a:ext cx="2938368" cy="369332"/>
          </a:xfrm>
          <a:prstGeom prst="rect">
            <a:avLst/>
          </a:prstGeom>
          <a:noFill/>
        </p:spPr>
        <p:txBody>
          <a:bodyPr wrap="none" rtlCol="0">
            <a:spAutoFit/>
          </a:bodyPr>
          <a:lstStyle/>
          <a:p>
            <a:r>
              <a:rPr lang="ru-RU" b="1" smtClean="0">
                <a:solidFill>
                  <a:srgbClr val="C00000"/>
                </a:solidFill>
              </a:rPr>
              <a:t>Классификация полимеров</a:t>
            </a:r>
            <a:endParaRPr lang="ru-RU">
              <a:solidFill>
                <a:srgbClr val="C00000"/>
              </a:solidFill>
            </a:endParaRPr>
          </a:p>
        </p:txBody>
      </p:sp>
      <p:pic>
        <p:nvPicPr>
          <p:cNvPr id="8" name="Picture 3"/>
          <p:cNvPicPr>
            <a:picLocks noChangeAspect="1" noChangeArrowheads="1"/>
          </p:cNvPicPr>
          <p:nvPr/>
        </p:nvPicPr>
        <p:blipFill>
          <a:blip r:embed="rId4"/>
          <a:srcRect/>
          <a:stretch>
            <a:fillRect/>
          </a:stretch>
        </p:blipFill>
        <p:spPr bwMode="auto">
          <a:xfrm>
            <a:off x="5830889" y="1928802"/>
            <a:ext cx="3112182" cy="978141"/>
          </a:xfrm>
          <a:prstGeom prst="rect">
            <a:avLst/>
          </a:prstGeom>
          <a:noFill/>
          <a:ln w="9525">
            <a:noFill/>
            <a:miter lim="800000"/>
            <a:headEnd/>
            <a:tailEnd/>
          </a:ln>
        </p:spPr>
      </p:pic>
      <p:pic>
        <p:nvPicPr>
          <p:cNvPr id="9" name="Picture 4"/>
          <p:cNvPicPr>
            <a:picLocks noChangeAspect="1" noChangeArrowheads="1"/>
          </p:cNvPicPr>
          <p:nvPr/>
        </p:nvPicPr>
        <p:blipFill>
          <a:blip r:embed="rId5"/>
          <a:srcRect/>
          <a:stretch>
            <a:fillRect/>
          </a:stretch>
        </p:blipFill>
        <p:spPr bwMode="auto">
          <a:xfrm>
            <a:off x="214283" y="2031793"/>
            <a:ext cx="2718396" cy="825703"/>
          </a:xfrm>
          <a:prstGeom prst="rect">
            <a:avLst/>
          </a:prstGeom>
          <a:noFill/>
          <a:ln w="9525">
            <a:noFill/>
            <a:miter lim="800000"/>
            <a:headEnd/>
            <a:tailEnd/>
          </a:ln>
        </p:spPr>
      </p:pic>
      <p:pic>
        <p:nvPicPr>
          <p:cNvPr id="10" name="Picture 6"/>
          <p:cNvPicPr>
            <a:picLocks noChangeAspect="1" noChangeArrowheads="1"/>
          </p:cNvPicPr>
          <p:nvPr/>
        </p:nvPicPr>
        <p:blipFill>
          <a:blip r:embed="rId6"/>
          <a:srcRect/>
          <a:stretch>
            <a:fillRect/>
          </a:stretch>
        </p:blipFill>
        <p:spPr bwMode="auto">
          <a:xfrm>
            <a:off x="3000364" y="2201714"/>
            <a:ext cx="2743801" cy="584344"/>
          </a:xfrm>
          <a:prstGeom prst="rect">
            <a:avLst/>
          </a:prstGeom>
          <a:noFill/>
          <a:ln w="9525">
            <a:noFill/>
            <a:miter lim="800000"/>
            <a:headEnd/>
            <a:tailEnd/>
          </a:ln>
        </p:spPr>
      </p:pic>
      <p:sp>
        <p:nvSpPr>
          <p:cNvPr id="11" name="Содержимое 2"/>
          <p:cNvSpPr txBox="1">
            <a:spLocks/>
          </p:cNvSpPr>
          <p:nvPr/>
        </p:nvSpPr>
        <p:spPr>
          <a:xfrm>
            <a:off x="214282" y="3071810"/>
            <a:ext cx="8643998" cy="1071570"/>
          </a:xfrm>
          <a:prstGeom prst="rect">
            <a:avLst/>
          </a:prstGeom>
        </p:spPr>
        <p:txBody>
          <a:bodyPr vert="horz" lIns="91440" tIns="45720" rIns="91440" bIns="45720" rtlCol="0">
            <a:noAutofit/>
          </a:bodyPr>
          <a:lstStyle/>
          <a:p>
            <a:pPr>
              <a:spcAft>
                <a:spcPts val="1200"/>
              </a:spcAft>
            </a:pPr>
            <a:r>
              <a:rPr lang="ru-RU" b="1" smtClean="0">
                <a:solidFill>
                  <a:srgbClr val="C00000"/>
                </a:solidFill>
              </a:rPr>
              <a:t>Неорганические</a:t>
            </a:r>
            <a:r>
              <a:rPr lang="ru-RU" smtClean="0">
                <a:solidFill>
                  <a:srgbClr val="002060"/>
                </a:solidFill>
              </a:rPr>
              <a:t> – это полимеры двух типов: </a:t>
            </a:r>
          </a:p>
          <a:p>
            <a:r>
              <a:rPr lang="ru-RU" smtClean="0">
                <a:solidFill>
                  <a:srgbClr val="002060"/>
                </a:solidFill>
              </a:rPr>
              <a:t>а) с неорганической главной цепью; </a:t>
            </a:r>
          </a:p>
          <a:p>
            <a:r>
              <a:rPr lang="ru-RU" smtClean="0">
                <a:solidFill>
                  <a:srgbClr val="002060"/>
                </a:solidFill>
              </a:rPr>
              <a:t>б) построенные из атомов углерода, но не содержащие связей С-Н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600" b="0" i="0" u="none" strike="noStrike" kern="1200" cap="none" spc="0" normalizeH="0" baseline="0" noProof="0" smtClean="0">
              <a:ln>
                <a:noFill/>
              </a:ln>
              <a:solidFill>
                <a:srgbClr val="002060"/>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1200"/>
              </a:spcAft>
              <a:buClrTx/>
              <a:buSzTx/>
              <a:buFont typeface="Arial" pitchFamily="34" charset="0"/>
              <a:buNone/>
              <a:tabLst/>
              <a:defRPr/>
            </a:pPr>
            <a:endParaRPr kumimoji="0" lang="ru-RU" sz="1600" b="0" i="0" u="none" strike="noStrike" kern="1200" cap="none" spc="0" normalizeH="0" baseline="0" noProof="0">
              <a:ln>
                <a:noFill/>
              </a:ln>
              <a:solidFill>
                <a:srgbClr val="002060"/>
              </a:solidFill>
              <a:effectLst/>
              <a:uLnTx/>
              <a:uFillTx/>
              <a:latin typeface="+mn-lt"/>
              <a:ea typeface="+mn-ea"/>
              <a:cs typeface="+mn-cs"/>
            </a:endParaRPr>
          </a:p>
        </p:txBody>
      </p:sp>
      <p:pic>
        <p:nvPicPr>
          <p:cNvPr id="12" name="Picture 7"/>
          <p:cNvPicPr>
            <a:picLocks noChangeAspect="1" noChangeArrowheads="1"/>
          </p:cNvPicPr>
          <p:nvPr/>
        </p:nvPicPr>
        <p:blipFill>
          <a:blip r:embed="rId7"/>
          <a:srcRect/>
          <a:stretch>
            <a:fillRect/>
          </a:stretch>
        </p:blipFill>
        <p:spPr bwMode="auto">
          <a:xfrm>
            <a:off x="1645703" y="4286256"/>
            <a:ext cx="1321089" cy="444609"/>
          </a:xfrm>
          <a:prstGeom prst="rect">
            <a:avLst/>
          </a:prstGeom>
          <a:noFill/>
          <a:ln w="9525">
            <a:noFill/>
            <a:miter lim="800000"/>
            <a:headEnd/>
            <a:tailEnd/>
          </a:ln>
        </p:spPr>
      </p:pic>
      <p:pic>
        <p:nvPicPr>
          <p:cNvPr id="16" name="Picture 8"/>
          <p:cNvPicPr>
            <a:picLocks noChangeAspect="1" noChangeArrowheads="1"/>
          </p:cNvPicPr>
          <p:nvPr/>
        </p:nvPicPr>
        <p:blipFill>
          <a:blip r:embed="rId8"/>
          <a:srcRect/>
          <a:stretch>
            <a:fillRect/>
          </a:stretch>
        </p:blipFill>
        <p:spPr bwMode="auto">
          <a:xfrm>
            <a:off x="3165245" y="4328895"/>
            <a:ext cx="1778390" cy="431906"/>
          </a:xfrm>
          <a:prstGeom prst="rect">
            <a:avLst/>
          </a:prstGeom>
          <a:noFill/>
          <a:ln w="9525">
            <a:noFill/>
            <a:miter lim="800000"/>
            <a:headEnd/>
            <a:tailEnd/>
          </a:ln>
        </p:spPr>
      </p:pic>
      <p:pic>
        <p:nvPicPr>
          <p:cNvPr id="17" name="Picture 4"/>
          <p:cNvPicPr>
            <a:picLocks noChangeAspect="1" noChangeArrowheads="1"/>
          </p:cNvPicPr>
          <p:nvPr/>
        </p:nvPicPr>
        <p:blipFill>
          <a:blip r:embed="rId9"/>
          <a:srcRect/>
          <a:stretch>
            <a:fillRect/>
          </a:stretch>
        </p:blipFill>
        <p:spPr bwMode="auto">
          <a:xfrm>
            <a:off x="5181370" y="4307826"/>
            <a:ext cx="914600" cy="470016"/>
          </a:xfrm>
          <a:prstGeom prst="rect">
            <a:avLst/>
          </a:prstGeom>
          <a:noFill/>
          <a:ln w="9525">
            <a:noFill/>
            <a:miter lim="800000"/>
            <a:headEnd/>
            <a:tailEnd/>
          </a:ln>
        </p:spPr>
      </p:pic>
      <p:pic>
        <p:nvPicPr>
          <p:cNvPr id="18" name="Picture 5"/>
          <p:cNvPicPr>
            <a:picLocks noChangeAspect="1" noChangeArrowheads="1"/>
          </p:cNvPicPr>
          <p:nvPr/>
        </p:nvPicPr>
        <p:blipFill>
          <a:blip r:embed="rId10"/>
          <a:srcRect/>
          <a:stretch>
            <a:fillRect/>
          </a:stretch>
        </p:blipFill>
        <p:spPr bwMode="auto">
          <a:xfrm>
            <a:off x="6324378" y="4317788"/>
            <a:ext cx="1105142" cy="419203"/>
          </a:xfrm>
          <a:prstGeom prst="rect">
            <a:avLst/>
          </a:prstGeom>
          <a:noFill/>
          <a:ln w="9525">
            <a:noFill/>
            <a:miter lim="800000"/>
            <a:headEnd/>
            <a:tailEnd/>
          </a:ln>
        </p:spPr>
      </p:pic>
      <p:sp>
        <p:nvSpPr>
          <p:cNvPr id="19" name="Содержимое 2"/>
          <p:cNvSpPr txBox="1">
            <a:spLocks/>
          </p:cNvSpPr>
          <p:nvPr/>
        </p:nvSpPr>
        <p:spPr>
          <a:xfrm>
            <a:off x="214282" y="4929198"/>
            <a:ext cx="8643998" cy="714380"/>
          </a:xfrm>
          <a:prstGeom prst="rect">
            <a:avLst/>
          </a:prstGeom>
        </p:spPr>
        <p:txBody>
          <a:bodyPr vert="horz" lIns="91440" tIns="45720" rIns="91440" bIns="45720" rtlCol="0">
            <a:noAutofit/>
          </a:bodyPr>
          <a:lstStyle/>
          <a:p>
            <a:pPr algn="just"/>
            <a:r>
              <a:rPr lang="ru-RU" b="1" smtClean="0">
                <a:solidFill>
                  <a:srgbClr val="C00000"/>
                </a:solidFill>
              </a:rPr>
              <a:t>Элементорганические</a:t>
            </a:r>
            <a:r>
              <a:rPr lang="ru-RU" smtClean="0">
                <a:solidFill>
                  <a:srgbClr val="C00000"/>
                </a:solidFill>
              </a:rPr>
              <a:t> </a:t>
            </a:r>
            <a:r>
              <a:rPr lang="ru-RU" smtClean="0"/>
              <a:t>– это полимеры, содержащие как органические, так и не органические группы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600" b="0" i="0" u="none" strike="noStrike" kern="1200" cap="none" spc="0" normalizeH="0" baseline="0" noProof="0" smtClean="0">
              <a:ln>
                <a:noFill/>
              </a:ln>
              <a:solidFill>
                <a:srgbClr val="002060"/>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1200"/>
              </a:spcAft>
              <a:buClrTx/>
              <a:buSzTx/>
              <a:buFont typeface="Arial" pitchFamily="34" charset="0"/>
              <a:buNone/>
              <a:tabLst/>
              <a:defRPr/>
            </a:pPr>
            <a:endParaRPr kumimoji="0" lang="ru-RU" sz="1600" b="0" i="0" u="none" strike="noStrike" kern="1200" cap="none" spc="0" normalizeH="0" baseline="0" noProof="0">
              <a:ln>
                <a:noFill/>
              </a:ln>
              <a:solidFill>
                <a:srgbClr val="002060"/>
              </a:solidFill>
              <a:effectLst/>
              <a:uLnTx/>
              <a:uFillTx/>
              <a:latin typeface="+mn-lt"/>
              <a:ea typeface="+mn-ea"/>
              <a:cs typeface="+mn-cs"/>
            </a:endParaRPr>
          </a:p>
        </p:txBody>
      </p:sp>
      <p:pic>
        <p:nvPicPr>
          <p:cNvPr id="20" name="Picture 9"/>
          <p:cNvPicPr>
            <a:picLocks noChangeAspect="1" noChangeArrowheads="1"/>
          </p:cNvPicPr>
          <p:nvPr/>
        </p:nvPicPr>
        <p:blipFill>
          <a:blip r:embed="rId11"/>
          <a:srcRect/>
          <a:stretch>
            <a:fillRect/>
          </a:stretch>
        </p:blipFill>
        <p:spPr bwMode="auto">
          <a:xfrm>
            <a:off x="2798389" y="5530889"/>
            <a:ext cx="1829201" cy="940031"/>
          </a:xfrm>
          <a:prstGeom prst="rect">
            <a:avLst/>
          </a:prstGeom>
          <a:noFill/>
          <a:ln w="9525">
            <a:noFill/>
            <a:miter lim="800000"/>
            <a:headEnd/>
            <a:tailEnd/>
          </a:ln>
        </p:spPr>
      </p:pic>
      <p:pic>
        <p:nvPicPr>
          <p:cNvPr id="21" name="Picture 10"/>
          <p:cNvPicPr>
            <a:picLocks noChangeAspect="1" noChangeArrowheads="1"/>
          </p:cNvPicPr>
          <p:nvPr/>
        </p:nvPicPr>
        <p:blipFill>
          <a:blip r:embed="rId12"/>
          <a:srcRect/>
          <a:stretch>
            <a:fillRect/>
          </a:stretch>
        </p:blipFill>
        <p:spPr bwMode="auto">
          <a:xfrm>
            <a:off x="4870091" y="5429264"/>
            <a:ext cx="1702173" cy="1041656"/>
          </a:xfrm>
          <a:prstGeom prst="rect">
            <a:avLst/>
          </a:prstGeom>
          <a:noFill/>
          <a:ln w="9525">
            <a:noFill/>
            <a:miter lim="800000"/>
            <a:headEnd/>
            <a:tailEnd/>
          </a:ln>
        </p:spPr>
      </p:pic>
      <p:grpSp>
        <p:nvGrpSpPr>
          <p:cNvPr id="28" name="Группа 9"/>
          <p:cNvGrpSpPr/>
          <p:nvPr/>
        </p:nvGrpSpPr>
        <p:grpSpPr>
          <a:xfrm>
            <a:off x="-32" y="0"/>
            <a:ext cx="9144032" cy="642918"/>
            <a:chOff x="-32" y="0"/>
            <a:chExt cx="9144032" cy="642918"/>
          </a:xfrm>
          <a:solidFill>
            <a:schemeClr val="tx2">
              <a:lumMod val="20000"/>
              <a:lumOff val="80000"/>
            </a:schemeClr>
          </a:solidFill>
          <a:effectLst/>
        </p:grpSpPr>
        <p:sp>
          <p:nvSpPr>
            <p:cNvPr id="29" name="Прямоугольник 2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31" name="Рисунок 30" descr="logo_lable_s-vfu_clear.png"/>
            <p:cNvPicPr>
              <a:picLocks noChangeAspect="1"/>
            </p:cNvPicPr>
            <p:nvPr/>
          </p:nvPicPr>
          <p:blipFill>
            <a:blip r:embed="rId13"/>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1214422"/>
            <a:ext cx="8643998" cy="428628"/>
          </a:xfrm>
        </p:spPr>
        <p:txBody>
          <a:bodyPr>
            <a:noAutofit/>
          </a:bodyPr>
          <a:lstStyle/>
          <a:p>
            <a:pPr marL="0" indent="361950">
              <a:buNone/>
            </a:pPr>
            <a:r>
              <a:rPr lang="ru-RU" sz="1800" b="1" smtClean="0">
                <a:solidFill>
                  <a:srgbClr val="0B02C6"/>
                </a:solidFill>
              </a:rPr>
              <a:t>3. По пространственному строению (по геометрии основной цепи)</a:t>
            </a:r>
          </a:p>
        </p:txBody>
      </p:sp>
      <p:sp>
        <p:nvSpPr>
          <p:cNvPr id="20" name="Номер слайда 1"/>
          <p:cNvSpPr>
            <a:spLocks noGrp="1"/>
          </p:cNvSpPr>
          <p:nvPr>
            <p:ph type="sldNum" sz="quarter" idx="12"/>
          </p:nvPr>
        </p:nvSpPr>
        <p:spPr/>
        <p:txBody>
          <a:bodyPr/>
          <a:lstStyle/>
          <a:p>
            <a:fld id="{3B46923B-772B-4878-82EA-E2BF3C0C558C}" type="slidenum">
              <a:rPr lang="ru-RU" smtClean="0"/>
              <a:pPr/>
              <a:t>22</a:t>
            </a:fld>
            <a:endParaRPr lang="ru-RU"/>
          </a:p>
        </p:txBody>
      </p:sp>
      <p:sp>
        <p:nvSpPr>
          <p:cNvPr id="22" name="TextBox 21"/>
          <p:cNvSpPr txBox="1"/>
          <p:nvPr/>
        </p:nvSpPr>
        <p:spPr>
          <a:xfrm>
            <a:off x="285720" y="1571612"/>
            <a:ext cx="1236237" cy="369332"/>
          </a:xfrm>
          <a:prstGeom prst="rect">
            <a:avLst/>
          </a:prstGeom>
          <a:noFill/>
        </p:spPr>
        <p:txBody>
          <a:bodyPr wrap="none" rtlCol="0">
            <a:spAutoFit/>
          </a:bodyPr>
          <a:lstStyle/>
          <a:p>
            <a:r>
              <a:rPr lang="ru-RU" b="1" smtClean="0">
                <a:solidFill>
                  <a:srgbClr val="C00000"/>
                </a:solidFill>
              </a:rPr>
              <a:t>Линейные</a:t>
            </a:r>
            <a:endParaRPr lang="ru-RU">
              <a:solidFill>
                <a:srgbClr val="C00000"/>
              </a:solidFill>
            </a:endParaRPr>
          </a:p>
        </p:txBody>
      </p:sp>
      <p:sp>
        <p:nvSpPr>
          <p:cNvPr id="23" name="TextBox 22"/>
          <p:cNvSpPr txBox="1"/>
          <p:nvPr/>
        </p:nvSpPr>
        <p:spPr>
          <a:xfrm>
            <a:off x="285720" y="2857496"/>
            <a:ext cx="1721497" cy="369332"/>
          </a:xfrm>
          <a:prstGeom prst="rect">
            <a:avLst/>
          </a:prstGeom>
          <a:noFill/>
        </p:spPr>
        <p:txBody>
          <a:bodyPr wrap="none" rtlCol="0">
            <a:spAutoFit/>
          </a:bodyPr>
          <a:lstStyle/>
          <a:p>
            <a:r>
              <a:rPr lang="ru-RU" b="1" smtClean="0">
                <a:solidFill>
                  <a:srgbClr val="C00000"/>
                </a:solidFill>
              </a:rPr>
              <a:t>Разветвленные</a:t>
            </a:r>
            <a:endParaRPr lang="ru-RU">
              <a:solidFill>
                <a:srgbClr val="C00000"/>
              </a:solidFill>
            </a:endParaRPr>
          </a:p>
        </p:txBody>
      </p:sp>
      <p:pic>
        <p:nvPicPr>
          <p:cNvPr id="24" name="Picture 5"/>
          <p:cNvPicPr>
            <a:picLocks noChangeAspect="1" noChangeArrowheads="1"/>
          </p:cNvPicPr>
          <p:nvPr/>
        </p:nvPicPr>
        <p:blipFill>
          <a:blip r:embed="rId4"/>
          <a:srcRect/>
          <a:stretch>
            <a:fillRect/>
          </a:stretch>
        </p:blipFill>
        <p:spPr bwMode="auto">
          <a:xfrm>
            <a:off x="2342601" y="1857364"/>
            <a:ext cx="2515151" cy="355688"/>
          </a:xfrm>
          <a:prstGeom prst="rect">
            <a:avLst/>
          </a:prstGeom>
          <a:noFill/>
          <a:ln w="9525">
            <a:noFill/>
            <a:miter lim="800000"/>
            <a:headEnd/>
            <a:tailEnd/>
          </a:ln>
        </p:spPr>
      </p:pic>
      <p:pic>
        <p:nvPicPr>
          <p:cNvPr id="25" name="Picture 6"/>
          <p:cNvPicPr>
            <a:picLocks noChangeAspect="1" noChangeArrowheads="1"/>
          </p:cNvPicPr>
          <p:nvPr/>
        </p:nvPicPr>
        <p:blipFill>
          <a:blip r:embed="rId5"/>
          <a:srcRect/>
          <a:stretch>
            <a:fillRect/>
          </a:stretch>
        </p:blipFill>
        <p:spPr bwMode="auto">
          <a:xfrm>
            <a:off x="5286380" y="1714488"/>
            <a:ext cx="2870829" cy="1473563"/>
          </a:xfrm>
          <a:prstGeom prst="rect">
            <a:avLst/>
          </a:prstGeom>
          <a:noFill/>
          <a:ln w="9525">
            <a:noFill/>
            <a:miter lim="800000"/>
            <a:headEnd/>
            <a:tailEnd/>
          </a:ln>
        </p:spPr>
      </p:pic>
      <p:pic>
        <p:nvPicPr>
          <p:cNvPr id="26" name="Picture 9"/>
          <p:cNvPicPr>
            <a:picLocks noChangeAspect="1" noChangeArrowheads="1"/>
          </p:cNvPicPr>
          <p:nvPr/>
        </p:nvPicPr>
        <p:blipFill>
          <a:blip r:embed="rId6"/>
          <a:srcRect/>
          <a:stretch>
            <a:fillRect/>
          </a:stretch>
        </p:blipFill>
        <p:spPr bwMode="auto">
          <a:xfrm>
            <a:off x="491660" y="3644296"/>
            <a:ext cx="1816498" cy="990844"/>
          </a:xfrm>
          <a:prstGeom prst="rect">
            <a:avLst/>
          </a:prstGeom>
          <a:noFill/>
          <a:ln w="9525">
            <a:noFill/>
            <a:miter lim="800000"/>
            <a:headEnd/>
            <a:tailEnd/>
          </a:ln>
        </p:spPr>
      </p:pic>
      <p:pic>
        <p:nvPicPr>
          <p:cNvPr id="27" name="Picture 10"/>
          <p:cNvPicPr>
            <a:picLocks noChangeAspect="1" noChangeArrowheads="1"/>
          </p:cNvPicPr>
          <p:nvPr/>
        </p:nvPicPr>
        <p:blipFill>
          <a:blip r:embed="rId7"/>
          <a:srcRect/>
          <a:stretch>
            <a:fillRect/>
          </a:stretch>
        </p:blipFill>
        <p:spPr bwMode="auto">
          <a:xfrm>
            <a:off x="6858016" y="3873415"/>
            <a:ext cx="1740281" cy="825703"/>
          </a:xfrm>
          <a:prstGeom prst="rect">
            <a:avLst/>
          </a:prstGeom>
          <a:noFill/>
          <a:ln w="9525">
            <a:noFill/>
            <a:miter lim="800000"/>
            <a:headEnd/>
            <a:tailEnd/>
          </a:ln>
        </p:spPr>
      </p:pic>
      <p:pic>
        <p:nvPicPr>
          <p:cNvPr id="28" name="Picture 12"/>
          <p:cNvPicPr>
            <a:picLocks noChangeAspect="1" noChangeArrowheads="1"/>
          </p:cNvPicPr>
          <p:nvPr/>
        </p:nvPicPr>
        <p:blipFill>
          <a:blip r:embed="rId8"/>
          <a:srcRect/>
          <a:stretch>
            <a:fillRect/>
          </a:stretch>
        </p:blipFill>
        <p:spPr bwMode="auto">
          <a:xfrm>
            <a:off x="4846319" y="3429000"/>
            <a:ext cx="1511631" cy="1244906"/>
          </a:xfrm>
          <a:prstGeom prst="rect">
            <a:avLst/>
          </a:prstGeom>
          <a:noFill/>
          <a:ln w="9525">
            <a:noFill/>
            <a:miter lim="800000"/>
            <a:headEnd/>
            <a:tailEnd/>
          </a:ln>
        </p:spPr>
      </p:pic>
      <p:pic>
        <p:nvPicPr>
          <p:cNvPr id="29" name="Picture 13"/>
          <p:cNvPicPr>
            <a:picLocks noChangeAspect="1" noChangeArrowheads="1"/>
          </p:cNvPicPr>
          <p:nvPr/>
        </p:nvPicPr>
        <p:blipFill>
          <a:blip r:embed="rId9"/>
          <a:srcRect/>
          <a:stretch>
            <a:fillRect/>
          </a:stretch>
        </p:blipFill>
        <p:spPr bwMode="auto">
          <a:xfrm>
            <a:off x="2854542" y="2901851"/>
            <a:ext cx="1460820" cy="1765735"/>
          </a:xfrm>
          <a:prstGeom prst="rect">
            <a:avLst/>
          </a:prstGeom>
          <a:noFill/>
          <a:ln w="9525">
            <a:noFill/>
            <a:miter lim="800000"/>
            <a:headEnd/>
            <a:tailEnd/>
          </a:ln>
        </p:spPr>
      </p:pic>
      <p:pic>
        <p:nvPicPr>
          <p:cNvPr id="30" name="Picture 14"/>
          <p:cNvPicPr>
            <a:picLocks noChangeAspect="1" noChangeArrowheads="1"/>
          </p:cNvPicPr>
          <p:nvPr/>
        </p:nvPicPr>
        <p:blipFill>
          <a:blip r:embed="rId10"/>
          <a:srcRect/>
          <a:stretch>
            <a:fillRect/>
          </a:stretch>
        </p:blipFill>
        <p:spPr bwMode="auto">
          <a:xfrm>
            <a:off x="588590" y="5235302"/>
            <a:ext cx="1625956" cy="1194094"/>
          </a:xfrm>
          <a:prstGeom prst="rect">
            <a:avLst/>
          </a:prstGeom>
          <a:noFill/>
          <a:ln w="9525">
            <a:noFill/>
            <a:miter lim="800000"/>
            <a:headEnd/>
            <a:tailEnd/>
          </a:ln>
        </p:spPr>
      </p:pic>
      <p:pic>
        <p:nvPicPr>
          <p:cNvPr id="31" name="Picture 15"/>
          <p:cNvPicPr>
            <a:picLocks noChangeAspect="1" noChangeArrowheads="1"/>
          </p:cNvPicPr>
          <p:nvPr/>
        </p:nvPicPr>
        <p:blipFill>
          <a:blip r:embed="rId11"/>
          <a:srcRect/>
          <a:stretch>
            <a:fillRect/>
          </a:stretch>
        </p:blipFill>
        <p:spPr bwMode="auto">
          <a:xfrm>
            <a:off x="2928926" y="5217818"/>
            <a:ext cx="2032445" cy="1283016"/>
          </a:xfrm>
          <a:prstGeom prst="rect">
            <a:avLst/>
          </a:prstGeom>
          <a:noFill/>
          <a:ln w="9525">
            <a:noFill/>
            <a:miter lim="800000"/>
            <a:headEnd/>
            <a:tailEnd/>
          </a:ln>
        </p:spPr>
      </p:pic>
      <p:pic>
        <p:nvPicPr>
          <p:cNvPr id="32" name="Picture 16"/>
          <p:cNvPicPr>
            <a:picLocks noChangeAspect="1" noChangeArrowheads="1"/>
          </p:cNvPicPr>
          <p:nvPr/>
        </p:nvPicPr>
        <p:blipFill>
          <a:blip r:embed="rId12"/>
          <a:srcRect/>
          <a:stretch>
            <a:fillRect/>
          </a:stretch>
        </p:blipFill>
        <p:spPr bwMode="auto">
          <a:xfrm>
            <a:off x="5786446" y="5000636"/>
            <a:ext cx="1549740" cy="1473563"/>
          </a:xfrm>
          <a:prstGeom prst="rect">
            <a:avLst/>
          </a:prstGeom>
          <a:noFill/>
          <a:ln w="9525">
            <a:noFill/>
            <a:miter lim="800000"/>
            <a:headEnd/>
            <a:tailEnd/>
          </a:ln>
        </p:spPr>
      </p:pic>
      <p:sp>
        <p:nvSpPr>
          <p:cNvPr id="33" name="TextBox 32"/>
          <p:cNvSpPr txBox="1"/>
          <p:nvPr/>
        </p:nvSpPr>
        <p:spPr>
          <a:xfrm>
            <a:off x="2786050" y="714356"/>
            <a:ext cx="2938368" cy="369332"/>
          </a:xfrm>
          <a:prstGeom prst="rect">
            <a:avLst/>
          </a:prstGeom>
          <a:noFill/>
        </p:spPr>
        <p:txBody>
          <a:bodyPr wrap="none" rtlCol="0">
            <a:spAutoFit/>
          </a:bodyPr>
          <a:lstStyle/>
          <a:p>
            <a:r>
              <a:rPr lang="ru-RU" b="1" smtClean="0">
                <a:solidFill>
                  <a:srgbClr val="C00000"/>
                </a:solidFill>
              </a:rPr>
              <a:t>Классификация полимеров</a:t>
            </a:r>
            <a:endParaRPr lang="ru-RU">
              <a:solidFill>
                <a:srgbClr val="C00000"/>
              </a:solidFill>
            </a:endParaRPr>
          </a:p>
        </p:txBody>
      </p:sp>
      <p:grpSp>
        <p:nvGrpSpPr>
          <p:cNvPr id="38" name="Группа 9"/>
          <p:cNvGrpSpPr/>
          <p:nvPr/>
        </p:nvGrpSpPr>
        <p:grpSpPr>
          <a:xfrm>
            <a:off x="-32" y="0"/>
            <a:ext cx="9144032" cy="642918"/>
            <a:chOff x="-32" y="0"/>
            <a:chExt cx="9144032" cy="642918"/>
          </a:xfrm>
          <a:solidFill>
            <a:schemeClr val="tx2">
              <a:lumMod val="20000"/>
              <a:lumOff val="80000"/>
            </a:schemeClr>
          </a:solidFill>
          <a:effectLst/>
        </p:grpSpPr>
        <p:sp>
          <p:nvSpPr>
            <p:cNvPr id="39" name="Прямоугольник 3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41" name="Рисунок 40" descr="logo_lable_s-vfu_clear.png"/>
            <p:cNvPicPr>
              <a:picLocks noChangeAspect="1"/>
            </p:cNvPicPr>
            <p:nvPr/>
          </p:nvPicPr>
          <p:blipFill>
            <a:blip r:embed="rId13"/>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928670"/>
            <a:ext cx="8643998" cy="1500198"/>
          </a:xfrm>
        </p:spPr>
        <p:txBody>
          <a:bodyPr>
            <a:noAutofit/>
          </a:bodyPr>
          <a:lstStyle/>
          <a:p>
            <a:pPr marL="0" indent="361950">
              <a:buNone/>
            </a:pPr>
            <a:r>
              <a:rPr lang="ru-RU" sz="1800" b="1" smtClean="0">
                <a:solidFill>
                  <a:srgbClr val="0B02C6"/>
                </a:solidFill>
              </a:rPr>
              <a:t>Примеры линейных однотяжных и двутяжных полимеров</a:t>
            </a:r>
          </a:p>
          <a:p>
            <a:pPr marL="0" indent="361950">
              <a:buNone/>
            </a:pPr>
            <a:endParaRPr lang="ru-RU" sz="1200" b="1" smtClean="0">
              <a:solidFill>
                <a:srgbClr val="0B02C6"/>
              </a:solidFill>
            </a:endParaRPr>
          </a:p>
          <a:p>
            <a:pPr>
              <a:buNone/>
            </a:pPr>
            <a:r>
              <a:rPr lang="ru-RU" sz="1800" b="1" smtClean="0">
                <a:solidFill>
                  <a:srgbClr val="C00000"/>
                </a:solidFill>
              </a:rPr>
              <a:t>Линейные однотяжные </a:t>
            </a:r>
            <a:r>
              <a:rPr lang="ru-RU" sz="1800" smtClean="0">
                <a:solidFill>
                  <a:srgbClr val="002060"/>
                </a:solidFill>
              </a:rPr>
              <a:t>- повторяющиеся звенья соединены последовательно: </a:t>
            </a:r>
          </a:p>
          <a:p>
            <a:pPr>
              <a:buNone/>
            </a:pPr>
            <a:r>
              <a:rPr lang="ru-RU" sz="1800" b="1" smtClean="0">
                <a:solidFill>
                  <a:srgbClr val="0B02C6"/>
                </a:solidFill>
              </a:rPr>
              <a:t>а) виниловые полимеры                              б) циклоцепные полимеры </a:t>
            </a:r>
          </a:p>
          <a:p>
            <a:pPr marL="0" indent="361950">
              <a:buNone/>
            </a:pPr>
            <a:endParaRPr lang="ru-RU" sz="1800" b="1" smtClean="0">
              <a:solidFill>
                <a:srgbClr val="0B02C6"/>
              </a:solidFill>
            </a:endParaRPr>
          </a:p>
        </p:txBody>
      </p:sp>
      <p:sp>
        <p:nvSpPr>
          <p:cNvPr id="17" name="Номер слайда 1"/>
          <p:cNvSpPr>
            <a:spLocks noGrp="1"/>
          </p:cNvSpPr>
          <p:nvPr>
            <p:ph type="sldNum" sz="quarter" idx="12"/>
          </p:nvPr>
        </p:nvSpPr>
        <p:spPr/>
        <p:txBody>
          <a:bodyPr/>
          <a:lstStyle/>
          <a:p>
            <a:fld id="{3B46923B-772B-4878-82EA-E2BF3C0C558C}" type="slidenum">
              <a:rPr lang="ru-RU" smtClean="0"/>
              <a:pPr/>
              <a:t>23</a:t>
            </a:fld>
            <a:endParaRPr lang="ru-RU"/>
          </a:p>
        </p:txBody>
      </p:sp>
      <p:pic>
        <p:nvPicPr>
          <p:cNvPr id="20" name="Picture 2"/>
          <p:cNvPicPr>
            <a:picLocks noChangeAspect="1" noChangeArrowheads="1"/>
          </p:cNvPicPr>
          <p:nvPr/>
        </p:nvPicPr>
        <p:blipFill>
          <a:blip r:embed="rId4"/>
          <a:srcRect/>
          <a:stretch>
            <a:fillRect/>
          </a:stretch>
        </p:blipFill>
        <p:spPr bwMode="auto">
          <a:xfrm>
            <a:off x="500025" y="2285992"/>
            <a:ext cx="1347892" cy="1065030"/>
          </a:xfrm>
          <a:prstGeom prst="rect">
            <a:avLst/>
          </a:prstGeom>
          <a:noFill/>
          <a:ln w="9525">
            <a:noFill/>
            <a:miter lim="800000"/>
            <a:headEnd/>
            <a:tailEnd/>
          </a:ln>
        </p:spPr>
      </p:pic>
      <p:pic>
        <p:nvPicPr>
          <p:cNvPr id="21" name="Picture 4"/>
          <p:cNvPicPr>
            <a:picLocks noChangeAspect="1" noChangeArrowheads="1"/>
          </p:cNvPicPr>
          <p:nvPr/>
        </p:nvPicPr>
        <p:blipFill>
          <a:blip r:embed="rId5"/>
          <a:srcRect/>
          <a:stretch>
            <a:fillRect/>
          </a:stretch>
        </p:blipFill>
        <p:spPr bwMode="auto">
          <a:xfrm>
            <a:off x="2000227" y="2295199"/>
            <a:ext cx="1464377" cy="1131595"/>
          </a:xfrm>
          <a:prstGeom prst="rect">
            <a:avLst/>
          </a:prstGeom>
          <a:noFill/>
          <a:ln w="9525">
            <a:noFill/>
            <a:miter lim="800000"/>
            <a:headEnd/>
            <a:tailEnd/>
          </a:ln>
        </p:spPr>
      </p:pic>
      <p:pic>
        <p:nvPicPr>
          <p:cNvPr id="33" name="Picture 5"/>
          <p:cNvPicPr>
            <a:picLocks noChangeAspect="1" noChangeArrowheads="1"/>
          </p:cNvPicPr>
          <p:nvPr/>
        </p:nvPicPr>
        <p:blipFill>
          <a:blip r:embed="rId6"/>
          <a:srcRect/>
          <a:stretch>
            <a:fillRect/>
          </a:stretch>
        </p:blipFill>
        <p:spPr bwMode="auto">
          <a:xfrm>
            <a:off x="4357686" y="2357429"/>
            <a:ext cx="1930315" cy="1031748"/>
          </a:xfrm>
          <a:prstGeom prst="rect">
            <a:avLst/>
          </a:prstGeom>
          <a:noFill/>
          <a:ln w="9525">
            <a:noFill/>
            <a:miter lim="800000"/>
            <a:headEnd/>
            <a:tailEnd/>
          </a:ln>
        </p:spPr>
      </p:pic>
      <p:pic>
        <p:nvPicPr>
          <p:cNvPr id="34" name="Picture 7"/>
          <p:cNvPicPr>
            <a:picLocks noChangeAspect="1" noChangeArrowheads="1"/>
          </p:cNvPicPr>
          <p:nvPr/>
        </p:nvPicPr>
        <p:blipFill>
          <a:blip r:embed="rId7"/>
          <a:srcRect/>
          <a:stretch>
            <a:fillRect/>
          </a:stretch>
        </p:blipFill>
        <p:spPr bwMode="auto">
          <a:xfrm>
            <a:off x="6480682" y="2343288"/>
            <a:ext cx="2163284" cy="1514340"/>
          </a:xfrm>
          <a:prstGeom prst="rect">
            <a:avLst/>
          </a:prstGeom>
          <a:noFill/>
          <a:ln w="9525">
            <a:noFill/>
            <a:miter lim="800000"/>
            <a:headEnd/>
            <a:tailEnd/>
          </a:ln>
        </p:spPr>
      </p:pic>
      <p:sp>
        <p:nvSpPr>
          <p:cNvPr id="36" name="Содержимое 2"/>
          <p:cNvSpPr txBox="1">
            <a:spLocks/>
          </p:cNvSpPr>
          <p:nvPr/>
        </p:nvSpPr>
        <p:spPr>
          <a:xfrm>
            <a:off x="214282" y="3929066"/>
            <a:ext cx="8643998" cy="928694"/>
          </a:xfrm>
          <a:prstGeom prst="rect">
            <a:avLst/>
          </a:prstGeom>
        </p:spPr>
        <p:txBody>
          <a:bodyPr vert="horz" lIns="91440" tIns="45720" rIns="91440" bIns="45720" rtlCol="0">
            <a:noAutofit/>
          </a:bodyPr>
          <a:lstStyle/>
          <a:p>
            <a:r>
              <a:rPr lang="ru-RU" b="1" smtClean="0">
                <a:solidFill>
                  <a:srgbClr val="C00000"/>
                </a:solidFill>
              </a:rPr>
              <a:t>Линейные двутяжные </a:t>
            </a:r>
            <a:r>
              <a:rPr lang="ru-RU" smtClean="0">
                <a:solidFill>
                  <a:srgbClr val="002060"/>
                </a:solidFill>
              </a:rPr>
              <a:t>- параллельные цепи соединены различным образом:</a:t>
            </a:r>
          </a:p>
          <a:p>
            <a:pPr>
              <a:spcBef>
                <a:spcPts val="600"/>
              </a:spcBef>
            </a:pPr>
            <a:r>
              <a:rPr lang="ru-RU" b="1" smtClean="0">
                <a:solidFill>
                  <a:srgbClr val="0B02C6"/>
                </a:solidFill>
              </a:rPr>
              <a:t>а) лестничные                                                   б) спирополимеры </a:t>
            </a:r>
          </a:p>
          <a:p>
            <a:pPr marL="0" marR="0" lvl="0" indent="3619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800" b="1" i="0" u="none" strike="noStrike" kern="1200" cap="none" spc="0" normalizeH="0" baseline="0" noProof="0" smtClean="0">
              <a:ln>
                <a:noFill/>
              </a:ln>
              <a:solidFill>
                <a:srgbClr val="0B02C6"/>
              </a:solidFill>
              <a:effectLst/>
              <a:uLnTx/>
              <a:uFillTx/>
              <a:latin typeface="+mn-lt"/>
              <a:ea typeface="+mn-ea"/>
              <a:cs typeface="+mn-cs"/>
            </a:endParaRPr>
          </a:p>
        </p:txBody>
      </p:sp>
      <p:pic>
        <p:nvPicPr>
          <p:cNvPr id="37" name="Picture 9"/>
          <p:cNvPicPr>
            <a:picLocks noChangeAspect="1" noChangeArrowheads="1"/>
          </p:cNvPicPr>
          <p:nvPr/>
        </p:nvPicPr>
        <p:blipFill>
          <a:blip r:embed="rId8"/>
          <a:srcRect/>
          <a:stretch>
            <a:fillRect/>
          </a:stretch>
        </p:blipFill>
        <p:spPr bwMode="auto">
          <a:xfrm>
            <a:off x="4572000" y="4798615"/>
            <a:ext cx="2093672" cy="1702219"/>
          </a:xfrm>
          <a:prstGeom prst="rect">
            <a:avLst/>
          </a:prstGeom>
          <a:noFill/>
          <a:ln w="9525">
            <a:noFill/>
            <a:miter lim="800000"/>
            <a:headEnd/>
            <a:tailEnd/>
          </a:ln>
        </p:spPr>
      </p:pic>
      <p:pic>
        <p:nvPicPr>
          <p:cNvPr id="38" name="Picture 2"/>
          <p:cNvPicPr>
            <a:picLocks noChangeAspect="1" noChangeArrowheads="1"/>
          </p:cNvPicPr>
          <p:nvPr/>
        </p:nvPicPr>
        <p:blipFill>
          <a:blip r:embed="rId9"/>
          <a:srcRect/>
          <a:stretch>
            <a:fillRect/>
          </a:stretch>
        </p:blipFill>
        <p:spPr bwMode="auto">
          <a:xfrm>
            <a:off x="500034" y="4787304"/>
            <a:ext cx="2807315" cy="1397344"/>
          </a:xfrm>
          <a:prstGeom prst="rect">
            <a:avLst/>
          </a:prstGeom>
          <a:noFill/>
          <a:ln w="9525">
            <a:noFill/>
            <a:miter lim="800000"/>
            <a:headEnd/>
            <a:tailEnd/>
          </a:ln>
        </p:spPr>
      </p:pic>
      <p:grpSp>
        <p:nvGrpSpPr>
          <p:cNvPr id="24" name="Группа 9"/>
          <p:cNvGrpSpPr/>
          <p:nvPr/>
        </p:nvGrpSpPr>
        <p:grpSpPr>
          <a:xfrm>
            <a:off x="-32" y="0"/>
            <a:ext cx="9144032" cy="642918"/>
            <a:chOff x="-32" y="0"/>
            <a:chExt cx="9144032" cy="642918"/>
          </a:xfrm>
          <a:solidFill>
            <a:schemeClr val="tx2">
              <a:lumMod val="20000"/>
              <a:lumOff val="80000"/>
            </a:schemeClr>
          </a:solidFill>
          <a:effectLst/>
        </p:grpSpPr>
        <p:sp>
          <p:nvSpPr>
            <p:cNvPr id="25" name="Прямоугольник 2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27" name="Рисунок 26" descr="logo_lable_s-vfu_clear.png"/>
            <p:cNvPicPr>
              <a:picLocks noChangeAspect="1"/>
            </p:cNvPicPr>
            <p:nvPr/>
          </p:nvPicPr>
          <p:blipFill>
            <a:blip r:embed="rId10"/>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928670"/>
            <a:ext cx="8643998" cy="357190"/>
          </a:xfrm>
        </p:spPr>
        <p:txBody>
          <a:bodyPr>
            <a:noAutofit/>
          </a:bodyPr>
          <a:lstStyle/>
          <a:p>
            <a:pPr marL="0" indent="361950">
              <a:buNone/>
            </a:pPr>
            <a:r>
              <a:rPr lang="ru-RU" sz="1800" b="1" smtClean="0">
                <a:solidFill>
                  <a:srgbClr val="0B02C6"/>
                </a:solidFill>
              </a:rPr>
              <a:t>Примеры разветвленных полимеров</a:t>
            </a:r>
          </a:p>
        </p:txBody>
      </p:sp>
      <p:sp>
        <p:nvSpPr>
          <p:cNvPr id="21" name="Номер слайда 1"/>
          <p:cNvSpPr>
            <a:spLocks noGrp="1"/>
          </p:cNvSpPr>
          <p:nvPr>
            <p:ph type="sldNum" sz="quarter" idx="12"/>
          </p:nvPr>
        </p:nvSpPr>
        <p:spPr/>
        <p:txBody>
          <a:bodyPr/>
          <a:lstStyle/>
          <a:p>
            <a:fld id="{3B46923B-772B-4878-82EA-E2BF3C0C558C}" type="slidenum">
              <a:rPr lang="ru-RU" smtClean="0"/>
              <a:pPr/>
              <a:t>24</a:t>
            </a:fld>
            <a:endParaRPr lang="ru-RU"/>
          </a:p>
        </p:txBody>
      </p:sp>
      <p:sp>
        <p:nvSpPr>
          <p:cNvPr id="16" name="Прямоугольник 15"/>
          <p:cNvSpPr/>
          <p:nvPr/>
        </p:nvSpPr>
        <p:spPr>
          <a:xfrm>
            <a:off x="214282" y="1357298"/>
            <a:ext cx="5572164" cy="646331"/>
          </a:xfrm>
          <a:prstGeom prst="rect">
            <a:avLst/>
          </a:prstGeom>
        </p:spPr>
        <p:txBody>
          <a:bodyPr wrap="square">
            <a:spAutoFit/>
          </a:bodyPr>
          <a:lstStyle/>
          <a:p>
            <a:r>
              <a:rPr lang="ru-RU" b="1" smtClean="0">
                <a:solidFill>
                  <a:srgbClr val="C00000"/>
                </a:solidFill>
              </a:rPr>
              <a:t>Статистический разветвленный ПЭНП </a:t>
            </a:r>
            <a:r>
              <a:rPr lang="ru-RU" smtClean="0">
                <a:solidFill>
                  <a:srgbClr val="002060"/>
                </a:solidFill>
              </a:rPr>
              <a:t>образуется в условиях свободно-радикальной полимеризации</a:t>
            </a:r>
            <a:endParaRPr lang="ru-RU">
              <a:solidFill>
                <a:srgbClr val="002060"/>
              </a:solidFill>
            </a:endParaRPr>
          </a:p>
        </p:txBody>
      </p:sp>
      <p:sp>
        <p:nvSpPr>
          <p:cNvPr id="17" name="Прямоугольник 16"/>
          <p:cNvSpPr/>
          <p:nvPr/>
        </p:nvSpPr>
        <p:spPr>
          <a:xfrm>
            <a:off x="214282" y="2285992"/>
            <a:ext cx="4572000" cy="646331"/>
          </a:xfrm>
          <a:prstGeom prst="rect">
            <a:avLst/>
          </a:prstGeom>
        </p:spPr>
        <p:txBody>
          <a:bodyPr>
            <a:spAutoFit/>
          </a:bodyPr>
          <a:lstStyle/>
          <a:p>
            <a:r>
              <a:rPr lang="ru-RU" b="1" smtClean="0">
                <a:solidFill>
                  <a:srgbClr val="C00000"/>
                </a:solidFill>
              </a:rPr>
              <a:t>Гребнеобразный сополимер метакрилового ряда </a:t>
            </a:r>
            <a:endParaRPr lang="ru-RU">
              <a:solidFill>
                <a:srgbClr val="C00000"/>
              </a:solidFill>
            </a:endParaRPr>
          </a:p>
        </p:txBody>
      </p:sp>
      <p:sp>
        <p:nvSpPr>
          <p:cNvPr id="18" name="Прямоугольник 17"/>
          <p:cNvSpPr/>
          <p:nvPr/>
        </p:nvSpPr>
        <p:spPr>
          <a:xfrm>
            <a:off x="214282" y="3643314"/>
            <a:ext cx="2928958" cy="1754326"/>
          </a:xfrm>
          <a:prstGeom prst="rect">
            <a:avLst/>
          </a:prstGeom>
        </p:spPr>
        <p:txBody>
          <a:bodyPr wrap="square">
            <a:spAutoFit/>
          </a:bodyPr>
          <a:lstStyle/>
          <a:p>
            <a:r>
              <a:rPr lang="ru-RU" b="1" smtClean="0">
                <a:solidFill>
                  <a:srgbClr val="C00000"/>
                </a:solidFill>
              </a:rPr>
              <a:t>Ароматический полифениленовый дендример</a:t>
            </a:r>
            <a:endParaRPr lang="ru-RU" smtClean="0">
              <a:solidFill>
                <a:srgbClr val="C00000"/>
              </a:solidFill>
            </a:endParaRPr>
          </a:p>
          <a:p>
            <a:r>
              <a:rPr lang="ru-RU" smtClean="0">
                <a:solidFill>
                  <a:srgbClr val="002060"/>
                </a:solidFill>
              </a:rPr>
              <a:t>образуется в условиях контролируемого многоступенчатого синтеза </a:t>
            </a:r>
            <a:endParaRPr lang="ru-RU">
              <a:solidFill>
                <a:srgbClr val="002060"/>
              </a:solidFill>
            </a:endParaRPr>
          </a:p>
        </p:txBody>
      </p:sp>
      <p:pic>
        <p:nvPicPr>
          <p:cNvPr id="19" name="Picture 5"/>
          <p:cNvPicPr>
            <a:picLocks noChangeAspect="1" noChangeArrowheads="1"/>
          </p:cNvPicPr>
          <p:nvPr/>
        </p:nvPicPr>
        <p:blipFill>
          <a:blip r:embed="rId4"/>
          <a:srcRect/>
          <a:stretch>
            <a:fillRect/>
          </a:stretch>
        </p:blipFill>
        <p:spPr bwMode="auto">
          <a:xfrm>
            <a:off x="6000760" y="1461928"/>
            <a:ext cx="1562442" cy="609750"/>
          </a:xfrm>
          <a:prstGeom prst="rect">
            <a:avLst/>
          </a:prstGeom>
          <a:noFill/>
          <a:ln w="9525">
            <a:noFill/>
            <a:miter lim="800000"/>
            <a:headEnd/>
            <a:tailEnd/>
          </a:ln>
        </p:spPr>
      </p:pic>
      <p:pic>
        <p:nvPicPr>
          <p:cNvPr id="22" name="Picture 10"/>
          <p:cNvPicPr>
            <a:picLocks noChangeAspect="1" noChangeArrowheads="1"/>
          </p:cNvPicPr>
          <p:nvPr/>
        </p:nvPicPr>
        <p:blipFill>
          <a:blip r:embed="rId5"/>
          <a:srcRect/>
          <a:stretch>
            <a:fillRect/>
          </a:stretch>
        </p:blipFill>
        <p:spPr bwMode="auto">
          <a:xfrm>
            <a:off x="4786313" y="2285985"/>
            <a:ext cx="4018344" cy="3896291"/>
          </a:xfrm>
          <a:prstGeom prst="rect">
            <a:avLst/>
          </a:prstGeom>
          <a:noFill/>
          <a:ln w="9525">
            <a:noFill/>
            <a:miter lim="800000"/>
            <a:headEnd/>
            <a:tailEnd/>
          </a:ln>
        </p:spPr>
      </p:pic>
      <p:pic>
        <p:nvPicPr>
          <p:cNvPr id="23" name="Picture 11"/>
          <p:cNvPicPr>
            <a:picLocks noChangeAspect="1" noChangeArrowheads="1"/>
          </p:cNvPicPr>
          <p:nvPr/>
        </p:nvPicPr>
        <p:blipFill>
          <a:blip r:embed="rId6"/>
          <a:srcRect/>
          <a:stretch>
            <a:fillRect/>
          </a:stretch>
        </p:blipFill>
        <p:spPr bwMode="auto">
          <a:xfrm>
            <a:off x="3286116" y="3500438"/>
            <a:ext cx="3411968" cy="3250095"/>
          </a:xfrm>
          <a:prstGeom prst="rect">
            <a:avLst/>
          </a:prstGeom>
          <a:noFill/>
          <a:ln w="9525">
            <a:noFill/>
            <a:miter lim="800000"/>
            <a:headEnd/>
            <a:tailEnd/>
          </a:ln>
        </p:spPr>
      </p:pic>
      <p:grpSp>
        <p:nvGrpSpPr>
          <p:cNvPr id="15" name="Группа 9"/>
          <p:cNvGrpSpPr/>
          <p:nvPr/>
        </p:nvGrpSpPr>
        <p:grpSpPr>
          <a:xfrm>
            <a:off x="-32" y="0"/>
            <a:ext cx="9144032" cy="642918"/>
            <a:chOff x="-32" y="0"/>
            <a:chExt cx="9144032" cy="642918"/>
          </a:xfrm>
          <a:solidFill>
            <a:schemeClr val="tx2">
              <a:lumMod val="20000"/>
              <a:lumOff val="80000"/>
            </a:schemeClr>
          </a:solidFill>
          <a:effectLst/>
        </p:grpSpPr>
        <p:sp>
          <p:nvSpPr>
            <p:cNvPr id="28" name="Прямоугольник 2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30" name="Рисунок 29" descr="logo_lable_s-vfu_clear.png"/>
            <p:cNvPicPr>
              <a:picLocks noChangeAspect="1"/>
            </p:cNvPicPr>
            <p:nvPr/>
          </p:nvPicPr>
          <p:blipFill>
            <a:blip r:embed="rId7"/>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928670"/>
            <a:ext cx="8643998" cy="571504"/>
          </a:xfrm>
        </p:spPr>
        <p:txBody>
          <a:bodyPr>
            <a:noAutofit/>
          </a:bodyPr>
          <a:lstStyle/>
          <a:p>
            <a:pPr marL="0" indent="361950">
              <a:buNone/>
            </a:pPr>
            <a:r>
              <a:rPr lang="ru-RU" sz="1800" b="1" smtClean="0">
                <a:solidFill>
                  <a:srgbClr val="0B02C6"/>
                </a:solidFill>
              </a:rPr>
              <a:t>Примеры сшитых полимеров</a:t>
            </a:r>
            <a:endParaRPr lang="ru-RU" sz="1200" b="1" smtClean="0">
              <a:solidFill>
                <a:srgbClr val="0B02C6"/>
              </a:solidFill>
            </a:endParaRPr>
          </a:p>
          <a:p>
            <a:pPr marL="0" indent="361950">
              <a:buNone/>
            </a:pPr>
            <a:endParaRPr lang="ru-RU" sz="1800" b="1" smtClean="0">
              <a:solidFill>
                <a:srgbClr val="0B02C6"/>
              </a:solidFill>
            </a:endParaRPr>
          </a:p>
        </p:txBody>
      </p:sp>
      <p:sp>
        <p:nvSpPr>
          <p:cNvPr id="12" name="Номер слайда 1"/>
          <p:cNvSpPr>
            <a:spLocks noGrp="1"/>
          </p:cNvSpPr>
          <p:nvPr>
            <p:ph type="sldNum" sz="quarter" idx="12"/>
          </p:nvPr>
        </p:nvSpPr>
        <p:spPr/>
        <p:txBody>
          <a:bodyPr/>
          <a:lstStyle/>
          <a:p>
            <a:fld id="{3B46923B-772B-4878-82EA-E2BF3C0C558C}" type="slidenum">
              <a:rPr lang="ru-RU" smtClean="0"/>
              <a:pPr/>
              <a:t>25</a:t>
            </a:fld>
            <a:endParaRPr lang="ru-RU"/>
          </a:p>
        </p:txBody>
      </p:sp>
      <p:pic>
        <p:nvPicPr>
          <p:cNvPr id="40" name="Picture 7"/>
          <p:cNvPicPr>
            <a:picLocks noChangeAspect="1" noChangeArrowheads="1"/>
          </p:cNvPicPr>
          <p:nvPr/>
        </p:nvPicPr>
        <p:blipFill>
          <a:blip r:embed="rId4"/>
          <a:srcRect/>
          <a:stretch>
            <a:fillRect/>
          </a:stretch>
        </p:blipFill>
        <p:spPr bwMode="auto">
          <a:xfrm>
            <a:off x="259223" y="1391446"/>
            <a:ext cx="5170033" cy="3252000"/>
          </a:xfrm>
          <a:prstGeom prst="rect">
            <a:avLst/>
          </a:prstGeom>
          <a:noFill/>
          <a:ln w="9525">
            <a:noFill/>
            <a:miter lim="800000"/>
            <a:headEnd/>
            <a:tailEnd/>
          </a:ln>
        </p:spPr>
      </p:pic>
      <p:pic>
        <p:nvPicPr>
          <p:cNvPr id="41" name="Picture 3"/>
          <p:cNvPicPr>
            <a:picLocks noChangeAspect="1" noChangeArrowheads="1"/>
          </p:cNvPicPr>
          <p:nvPr/>
        </p:nvPicPr>
        <p:blipFill>
          <a:blip r:embed="rId5"/>
          <a:srcRect b="8160"/>
          <a:stretch>
            <a:fillRect/>
          </a:stretch>
        </p:blipFill>
        <p:spPr bwMode="auto">
          <a:xfrm>
            <a:off x="4914929" y="3141844"/>
            <a:ext cx="3800475" cy="3216114"/>
          </a:xfrm>
          <a:prstGeom prst="rect">
            <a:avLst/>
          </a:prstGeom>
          <a:noFill/>
          <a:ln w="9525">
            <a:noFill/>
            <a:miter lim="800000"/>
            <a:headEnd/>
            <a:tailEnd/>
          </a:ln>
        </p:spPr>
      </p:pic>
      <p:sp>
        <p:nvSpPr>
          <p:cNvPr id="42" name="Прямоугольник 7"/>
          <p:cNvSpPr>
            <a:spLocks noChangeArrowheads="1"/>
          </p:cNvSpPr>
          <p:nvPr/>
        </p:nvSpPr>
        <p:spPr bwMode="auto">
          <a:xfrm>
            <a:off x="285720" y="4786322"/>
            <a:ext cx="4071966" cy="400110"/>
          </a:xfrm>
          <a:prstGeom prst="rect">
            <a:avLst/>
          </a:prstGeom>
          <a:noFill/>
          <a:ln w="9525">
            <a:noFill/>
            <a:miter lim="800000"/>
            <a:headEnd/>
            <a:tailEnd/>
          </a:ln>
        </p:spPr>
        <p:txBody>
          <a:bodyPr wrap="square">
            <a:spAutoFit/>
          </a:bodyPr>
          <a:lstStyle/>
          <a:p>
            <a:pPr>
              <a:defRPr/>
            </a:pPr>
            <a:r>
              <a:rPr lang="ru-RU" sz="2000" smtClean="0">
                <a:solidFill>
                  <a:srgbClr val="002060"/>
                </a:solidFill>
                <a:latin typeface="+mj-lt"/>
                <a:cs typeface="Tahoma" pitchFamily="34" charset="0"/>
              </a:rPr>
              <a:t>Вулканизованный полибутадиен</a:t>
            </a:r>
            <a:endParaRPr lang="ru-RU" sz="2000">
              <a:solidFill>
                <a:srgbClr val="002060"/>
              </a:solidFill>
              <a:latin typeface="+mj-lt"/>
              <a:cs typeface="Arial" pitchFamily="34" charset="0"/>
            </a:endParaRPr>
          </a:p>
        </p:txBody>
      </p:sp>
      <p:sp>
        <p:nvSpPr>
          <p:cNvPr id="43" name="Прямоугольник 7"/>
          <p:cNvSpPr>
            <a:spLocks noChangeArrowheads="1"/>
          </p:cNvSpPr>
          <p:nvPr/>
        </p:nvSpPr>
        <p:spPr bwMode="auto">
          <a:xfrm>
            <a:off x="714348" y="5715016"/>
            <a:ext cx="4071966" cy="707886"/>
          </a:xfrm>
          <a:prstGeom prst="rect">
            <a:avLst/>
          </a:prstGeom>
          <a:noFill/>
          <a:ln w="9525">
            <a:noFill/>
            <a:miter lim="800000"/>
            <a:headEnd/>
            <a:tailEnd/>
          </a:ln>
        </p:spPr>
        <p:txBody>
          <a:bodyPr wrap="square">
            <a:spAutoFit/>
          </a:bodyPr>
          <a:lstStyle/>
          <a:p>
            <a:pPr algn="r">
              <a:defRPr/>
            </a:pPr>
            <a:r>
              <a:rPr lang="ru-RU" sz="2000" smtClean="0">
                <a:solidFill>
                  <a:srgbClr val="002060"/>
                </a:solidFill>
                <a:latin typeface="+mj-lt"/>
                <a:cs typeface="Tahoma" pitchFamily="34" charset="0"/>
              </a:rPr>
              <a:t>Отвержденная фенолформальдегидная смола</a:t>
            </a:r>
            <a:endParaRPr lang="ru-RU" sz="2000">
              <a:solidFill>
                <a:srgbClr val="002060"/>
              </a:solidFill>
              <a:latin typeface="+mj-lt"/>
              <a:cs typeface="Arial" pitchFamily="34" charset="0"/>
            </a:endParaRPr>
          </a:p>
        </p:txBody>
      </p:sp>
      <p:grpSp>
        <p:nvGrpSpPr>
          <p:cNvPr id="13" name="Группа 9"/>
          <p:cNvGrpSpPr/>
          <p:nvPr/>
        </p:nvGrpSpPr>
        <p:grpSpPr>
          <a:xfrm>
            <a:off x="-32" y="0"/>
            <a:ext cx="9144032" cy="642918"/>
            <a:chOff x="-32" y="0"/>
            <a:chExt cx="9144032" cy="642918"/>
          </a:xfrm>
          <a:solidFill>
            <a:schemeClr val="tx2">
              <a:lumMod val="20000"/>
              <a:lumOff val="80000"/>
            </a:schemeClr>
          </a:solidFill>
          <a:effectLst/>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21" name="Рисунок 20" descr="logo_lable_s-vfu_clear.png"/>
            <p:cNvPicPr>
              <a:picLocks noChangeAspect="1"/>
            </p:cNvPicPr>
            <p:nvPr/>
          </p:nvPicPr>
          <p:blipFill>
            <a:blip r:embed="rId6"/>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1214422"/>
            <a:ext cx="8643998" cy="1357322"/>
          </a:xfrm>
        </p:spPr>
        <p:txBody>
          <a:bodyPr>
            <a:noAutofit/>
          </a:bodyPr>
          <a:lstStyle/>
          <a:p>
            <a:pPr marL="361950" indent="0">
              <a:buNone/>
            </a:pPr>
            <a:r>
              <a:rPr lang="ru-RU" sz="1800" b="1" smtClean="0">
                <a:solidFill>
                  <a:srgbClr val="0B02C6"/>
                </a:solidFill>
              </a:rPr>
              <a:t>4. По способу присоединения звеньев,</a:t>
            </a:r>
            <a:r>
              <a:rPr lang="ru-RU" sz="1800" smtClean="0">
                <a:solidFill>
                  <a:srgbClr val="0B02C6"/>
                </a:solidFill>
              </a:rPr>
              <a:t> </a:t>
            </a:r>
            <a:r>
              <a:rPr lang="ru-RU" sz="1800" b="1" smtClean="0">
                <a:solidFill>
                  <a:srgbClr val="0B02C6"/>
                </a:solidFill>
              </a:rPr>
              <a:t>определяющего порядок в основной цепи макромолекулы</a:t>
            </a:r>
          </a:p>
          <a:p>
            <a:pPr marL="0" indent="0" algn="just">
              <a:buNone/>
            </a:pPr>
            <a:r>
              <a:rPr lang="ru-RU" sz="1800" b="1" smtClean="0">
                <a:solidFill>
                  <a:srgbClr val="C00000"/>
                </a:solidFill>
              </a:rPr>
              <a:t>Полимеры регулярного строения</a:t>
            </a:r>
            <a:r>
              <a:rPr lang="ru-RU" sz="1800" smtClean="0">
                <a:solidFill>
                  <a:srgbClr val="C00000"/>
                </a:solidFill>
              </a:rPr>
              <a:t> </a:t>
            </a:r>
            <a:r>
              <a:rPr lang="ru-RU" sz="1800" b="1" smtClean="0">
                <a:solidFill>
                  <a:srgbClr val="002060"/>
                </a:solidFill>
              </a:rPr>
              <a:t>– </a:t>
            </a:r>
            <a:r>
              <a:rPr lang="ru-RU" sz="1800" smtClean="0">
                <a:solidFill>
                  <a:srgbClr val="002060"/>
                </a:solidFill>
              </a:rPr>
              <a:t>полимеры, где звенья присоединены преимущественно одним способом, например “голова к хвосту”:</a:t>
            </a:r>
            <a:endParaRPr lang="ru-RU" sz="1600">
              <a:solidFill>
                <a:srgbClr val="002060"/>
              </a:solidFill>
            </a:endParaRPr>
          </a:p>
        </p:txBody>
      </p:sp>
      <p:sp>
        <p:nvSpPr>
          <p:cNvPr id="17" name="Номер слайда 1"/>
          <p:cNvSpPr>
            <a:spLocks noGrp="1"/>
          </p:cNvSpPr>
          <p:nvPr>
            <p:ph type="sldNum" sz="quarter" idx="12"/>
          </p:nvPr>
        </p:nvSpPr>
        <p:spPr/>
        <p:txBody>
          <a:bodyPr/>
          <a:lstStyle/>
          <a:p>
            <a:fld id="{3B46923B-772B-4878-82EA-E2BF3C0C558C}" type="slidenum">
              <a:rPr lang="ru-RU" smtClean="0"/>
              <a:pPr/>
              <a:t>26</a:t>
            </a:fld>
            <a:endParaRPr lang="ru-RU"/>
          </a:p>
        </p:txBody>
      </p:sp>
      <p:sp>
        <p:nvSpPr>
          <p:cNvPr id="5" name="TextBox 4"/>
          <p:cNvSpPr txBox="1"/>
          <p:nvPr/>
        </p:nvSpPr>
        <p:spPr>
          <a:xfrm>
            <a:off x="2786050" y="714356"/>
            <a:ext cx="2938368" cy="369332"/>
          </a:xfrm>
          <a:prstGeom prst="rect">
            <a:avLst/>
          </a:prstGeom>
          <a:noFill/>
        </p:spPr>
        <p:txBody>
          <a:bodyPr wrap="none" rtlCol="0">
            <a:spAutoFit/>
          </a:bodyPr>
          <a:lstStyle/>
          <a:p>
            <a:r>
              <a:rPr lang="ru-RU" b="1" smtClean="0">
                <a:solidFill>
                  <a:srgbClr val="C00000"/>
                </a:solidFill>
              </a:rPr>
              <a:t>Классификация полимеров</a:t>
            </a:r>
            <a:endParaRPr lang="ru-RU">
              <a:solidFill>
                <a:srgbClr val="C00000"/>
              </a:solidFill>
            </a:endParaRPr>
          </a:p>
        </p:txBody>
      </p:sp>
      <p:sp>
        <p:nvSpPr>
          <p:cNvPr id="11" name="Содержимое 2"/>
          <p:cNvSpPr txBox="1">
            <a:spLocks/>
          </p:cNvSpPr>
          <p:nvPr/>
        </p:nvSpPr>
        <p:spPr>
          <a:xfrm>
            <a:off x="214282" y="4286256"/>
            <a:ext cx="8643998" cy="714380"/>
          </a:xfrm>
          <a:prstGeom prst="rect">
            <a:avLst/>
          </a:prstGeom>
        </p:spPr>
        <p:txBody>
          <a:bodyPr vert="horz" lIns="91440" tIns="45720" rIns="91440" bIns="45720" rtlCol="0">
            <a:noAutofit/>
          </a:bodyPr>
          <a:lstStyle/>
          <a:p>
            <a:pPr algn="just"/>
            <a:r>
              <a:rPr lang="ru-RU" b="1" smtClean="0">
                <a:solidFill>
                  <a:srgbClr val="C00000"/>
                </a:solidFill>
              </a:rPr>
              <a:t>Полимеры нерегулярного строения </a:t>
            </a:r>
            <a:r>
              <a:rPr lang="ru-RU" smtClean="0">
                <a:solidFill>
                  <a:srgbClr val="002060"/>
                </a:solidFill>
              </a:rPr>
              <a:t>– полимеры, где звенья присоединены различными способами: “голова к хвосту”, “хвост к хвосту”, “голова к голове”:</a:t>
            </a:r>
          </a:p>
          <a:p>
            <a:pPr marL="0" marR="0" lvl="0" indent="0" algn="just" defTabSz="914400" rtl="0" eaLnBrk="1" fontAlgn="auto" latinLnBrk="0" hangingPunct="1">
              <a:lnSpc>
                <a:spcPct val="100000"/>
              </a:lnSpc>
              <a:spcBef>
                <a:spcPts val="0"/>
              </a:spcBef>
              <a:spcAft>
                <a:spcPts val="1200"/>
              </a:spcAft>
              <a:buClrTx/>
              <a:buSzTx/>
              <a:buFont typeface="Arial" pitchFamily="34" charset="0"/>
              <a:buNone/>
              <a:tabLst/>
              <a:defRPr/>
            </a:pPr>
            <a:endParaRPr kumimoji="0" lang="ru-RU" b="0" i="0" u="none" strike="noStrike" kern="1200" cap="none" spc="0" normalizeH="0" baseline="0" noProof="0">
              <a:ln>
                <a:noFill/>
              </a:ln>
              <a:solidFill>
                <a:srgbClr val="002060"/>
              </a:solidFill>
              <a:effectLst/>
              <a:uLnTx/>
              <a:uFillTx/>
              <a:latin typeface="+mn-lt"/>
              <a:ea typeface="+mn-ea"/>
              <a:cs typeface="+mn-cs"/>
            </a:endParaRPr>
          </a:p>
        </p:txBody>
      </p:sp>
      <p:sp>
        <p:nvSpPr>
          <p:cNvPr id="28" name="Прямоугольник 27"/>
          <p:cNvSpPr/>
          <p:nvPr/>
        </p:nvSpPr>
        <p:spPr>
          <a:xfrm>
            <a:off x="1000100" y="3357562"/>
            <a:ext cx="3000396" cy="646331"/>
          </a:xfrm>
          <a:prstGeom prst="rect">
            <a:avLst/>
          </a:prstGeom>
        </p:spPr>
        <p:txBody>
          <a:bodyPr wrap="square">
            <a:spAutoFit/>
          </a:bodyPr>
          <a:lstStyle/>
          <a:p>
            <a:pPr algn="r"/>
            <a:r>
              <a:rPr lang="ru-RU" smtClean="0">
                <a:solidFill>
                  <a:srgbClr val="0B02C6"/>
                </a:solidFill>
              </a:rPr>
              <a:t>Есть порядок в основной цепи макромолекулы</a:t>
            </a:r>
            <a:endParaRPr lang="ru-RU">
              <a:solidFill>
                <a:srgbClr val="0B02C6"/>
              </a:solidFill>
            </a:endParaRPr>
          </a:p>
        </p:txBody>
      </p:sp>
      <p:pic>
        <p:nvPicPr>
          <p:cNvPr id="30" name="Picture 2"/>
          <p:cNvPicPr>
            <a:picLocks noChangeAspect="1" noChangeArrowheads="1"/>
          </p:cNvPicPr>
          <p:nvPr/>
        </p:nvPicPr>
        <p:blipFill>
          <a:blip r:embed="rId4"/>
          <a:srcRect/>
          <a:stretch>
            <a:fillRect/>
          </a:stretch>
        </p:blipFill>
        <p:spPr bwMode="auto">
          <a:xfrm>
            <a:off x="4214810" y="2514605"/>
            <a:ext cx="4581525" cy="1628775"/>
          </a:xfrm>
          <a:prstGeom prst="rect">
            <a:avLst/>
          </a:prstGeom>
          <a:noFill/>
          <a:ln w="9525">
            <a:noFill/>
            <a:miter lim="800000"/>
            <a:headEnd/>
            <a:tailEnd/>
          </a:ln>
        </p:spPr>
      </p:pic>
      <p:pic>
        <p:nvPicPr>
          <p:cNvPr id="31" name="Picture 3"/>
          <p:cNvPicPr>
            <a:picLocks noChangeAspect="1" noChangeArrowheads="1"/>
          </p:cNvPicPr>
          <p:nvPr/>
        </p:nvPicPr>
        <p:blipFill>
          <a:blip r:embed="rId5"/>
          <a:srcRect/>
          <a:stretch>
            <a:fillRect/>
          </a:stretch>
        </p:blipFill>
        <p:spPr bwMode="auto">
          <a:xfrm>
            <a:off x="2890867" y="5181621"/>
            <a:ext cx="5895975" cy="1247775"/>
          </a:xfrm>
          <a:prstGeom prst="rect">
            <a:avLst/>
          </a:prstGeom>
          <a:noFill/>
          <a:ln w="9525">
            <a:noFill/>
            <a:miter lim="800000"/>
            <a:headEnd/>
            <a:tailEnd/>
          </a:ln>
        </p:spPr>
      </p:pic>
      <p:sp>
        <p:nvSpPr>
          <p:cNvPr id="32" name="Прямоугольник 31"/>
          <p:cNvSpPr/>
          <p:nvPr/>
        </p:nvSpPr>
        <p:spPr>
          <a:xfrm>
            <a:off x="214282" y="5434628"/>
            <a:ext cx="2500330" cy="923330"/>
          </a:xfrm>
          <a:prstGeom prst="rect">
            <a:avLst/>
          </a:prstGeom>
        </p:spPr>
        <p:txBody>
          <a:bodyPr wrap="square">
            <a:spAutoFit/>
          </a:bodyPr>
          <a:lstStyle/>
          <a:p>
            <a:pPr algn="r"/>
            <a:r>
              <a:rPr lang="ru-RU" smtClean="0">
                <a:solidFill>
                  <a:srgbClr val="0B02C6"/>
                </a:solidFill>
              </a:rPr>
              <a:t>Порядок в основной цепи макромолекулы отсутствует</a:t>
            </a:r>
            <a:endParaRPr lang="ru-RU">
              <a:solidFill>
                <a:srgbClr val="0B02C6"/>
              </a:solidFill>
            </a:endParaRPr>
          </a:p>
        </p:txBody>
      </p:sp>
      <p:grpSp>
        <p:nvGrpSpPr>
          <p:cNvPr id="15" name="Группа 9"/>
          <p:cNvGrpSpPr/>
          <p:nvPr/>
        </p:nvGrpSpPr>
        <p:grpSpPr>
          <a:xfrm>
            <a:off x="-32" y="0"/>
            <a:ext cx="9144032" cy="642918"/>
            <a:chOff x="-32" y="0"/>
            <a:chExt cx="9144032" cy="642918"/>
          </a:xfrm>
          <a:solidFill>
            <a:schemeClr val="tx2">
              <a:lumMod val="20000"/>
              <a:lumOff val="80000"/>
            </a:schemeClr>
          </a:solidFill>
          <a:effectLst/>
        </p:grpSpPr>
        <p:sp>
          <p:nvSpPr>
            <p:cNvPr id="22" name="Прямоугольник 2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24" name="Рисунок 23" descr="logo_lable_s-vfu_clear.png"/>
            <p:cNvPicPr>
              <a:picLocks noChangeAspect="1"/>
            </p:cNvPicPr>
            <p:nvPr/>
          </p:nvPicPr>
          <p:blipFill>
            <a:blip r:embed="rId6"/>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4"/>
          <a:srcRect/>
          <a:stretch>
            <a:fillRect/>
          </a:stretch>
        </p:blipFill>
        <p:spPr bwMode="auto">
          <a:xfrm>
            <a:off x="468313" y="2643210"/>
            <a:ext cx="8315325" cy="4000500"/>
          </a:xfrm>
          <a:prstGeom prst="rect">
            <a:avLst/>
          </a:prstGeom>
          <a:noFill/>
          <a:ln w="9525">
            <a:noFill/>
            <a:miter lim="800000"/>
            <a:headEnd/>
            <a:tailEnd/>
          </a:ln>
        </p:spPr>
      </p:pic>
      <p:sp>
        <p:nvSpPr>
          <p:cNvPr id="3" name="Содержимое 2"/>
          <p:cNvSpPr>
            <a:spLocks noGrp="1"/>
          </p:cNvSpPr>
          <p:nvPr>
            <p:ph idx="1"/>
          </p:nvPr>
        </p:nvSpPr>
        <p:spPr>
          <a:xfrm>
            <a:off x="214282" y="1214422"/>
            <a:ext cx="8643998" cy="714380"/>
          </a:xfrm>
        </p:spPr>
        <p:txBody>
          <a:bodyPr>
            <a:noAutofit/>
          </a:bodyPr>
          <a:lstStyle/>
          <a:p>
            <a:pPr marL="361950" indent="0">
              <a:buNone/>
            </a:pPr>
            <a:r>
              <a:rPr lang="ru-RU" sz="1800" b="1" smtClean="0">
                <a:solidFill>
                  <a:srgbClr val="0B02C6"/>
                </a:solidFill>
              </a:rPr>
              <a:t>5. Классификация полимеров регулярного строения по расположению заместителей в пространстве </a:t>
            </a:r>
          </a:p>
        </p:txBody>
      </p:sp>
      <p:sp>
        <p:nvSpPr>
          <p:cNvPr id="11" name="Номер слайда 1"/>
          <p:cNvSpPr>
            <a:spLocks noGrp="1"/>
          </p:cNvSpPr>
          <p:nvPr>
            <p:ph type="sldNum" sz="quarter" idx="12"/>
          </p:nvPr>
        </p:nvSpPr>
        <p:spPr/>
        <p:txBody>
          <a:bodyPr/>
          <a:lstStyle/>
          <a:p>
            <a:fld id="{3B46923B-772B-4878-82EA-E2BF3C0C558C}" type="slidenum">
              <a:rPr lang="ru-RU" smtClean="0"/>
              <a:pPr/>
              <a:t>27</a:t>
            </a:fld>
            <a:endParaRPr lang="ru-RU"/>
          </a:p>
        </p:txBody>
      </p:sp>
      <p:sp>
        <p:nvSpPr>
          <p:cNvPr id="5" name="TextBox 4"/>
          <p:cNvSpPr txBox="1"/>
          <p:nvPr/>
        </p:nvSpPr>
        <p:spPr>
          <a:xfrm>
            <a:off x="2786050" y="714356"/>
            <a:ext cx="2938368" cy="369332"/>
          </a:xfrm>
          <a:prstGeom prst="rect">
            <a:avLst/>
          </a:prstGeom>
          <a:noFill/>
        </p:spPr>
        <p:txBody>
          <a:bodyPr wrap="none" rtlCol="0">
            <a:spAutoFit/>
          </a:bodyPr>
          <a:lstStyle/>
          <a:p>
            <a:r>
              <a:rPr lang="ru-RU" b="1" smtClean="0">
                <a:solidFill>
                  <a:srgbClr val="C00000"/>
                </a:solidFill>
              </a:rPr>
              <a:t>Классификация полимеров</a:t>
            </a:r>
            <a:endParaRPr lang="ru-RU">
              <a:solidFill>
                <a:srgbClr val="C00000"/>
              </a:solidFill>
            </a:endParaRPr>
          </a:p>
        </p:txBody>
      </p:sp>
      <p:sp>
        <p:nvSpPr>
          <p:cNvPr id="28" name="Прямоугольник 27"/>
          <p:cNvSpPr/>
          <p:nvPr/>
        </p:nvSpPr>
        <p:spPr>
          <a:xfrm>
            <a:off x="285720" y="1857364"/>
            <a:ext cx="7072362" cy="646331"/>
          </a:xfrm>
          <a:prstGeom prst="rect">
            <a:avLst/>
          </a:prstGeom>
        </p:spPr>
        <p:txBody>
          <a:bodyPr wrap="square">
            <a:spAutoFit/>
          </a:bodyPr>
          <a:lstStyle/>
          <a:p>
            <a:pPr fontAlgn="base"/>
            <a:r>
              <a:rPr lang="ru-RU" b="1" smtClean="0">
                <a:solidFill>
                  <a:srgbClr val="C00000"/>
                </a:solidFill>
              </a:rPr>
              <a:t>стереорегулярные  </a:t>
            </a:r>
            <a:r>
              <a:rPr lang="ru-RU" smtClean="0">
                <a:solidFill>
                  <a:srgbClr val="002060"/>
                </a:solidFill>
              </a:rPr>
              <a:t>(или тактические) </a:t>
            </a:r>
          </a:p>
          <a:p>
            <a:pPr fontAlgn="base"/>
            <a:r>
              <a:rPr lang="ru-RU" b="1" smtClean="0">
                <a:solidFill>
                  <a:srgbClr val="C00000"/>
                </a:solidFill>
              </a:rPr>
              <a:t>стереонерегулярные </a:t>
            </a:r>
            <a:r>
              <a:rPr lang="ru-RU" smtClean="0">
                <a:solidFill>
                  <a:srgbClr val="002060"/>
                </a:solidFill>
              </a:rPr>
              <a:t>(не стереорегулярные или атактические)</a:t>
            </a:r>
            <a:endParaRPr lang="ru-RU">
              <a:solidFill>
                <a:srgbClr val="002060"/>
              </a:solidFill>
            </a:endParaRPr>
          </a:p>
        </p:txBody>
      </p:sp>
      <p:grpSp>
        <p:nvGrpSpPr>
          <p:cNvPr id="12" name="Группа 9"/>
          <p:cNvGrpSpPr/>
          <p:nvPr/>
        </p:nvGrpSpPr>
        <p:grpSpPr>
          <a:xfrm>
            <a:off x="-32" y="0"/>
            <a:ext cx="9144032" cy="642918"/>
            <a:chOff x="-32" y="0"/>
            <a:chExt cx="9144032" cy="642918"/>
          </a:xfrm>
          <a:solidFill>
            <a:schemeClr val="tx2">
              <a:lumMod val="20000"/>
              <a:lumOff val="80000"/>
            </a:schemeClr>
          </a:solidFill>
          <a:effectLst>
            <a:outerShdw blurRad="50800" dist="38100" dir="5400000" algn="t" rotWithShape="0">
              <a:prstClr val="black">
                <a:alpha val="40000"/>
              </a:prstClr>
            </a:outerShdw>
          </a:effectLst>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20" name="Рисунок 19"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1214422"/>
            <a:ext cx="8643998" cy="714380"/>
          </a:xfrm>
        </p:spPr>
        <p:txBody>
          <a:bodyPr>
            <a:noAutofit/>
          </a:bodyPr>
          <a:lstStyle/>
          <a:p>
            <a:pPr marL="361950" indent="0">
              <a:buNone/>
            </a:pPr>
            <a:r>
              <a:rPr lang="ru-RU" sz="1800" b="1" smtClean="0">
                <a:solidFill>
                  <a:srgbClr val="0B02C6"/>
                </a:solidFill>
              </a:rPr>
              <a:t>6. Классификация сополимеров по способу расположения звеньев различного строения </a:t>
            </a:r>
          </a:p>
        </p:txBody>
      </p:sp>
      <p:sp>
        <p:nvSpPr>
          <p:cNvPr id="24" name="Номер слайда 1"/>
          <p:cNvSpPr>
            <a:spLocks noGrp="1"/>
          </p:cNvSpPr>
          <p:nvPr>
            <p:ph type="sldNum" sz="quarter" idx="12"/>
          </p:nvPr>
        </p:nvSpPr>
        <p:spPr/>
        <p:txBody>
          <a:bodyPr/>
          <a:lstStyle/>
          <a:p>
            <a:fld id="{3B46923B-772B-4878-82EA-E2BF3C0C558C}" type="slidenum">
              <a:rPr lang="ru-RU" smtClean="0"/>
              <a:pPr/>
              <a:t>28</a:t>
            </a:fld>
            <a:endParaRPr lang="ru-RU"/>
          </a:p>
        </p:txBody>
      </p:sp>
      <p:sp>
        <p:nvSpPr>
          <p:cNvPr id="5" name="TextBox 4"/>
          <p:cNvSpPr txBox="1"/>
          <p:nvPr/>
        </p:nvSpPr>
        <p:spPr>
          <a:xfrm>
            <a:off x="2786050" y="714356"/>
            <a:ext cx="2938368" cy="369332"/>
          </a:xfrm>
          <a:prstGeom prst="rect">
            <a:avLst/>
          </a:prstGeom>
          <a:noFill/>
        </p:spPr>
        <p:txBody>
          <a:bodyPr wrap="none" rtlCol="0">
            <a:spAutoFit/>
          </a:bodyPr>
          <a:lstStyle/>
          <a:p>
            <a:r>
              <a:rPr lang="ru-RU" b="1" smtClean="0">
                <a:solidFill>
                  <a:srgbClr val="C00000"/>
                </a:solidFill>
              </a:rPr>
              <a:t>Классификация полимеров</a:t>
            </a:r>
            <a:endParaRPr lang="ru-RU">
              <a:solidFill>
                <a:srgbClr val="C00000"/>
              </a:solidFill>
            </a:endParaRPr>
          </a:p>
        </p:txBody>
      </p:sp>
      <p:sp>
        <p:nvSpPr>
          <p:cNvPr id="16" name="Прямоугольник 15"/>
          <p:cNvSpPr/>
          <p:nvPr/>
        </p:nvSpPr>
        <p:spPr>
          <a:xfrm>
            <a:off x="214282" y="1928802"/>
            <a:ext cx="2173865" cy="369332"/>
          </a:xfrm>
          <a:prstGeom prst="rect">
            <a:avLst/>
          </a:prstGeom>
        </p:spPr>
        <p:txBody>
          <a:bodyPr wrap="none">
            <a:spAutoFit/>
          </a:bodyPr>
          <a:lstStyle/>
          <a:p>
            <a:r>
              <a:rPr lang="ru-RU" b="1" smtClean="0">
                <a:solidFill>
                  <a:srgbClr val="002060"/>
                </a:solidFill>
              </a:rPr>
              <a:t>Типы сополимеров:</a:t>
            </a:r>
            <a:endParaRPr lang="ru-RU">
              <a:solidFill>
                <a:srgbClr val="002060"/>
              </a:solidFill>
            </a:endParaRPr>
          </a:p>
        </p:txBody>
      </p:sp>
      <p:sp>
        <p:nvSpPr>
          <p:cNvPr id="17" name="TextBox 16"/>
          <p:cNvSpPr txBox="1"/>
          <p:nvPr/>
        </p:nvSpPr>
        <p:spPr>
          <a:xfrm>
            <a:off x="571472" y="2428868"/>
            <a:ext cx="6070893" cy="2677656"/>
          </a:xfrm>
          <a:prstGeom prst="rect">
            <a:avLst/>
          </a:prstGeom>
          <a:noFill/>
        </p:spPr>
        <p:txBody>
          <a:bodyPr wrap="square" rtlCol="0">
            <a:spAutoFit/>
          </a:bodyPr>
          <a:lstStyle/>
          <a:p>
            <a:r>
              <a:rPr lang="ru-RU" b="1" smtClean="0">
                <a:solidFill>
                  <a:srgbClr val="0B02C6"/>
                </a:solidFill>
              </a:rPr>
              <a:t>Статистический  </a:t>
            </a:r>
            <a:r>
              <a:rPr lang="ru-RU" b="1" smtClean="0">
                <a:solidFill>
                  <a:srgbClr val="002060"/>
                </a:solidFill>
              </a:rPr>
              <a:t>             </a:t>
            </a:r>
            <a:r>
              <a:rPr lang="ru-RU" sz="2400" b="1" smtClean="0">
                <a:solidFill>
                  <a:srgbClr val="002060"/>
                </a:solidFill>
              </a:rPr>
              <a:t>-А-В-В-А-В-А-А-В-А-В-В-</a:t>
            </a:r>
            <a:endParaRPr lang="ru-RU" smtClean="0">
              <a:solidFill>
                <a:srgbClr val="002060"/>
              </a:solidFill>
            </a:endParaRPr>
          </a:p>
          <a:p>
            <a:endParaRPr lang="ru-RU" b="1" smtClean="0">
              <a:solidFill>
                <a:srgbClr val="002060"/>
              </a:solidFill>
            </a:endParaRPr>
          </a:p>
          <a:p>
            <a:r>
              <a:rPr lang="ru-RU" b="1" smtClean="0">
                <a:solidFill>
                  <a:srgbClr val="0B02C6"/>
                </a:solidFill>
              </a:rPr>
              <a:t>Чередующийся </a:t>
            </a:r>
            <a:r>
              <a:rPr lang="ru-RU" b="1" smtClean="0">
                <a:solidFill>
                  <a:srgbClr val="002060"/>
                </a:solidFill>
              </a:rPr>
              <a:t>              </a:t>
            </a:r>
            <a:r>
              <a:rPr lang="ru-RU" sz="2400" b="1" smtClean="0">
                <a:solidFill>
                  <a:srgbClr val="002060"/>
                </a:solidFill>
              </a:rPr>
              <a:t>-А-В-А-В-А-В-А-В-А-В-А-В-</a:t>
            </a:r>
            <a:endParaRPr lang="ru-RU" smtClean="0">
              <a:solidFill>
                <a:srgbClr val="002060"/>
              </a:solidFill>
            </a:endParaRPr>
          </a:p>
          <a:p>
            <a:r>
              <a:rPr lang="ru-RU" smtClean="0">
                <a:solidFill>
                  <a:srgbClr val="002060"/>
                </a:solidFill>
              </a:rPr>
              <a:t>(альтернантный)</a:t>
            </a:r>
          </a:p>
          <a:p>
            <a:r>
              <a:rPr lang="ru-RU" b="1" smtClean="0">
                <a:solidFill>
                  <a:srgbClr val="0B02C6"/>
                </a:solidFill>
              </a:rPr>
              <a:t>Блочный  </a:t>
            </a:r>
            <a:r>
              <a:rPr lang="ru-RU" b="1" smtClean="0">
                <a:solidFill>
                  <a:srgbClr val="002060"/>
                </a:solidFill>
              </a:rPr>
              <a:t>                         </a:t>
            </a:r>
            <a:r>
              <a:rPr lang="ru-RU" sz="2400" b="1" smtClean="0">
                <a:solidFill>
                  <a:srgbClr val="002060"/>
                </a:solidFill>
              </a:rPr>
              <a:t>-А-А-А-А-А-А-В-В-В-В-В-</a:t>
            </a:r>
            <a:endParaRPr lang="ru-RU" smtClean="0">
              <a:solidFill>
                <a:srgbClr val="002060"/>
              </a:solidFill>
            </a:endParaRPr>
          </a:p>
          <a:p>
            <a:endParaRPr lang="ru-RU" b="1" smtClean="0">
              <a:solidFill>
                <a:srgbClr val="002060"/>
              </a:solidFill>
            </a:endParaRPr>
          </a:p>
          <a:p>
            <a:r>
              <a:rPr lang="ru-RU" b="1" smtClean="0">
                <a:solidFill>
                  <a:srgbClr val="0B02C6"/>
                </a:solidFill>
              </a:rPr>
              <a:t>Привитой </a:t>
            </a:r>
            <a:r>
              <a:rPr lang="ru-RU" b="1" smtClean="0">
                <a:solidFill>
                  <a:srgbClr val="002060"/>
                </a:solidFill>
              </a:rPr>
              <a:t>    	         </a:t>
            </a:r>
            <a:r>
              <a:rPr lang="ru-RU" sz="2400" b="1" smtClean="0">
                <a:solidFill>
                  <a:srgbClr val="002060"/>
                </a:solidFill>
              </a:rPr>
              <a:t>-А-А-А-А-А-А-А-А-А-А-А-</a:t>
            </a:r>
            <a:endParaRPr lang="ru-RU" smtClean="0">
              <a:solidFill>
                <a:srgbClr val="002060"/>
              </a:solidFill>
            </a:endParaRPr>
          </a:p>
          <a:p>
            <a:endParaRPr lang="ru-RU">
              <a:solidFill>
                <a:srgbClr val="002060"/>
              </a:solidFill>
            </a:endParaRPr>
          </a:p>
        </p:txBody>
      </p:sp>
      <p:pic>
        <p:nvPicPr>
          <p:cNvPr id="18" name="Picture 1"/>
          <p:cNvPicPr>
            <a:picLocks noChangeAspect="1" noChangeArrowheads="1"/>
          </p:cNvPicPr>
          <p:nvPr/>
        </p:nvPicPr>
        <p:blipFill>
          <a:blip r:embed="rId4"/>
          <a:srcRect/>
          <a:stretch>
            <a:fillRect/>
          </a:stretch>
        </p:blipFill>
        <p:spPr bwMode="auto">
          <a:xfrm>
            <a:off x="6429388" y="2143116"/>
            <a:ext cx="2276500" cy="2276475"/>
          </a:xfrm>
          <a:prstGeom prst="rect">
            <a:avLst/>
          </a:prstGeom>
          <a:noFill/>
          <a:ln w="9525">
            <a:noFill/>
            <a:miter lim="800000"/>
            <a:headEnd/>
            <a:tailEnd/>
          </a:ln>
        </p:spPr>
      </p:pic>
      <p:sp>
        <p:nvSpPr>
          <p:cNvPr id="20" name="Прямоугольник 19"/>
          <p:cNvSpPr/>
          <p:nvPr/>
        </p:nvSpPr>
        <p:spPr>
          <a:xfrm>
            <a:off x="3857620" y="4605655"/>
            <a:ext cx="1402948" cy="307777"/>
          </a:xfrm>
          <a:prstGeom prst="rect">
            <a:avLst/>
          </a:prstGeom>
        </p:spPr>
        <p:txBody>
          <a:bodyPr wrap="none">
            <a:spAutoFit/>
          </a:bodyPr>
          <a:lstStyle/>
          <a:p>
            <a:r>
              <a:rPr lang="en-US" sz="1400" b="1" smtClean="0"/>
              <a:t>I               </a:t>
            </a:r>
            <a:r>
              <a:rPr lang="en-US" sz="1200" b="1" smtClean="0"/>
              <a:t>  </a:t>
            </a:r>
            <a:r>
              <a:rPr lang="en-US" sz="1400" b="1" smtClean="0"/>
              <a:t>           I</a:t>
            </a:r>
            <a:endParaRPr lang="ru-RU" sz="1400"/>
          </a:p>
        </p:txBody>
      </p:sp>
      <p:sp>
        <p:nvSpPr>
          <p:cNvPr id="21" name="Rectangle 1"/>
          <p:cNvSpPr>
            <a:spLocks noChangeArrowheads="1"/>
          </p:cNvSpPr>
          <p:nvPr/>
        </p:nvSpPr>
        <p:spPr bwMode="auto">
          <a:xfrm>
            <a:off x="3714744" y="4786322"/>
            <a:ext cx="214314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2060"/>
                </a:solidFill>
                <a:effectLst/>
                <a:latin typeface="Calibri" pitchFamily="34" charset="0"/>
                <a:ea typeface="Calibri" pitchFamily="34" charset="0"/>
                <a:cs typeface="Times New Roman" pitchFamily="18" charset="0"/>
              </a:rPr>
              <a:t>(B)</a:t>
            </a:r>
            <a:r>
              <a:rPr kumimoji="0" lang="en-US" sz="2400" b="1" i="0" u="none" strike="noStrike" cap="none" normalizeH="0" baseline="-30000" smtClean="0">
                <a:ln>
                  <a:noFill/>
                </a:ln>
                <a:solidFill>
                  <a:srgbClr val="002060"/>
                </a:solidFill>
                <a:effectLst/>
                <a:latin typeface="Calibri" pitchFamily="34" charset="0"/>
                <a:ea typeface="Calibri" pitchFamily="34" charset="0"/>
                <a:cs typeface="Times New Roman" pitchFamily="18" charset="0"/>
              </a:rPr>
              <a:t>N               </a:t>
            </a:r>
            <a:r>
              <a:rPr kumimoji="0" lang="en-US" sz="2400" b="1" i="0" u="none" strike="noStrike" cap="none" normalizeH="0" baseline="0" smtClean="0">
                <a:ln>
                  <a:noFill/>
                </a:ln>
                <a:solidFill>
                  <a:srgbClr val="002060"/>
                </a:solidFill>
                <a:effectLst/>
                <a:latin typeface="Calibri" pitchFamily="34" charset="0"/>
                <a:ea typeface="Calibri" pitchFamily="34" charset="0"/>
                <a:cs typeface="Times New Roman" pitchFamily="18" charset="0"/>
              </a:rPr>
              <a:t>(B)</a:t>
            </a:r>
            <a:r>
              <a:rPr kumimoji="0" lang="en-US" sz="2400" b="1" i="0" u="none" strike="noStrike" cap="none" normalizeH="0" baseline="-30000" smtClean="0">
                <a:ln>
                  <a:noFill/>
                </a:ln>
                <a:solidFill>
                  <a:srgbClr val="002060"/>
                </a:solidFill>
                <a:effectLst/>
                <a:latin typeface="Calibri" pitchFamily="34" charset="0"/>
                <a:ea typeface="Calibri" pitchFamily="34" charset="0"/>
                <a:cs typeface="Times New Roman" pitchFamily="18" charset="0"/>
              </a:rPr>
              <a:t>m</a:t>
            </a:r>
            <a:endParaRPr kumimoji="0" lang="en-US" sz="2400" b="0" i="0" u="none" strike="noStrike" cap="none" normalizeH="0" baseline="0" smtClean="0">
              <a:ln>
                <a:noFill/>
              </a:ln>
              <a:solidFill>
                <a:srgbClr val="002060"/>
              </a:solidFill>
              <a:effectLst/>
              <a:latin typeface="Arial" pitchFamily="34" charset="0"/>
              <a:cs typeface="Arial" pitchFamily="34" charset="0"/>
            </a:endParaRPr>
          </a:p>
        </p:txBody>
      </p:sp>
      <p:sp>
        <p:nvSpPr>
          <p:cNvPr id="22" name="Прямоугольник 21"/>
          <p:cNvSpPr/>
          <p:nvPr/>
        </p:nvSpPr>
        <p:spPr>
          <a:xfrm>
            <a:off x="142844" y="5715040"/>
            <a:ext cx="3607571" cy="642918"/>
          </a:xfrm>
          <a:prstGeom prst="rect">
            <a:avLst/>
          </a:prstGeom>
        </p:spPr>
        <p:txBody>
          <a:bodyPr wrap="square">
            <a:spAutoFit/>
          </a:bodyPr>
          <a:lstStyle/>
          <a:p>
            <a:pPr algn="r"/>
            <a:r>
              <a:rPr lang="ru-RU" smtClean="0">
                <a:solidFill>
                  <a:srgbClr val="002060"/>
                </a:solidFill>
              </a:rPr>
              <a:t>блок-сополимера  типа СБС</a:t>
            </a:r>
            <a:endParaRPr lang="en-US" smtClean="0">
              <a:solidFill>
                <a:srgbClr val="002060"/>
              </a:solidFill>
            </a:endParaRPr>
          </a:p>
          <a:p>
            <a:pPr algn="r"/>
            <a:r>
              <a:rPr lang="ru-RU" smtClean="0">
                <a:solidFill>
                  <a:srgbClr val="002060"/>
                </a:solidFill>
              </a:rPr>
              <a:t>  (</a:t>
            </a:r>
            <a:r>
              <a:rPr lang="ru-RU" i="1" smtClean="0">
                <a:solidFill>
                  <a:srgbClr val="002060"/>
                </a:solidFill>
              </a:rPr>
              <a:t>стирол-бутадиен-стирол</a:t>
            </a:r>
            <a:r>
              <a:rPr lang="ru-RU" smtClean="0">
                <a:solidFill>
                  <a:srgbClr val="002060"/>
                </a:solidFill>
              </a:rPr>
              <a:t>)</a:t>
            </a:r>
            <a:endParaRPr lang="ru-RU">
              <a:solidFill>
                <a:srgbClr val="002060"/>
              </a:solidFill>
            </a:endParaRPr>
          </a:p>
        </p:txBody>
      </p:sp>
      <p:pic>
        <p:nvPicPr>
          <p:cNvPr id="23" name="Picture 1"/>
          <p:cNvPicPr>
            <a:picLocks noChangeAspect="1" noChangeArrowheads="1"/>
          </p:cNvPicPr>
          <p:nvPr/>
        </p:nvPicPr>
        <p:blipFill>
          <a:blip r:embed="rId5"/>
          <a:srcRect/>
          <a:stretch>
            <a:fillRect/>
          </a:stretch>
        </p:blipFill>
        <p:spPr bwMode="auto">
          <a:xfrm>
            <a:off x="3910042" y="5286388"/>
            <a:ext cx="4948238" cy="1368425"/>
          </a:xfrm>
          <a:prstGeom prst="rect">
            <a:avLst/>
          </a:prstGeom>
          <a:noFill/>
          <a:ln w="9525">
            <a:noFill/>
            <a:miter lim="800000"/>
            <a:headEnd/>
            <a:tailEnd/>
          </a:ln>
        </p:spPr>
      </p:pic>
      <p:grpSp>
        <p:nvGrpSpPr>
          <p:cNvPr id="25" name="Группа 9"/>
          <p:cNvGrpSpPr/>
          <p:nvPr/>
        </p:nvGrpSpPr>
        <p:grpSpPr>
          <a:xfrm>
            <a:off x="-32" y="0"/>
            <a:ext cx="9144032" cy="642918"/>
            <a:chOff x="-32" y="0"/>
            <a:chExt cx="9144032" cy="642918"/>
          </a:xfrm>
          <a:solidFill>
            <a:schemeClr val="tx2">
              <a:lumMod val="20000"/>
              <a:lumOff val="80000"/>
            </a:schemeClr>
          </a:solidFill>
          <a:effectLst>
            <a:outerShdw blurRad="50800" dist="38100" dir="5400000" algn="t" rotWithShape="0">
              <a:prstClr val="black">
                <a:alpha val="40000"/>
              </a:prstClr>
            </a:outerShdw>
          </a:effectLst>
        </p:grpSpPr>
        <p:sp>
          <p:nvSpPr>
            <p:cNvPr id="26" name="Прямоугольник 25"/>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28" name="Рисунок 27" descr="logo_lable_s-vfu_clear.png"/>
            <p:cNvPicPr>
              <a:picLocks noChangeAspect="1"/>
            </p:cNvPicPr>
            <p:nvPr/>
          </p:nvPicPr>
          <p:blipFill>
            <a:blip r:embed="rId6"/>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1214422"/>
            <a:ext cx="8643998" cy="714380"/>
          </a:xfrm>
        </p:spPr>
        <p:txBody>
          <a:bodyPr>
            <a:noAutofit/>
          </a:bodyPr>
          <a:lstStyle/>
          <a:p>
            <a:pPr marL="361950" indent="0">
              <a:buNone/>
            </a:pPr>
            <a:r>
              <a:rPr lang="ru-RU" sz="1800" b="1" smtClean="0">
                <a:solidFill>
                  <a:srgbClr val="0B02C6"/>
                </a:solidFill>
              </a:rPr>
              <a:t>7. По назначению</a:t>
            </a:r>
          </a:p>
        </p:txBody>
      </p:sp>
      <p:sp>
        <p:nvSpPr>
          <p:cNvPr id="43" name="Номер слайда 1"/>
          <p:cNvSpPr>
            <a:spLocks noGrp="1"/>
          </p:cNvSpPr>
          <p:nvPr>
            <p:ph type="sldNum" sz="quarter" idx="12"/>
          </p:nvPr>
        </p:nvSpPr>
        <p:spPr/>
        <p:txBody>
          <a:bodyPr/>
          <a:lstStyle/>
          <a:p>
            <a:fld id="{3B46923B-772B-4878-82EA-E2BF3C0C558C}" type="slidenum">
              <a:rPr lang="ru-RU" smtClean="0"/>
              <a:pPr/>
              <a:t>29</a:t>
            </a:fld>
            <a:endParaRPr lang="ru-RU"/>
          </a:p>
        </p:txBody>
      </p:sp>
      <p:sp>
        <p:nvSpPr>
          <p:cNvPr id="5" name="TextBox 4"/>
          <p:cNvSpPr txBox="1"/>
          <p:nvPr/>
        </p:nvSpPr>
        <p:spPr>
          <a:xfrm>
            <a:off x="2786050" y="714356"/>
            <a:ext cx="2938368" cy="369332"/>
          </a:xfrm>
          <a:prstGeom prst="rect">
            <a:avLst/>
          </a:prstGeom>
          <a:noFill/>
        </p:spPr>
        <p:txBody>
          <a:bodyPr wrap="none" rtlCol="0">
            <a:spAutoFit/>
          </a:bodyPr>
          <a:lstStyle/>
          <a:p>
            <a:r>
              <a:rPr lang="ru-RU" b="1" smtClean="0">
                <a:solidFill>
                  <a:srgbClr val="C00000"/>
                </a:solidFill>
              </a:rPr>
              <a:t>Классификация полимеров</a:t>
            </a:r>
            <a:endParaRPr lang="ru-RU">
              <a:solidFill>
                <a:srgbClr val="C00000"/>
              </a:solidFill>
            </a:endParaRPr>
          </a:p>
        </p:txBody>
      </p:sp>
      <p:sp>
        <p:nvSpPr>
          <p:cNvPr id="183329" name="AutoShape 33" descr="C:\%D0%94%D0%B8%D1%81%D1%82%D0%B0%D0%BD%D1%82 %D0%9D%D0%B0%D0%BD%D0%BE\%D0%94%D0%B8%D1%81%D1%82%D0%B0%D0%BD%D1%82 %D0%BA%D1%83%D1%80%D1%81 %D0%A0%D0%B5%D0%B7%D0%B8%D0%BD%D0%B0 %D0%BF%D0%BE%D0%BB%D0%B8%D0%BC%D0%B5%D1%80 2015-10-15\5\images\clip20150923_68.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30" name="AutoShape 34" descr="C:\%D0%94%D0%B8%D1%81%D1%82%D0%B0%D0%BD%D1%82 %D0%9D%D0%B0%D0%BD%D0%BE\%D0%94%D0%B8%D1%81%D1%82%D0%B0%D0%BD%D1%82 %D0%BA%D1%83%D1%80%D1%81 %D0%A0%D0%B5%D0%B7%D0%B8%D0%BD%D0%B0 %D0%BF%D0%BE%D0%BB%D0%B8%D0%BC%D0%B5%D1%80 2015-10-15\5\images\clip20150923_69.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31" name="AutoShape 35" descr="Закрыть"/>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32" name="AutoShape 36" descr="Обновить"/>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33" name="AutoShape 37"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34" name="AutoShape 38"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35" name="AutoShape 39"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36" name="AutoShape 40"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37" name="AutoShape 41"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38" name="AutoShape 42"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39" name="AutoShape 43"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40" name="AutoShape 44"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41" name="AutoShape 45"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42" name="AutoShape 46"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43" name="AutoShape 47"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44" name="AutoShape 48"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45" name="AutoShape 49"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46" name="AutoShape 50"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47" name="AutoShape 51"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48" name="AutoShape 52"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49" name="AutoShape 53"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50" name="AutoShape 54"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51" name="AutoShape 55"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52" name="AutoShape 56" descr="C:\%D0%94%D0%B8%D1%81%D1%82%D0%B0%D0%BD%D1%82 %D0%9D%D0%B0%D0%BD%D0%BE\%D0%94%D0%B8%D1%81%D1%82%D0%B0%D0%BD%D1%82 %D0%BA%D1%83%D1%80%D1%81 %D0%A0%D0%B5%D0%B7%D0%B8%D0%BD%D0%B0 %D0%BF%D0%BE%D0%BB%D0%B8%D0%BC%D0%B5%D1%80 2015-10-15\5\images\MediuM_0002_4.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53" name="AutoShape 57" descr="C:\%D0%94%D0%B8%D1%81%D1%82%D0%B0%D0%BD%D1%82 %D0%9D%D0%B0%D0%BD%D0%BE\%D0%94%D0%B8%D1%81%D1%82%D0%B0%D0%BD%D1%82 %D0%BA%D1%83%D1%80%D1%81 %D0%A0%D0%B5%D0%B7%D0%B8%D0%BD%D0%B0 %D0%BF%D0%BE%D0%BB%D0%B8%D0%BC%D0%B5%D1%80 2015-10-15\5\images\MediuM_0002_2.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54" name="AutoShape 58" descr="Содержание"/>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55" name="AutoShape 59" descr="Недоступно"/>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56" name="AutoShape 60" descr="Назад"/>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57" name="AutoShape 61" descr="C:\%D0%94%D0%B8%D1%81%D1%82%D0%B0%D0%BD%D1%82 %D0%9D%D0%B0%D0%BD%D0%BE\%D0%94%D0%B8%D1%81%D1%82%D0%B0%D0%BD%D1%82 %D0%BA%D1%83%D1%80%D1%81 %D0%A0%D0%B5%D0%B7%D0%B8%D0%BD%D0%B0 %D0%BF%D0%BE%D0%BB%D0%B8%D0%BC%D0%B5%D1%80 2015-10-15\5\images\clip20150923_70.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3360" name="Rectangle 64"/>
          <p:cNvSpPr>
            <a:spLocks noChangeArrowheads="1"/>
          </p:cNvSpPr>
          <p:nvPr/>
        </p:nvSpPr>
        <p:spPr bwMode="auto">
          <a:xfrm>
            <a:off x="285720" y="1611989"/>
            <a:ext cx="857256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tab pos="457200" algn="l"/>
              </a:tabLst>
            </a:pPr>
            <a:r>
              <a:rPr kumimoji="0" lang="ru-RU" i="0" u="none" strike="noStrike" cap="none" normalizeH="0" baseline="0" smtClean="0">
                <a:ln>
                  <a:noFill/>
                </a:ln>
                <a:solidFill>
                  <a:srgbClr val="002060"/>
                </a:solidFill>
                <a:effectLst/>
                <a:latin typeface="Calibri" pitchFamily="34" charset="0"/>
                <a:ea typeface="+mn-ea"/>
                <a:cs typeface="Times New Roman" pitchFamily="18" charset="0"/>
              </a:rPr>
              <a:t>Область применения полимеров определяется способностью к обратимой высокоэластической деформации. </a:t>
            </a:r>
            <a:endParaRPr kumimoji="0" lang="en-US" i="0" u="none" strike="noStrike" cap="none" normalizeH="0" baseline="0" smtClean="0">
              <a:ln>
                <a:noFill/>
              </a:ln>
              <a:solidFill>
                <a:srgbClr val="002060"/>
              </a:solidFill>
              <a:effectLst/>
              <a:latin typeface="Calibri" pitchFamily="34"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57200" algn="l"/>
              </a:tabLst>
            </a:pPr>
            <a:endParaRPr kumimoji="0" lang="ru-RU" i="0" u="none" strike="noStrike" cap="none" normalizeH="0" baseline="0" smtClean="0">
              <a:ln>
                <a:noFill/>
              </a:ln>
              <a:solidFill>
                <a:srgbClr val="002060"/>
              </a:solidFill>
              <a:effectLst/>
              <a:latin typeface="Calibri" pitchFamily="34"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ru-RU" i="0" u="none" strike="noStrike" cap="none" normalizeH="0" baseline="0" smtClean="0">
                <a:ln>
                  <a:noFill/>
                </a:ln>
                <a:solidFill>
                  <a:srgbClr val="002060"/>
                </a:solidFill>
                <a:effectLst/>
                <a:latin typeface="Calibri" pitchFamily="34" charset="0"/>
                <a:ea typeface="+mn-ea"/>
                <a:cs typeface="Times New Roman" pitchFamily="18" charset="0"/>
              </a:rPr>
              <a:t>Различают:</a:t>
            </a:r>
            <a:endParaRPr kumimoji="0" lang="en-US" i="0" u="none" strike="noStrike" cap="none" normalizeH="0" baseline="0" smtClean="0">
              <a:ln>
                <a:noFill/>
              </a:ln>
              <a:solidFill>
                <a:srgbClr val="002060"/>
              </a:solidFill>
              <a:effectLst/>
              <a:latin typeface="Calibri" pitchFamily="34" charset="0"/>
              <a:ea typeface="+mn-ea"/>
              <a:cs typeface="Times New Roman" pitchFamily="18" charset="0"/>
            </a:endParaRPr>
          </a:p>
          <a:p>
            <a:pPr marL="361950" lvl="0">
              <a:buFont typeface="Arial" pitchFamily="34" charset="0"/>
              <a:buChar char="•"/>
              <a:tabLst>
                <a:tab pos="725488" algn="l"/>
              </a:tabLst>
            </a:pPr>
            <a:r>
              <a:rPr lang="ru-RU" smtClean="0">
                <a:solidFill>
                  <a:srgbClr val="002060"/>
                </a:solidFill>
              </a:rPr>
              <a:t> </a:t>
            </a:r>
            <a:r>
              <a:rPr lang="en-US" smtClean="0">
                <a:solidFill>
                  <a:srgbClr val="002060"/>
                </a:solidFill>
              </a:rPr>
              <a:t>  </a:t>
            </a:r>
            <a:r>
              <a:rPr lang="ru-RU" b="1" smtClean="0">
                <a:solidFill>
                  <a:srgbClr val="0B02C6"/>
                </a:solidFill>
              </a:rPr>
              <a:t>Эластомеры (до 1000 %) </a:t>
            </a:r>
            <a:r>
              <a:rPr lang="ru-RU" smtClean="0">
                <a:solidFill>
                  <a:srgbClr val="002060"/>
                </a:solidFill>
              </a:rPr>
              <a:t>– резины для шин и РТИ;</a:t>
            </a:r>
          </a:p>
          <a:p>
            <a:pPr marL="361950" lvl="0">
              <a:buFont typeface="Arial" pitchFamily="34" charset="0"/>
              <a:buChar char="•"/>
              <a:tabLst>
                <a:tab pos="725488" algn="l"/>
              </a:tabLst>
            </a:pPr>
            <a:r>
              <a:rPr lang="en-US" smtClean="0">
                <a:solidFill>
                  <a:srgbClr val="002060"/>
                </a:solidFill>
              </a:rPr>
              <a:t>   </a:t>
            </a:r>
            <a:r>
              <a:rPr lang="ru-RU" b="1" smtClean="0">
                <a:solidFill>
                  <a:srgbClr val="0B02C6"/>
                </a:solidFill>
              </a:rPr>
              <a:t>Термопласты, реактопласты (~ 1%) </a:t>
            </a:r>
            <a:r>
              <a:rPr lang="ru-RU" smtClean="0">
                <a:solidFill>
                  <a:srgbClr val="002060"/>
                </a:solidFill>
              </a:rPr>
              <a:t>– пластмассы (композиты) конструкционного и функционального назначения;</a:t>
            </a:r>
          </a:p>
          <a:p>
            <a:pPr marL="361950" lvl="0">
              <a:buFont typeface="Arial" pitchFamily="34" charset="0"/>
              <a:buChar char="•"/>
              <a:tabLst>
                <a:tab pos="725488" algn="l"/>
              </a:tabLst>
            </a:pPr>
            <a:r>
              <a:rPr lang="en-US" smtClean="0">
                <a:solidFill>
                  <a:srgbClr val="002060"/>
                </a:solidFill>
              </a:rPr>
              <a:t>   </a:t>
            </a:r>
            <a:r>
              <a:rPr lang="ru-RU" b="1" smtClean="0">
                <a:solidFill>
                  <a:srgbClr val="0B02C6"/>
                </a:solidFill>
              </a:rPr>
              <a:t>Волокнообразующие полимеры (менее 1%) </a:t>
            </a:r>
            <a:r>
              <a:rPr lang="ru-RU" smtClean="0">
                <a:solidFill>
                  <a:srgbClr val="002060"/>
                </a:solidFill>
              </a:rPr>
              <a:t>– волокна для текстильных изделий.</a:t>
            </a: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endParaRPr kumimoji="0" lang="ru-RU" i="0" u="none" strike="noStrike" cap="none" normalizeH="0" baseline="0" smtClean="0">
              <a:ln>
                <a:noFill/>
              </a:ln>
              <a:solidFill>
                <a:srgbClr val="002060"/>
              </a:solidFill>
              <a:effectLst/>
              <a:latin typeface="Calibri" pitchFamily="34" charset="0"/>
              <a:cs typeface="Calibri" pitchFamily="34" charset="0"/>
            </a:endParaRPr>
          </a:p>
        </p:txBody>
      </p:sp>
      <p:pic>
        <p:nvPicPr>
          <p:cNvPr id="79" name="Picture 7"/>
          <p:cNvPicPr>
            <a:picLocks noChangeAspect="1" noChangeArrowheads="1"/>
          </p:cNvPicPr>
          <p:nvPr/>
        </p:nvPicPr>
        <p:blipFill>
          <a:blip r:embed="rId4"/>
          <a:srcRect/>
          <a:stretch>
            <a:fillRect/>
          </a:stretch>
        </p:blipFill>
        <p:spPr bwMode="auto">
          <a:xfrm>
            <a:off x="5047927" y="4827714"/>
            <a:ext cx="2199130" cy="1440000"/>
          </a:xfrm>
          <a:prstGeom prst="rect">
            <a:avLst/>
          </a:prstGeom>
          <a:noFill/>
          <a:ln w="9525">
            <a:noFill/>
            <a:miter lim="800000"/>
            <a:headEnd/>
            <a:tailEnd/>
          </a:ln>
        </p:spPr>
      </p:pic>
      <p:pic>
        <p:nvPicPr>
          <p:cNvPr id="80" name="Picture 8"/>
          <p:cNvPicPr>
            <a:picLocks noChangeAspect="1" noChangeArrowheads="1"/>
          </p:cNvPicPr>
          <p:nvPr/>
        </p:nvPicPr>
        <p:blipFill>
          <a:blip r:embed="rId5"/>
          <a:srcRect/>
          <a:stretch>
            <a:fillRect/>
          </a:stretch>
        </p:blipFill>
        <p:spPr bwMode="auto">
          <a:xfrm>
            <a:off x="7286644" y="4832614"/>
            <a:ext cx="1796290" cy="1440000"/>
          </a:xfrm>
          <a:prstGeom prst="rect">
            <a:avLst/>
          </a:prstGeom>
          <a:noFill/>
          <a:ln w="9525">
            <a:noFill/>
            <a:miter lim="800000"/>
            <a:headEnd/>
            <a:tailEnd/>
          </a:ln>
        </p:spPr>
      </p:pic>
      <p:pic>
        <p:nvPicPr>
          <p:cNvPr id="81" name="Picture 10" descr="http://www.aquatory-ekb.ru/q1.JPG"/>
          <p:cNvPicPr>
            <a:picLocks noChangeAspect="1" noChangeArrowheads="1"/>
          </p:cNvPicPr>
          <p:nvPr/>
        </p:nvPicPr>
        <p:blipFill>
          <a:blip r:embed="rId6"/>
          <a:srcRect/>
          <a:stretch>
            <a:fillRect/>
          </a:stretch>
        </p:blipFill>
        <p:spPr bwMode="auto">
          <a:xfrm>
            <a:off x="65830" y="4846520"/>
            <a:ext cx="2505906" cy="1440000"/>
          </a:xfrm>
          <a:prstGeom prst="rect">
            <a:avLst/>
          </a:prstGeom>
          <a:noFill/>
          <a:ln w="9525">
            <a:noFill/>
            <a:miter lim="800000"/>
            <a:headEnd/>
            <a:tailEnd/>
          </a:ln>
        </p:spPr>
      </p:pic>
      <p:pic>
        <p:nvPicPr>
          <p:cNvPr id="82" name="Picture 2" descr="http://www.yaplakal.com/uploads/post-3-12653626162978.jpg"/>
          <p:cNvPicPr>
            <a:picLocks noChangeAspect="1" noChangeArrowheads="1"/>
          </p:cNvPicPr>
          <p:nvPr/>
        </p:nvPicPr>
        <p:blipFill>
          <a:blip r:embed="rId7"/>
          <a:srcRect/>
          <a:stretch>
            <a:fillRect/>
          </a:stretch>
        </p:blipFill>
        <p:spPr bwMode="auto">
          <a:xfrm>
            <a:off x="2607943" y="4857760"/>
            <a:ext cx="2416825" cy="1440000"/>
          </a:xfrm>
          <a:prstGeom prst="rect">
            <a:avLst/>
          </a:prstGeom>
          <a:noFill/>
          <a:ln w="9525">
            <a:noFill/>
            <a:miter lim="800000"/>
            <a:headEnd/>
            <a:tailEnd/>
          </a:ln>
        </p:spPr>
      </p:pic>
      <p:grpSp>
        <p:nvGrpSpPr>
          <p:cNvPr id="44" name="Группа 9"/>
          <p:cNvGrpSpPr/>
          <p:nvPr/>
        </p:nvGrpSpPr>
        <p:grpSpPr>
          <a:xfrm>
            <a:off x="-32" y="0"/>
            <a:ext cx="9144032" cy="642918"/>
            <a:chOff x="-32" y="0"/>
            <a:chExt cx="9144032" cy="642918"/>
          </a:xfrm>
          <a:solidFill>
            <a:schemeClr val="tx2">
              <a:lumMod val="20000"/>
              <a:lumOff val="80000"/>
            </a:schemeClr>
          </a:solidFill>
          <a:effectLst>
            <a:outerShdw blurRad="50800" dist="38100" dir="5400000" algn="t" rotWithShape="0">
              <a:prstClr val="black">
                <a:alpha val="40000"/>
              </a:prstClr>
            </a:outerShdw>
          </a:effectLst>
        </p:grpSpPr>
        <p:sp>
          <p:nvSpPr>
            <p:cNvPr id="49" name="Прямоугольник 4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Прямоугольник 4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51" name="Рисунок 50" descr="logo_lable_s-vfu_clear.png"/>
            <p:cNvPicPr>
              <a:picLocks noChangeAspect="1"/>
            </p:cNvPicPr>
            <p:nvPr/>
          </p:nvPicPr>
          <p:blipFill>
            <a:blip r:embed="rId8"/>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1714488"/>
            <a:ext cx="8072494" cy="2727335"/>
          </a:xfrm>
        </p:spPr>
        <p:txBody>
          <a:bodyPr>
            <a:normAutofit/>
          </a:bodyPr>
          <a:lstStyle/>
          <a:p>
            <a:r>
              <a:rPr lang="ru-RU" sz="4800" b="1" smtClean="0">
                <a:solidFill>
                  <a:srgbClr val="0B02C6"/>
                </a:solidFill>
              </a:rPr>
              <a:t>Введение</a:t>
            </a:r>
            <a:r>
              <a:rPr lang="en-US" sz="3200" b="1">
                <a:solidFill>
                  <a:srgbClr val="0B02C6"/>
                </a:solidFill>
                <a:latin typeface="Calibri" pitchFamily="34" charset="0"/>
              </a:rPr>
              <a:t/>
            </a:r>
            <a:br>
              <a:rPr lang="en-US" sz="3200" b="1">
                <a:solidFill>
                  <a:srgbClr val="0B02C6"/>
                </a:solidFill>
                <a:latin typeface="Calibri" pitchFamily="34" charset="0"/>
              </a:rPr>
            </a:br>
            <a:endParaRPr lang="ru-RU" sz="3200">
              <a:solidFill>
                <a:srgbClr val="0B02C6"/>
              </a:solidFill>
              <a:latin typeface="Calibri" pitchFamily="34" charset="0"/>
            </a:endParaRPr>
          </a:p>
        </p:txBody>
      </p:sp>
      <p:sp>
        <p:nvSpPr>
          <p:cNvPr id="3" name="Подзаголовок 2"/>
          <p:cNvSpPr>
            <a:spLocks noGrp="1"/>
          </p:cNvSpPr>
          <p:nvPr>
            <p:ph type="subTitle" idx="1"/>
          </p:nvPr>
        </p:nvSpPr>
        <p:spPr/>
        <p:txBody>
          <a:bodyPr/>
          <a:lstStyle/>
          <a:p>
            <a:endParaRPr lang="ru-RU"/>
          </a:p>
        </p:txBody>
      </p:sp>
      <p:sp>
        <p:nvSpPr>
          <p:cNvPr id="8" name="Номер слайда 1"/>
          <p:cNvSpPr>
            <a:spLocks noGrp="1"/>
          </p:cNvSpPr>
          <p:nvPr>
            <p:ph type="sldNum" sz="quarter" idx="12"/>
          </p:nvPr>
        </p:nvSpPr>
        <p:spPr/>
        <p:txBody>
          <a:bodyPr/>
          <a:lstStyle/>
          <a:p>
            <a:fld id="{3B46923B-772B-4878-82EA-E2BF3C0C558C}" type="slidenum">
              <a:rPr lang="ru-RU" smtClean="0"/>
              <a:pPr/>
              <a:t>3</a:t>
            </a:fld>
            <a:endParaRPr lang="ru-RU"/>
          </a:p>
        </p:txBody>
      </p:sp>
      <p:grpSp>
        <p:nvGrpSpPr>
          <p:cNvPr id="14" name="Группа 9"/>
          <p:cNvGrpSpPr/>
          <p:nvPr/>
        </p:nvGrpSpPr>
        <p:grpSpPr>
          <a:xfrm>
            <a:off x="-32" y="0"/>
            <a:ext cx="9144032" cy="642918"/>
            <a:chOff x="-32" y="0"/>
            <a:chExt cx="9144032" cy="642918"/>
          </a:xfrm>
          <a:solidFill>
            <a:schemeClr val="tx2">
              <a:lumMod val="20000"/>
              <a:lumOff val="80000"/>
            </a:schemeClr>
          </a:solidFill>
          <a:effectLst/>
        </p:grpSpPr>
        <p:sp>
          <p:nvSpPr>
            <p:cNvPr id="15" name="Прямоугольник 1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130710"/>
              <a:ext cx="7500990" cy="369332"/>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endParaRPr lang="ru-RU" smtClean="0">
                <a:solidFill>
                  <a:srgbClr val="0B02C6"/>
                </a:solidFill>
              </a:endParaRPr>
            </a:p>
          </p:txBody>
        </p:sp>
        <p:pic>
          <p:nvPicPr>
            <p:cNvPr id="17" name="Рисунок 16"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2357430"/>
            <a:ext cx="8072494" cy="2143140"/>
          </a:xfrm>
        </p:spPr>
        <p:txBody>
          <a:bodyPr>
            <a:normAutofit/>
          </a:bodyPr>
          <a:lstStyle/>
          <a:p>
            <a:r>
              <a:rPr lang="ru-RU" sz="4800" b="1" smtClean="0">
                <a:solidFill>
                  <a:srgbClr val="0B02C6"/>
                </a:solidFill>
                <a:latin typeface="Calibri" pitchFamily="34" charset="0"/>
              </a:rPr>
              <a:t>Резина – сложная </a:t>
            </a:r>
            <a:br>
              <a:rPr lang="ru-RU" sz="4800" b="1" smtClean="0">
                <a:solidFill>
                  <a:srgbClr val="0B02C6"/>
                </a:solidFill>
                <a:latin typeface="Calibri" pitchFamily="34" charset="0"/>
              </a:rPr>
            </a:br>
            <a:r>
              <a:rPr lang="ru-RU" sz="4800" b="1" smtClean="0">
                <a:solidFill>
                  <a:srgbClr val="0B02C6"/>
                </a:solidFill>
                <a:latin typeface="Calibri" pitchFamily="34" charset="0"/>
              </a:rPr>
              <a:t>многокомпонентная система</a:t>
            </a:r>
            <a:r>
              <a:rPr lang="en-US" sz="3200" b="1">
                <a:solidFill>
                  <a:srgbClr val="0B02C6"/>
                </a:solidFill>
                <a:latin typeface="Calibri" pitchFamily="34" charset="0"/>
              </a:rPr>
              <a:t/>
            </a:r>
            <a:br>
              <a:rPr lang="en-US" sz="3200" b="1">
                <a:solidFill>
                  <a:srgbClr val="0B02C6"/>
                </a:solidFill>
                <a:latin typeface="Calibri" pitchFamily="34" charset="0"/>
              </a:rPr>
            </a:br>
            <a:endParaRPr lang="ru-RU" sz="3200">
              <a:solidFill>
                <a:srgbClr val="0B02C6"/>
              </a:solidFill>
              <a:latin typeface="Calibri" pitchFamily="34" charset="0"/>
            </a:endParaRPr>
          </a:p>
        </p:txBody>
      </p:sp>
      <p:sp>
        <p:nvSpPr>
          <p:cNvPr id="3" name="Подзаголовок 2"/>
          <p:cNvSpPr>
            <a:spLocks noGrp="1"/>
          </p:cNvSpPr>
          <p:nvPr>
            <p:ph type="subTitle" idx="1"/>
          </p:nvPr>
        </p:nvSpPr>
        <p:spPr>
          <a:xfrm>
            <a:off x="6157914" y="1142984"/>
            <a:ext cx="2986086" cy="685808"/>
          </a:xfrm>
        </p:spPr>
        <p:txBody>
          <a:bodyPr/>
          <a:lstStyle/>
          <a:p>
            <a:r>
              <a:rPr lang="ru-RU" b="1" smtClean="0">
                <a:solidFill>
                  <a:srgbClr val="0B02C6"/>
                </a:solidFill>
              </a:rPr>
              <a:t>Модуль 2</a:t>
            </a:r>
            <a:endParaRPr lang="ru-RU" b="1">
              <a:solidFill>
                <a:srgbClr val="0B02C6"/>
              </a:solidFill>
            </a:endParaRPr>
          </a:p>
        </p:txBody>
      </p:sp>
      <p:sp>
        <p:nvSpPr>
          <p:cNvPr id="10" name="Номер слайда 9"/>
          <p:cNvSpPr>
            <a:spLocks noGrp="1"/>
          </p:cNvSpPr>
          <p:nvPr>
            <p:ph type="sldNum" sz="quarter" idx="12"/>
          </p:nvPr>
        </p:nvSpPr>
        <p:spPr/>
        <p:txBody>
          <a:bodyPr/>
          <a:lstStyle/>
          <a:p>
            <a:fld id="{3B46923B-772B-4878-82EA-E2BF3C0C558C}" type="slidenum">
              <a:rPr lang="ru-RU" smtClean="0"/>
              <a:pPr/>
              <a:t>30</a:t>
            </a:fld>
            <a:endParaRPr lang="ru-RU"/>
          </a:p>
        </p:txBody>
      </p:sp>
      <p:grpSp>
        <p:nvGrpSpPr>
          <p:cNvPr id="13" name="Группа 9"/>
          <p:cNvGrpSpPr/>
          <p:nvPr/>
        </p:nvGrpSpPr>
        <p:grpSpPr>
          <a:xfrm>
            <a:off x="-32" y="0"/>
            <a:ext cx="9144032" cy="642918"/>
            <a:chOff x="-32" y="0"/>
            <a:chExt cx="9144032" cy="642918"/>
          </a:xfrm>
          <a:solidFill>
            <a:schemeClr val="tx2">
              <a:lumMod val="20000"/>
              <a:lumOff val="80000"/>
            </a:schemeClr>
          </a:solidFill>
          <a:effectLst/>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a:t>
              </a:r>
              <a:r>
                <a:rPr lang="ru-RU" sz="1600" b="1" smtClean="0">
                  <a:solidFill>
                    <a:srgbClr val="0B02C6"/>
                  </a:solidFill>
                  <a:latin typeface="Calibri" pitchFamily="34" charset="0"/>
                </a:rPr>
                <a:t>Резина – сложная многокомпонентная система</a:t>
              </a:r>
              <a:endParaRPr lang="ru-RU" sz="1600" b="1">
                <a:solidFill>
                  <a:srgbClr val="0B02C6"/>
                </a:solidFill>
              </a:endParaRPr>
            </a:p>
          </p:txBody>
        </p:sp>
        <p:pic>
          <p:nvPicPr>
            <p:cNvPr id="16" name="Рисунок 15"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sz="3200" b="1" smtClean="0">
                <a:solidFill>
                  <a:srgbClr val="0B02C6"/>
                </a:solidFill>
              </a:rPr>
              <a:t>Резина. Общие сведения</a:t>
            </a:r>
            <a:endParaRPr lang="ru-RU" sz="3200">
              <a:solidFill>
                <a:srgbClr val="0B02C6"/>
              </a:solidFill>
            </a:endParaRPr>
          </a:p>
        </p:txBody>
      </p:sp>
      <p:sp>
        <p:nvSpPr>
          <p:cNvPr id="3" name="Подзаголовок 2"/>
          <p:cNvSpPr>
            <a:spLocks noGrp="1"/>
          </p:cNvSpPr>
          <p:nvPr>
            <p:ph type="subTitle" idx="1"/>
          </p:nvPr>
        </p:nvSpPr>
        <p:spPr/>
        <p:txBody>
          <a:bodyPr/>
          <a:lstStyle/>
          <a:p>
            <a:endParaRPr lang="ru-RU"/>
          </a:p>
        </p:txBody>
      </p:sp>
      <p:sp>
        <p:nvSpPr>
          <p:cNvPr id="13" name="Номер слайда 12"/>
          <p:cNvSpPr>
            <a:spLocks noGrp="1"/>
          </p:cNvSpPr>
          <p:nvPr>
            <p:ph type="sldNum" sz="quarter" idx="12"/>
          </p:nvPr>
        </p:nvSpPr>
        <p:spPr/>
        <p:txBody>
          <a:bodyPr/>
          <a:lstStyle/>
          <a:p>
            <a:fld id="{3B46923B-772B-4878-82EA-E2BF3C0C558C}" type="slidenum">
              <a:rPr lang="ru-RU" smtClean="0"/>
              <a:pPr/>
              <a:t>31</a:t>
            </a:fld>
            <a:endParaRPr lang="ru-RU"/>
          </a:p>
        </p:txBody>
      </p:sp>
      <p:grpSp>
        <p:nvGrpSpPr>
          <p:cNvPr id="10" name="Группа 9"/>
          <p:cNvGrpSpPr/>
          <p:nvPr/>
        </p:nvGrpSpPr>
        <p:grpSpPr>
          <a:xfrm>
            <a:off x="-32" y="0"/>
            <a:ext cx="9144032" cy="642918"/>
            <a:chOff x="-32" y="0"/>
            <a:chExt cx="9144032" cy="642918"/>
          </a:xfrm>
          <a:solidFill>
            <a:schemeClr val="tx2">
              <a:lumMod val="20000"/>
              <a:lumOff val="80000"/>
            </a:schemeClr>
          </a:solidFill>
          <a:effectLst/>
        </p:grpSpPr>
        <p:sp>
          <p:nvSpPr>
            <p:cNvPr id="11" name="Прямоугольник 10"/>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a:t>
              </a:r>
              <a:r>
                <a:rPr lang="ru-RU" sz="1600" b="1" smtClean="0">
                  <a:solidFill>
                    <a:srgbClr val="0B02C6"/>
                  </a:solidFill>
                  <a:latin typeface="Calibri" pitchFamily="34" charset="0"/>
                </a:rPr>
                <a:t>Резина – сложная многокомпонентная система</a:t>
              </a:r>
              <a:endParaRPr lang="ru-RU" sz="1600" b="1">
                <a:solidFill>
                  <a:srgbClr val="0B02C6"/>
                </a:solidFill>
              </a:endParaRPr>
            </a:p>
          </p:txBody>
        </p:sp>
        <p:pic>
          <p:nvPicPr>
            <p:cNvPr id="19" name="Рисунок 18"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60000" y="684000"/>
            <a:ext cx="8460000" cy="5126055"/>
          </a:xfrm>
        </p:spPr>
        <p:txBody>
          <a:bodyPr>
            <a:noAutofit/>
          </a:bodyPr>
          <a:lstStyle/>
          <a:p>
            <a:pPr marL="0" indent="0" algn="just">
              <a:spcBef>
                <a:spcPts val="0"/>
              </a:spcBef>
              <a:spcAft>
                <a:spcPts val="1200"/>
              </a:spcAft>
              <a:buNone/>
            </a:pPr>
            <a:r>
              <a:rPr lang="ru-RU" sz="1800" b="1" smtClean="0">
                <a:solidFill>
                  <a:srgbClr val="C00000"/>
                </a:solidFill>
              </a:rPr>
              <a:t>Резина – сложная многокомпонентная система,</a:t>
            </a:r>
            <a:r>
              <a:rPr lang="ru-RU" sz="1800" smtClean="0">
                <a:solidFill>
                  <a:srgbClr val="C00000"/>
                </a:solidFill>
              </a:rPr>
              <a:t> </a:t>
            </a:r>
            <a:r>
              <a:rPr lang="ru-RU" sz="1800" smtClean="0">
                <a:solidFill>
                  <a:srgbClr val="002060"/>
                </a:solidFill>
              </a:rPr>
              <a:t>свойства которой определяются составом и свойствами компонентов, условиями проведения технологических процессов. Резиновая смесь для сложного изделия содержит 12–18 компонентов.</a:t>
            </a:r>
          </a:p>
          <a:p>
            <a:pPr marL="0" indent="0" algn="just">
              <a:spcBef>
                <a:spcPts val="0"/>
              </a:spcBef>
              <a:spcAft>
                <a:spcPts val="1200"/>
              </a:spcAft>
              <a:buNone/>
            </a:pPr>
            <a:r>
              <a:rPr lang="ru-RU" sz="1800" b="1" smtClean="0">
                <a:solidFill>
                  <a:srgbClr val="C00000"/>
                </a:solidFill>
              </a:rPr>
              <a:t>Уникальность резины</a:t>
            </a:r>
            <a:r>
              <a:rPr lang="ru-RU" sz="1800" smtClean="0">
                <a:solidFill>
                  <a:srgbClr val="C00000"/>
                </a:solidFill>
              </a:rPr>
              <a:t> </a:t>
            </a:r>
            <a:r>
              <a:rPr lang="ru-RU" sz="1800" smtClean="0">
                <a:solidFill>
                  <a:srgbClr val="002060"/>
                </a:solidFill>
              </a:rPr>
              <a:t>заключается в ее основном свойстве – </a:t>
            </a:r>
            <a:r>
              <a:rPr lang="ru-RU" sz="1800" smtClean="0">
                <a:solidFill>
                  <a:srgbClr val="0B02C6"/>
                </a:solidFill>
              </a:rPr>
              <a:t>эластичности</a:t>
            </a:r>
            <a:r>
              <a:rPr lang="ru-RU" sz="1800" smtClean="0">
                <a:solidFill>
                  <a:srgbClr val="002060"/>
                </a:solidFill>
              </a:rPr>
              <a:t>, т.е. в способности развивать значительные высокоэластические деформации (до ~1000%) при воздействии малых нагрузок, запасать или рассеивать большое количество энергии. Этим свойством резина обязана двум главным компонентам своего состава: </a:t>
            </a:r>
            <a:r>
              <a:rPr lang="ru-RU" sz="1800" smtClean="0">
                <a:solidFill>
                  <a:srgbClr val="0B02C6"/>
                </a:solidFill>
              </a:rPr>
              <a:t>высокомолекулярной (полимерной) основе </a:t>
            </a:r>
            <a:r>
              <a:rPr lang="ru-RU" sz="1800" smtClean="0">
                <a:solidFill>
                  <a:srgbClr val="002060"/>
                </a:solidFill>
              </a:rPr>
              <a:t>и </a:t>
            </a:r>
            <a:r>
              <a:rPr lang="ru-RU" sz="1800" smtClean="0">
                <a:solidFill>
                  <a:srgbClr val="0B02C6"/>
                </a:solidFill>
              </a:rPr>
              <a:t>вулканизующему агенту</a:t>
            </a:r>
            <a:r>
              <a:rPr lang="ru-RU" sz="1800" smtClean="0">
                <a:solidFill>
                  <a:srgbClr val="002060"/>
                </a:solidFill>
              </a:rPr>
              <a:t>, вступающему при определенных условиях в химическую реакцию с полимерной основой. </a:t>
            </a:r>
          </a:p>
          <a:p>
            <a:pPr marL="0" indent="0" algn="just">
              <a:spcBef>
                <a:spcPts val="0"/>
              </a:spcBef>
              <a:spcAft>
                <a:spcPts val="1200"/>
              </a:spcAft>
              <a:buNone/>
            </a:pPr>
            <a:r>
              <a:rPr lang="ru-RU" sz="1800" smtClean="0">
                <a:solidFill>
                  <a:srgbClr val="002060"/>
                </a:solidFill>
              </a:rPr>
              <a:t>В результате такой реакции, которая называется </a:t>
            </a:r>
            <a:r>
              <a:rPr lang="ru-RU" sz="1800" smtClean="0">
                <a:solidFill>
                  <a:srgbClr val="0B02C6"/>
                </a:solidFill>
              </a:rPr>
              <a:t>реакцией вулканизации</a:t>
            </a:r>
            <a:r>
              <a:rPr lang="ru-RU" sz="1800" smtClean="0">
                <a:solidFill>
                  <a:srgbClr val="002060"/>
                </a:solidFill>
              </a:rPr>
              <a:t>, образуется </a:t>
            </a:r>
            <a:r>
              <a:rPr lang="ru-RU" sz="1800" smtClean="0">
                <a:solidFill>
                  <a:srgbClr val="0B02C6"/>
                </a:solidFill>
              </a:rPr>
              <a:t>«сшитая» пространственная структура</a:t>
            </a:r>
            <a:r>
              <a:rPr lang="ru-RU" sz="1800" smtClean="0">
                <a:solidFill>
                  <a:srgbClr val="002060"/>
                </a:solidFill>
              </a:rPr>
              <a:t>; при этом утрачиваются пластичность и растворимость, характерные для «сырой», т. е. невулканизованной резиновой смеси, и приобретаются другие свойства, присущие вулканизованной резине: высокая эластичность в широком интервале температур, твердость, прочностные и динамические свойства.</a:t>
            </a:r>
          </a:p>
          <a:p>
            <a:pPr marL="0" indent="0" algn="just">
              <a:spcBef>
                <a:spcPts val="0"/>
              </a:spcBef>
              <a:spcAft>
                <a:spcPts val="1200"/>
              </a:spcAft>
              <a:buNone/>
            </a:pPr>
            <a:r>
              <a:rPr lang="ru-RU" sz="1800" smtClean="0"/>
              <a:t/>
            </a:r>
            <a:br>
              <a:rPr lang="ru-RU" sz="1800" smtClean="0"/>
            </a:br>
            <a:endParaRPr lang="ru-RU" sz="1800"/>
          </a:p>
        </p:txBody>
      </p:sp>
      <p:sp>
        <p:nvSpPr>
          <p:cNvPr id="13" name="Номер слайда 12"/>
          <p:cNvSpPr>
            <a:spLocks noGrp="1"/>
          </p:cNvSpPr>
          <p:nvPr>
            <p:ph type="sldNum" sz="quarter" idx="12"/>
          </p:nvPr>
        </p:nvSpPr>
        <p:spPr/>
        <p:txBody>
          <a:bodyPr/>
          <a:lstStyle/>
          <a:p>
            <a:fld id="{3B46923B-772B-4878-82EA-E2BF3C0C558C}" type="slidenum">
              <a:rPr lang="ru-RU" smtClean="0"/>
              <a:pPr/>
              <a:t>32</a:t>
            </a:fld>
            <a:endParaRPr lang="ru-RU"/>
          </a:p>
        </p:txBody>
      </p:sp>
      <p:grpSp>
        <p:nvGrpSpPr>
          <p:cNvPr id="9" name="Группа 9"/>
          <p:cNvGrpSpPr/>
          <p:nvPr/>
        </p:nvGrpSpPr>
        <p:grpSpPr>
          <a:xfrm>
            <a:off x="-32" y="0"/>
            <a:ext cx="9144032" cy="642918"/>
            <a:chOff x="-32" y="0"/>
            <a:chExt cx="9144032" cy="642918"/>
          </a:xfrm>
          <a:solidFill>
            <a:schemeClr val="tx2">
              <a:lumMod val="20000"/>
              <a:lumOff val="80000"/>
            </a:schemeClr>
          </a:solidFill>
          <a:effectLst/>
        </p:grpSpPr>
        <p:sp>
          <p:nvSpPr>
            <p:cNvPr id="10" name="Прямоугольник 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a:t>
              </a:r>
              <a:r>
                <a:rPr lang="ru-RU" sz="1600" b="1" smtClean="0">
                  <a:solidFill>
                    <a:srgbClr val="0B02C6"/>
                  </a:solidFill>
                  <a:latin typeface="Calibri" pitchFamily="34" charset="0"/>
                </a:rPr>
                <a:t>Резина – сложная многокомпонентная система</a:t>
              </a:r>
              <a:endParaRPr lang="ru-RU" sz="1600" b="1">
                <a:solidFill>
                  <a:srgbClr val="0B02C6"/>
                </a:solidFill>
              </a:endParaRPr>
            </a:p>
          </p:txBody>
        </p:sp>
        <p:pic>
          <p:nvPicPr>
            <p:cNvPr id="12" name="Рисунок 11"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60000" y="684000"/>
            <a:ext cx="8460000" cy="5673958"/>
          </a:xfrm>
        </p:spPr>
        <p:txBody>
          <a:bodyPr>
            <a:noAutofit/>
          </a:bodyPr>
          <a:lstStyle/>
          <a:p>
            <a:pPr marL="0" indent="0" algn="just">
              <a:spcBef>
                <a:spcPts val="0"/>
              </a:spcBef>
              <a:spcAft>
                <a:spcPts val="1200"/>
              </a:spcAft>
              <a:buNone/>
            </a:pPr>
            <a:r>
              <a:rPr lang="ru-RU" sz="1800" b="1" dirty="0">
                <a:solidFill>
                  <a:srgbClr val="C00000"/>
                </a:solidFill>
              </a:rPr>
              <a:t>Основой всякой резины служит каучук </a:t>
            </a:r>
            <a:r>
              <a:rPr lang="ru-RU" sz="1800" b="1" i="1" dirty="0">
                <a:solidFill>
                  <a:srgbClr val="0B02C6"/>
                </a:solidFill>
              </a:rPr>
              <a:t>натуральный (НК)</a:t>
            </a:r>
            <a:r>
              <a:rPr lang="ru-RU" sz="1800" b="1" i="1" dirty="0">
                <a:solidFill>
                  <a:srgbClr val="C00000"/>
                </a:solidFill>
              </a:rPr>
              <a:t> </a:t>
            </a:r>
            <a:r>
              <a:rPr lang="ru-RU" sz="1800" dirty="0">
                <a:solidFill>
                  <a:srgbClr val="002060"/>
                </a:solidFill>
              </a:rPr>
              <a:t>или</a:t>
            </a:r>
            <a:r>
              <a:rPr lang="ru-RU" sz="1800" b="1" dirty="0">
                <a:solidFill>
                  <a:srgbClr val="002060"/>
                </a:solidFill>
              </a:rPr>
              <a:t> </a:t>
            </a:r>
            <a:r>
              <a:rPr lang="ru-RU" sz="1800" b="1" i="1" dirty="0">
                <a:solidFill>
                  <a:srgbClr val="0B02C6"/>
                </a:solidFill>
              </a:rPr>
              <a:t>синтетический (СК)</a:t>
            </a:r>
            <a:r>
              <a:rPr lang="ru-RU" sz="1800" dirty="0">
                <a:solidFill>
                  <a:srgbClr val="002060"/>
                </a:solidFill>
              </a:rPr>
              <a:t>,</a:t>
            </a:r>
            <a:r>
              <a:rPr lang="ru-RU" sz="1800" b="1" dirty="0">
                <a:solidFill>
                  <a:srgbClr val="C00000"/>
                </a:solidFill>
              </a:rPr>
              <a:t> </a:t>
            </a:r>
            <a:r>
              <a:rPr lang="ru-RU" sz="1800" dirty="0" smtClean="0">
                <a:solidFill>
                  <a:srgbClr val="002060"/>
                </a:solidFill>
              </a:rPr>
              <a:t>который и определяет основные свойства резинового материала. Подавляющее большинство каучуков является непредельными, высокополимерными (карбоцепными) соединениями с двойной химической связью между углеродными атомами в элементарных звеньях макромолекулы. (Некоторые каучуки получают на основе насыщенных линейных полимеров). </a:t>
            </a:r>
          </a:p>
          <a:p>
            <a:pPr marL="0" indent="0" algn="just">
              <a:spcBef>
                <a:spcPts val="0"/>
              </a:spcBef>
              <a:spcAft>
                <a:spcPts val="1200"/>
              </a:spcAft>
              <a:buNone/>
            </a:pPr>
            <a:r>
              <a:rPr lang="ru-RU" sz="1800" b="1" i="1" dirty="0" smtClean="0">
                <a:solidFill>
                  <a:srgbClr val="C00000"/>
                </a:solidFill>
              </a:rPr>
              <a:t>Молекулярная масса каучуков</a:t>
            </a:r>
            <a:r>
              <a:rPr lang="ru-RU" sz="1800" b="1" dirty="0" smtClean="0">
                <a:solidFill>
                  <a:srgbClr val="C00000"/>
                </a:solidFill>
              </a:rPr>
              <a:t> </a:t>
            </a:r>
            <a:r>
              <a:rPr lang="ru-RU" sz="1800" b="1" dirty="0" smtClean="0">
                <a:solidFill>
                  <a:srgbClr val="002060"/>
                </a:solidFill>
              </a:rPr>
              <a:t>обычно лежит в интервале 400000—450000. </a:t>
            </a:r>
            <a:r>
              <a:rPr lang="ru-RU" sz="1800" b="1" i="1" dirty="0" smtClean="0">
                <a:solidFill>
                  <a:srgbClr val="C00000"/>
                </a:solidFill>
              </a:rPr>
              <a:t>Структура макромолекул </a:t>
            </a:r>
            <a:r>
              <a:rPr lang="ru-RU" sz="1800" b="1" i="1" dirty="0" smtClean="0">
                <a:solidFill>
                  <a:srgbClr val="0B02C6"/>
                </a:solidFill>
              </a:rPr>
              <a:t>линейная</a:t>
            </a:r>
            <a:r>
              <a:rPr lang="ru-RU" sz="1800" b="1" i="1" dirty="0" smtClean="0">
                <a:solidFill>
                  <a:srgbClr val="C00000"/>
                </a:solidFill>
              </a:rPr>
              <a:t> </a:t>
            </a:r>
            <a:r>
              <a:rPr lang="ru-RU" sz="1800" i="1" dirty="0" smtClean="0">
                <a:solidFill>
                  <a:srgbClr val="002060"/>
                </a:solidFill>
              </a:rPr>
              <a:t>или</a:t>
            </a:r>
            <a:r>
              <a:rPr lang="ru-RU" sz="1800" b="1" i="1" dirty="0" smtClean="0">
                <a:solidFill>
                  <a:srgbClr val="C00000"/>
                </a:solidFill>
              </a:rPr>
              <a:t> </a:t>
            </a:r>
            <a:r>
              <a:rPr lang="ru-RU" sz="1800" b="1" i="1" dirty="0" smtClean="0">
                <a:solidFill>
                  <a:srgbClr val="0B02C6"/>
                </a:solidFill>
              </a:rPr>
              <a:t>слаборазветвленная</a:t>
            </a:r>
            <a:r>
              <a:rPr lang="ru-RU" sz="1800" b="1" i="1" dirty="0" smtClean="0">
                <a:solidFill>
                  <a:srgbClr val="C00000"/>
                </a:solidFill>
              </a:rPr>
              <a:t> </a:t>
            </a:r>
            <a:r>
              <a:rPr lang="ru-RU" sz="1800" dirty="0" smtClean="0">
                <a:solidFill>
                  <a:srgbClr val="002060"/>
                </a:solidFill>
              </a:rPr>
              <a:t>и состоит из отдельных звеньев, которые имеют тенденцию свернуться в клубок, занять минимальный объем, но этому препятствуют силы межмолекулярного взаимодействия, поэтому молекулы каучука извилистые (зигзагообразные). Такая форма молекул и является причиной исключительно высокой эластичности каучука (под небольшой нагрузкой происходит выпрямление молекул, изменяется их </a:t>
            </a:r>
            <a:r>
              <a:rPr lang="ru-RU" sz="1800" dirty="0" err="1" smtClean="0">
                <a:solidFill>
                  <a:srgbClr val="002060"/>
                </a:solidFill>
              </a:rPr>
              <a:t>конформация</a:t>
            </a:r>
            <a:r>
              <a:rPr lang="ru-RU" sz="1800" dirty="0" smtClean="0">
                <a:solidFill>
                  <a:srgbClr val="002060"/>
                </a:solidFill>
              </a:rPr>
              <a:t>). По свойствам каучуки напоминают термопластичные полимеры. Наличие в молекулах каучука непредельных связей позволяет при определенных условиях переводить его в термостабильное состояние. Для этого по месту двойной связи присоединяется двухвалентная сера (или другое вещество), которая образует в поперечном направлении как бы «мостики» между нитевидными молекулами каучука, в результате чего получается пространственно-сетчатая структура, присущая резине (</a:t>
            </a:r>
            <a:r>
              <a:rPr lang="ru-RU" sz="1800" dirty="0" err="1" smtClean="0">
                <a:solidFill>
                  <a:srgbClr val="002060"/>
                </a:solidFill>
              </a:rPr>
              <a:t>вулканизату</a:t>
            </a:r>
            <a:r>
              <a:rPr lang="ru-RU" sz="1800" dirty="0" smtClean="0">
                <a:solidFill>
                  <a:srgbClr val="002060"/>
                </a:solidFill>
              </a:rPr>
              <a:t>). </a:t>
            </a:r>
          </a:p>
          <a:p>
            <a:pPr marL="0" indent="0" algn="just">
              <a:spcBef>
                <a:spcPts val="0"/>
              </a:spcBef>
              <a:spcAft>
                <a:spcPts val="1200"/>
              </a:spcAft>
              <a:buNone/>
            </a:pPr>
            <a:r>
              <a:rPr lang="ru-RU" sz="1800" dirty="0" smtClean="0">
                <a:solidFill>
                  <a:srgbClr val="002060"/>
                </a:solidFill>
              </a:rPr>
              <a:t/>
            </a:r>
            <a:br>
              <a:rPr lang="ru-RU" sz="1800" dirty="0" smtClean="0">
                <a:solidFill>
                  <a:srgbClr val="002060"/>
                </a:solidFill>
              </a:rPr>
            </a:br>
            <a:endParaRPr lang="ru-RU" sz="1800" dirty="0">
              <a:solidFill>
                <a:srgbClr val="002060"/>
              </a:solidFill>
            </a:endParaRPr>
          </a:p>
        </p:txBody>
      </p:sp>
      <p:sp>
        <p:nvSpPr>
          <p:cNvPr id="13" name="Номер слайда 12"/>
          <p:cNvSpPr>
            <a:spLocks noGrp="1"/>
          </p:cNvSpPr>
          <p:nvPr>
            <p:ph type="sldNum" sz="quarter" idx="12"/>
          </p:nvPr>
        </p:nvSpPr>
        <p:spPr/>
        <p:txBody>
          <a:bodyPr/>
          <a:lstStyle/>
          <a:p>
            <a:fld id="{3B46923B-772B-4878-82EA-E2BF3C0C558C}" type="slidenum">
              <a:rPr lang="ru-RU" smtClean="0"/>
              <a:pPr/>
              <a:t>33</a:t>
            </a:fld>
            <a:endParaRPr lang="ru-RU"/>
          </a:p>
        </p:txBody>
      </p:sp>
      <p:grpSp>
        <p:nvGrpSpPr>
          <p:cNvPr id="9" name="Группа 9"/>
          <p:cNvGrpSpPr/>
          <p:nvPr/>
        </p:nvGrpSpPr>
        <p:grpSpPr>
          <a:xfrm>
            <a:off x="-32" y="0"/>
            <a:ext cx="9144032" cy="642918"/>
            <a:chOff x="-32" y="0"/>
            <a:chExt cx="9144032" cy="642918"/>
          </a:xfrm>
          <a:solidFill>
            <a:schemeClr val="tx2">
              <a:lumMod val="20000"/>
              <a:lumOff val="80000"/>
            </a:schemeClr>
          </a:solidFill>
          <a:effectLst/>
        </p:grpSpPr>
        <p:sp>
          <p:nvSpPr>
            <p:cNvPr id="10" name="Прямоугольник 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a:t>
              </a:r>
              <a:r>
                <a:rPr lang="ru-RU" sz="1600" b="1" smtClean="0">
                  <a:solidFill>
                    <a:srgbClr val="0B02C6"/>
                  </a:solidFill>
                  <a:latin typeface="Calibri" pitchFamily="34" charset="0"/>
                </a:rPr>
                <a:t>Резина – сложная многокомпонентная система</a:t>
              </a:r>
              <a:endParaRPr lang="ru-RU" sz="1600" b="1">
                <a:solidFill>
                  <a:srgbClr val="0B02C6"/>
                </a:solidFill>
              </a:endParaRPr>
            </a:p>
          </p:txBody>
        </p:sp>
        <p:pic>
          <p:nvPicPr>
            <p:cNvPr id="12" name="Рисунок 11"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sz="3200" b="1">
                <a:solidFill>
                  <a:srgbClr val="0B02C6"/>
                </a:solidFill>
              </a:rPr>
              <a:t>Высокоэластичность – основное свойство резин</a:t>
            </a:r>
            <a:endParaRPr lang="ru-RU" sz="3200">
              <a:solidFill>
                <a:srgbClr val="0B02C6"/>
              </a:solidFill>
            </a:endParaRPr>
          </a:p>
        </p:txBody>
      </p:sp>
      <p:sp>
        <p:nvSpPr>
          <p:cNvPr id="3" name="Подзаголовок 2"/>
          <p:cNvSpPr>
            <a:spLocks noGrp="1"/>
          </p:cNvSpPr>
          <p:nvPr>
            <p:ph type="subTitle" idx="1"/>
          </p:nvPr>
        </p:nvSpPr>
        <p:spPr/>
        <p:txBody>
          <a:bodyPr/>
          <a:lstStyle/>
          <a:p>
            <a:endParaRPr lang="ru-RU"/>
          </a:p>
        </p:txBody>
      </p:sp>
      <p:sp>
        <p:nvSpPr>
          <p:cNvPr id="13" name="Номер слайда 12"/>
          <p:cNvSpPr>
            <a:spLocks noGrp="1"/>
          </p:cNvSpPr>
          <p:nvPr>
            <p:ph type="sldNum" sz="quarter" idx="12"/>
          </p:nvPr>
        </p:nvSpPr>
        <p:spPr/>
        <p:txBody>
          <a:bodyPr/>
          <a:lstStyle/>
          <a:p>
            <a:fld id="{3B46923B-772B-4878-82EA-E2BF3C0C558C}" type="slidenum">
              <a:rPr lang="ru-RU" smtClean="0"/>
              <a:pPr/>
              <a:t>34</a:t>
            </a:fld>
            <a:endParaRPr lang="ru-RU"/>
          </a:p>
        </p:txBody>
      </p:sp>
      <p:grpSp>
        <p:nvGrpSpPr>
          <p:cNvPr id="10" name="Группа 9"/>
          <p:cNvGrpSpPr/>
          <p:nvPr/>
        </p:nvGrpSpPr>
        <p:grpSpPr>
          <a:xfrm>
            <a:off x="-32" y="0"/>
            <a:ext cx="9144032" cy="642918"/>
            <a:chOff x="-32" y="0"/>
            <a:chExt cx="9144032" cy="642918"/>
          </a:xfrm>
          <a:solidFill>
            <a:schemeClr val="tx2">
              <a:lumMod val="20000"/>
              <a:lumOff val="80000"/>
            </a:schemeClr>
          </a:solidFill>
          <a:effectLst/>
        </p:grpSpPr>
        <p:sp>
          <p:nvSpPr>
            <p:cNvPr id="11" name="Прямоугольник 10"/>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a:t>
              </a:r>
              <a:r>
                <a:rPr lang="ru-RU" sz="1600" b="1" smtClean="0">
                  <a:solidFill>
                    <a:srgbClr val="0B02C6"/>
                  </a:solidFill>
                  <a:latin typeface="Calibri" pitchFamily="34" charset="0"/>
                </a:rPr>
                <a:t>Резина – сложная многокомпонентная система</a:t>
              </a:r>
              <a:endParaRPr lang="ru-RU" sz="1600" b="1">
                <a:solidFill>
                  <a:srgbClr val="0B02C6"/>
                </a:solidFill>
              </a:endParaRPr>
            </a:p>
          </p:txBody>
        </p:sp>
        <p:pic>
          <p:nvPicPr>
            <p:cNvPr id="19" name="Рисунок 18"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2000" y="1044000"/>
            <a:ext cx="8640000" cy="857256"/>
          </a:xfrm>
        </p:spPr>
        <p:txBody>
          <a:bodyPr>
            <a:noAutofit/>
          </a:bodyPr>
          <a:lstStyle/>
          <a:p>
            <a:pPr marL="0" indent="0" algn="just">
              <a:spcBef>
                <a:spcPts val="0"/>
              </a:spcBef>
              <a:spcAft>
                <a:spcPts val="1200"/>
              </a:spcAft>
              <a:buNone/>
            </a:pPr>
            <a:r>
              <a:rPr lang="ru-RU" sz="1800" b="1">
                <a:solidFill>
                  <a:srgbClr val="C00000"/>
                </a:solidFill>
              </a:rPr>
              <a:t>Эластомеры (каучуки)</a:t>
            </a:r>
            <a:r>
              <a:rPr lang="ru-RU" sz="1800">
                <a:solidFill>
                  <a:srgbClr val="C00000"/>
                </a:solidFill>
              </a:rPr>
              <a:t> </a:t>
            </a:r>
            <a:r>
              <a:rPr lang="ru-RU" sz="1800">
                <a:solidFill>
                  <a:srgbClr val="002060"/>
                </a:solidFill>
              </a:rPr>
              <a:t>– </a:t>
            </a:r>
            <a:r>
              <a:rPr lang="ru-RU" sz="1800" spc="-20">
                <a:solidFill>
                  <a:srgbClr val="002060"/>
                </a:solidFill>
              </a:rPr>
              <a:t>полимеры, обладающие в температурном интервале от -60 до </a:t>
            </a:r>
            <a:r>
              <a:rPr lang="ru-RU" sz="1800" spc="-20" smtClean="0">
                <a:solidFill>
                  <a:srgbClr val="002060"/>
                </a:solidFill>
              </a:rPr>
              <a:t>250 °C </a:t>
            </a:r>
            <a:r>
              <a:rPr lang="ru-RU" sz="1800">
                <a:solidFill>
                  <a:srgbClr val="002060"/>
                </a:solidFill>
              </a:rPr>
              <a:t>высокоэластическими свойствами, т</a:t>
            </a:r>
            <a:r>
              <a:rPr lang="ru-RU" sz="1800" smtClean="0">
                <a:solidFill>
                  <a:srgbClr val="002060"/>
                </a:solidFill>
              </a:rPr>
              <a:t>. е</a:t>
            </a:r>
            <a:r>
              <a:rPr lang="ru-RU" sz="1800">
                <a:solidFill>
                  <a:srgbClr val="002060"/>
                </a:solidFill>
              </a:rPr>
              <a:t>. способностью к большим обратимым деформациям (ВЭД) под действием малой нагрузки</a:t>
            </a:r>
            <a:r>
              <a:rPr lang="ru-RU" sz="1800" smtClean="0">
                <a:solidFill>
                  <a:srgbClr val="002060"/>
                </a:solidFill>
              </a:rPr>
              <a:t>.</a:t>
            </a:r>
          </a:p>
          <a:p>
            <a:endParaRPr lang="ru-RU" sz="1600"/>
          </a:p>
          <a:p>
            <a:endParaRPr lang="ru-RU" sz="1600" smtClean="0"/>
          </a:p>
          <a:p>
            <a:endParaRPr lang="ru-RU" sz="1600"/>
          </a:p>
          <a:p>
            <a:pPr marL="0" indent="0" algn="just">
              <a:spcBef>
                <a:spcPts val="0"/>
              </a:spcBef>
              <a:spcAft>
                <a:spcPts val="1200"/>
              </a:spcAft>
              <a:buNone/>
            </a:pPr>
            <a:r>
              <a:rPr lang="ru-RU" sz="1600" smtClean="0"/>
              <a:t/>
            </a:r>
            <a:br>
              <a:rPr lang="ru-RU" sz="1600" smtClean="0"/>
            </a:br>
            <a:endParaRPr lang="ru-RU" sz="1600"/>
          </a:p>
        </p:txBody>
      </p:sp>
      <p:sp>
        <p:nvSpPr>
          <p:cNvPr id="16" name="Номер слайда 15"/>
          <p:cNvSpPr>
            <a:spLocks noGrp="1"/>
          </p:cNvSpPr>
          <p:nvPr>
            <p:ph type="sldNum" sz="quarter" idx="12"/>
          </p:nvPr>
        </p:nvSpPr>
        <p:spPr/>
        <p:txBody>
          <a:bodyPr/>
          <a:lstStyle/>
          <a:p>
            <a:fld id="{3B46923B-772B-4878-82EA-E2BF3C0C558C}" type="slidenum">
              <a:rPr lang="ru-RU" smtClean="0"/>
              <a:pPr/>
              <a:t>35</a:t>
            </a:fld>
            <a:endParaRPr lang="ru-RU"/>
          </a:p>
        </p:txBody>
      </p:sp>
      <p:sp>
        <p:nvSpPr>
          <p:cNvPr id="5" name="TextBox 4"/>
          <p:cNvSpPr txBox="1"/>
          <p:nvPr/>
        </p:nvSpPr>
        <p:spPr>
          <a:xfrm>
            <a:off x="2214546" y="702214"/>
            <a:ext cx="4601324" cy="369332"/>
          </a:xfrm>
          <a:prstGeom prst="rect">
            <a:avLst/>
          </a:prstGeom>
          <a:noFill/>
        </p:spPr>
        <p:txBody>
          <a:bodyPr wrap="none" rtlCol="0">
            <a:spAutoFit/>
          </a:bodyPr>
          <a:lstStyle/>
          <a:p>
            <a:r>
              <a:rPr lang="ru-RU" b="1">
                <a:solidFill>
                  <a:srgbClr val="C00000"/>
                </a:solidFill>
              </a:rPr>
              <a:t>Характеристика основных групп полимеров</a:t>
            </a:r>
            <a:endParaRPr lang="ru-RU">
              <a:solidFill>
                <a:srgbClr val="C00000"/>
              </a:solidFill>
            </a:endParaRPr>
          </a:p>
        </p:txBody>
      </p:sp>
      <p:pic>
        <p:nvPicPr>
          <p:cNvPr id="1026" name="Picture 2" descr="D:\Дистант Нано Резина\Дистант курс Резина полимер 2015-10-15\7\images\clip20150923_3.png"/>
          <p:cNvPicPr>
            <a:picLocks noChangeAspect="1" noChangeArrowheads="1"/>
          </p:cNvPicPr>
          <p:nvPr/>
        </p:nvPicPr>
        <p:blipFill>
          <a:blip r:embed="rId4" cstate="print"/>
          <a:srcRect/>
          <a:stretch>
            <a:fillRect/>
          </a:stretch>
        </p:blipFill>
        <p:spPr bwMode="auto">
          <a:xfrm>
            <a:off x="2891531" y="2097108"/>
            <a:ext cx="3109229" cy="4261473"/>
          </a:xfrm>
          <a:prstGeom prst="rect">
            <a:avLst/>
          </a:prstGeom>
          <a:noFill/>
        </p:spPr>
      </p:pic>
      <p:grpSp>
        <p:nvGrpSpPr>
          <p:cNvPr id="13" name="Группа 9"/>
          <p:cNvGrpSpPr/>
          <p:nvPr/>
        </p:nvGrpSpPr>
        <p:grpSpPr>
          <a:xfrm>
            <a:off x="-32" y="0"/>
            <a:ext cx="9144032" cy="642918"/>
            <a:chOff x="-32" y="0"/>
            <a:chExt cx="9144032" cy="642918"/>
          </a:xfrm>
          <a:solidFill>
            <a:schemeClr val="tx2">
              <a:lumMod val="20000"/>
              <a:lumOff val="80000"/>
            </a:schemeClr>
          </a:solidFill>
          <a:effectLst/>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a:t>
              </a:r>
              <a:r>
                <a:rPr lang="ru-RU" sz="1600" b="1" smtClean="0">
                  <a:solidFill>
                    <a:srgbClr val="0B02C6"/>
                  </a:solidFill>
                  <a:latin typeface="Calibri" pitchFamily="34" charset="0"/>
                </a:rPr>
                <a:t>Резина – сложная многокомпонентная система</a:t>
              </a:r>
              <a:endParaRPr lang="ru-RU" sz="1600" b="1">
                <a:solidFill>
                  <a:srgbClr val="0B02C6"/>
                </a:solidFill>
              </a:endParaRPr>
            </a:p>
          </p:txBody>
        </p:sp>
        <p:pic>
          <p:nvPicPr>
            <p:cNvPr id="22" name="Рисунок 21"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15"/>
          <p:cNvSpPr>
            <a:spLocks noGrp="1"/>
          </p:cNvSpPr>
          <p:nvPr>
            <p:ph type="sldNum" sz="quarter" idx="12"/>
          </p:nvPr>
        </p:nvSpPr>
        <p:spPr/>
        <p:txBody>
          <a:bodyPr/>
          <a:lstStyle/>
          <a:p>
            <a:fld id="{3B46923B-772B-4878-82EA-E2BF3C0C558C}" type="slidenum">
              <a:rPr lang="ru-RU" smtClean="0"/>
              <a:pPr/>
              <a:t>36</a:t>
            </a:fld>
            <a:endParaRPr lang="ru-RU"/>
          </a:p>
        </p:txBody>
      </p:sp>
      <p:sp>
        <p:nvSpPr>
          <p:cNvPr id="8" name="TextBox 7"/>
          <p:cNvSpPr txBox="1">
            <a:spLocks noChangeAspect="1"/>
          </p:cNvSpPr>
          <p:nvPr/>
        </p:nvSpPr>
        <p:spPr>
          <a:xfrm>
            <a:off x="252000" y="5371943"/>
            <a:ext cx="8640000" cy="1200329"/>
          </a:xfrm>
          <a:prstGeom prst="rect">
            <a:avLst/>
          </a:prstGeom>
          <a:noFill/>
        </p:spPr>
        <p:txBody>
          <a:bodyPr wrap="square" rtlCol="0">
            <a:spAutoFit/>
          </a:bodyPr>
          <a:lstStyle/>
          <a:p>
            <a:pPr algn="just"/>
            <a:r>
              <a:rPr lang="ru-RU" smtClean="0">
                <a:solidFill>
                  <a:srgbClr val="002060"/>
                </a:solidFill>
              </a:rPr>
              <a:t>Кроме высокоэластичной деформации (ВЭД) макромолекулы каучуков способны к необратимой деформации течения (пластической деформации), т.е. к перемещению относительно друг друга под действием механической нагрузки или повышенных температур. Для готовых изделий течение неприемлемо. </a:t>
            </a:r>
            <a:endParaRPr lang="ru-RU" sz="2000"/>
          </a:p>
        </p:txBody>
      </p:sp>
      <p:pic>
        <p:nvPicPr>
          <p:cNvPr id="1027" name="Picture 3" descr="D:\Дистант Нано Резина\Дистант курс Резина полимер 2015-10-15\7\images\clip20150923_4.png"/>
          <p:cNvPicPr>
            <a:picLocks noChangeAspect="1" noChangeArrowheads="1"/>
          </p:cNvPicPr>
          <p:nvPr/>
        </p:nvPicPr>
        <p:blipFill>
          <a:blip r:embed="rId4" cstate="print"/>
          <a:srcRect/>
          <a:stretch>
            <a:fillRect/>
          </a:stretch>
        </p:blipFill>
        <p:spPr bwMode="auto">
          <a:xfrm>
            <a:off x="11930114" y="928670"/>
            <a:ext cx="4213921" cy="1336359"/>
          </a:xfrm>
          <a:prstGeom prst="rect">
            <a:avLst/>
          </a:prstGeom>
          <a:noFill/>
        </p:spPr>
      </p:pic>
      <p:grpSp>
        <p:nvGrpSpPr>
          <p:cNvPr id="4" name="Группа 9"/>
          <p:cNvGrpSpPr/>
          <p:nvPr/>
        </p:nvGrpSpPr>
        <p:grpSpPr>
          <a:xfrm>
            <a:off x="-32" y="0"/>
            <a:ext cx="9144032" cy="642918"/>
            <a:chOff x="-32" y="0"/>
            <a:chExt cx="9144032" cy="642918"/>
          </a:xfrm>
          <a:solidFill>
            <a:schemeClr val="tx2">
              <a:lumMod val="20000"/>
              <a:lumOff val="80000"/>
            </a:schemeClr>
          </a:solidFill>
          <a:effectLst/>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a:t>
              </a:r>
              <a:r>
                <a:rPr lang="ru-RU" sz="1600" b="1" smtClean="0">
                  <a:solidFill>
                    <a:srgbClr val="0B02C6"/>
                  </a:solidFill>
                  <a:latin typeface="Calibri" pitchFamily="34" charset="0"/>
                </a:rPr>
                <a:t>Резина – сложная многокомпонентная система</a:t>
              </a:r>
              <a:endParaRPr lang="ru-RU" sz="1600" b="1">
                <a:solidFill>
                  <a:srgbClr val="0B02C6"/>
                </a:solidFill>
              </a:endParaRPr>
            </a:p>
          </p:txBody>
        </p:sp>
        <p:pic>
          <p:nvPicPr>
            <p:cNvPr id="22" name="Рисунок 21"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pic>
        <p:nvPicPr>
          <p:cNvPr id="2" name="Picture 2" descr="C:\Users\Bmb\Downloads\1 (15).jpg"/>
          <p:cNvPicPr>
            <a:picLocks noChangeAspect="1" noChangeArrowheads="1"/>
          </p:cNvPicPr>
          <p:nvPr/>
        </p:nvPicPr>
        <p:blipFill>
          <a:blip r:embed="rId6"/>
          <a:srcRect/>
          <a:stretch>
            <a:fillRect/>
          </a:stretch>
        </p:blipFill>
        <p:spPr bwMode="auto">
          <a:xfrm>
            <a:off x="500034" y="714356"/>
            <a:ext cx="8339328" cy="4690872"/>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sz="3200" b="1">
                <a:solidFill>
                  <a:srgbClr val="0B02C6"/>
                </a:solidFill>
              </a:rPr>
              <a:t>Натуральный каучук</a:t>
            </a:r>
            <a:endParaRPr lang="ru-RU" sz="3200">
              <a:solidFill>
                <a:srgbClr val="0B02C6"/>
              </a:solidFill>
            </a:endParaRPr>
          </a:p>
        </p:txBody>
      </p:sp>
      <p:sp>
        <p:nvSpPr>
          <p:cNvPr id="3" name="Подзаголовок 2"/>
          <p:cNvSpPr>
            <a:spLocks noGrp="1"/>
          </p:cNvSpPr>
          <p:nvPr>
            <p:ph type="subTitle" idx="1"/>
          </p:nvPr>
        </p:nvSpPr>
        <p:spPr/>
        <p:txBody>
          <a:bodyPr/>
          <a:lstStyle/>
          <a:p>
            <a:endParaRPr lang="ru-RU"/>
          </a:p>
        </p:txBody>
      </p:sp>
      <p:sp>
        <p:nvSpPr>
          <p:cNvPr id="13" name="Номер слайда 12"/>
          <p:cNvSpPr>
            <a:spLocks noGrp="1"/>
          </p:cNvSpPr>
          <p:nvPr>
            <p:ph type="sldNum" sz="quarter" idx="12"/>
          </p:nvPr>
        </p:nvSpPr>
        <p:spPr/>
        <p:txBody>
          <a:bodyPr/>
          <a:lstStyle/>
          <a:p>
            <a:fld id="{3B46923B-772B-4878-82EA-E2BF3C0C558C}" type="slidenum">
              <a:rPr lang="ru-RU" smtClean="0"/>
              <a:pPr/>
              <a:t>37</a:t>
            </a:fld>
            <a:endParaRPr lang="ru-RU"/>
          </a:p>
        </p:txBody>
      </p:sp>
      <p:grpSp>
        <p:nvGrpSpPr>
          <p:cNvPr id="10" name="Группа 9"/>
          <p:cNvGrpSpPr/>
          <p:nvPr/>
        </p:nvGrpSpPr>
        <p:grpSpPr>
          <a:xfrm>
            <a:off x="-32" y="0"/>
            <a:ext cx="9144032" cy="642918"/>
            <a:chOff x="-32" y="0"/>
            <a:chExt cx="9144032" cy="642918"/>
          </a:xfrm>
          <a:solidFill>
            <a:schemeClr val="tx2">
              <a:lumMod val="20000"/>
              <a:lumOff val="80000"/>
            </a:schemeClr>
          </a:solidFill>
          <a:effectLst/>
        </p:grpSpPr>
        <p:sp>
          <p:nvSpPr>
            <p:cNvPr id="11" name="Прямоугольник 10"/>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a:t>
              </a:r>
              <a:r>
                <a:rPr lang="ru-RU" sz="1600" b="1" smtClean="0">
                  <a:solidFill>
                    <a:srgbClr val="0B02C6"/>
                  </a:solidFill>
                  <a:latin typeface="Calibri" pitchFamily="34" charset="0"/>
                </a:rPr>
                <a:t>Резина – сложная многокомпонентная система</a:t>
              </a:r>
              <a:endParaRPr lang="ru-RU" sz="1600" b="1">
                <a:solidFill>
                  <a:srgbClr val="0B02C6"/>
                </a:solidFill>
              </a:endParaRPr>
            </a:p>
          </p:txBody>
        </p:sp>
        <p:pic>
          <p:nvPicPr>
            <p:cNvPr id="19" name="Рисунок 18"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60000" y="1142984"/>
            <a:ext cx="8460000" cy="2143139"/>
          </a:xfrm>
        </p:spPr>
        <p:txBody>
          <a:bodyPr>
            <a:noAutofit/>
          </a:bodyPr>
          <a:lstStyle/>
          <a:p>
            <a:pPr marL="0" indent="0" algn="just" fontAlgn="base">
              <a:buNone/>
            </a:pPr>
            <a:r>
              <a:rPr lang="ru-RU" sz="1800">
                <a:solidFill>
                  <a:srgbClr val="C00000"/>
                </a:solidFill>
              </a:rPr>
              <a:t>Натуральный каучук </a:t>
            </a:r>
            <a:r>
              <a:rPr lang="ru-RU" sz="1800" b="1">
                <a:solidFill>
                  <a:srgbClr val="C00000"/>
                </a:solidFill>
              </a:rPr>
              <a:t>(НК) </a:t>
            </a:r>
            <a:r>
              <a:rPr lang="ru-RU" sz="1800">
                <a:solidFill>
                  <a:srgbClr val="002060"/>
                </a:solidFill>
              </a:rPr>
              <a:t>– полимер растительного происхождения, образуется в различных тканях каучуконосных растений (кора, стебли, корни, листья) в ходе многостадийного биохимического синтеза, катализируемого ферментами. </a:t>
            </a:r>
          </a:p>
          <a:p>
            <a:pPr marL="0" indent="0" algn="just" fontAlgn="base">
              <a:buNone/>
            </a:pPr>
            <a:r>
              <a:rPr lang="ru-RU" sz="1800">
                <a:solidFill>
                  <a:srgbClr val="002060"/>
                </a:solidFill>
              </a:rPr>
              <a:t>Промышленное значение имеют деревья, которые накапливают </a:t>
            </a:r>
            <a:r>
              <a:rPr lang="ru-RU" sz="1800" b="1">
                <a:solidFill>
                  <a:srgbClr val="002060"/>
                </a:solidFill>
              </a:rPr>
              <a:t>каучук в составе млечного сока коры деревьев</a:t>
            </a:r>
            <a:r>
              <a:rPr lang="ru-RU" sz="1800">
                <a:solidFill>
                  <a:srgbClr val="002060"/>
                </a:solidFill>
              </a:rPr>
              <a:t> </a:t>
            </a:r>
            <a:r>
              <a:rPr lang="ru-RU" sz="1800">
                <a:solidFill>
                  <a:srgbClr val="C00000"/>
                </a:solidFill>
              </a:rPr>
              <a:t>в сравнительно большом количестве и легко его отдают.</a:t>
            </a:r>
            <a:r>
              <a:rPr lang="ru-RU" sz="1800">
                <a:solidFill>
                  <a:srgbClr val="002060"/>
                </a:solidFill>
              </a:rPr>
              <a:t> Важнейшее значение  имеет </a:t>
            </a:r>
            <a:r>
              <a:rPr lang="ru-RU" sz="1800">
                <a:solidFill>
                  <a:srgbClr val="C00000"/>
                </a:solidFill>
              </a:rPr>
              <a:t>бразильская гевея, дающая 95 % мирового производства НК. </a:t>
            </a:r>
          </a:p>
          <a:p>
            <a:endParaRPr lang="ru-RU" sz="1600"/>
          </a:p>
          <a:p>
            <a:endParaRPr lang="ru-RU" sz="1600" smtClean="0"/>
          </a:p>
          <a:p>
            <a:endParaRPr lang="ru-RU" sz="1600"/>
          </a:p>
          <a:p>
            <a:pPr marL="0" indent="0" algn="just">
              <a:spcBef>
                <a:spcPts val="0"/>
              </a:spcBef>
              <a:spcAft>
                <a:spcPts val="1200"/>
              </a:spcAft>
              <a:buNone/>
            </a:pPr>
            <a:r>
              <a:rPr lang="ru-RU" sz="1600" smtClean="0"/>
              <a:t/>
            </a:r>
            <a:br>
              <a:rPr lang="ru-RU" sz="1600" smtClean="0"/>
            </a:br>
            <a:endParaRPr lang="ru-RU" sz="1600"/>
          </a:p>
        </p:txBody>
      </p:sp>
      <p:sp>
        <p:nvSpPr>
          <p:cNvPr id="16" name="Номер слайда 15"/>
          <p:cNvSpPr>
            <a:spLocks noGrp="1"/>
          </p:cNvSpPr>
          <p:nvPr>
            <p:ph type="sldNum" sz="quarter" idx="12"/>
          </p:nvPr>
        </p:nvSpPr>
        <p:spPr/>
        <p:txBody>
          <a:bodyPr/>
          <a:lstStyle/>
          <a:p>
            <a:fld id="{3B46923B-772B-4878-82EA-E2BF3C0C558C}" type="slidenum">
              <a:rPr lang="ru-RU" smtClean="0"/>
              <a:pPr/>
              <a:t>38</a:t>
            </a:fld>
            <a:endParaRPr lang="ru-RU"/>
          </a:p>
        </p:txBody>
      </p:sp>
      <p:sp>
        <p:nvSpPr>
          <p:cNvPr id="5" name="TextBox 4"/>
          <p:cNvSpPr txBox="1"/>
          <p:nvPr/>
        </p:nvSpPr>
        <p:spPr>
          <a:xfrm>
            <a:off x="2643174" y="702214"/>
            <a:ext cx="3837845" cy="369332"/>
          </a:xfrm>
          <a:prstGeom prst="rect">
            <a:avLst/>
          </a:prstGeom>
          <a:noFill/>
        </p:spPr>
        <p:txBody>
          <a:bodyPr wrap="none" rtlCol="0">
            <a:spAutoFit/>
          </a:bodyPr>
          <a:lstStyle/>
          <a:p>
            <a:r>
              <a:rPr lang="ru-RU" b="1">
                <a:solidFill>
                  <a:srgbClr val="C00000"/>
                </a:solidFill>
              </a:rPr>
              <a:t>Производство натурального каучука</a:t>
            </a:r>
            <a:endParaRPr lang="ru-RU">
              <a:solidFill>
                <a:srgbClr val="C00000"/>
              </a:solidFill>
            </a:endParaRPr>
          </a:p>
        </p:txBody>
      </p:sp>
      <p:sp>
        <p:nvSpPr>
          <p:cNvPr id="8" name="TextBox 7"/>
          <p:cNvSpPr txBox="1">
            <a:spLocks noChangeAspect="1"/>
          </p:cNvSpPr>
          <p:nvPr/>
        </p:nvSpPr>
        <p:spPr>
          <a:xfrm>
            <a:off x="5214942" y="3143248"/>
            <a:ext cx="3429024" cy="2308324"/>
          </a:xfrm>
          <a:prstGeom prst="rect">
            <a:avLst/>
          </a:prstGeom>
          <a:noFill/>
        </p:spPr>
        <p:txBody>
          <a:bodyPr wrap="square" rtlCol="0">
            <a:spAutoFit/>
          </a:bodyPr>
          <a:lstStyle/>
          <a:p>
            <a:pPr algn="just"/>
            <a:r>
              <a:rPr lang="ru-RU">
                <a:solidFill>
                  <a:srgbClr val="002060"/>
                </a:solidFill>
              </a:rPr>
              <a:t>Млечный сок (латекс) – это дисперсная система т/ж, в которой содержится: </a:t>
            </a:r>
            <a:r>
              <a:rPr lang="ru-RU" smtClean="0">
                <a:solidFill>
                  <a:srgbClr val="002060"/>
                </a:solidFill>
              </a:rPr>
              <a:t>65–70 </a:t>
            </a:r>
            <a:r>
              <a:rPr lang="ru-RU">
                <a:solidFill>
                  <a:srgbClr val="002060"/>
                </a:solidFill>
              </a:rPr>
              <a:t>% воды, </a:t>
            </a:r>
            <a:r>
              <a:rPr lang="ru-RU" smtClean="0">
                <a:solidFill>
                  <a:srgbClr val="002060"/>
                </a:solidFill>
              </a:rPr>
              <a:t>25–30 </a:t>
            </a:r>
            <a:r>
              <a:rPr lang="ru-RU">
                <a:solidFill>
                  <a:srgbClr val="002060"/>
                </a:solidFill>
              </a:rPr>
              <a:t>% НК, </a:t>
            </a:r>
            <a:r>
              <a:rPr lang="ru-RU" smtClean="0">
                <a:solidFill>
                  <a:srgbClr val="002060"/>
                </a:solidFill>
              </a:rPr>
              <a:t>1–2 </a:t>
            </a:r>
            <a:r>
              <a:rPr lang="ru-RU">
                <a:solidFill>
                  <a:srgbClr val="002060"/>
                </a:solidFill>
              </a:rPr>
              <a:t>% белков, </a:t>
            </a:r>
            <a:r>
              <a:rPr lang="ru-RU" smtClean="0">
                <a:solidFill>
                  <a:srgbClr val="002060"/>
                </a:solidFill>
              </a:rPr>
              <a:t>1 % </a:t>
            </a:r>
            <a:r>
              <a:rPr lang="ru-RU">
                <a:solidFill>
                  <a:srgbClr val="002060"/>
                </a:solidFill>
              </a:rPr>
              <a:t>минералов. </a:t>
            </a:r>
            <a:endParaRPr lang="ru-RU" smtClean="0">
              <a:solidFill>
                <a:srgbClr val="002060"/>
              </a:solidFill>
            </a:endParaRPr>
          </a:p>
          <a:p>
            <a:pPr algn="just"/>
            <a:r>
              <a:rPr lang="ru-RU" smtClean="0">
                <a:solidFill>
                  <a:srgbClr val="002060"/>
                </a:solidFill>
              </a:rPr>
              <a:t>Макромолекулы </a:t>
            </a:r>
            <a:r>
              <a:rPr lang="ru-RU">
                <a:solidFill>
                  <a:srgbClr val="002060"/>
                </a:solidFill>
              </a:rPr>
              <a:t>находятся в виде </a:t>
            </a:r>
            <a:r>
              <a:rPr lang="ru-RU" smtClean="0">
                <a:solidFill>
                  <a:srgbClr val="002060"/>
                </a:solidFill>
              </a:rPr>
              <a:t>глобул от </a:t>
            </a:r>
            <a:r>
              <a:rPr lang="ru-RU">
                <a:solidFill>
                  <a:srgbClr val="002060"/>
                </a:solidFill>
              </a:rPr>
              <a:t>15 </a:t>
            </a:r>
            <a:r>
              <a:rPr lang="ru-RU" smtClean="0">
                <a:solidFill>
                  <a:srgbClr val="002060"/>
                </a:solidFill>
              </a:rPr>
              <a:t>нм до 3 </a:t>
            </a:r>
            <a:r>
              <a:rPr lang="ru-RU">
                <a:solidFill>
                  <a:srgbClr val="002060"/>
                </a:solidFill>
              </a:rPr>
              <a:t>мкм, стабилизированных белками.</a:t>
            </a:r>
            <a:endParaRPr lang="ru-RU" sz="2000">
              <a:solidFill>
                <a:srgbClr val="002060"/>
              </a:solidFill>
            </a:endParaRPr>
          </a:p>
        </p:txBody>
      </p:sp>
      <p:pic>
        <p:nvPicPr>
          <p:cNvPr id="3074" name="Picture 2" descr="D:\Дистант Нано Резина\Дистант курс Резина полимер 2015-10-15\7\images\clip20150923_5.png"/>
          <p:cNvPicPr>
            <a:picLocks noChangeAspect="1" noChangeArrowheads="1"/>
          </p:cNvPicPr>
          <p:nvPr/>
        </p:nvPicPr>
        <p:blipFill>
          <a:blip r:embed="rId4" cstate="print"/>
          <a:srcRect/>
          <a:stretch>
            <a:fillRect/>
          </a:stretch>
        </p:blipFill>
        <p:spPr bwMode="auto">
          <a:xfrm>
            <a:off x="454027" y="3246459"/>
            <a:ext cx="4475163" cy="3182937"/>
          </a:xfrm>
          <a:prstGeom prst="rect">
            <a:avLst/>
          </a:prstGeom>
          <a:noFill/>
        </p:spPr>
      </p:pic>
      <p:grpSp>
        <p:nvGrpSpPr>
          <p:cNvPr id="12" name="Группа 9"/>
          <p:cNvGrpSpPr/>
          <p:nvPr/>
        </p:nvGrpSpPr>
        <p:grpSpPr>
          <a:xfrm>
            <a:off x="-32" y="0"/>
            <a:ext cx="9144032" cy="642918"/>
            <a:chOff x="-32" y="0"/>
            <a:chExt cx="9144032" cy="642918"/>
          </a:xfrm>
          <a:solidFill>
            <a:schemeClr val="tx2">
              <a:lumMod val="20000"/>
              <a:lumOff val="80000"/>
            </a:schemeClr>
          </a:solidFill>
          <a:effectLst/>
        </p:grpSpPr>
        <p:sp>
          <p:nvSpPr>
            <p:cNvPr id="13" name="Прямоугольник 12"/>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a:t>
              </a:r>
              <a:r>
                <a:rPr lang="ru-RU" sz="1600" b="1" smtClean="0">
                  <a:solidFill>
                    <a:srgbClr val="0B02C6"/>
                  </a:solidFill>
                  <a:latin typeface="Calibri" pitchFamily="34" charset="0"/>
                </a:rPr>
                <a:t>Резина – сложная многокомпонентная система</a:t>
              </a:r>
              <a:endParaRPr lang="ru-RU" sz="1600" b="1">
                <a:solidFill>
                  <a:srgbClr val="0B02C6"/>
                </a:solidFill>
              </a:endParaRPr>
            </a:p>
          </p:txBody>
        </p:sp>
        <p:pic>
          <p:nvPicPr>
            <p:cNvPr id="15" name="Рисунок 14"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60000" y="684000"/>
            <a:ext cx="8460000" cy="2244934"/>
          </a:xfrm>
        </p:spPr>
        <p:txBody>
          <a:bodyPr>
            <a:noAutofit/>
          </a:bodyPr>
          <a:lstStyle/>
          <a:p>
            <a:pPr marL="0" indent="0" algn="just" fontAlgn="base">
              <a:spcBef>
                <a:spcPts val="0"/>
              </a:spcBef>
              <a:spcAft>
                <a:spcPts val="1200"/>
              </a:spcAft>
              <a:buNone/>
            </a:pPr>
            <a:r>
              <a:rPr lang="ru-RU" sz="1800">
                <a:solidFill>
                  <a:srgbClr val="002060"/>
                </a:solidFill>
              </a:rPr>
              <a:t>Латекс добывается путем вырубания V-образного клина в стволе дерева и сбора млечного сока в специальные коллекторы. </a:t>
            </a:r>
          </a:p>
          <a:p>
            <a:pPr marL="0" indent="0" algn="just" fontAlgn="base">
              <a:spcBef>
                <a:spcPts val="0"/>
              </a:spcBef>
              <a:buNone/>
            </a:pPr>
            <a:r>
              <a:rPr lang="ru-RU" sz="1800">
                <a:solidFill>
                  <a:srgbClr val="002060"/>
                </a:solidFill>
              </a:rPr>
              <a:t>Термин "каучук" как раз связан с процессом добывания </a:t>
            </a:r>
            <a:r>
              <a:rPr lang="ru-RU" sz="1800" smtClean="0">
                <a:solidFill>
                  <a:srgbClr val="002060"/>
                </a:solidFill>
              </a:rPr>
              <a:t>НК</a:t>
            </a:r>
            <a:r>
              <a:rPr lang="en-US" sz="1800">
                <a:solidFill>
                  <a:srgbClr val="002060"/>
                </a:solidFill>
              </a:rPr>
              <a:t>:</a:t>
            </a:r>
            <a:r>
              <a:rPr lang="ru-RU" sz="1800" smtClean="0">
                <a:solidFill>
                  <a:srgbClr val="002060"/>
                </a:solidFill>
              </a:rPr>
              <a:t> </a:t>
            </a:r>
            <a:endParaRPr lang="en-US" sz="1800" smtClean="0">
              <a:solidFill>
                <a:srgbClr val="002060"/>
              </a:solidFill>
            </a:endParaRPr>
          </a:p>
          <a:p>
            <a:pPr marL="0" indent="0" algn="ctr" fontAlgn="base">
              <a:spcBef>
                <a:spcPts val="0"/>
              </a:spcBef>
              <a:spcAft>
                <a:spcPts val="1200"/>
              </a:spcAft>
              <a:buNone/>
            </a:pPr>
            <a:r>
              <a:rPr lang="ru-RU" sz="1800" smtClean="0">
                <a:solidFill>
                  <a:srgbClr val="002060"/>
                </a:solidFill>
              </a:rPr>
              <a:t>("</a:t>
            </a:r>
            <a:r>
              <a:rPr lang="ru-RU" sz="1800">
                <a:solidFill>
                  <a:srgbClr val="002060"/>
                </a:solidFill>
              </a:rPr>
              <a:t>кау" — дерево, "учу" — течь, плакать). </a:t>
            </a:r>
          </a:p>
          <a:p>
            <a:pPr marL="0" indent="0" algn="just" fontAlgn="base">
              <a:spcBef>
                <a:spcPts val="0"/>
              </a:spcBef>
              <a:spcAft>
                <a:spcPts val="1200"/>
              </a:spcAft>
              <a:buNone/>
            </a:pPr>
            <a:r>
              <a:rPr lang="ru-RU" sz="1800">
                <a:solidFill>
                  <a:srgbClr val="002060"/>
                </a:solidFill>
              </a:rPr>
              <a:t>Собранный латекс сливают в большой поддон, где при отстаивании глобулы НК коагулируют (объединяются), превращаясь в плотную резиновую массу.</a:t>
            </a:r>
          </a:p>
          <a:p>
            <a:pPr marL="0" indent="0" algn="just">
              <a:spcBef>
                <a:spcPts val="0"/>
              </a:spcBef>
              <a:spcAft>
                <a:spcPts val="1200"/>
              </a:spcAft>
              <a:buNone/>
            </a:pPr>
            <a:endParaRPr lang="ru-RU" sz="1800">
              <a:solidFill>
                <a:srgbClr val="002060"/>
              </a:solidFill>
            </a:endParaRPr>
          </a:p>
        </p:txBody>
      </p:sp>
      <p:sp>
        <p:nvSpPr>
          <p:cNvPr id="14" name="Номер слайда 13"/>
          <p:cNvSpPr>
            <a:spLocks noGrp="1"/>
          </p:cNvSpPr>
          <p:nvPr>
            <p:ph type="sldNum" sz="quarter" idx="12"/>
          </p:nvPr>
        </p:nvSpPr>
        <p:spPr/>
        <p:txBody>
          <a:bodyPr/>
          <a:lstStyle/>
          <a:p>
            <a:fld id="{3B46923B-772B-4878-82EA-E2BF3C0C558C}" type="slidenum">
              <a:rPr lang="ru-RU" smtClean="0"/>
              <a:pPr/>
              <a:t>39</a:t>
            </a:fld>
            <a:endParaRPr lang="ru-RU"/>
          </a:p>
        </p:txBody>
      </p:sp>
      <p:pic>
        <p:nvPicPr>
          <p:cNvPr id="4098" name="Picture 2" descr="D:\Дистант Нано Резина\Дистант курс Резина полимер 2015-10-15\7\images\clip20150923_6.png"/>
          <p:cNvPicPr>
            <a:picLocks noChangeAspect="1" noChangeArrowheads="1"/>
          </p:cNvPicPr>
          <p:nvPr/>
        </p:nvPicPr>
        <p:blipFill>
          <a:blip r:embed="rId4"/>
          <a:srcRect/>
          <a:stretch>
            <a:fillRect/>
          </a:stretch>
        </p:blipFill>
        <p:spPr bwMode="auto">
          <a:xfrm>
            <a:off x="428596" y="2857496"/>
            <a:ext cx="2968625" cy="3511550"/>
          </a:xfrm>
          <a:prstGeom prst="rect">
            <a:avLst/>
          </a:prstGeom>
          <a:noFill/>
        </p:spPr>
      </p:pic>
      <p:pic>
        <p:nvPicPr>
          <p:cNvPr id="4099" name="Picture 3" descr="D:\Дистант Нано Резина\Дистант курс Резина полимер 2015-10-15\7\images\clip20150923_7.png"/>
          <p:cNvPicPr>
            <a:picLocks noChangeAspect="1" noChangeArrowheads="1"/>
          </p:cNvPicPr>
          <p:nvPr/>
        </p:nvPicPr>
        <p:blipFill>
          <a:blip r:embed="rId5"/>
          <a:srcRect/>
          <a:stretch>
            <a:fillRect/>
          </a:stretch>
        </p:blipFill>
        <p:spPr bwMode="auto">
          <a:xfrm>
            <a:off x="3635389" y="2857496"/>
            <a:ext cx="2865437" cy="3511550"/>
          </a:xfrm>
          <a:prstGeom prst="rect">
            <a:avLst/>
          </a:prstGeom>
          <a:noFill/>
        </p:spPr>
      </p:pic>
      <p:pic>
        <p:nvPicPr>
          <p:cNvPr id="4100" name="Picture 4" descr="D:\Дистант Нано Резина\Дистант курс Резина полимер 2015-10-15\7\images\clip20150923_8.png"/>
          <p:cNvPicPr>
            <a:picLocks noChangeAspect="1" noChangeArrowheads="1"/>
          </p:cNvPicPr>
          <p:nvPr/>
        </p:nvPicPr>
        <p:blipFill>
          <a:blip r:embed="rId6"/>
          <a:srcRect/>
          <a:stretch>
            <a:fillRect/>
          </a:stretch>
        </p:blipFill>
        <p:spPr bwMode="auto">
          <a:xfrm>
            <a:off x="6715140" y="2857496"/>
            <a:ext cx="2024063" cy="3511550"/>
          </a:xfrm>
          <a:prstGeom prst="rect">
            <a:avLst/>
          </a:prstGeom>
          <a:noFill/>
        </p:spPr>
      </p:pic>
      <p:grpSp>
        <p:nvGrpSpPr>
          <p:cNvPr id="12" name="Группа 9"/>
          <p:cNvGrpSpPr/>
          <p:nvPr/>
        </p:nvGrpSpPr>
        <p:grpSpPr>
          <a:xfrm>
            <a:off x="-32" y="0"/>
            <a:ext cx="9144032" cy="642918"/>
            <a:chOff x="-32" y="0"/>
            <a:chExt cx="9144032" cy="642918"/>
          </a:xfrm>
          <a:solidFill>
            <a:schemeClr val="tx2">
              <a:lumMod val="20000"/>
              <a:lumOff val="80000"/>
            </a:schemeClr>
          </a:solidFill>
          <a:effectLst/>
        </p:grpSpPr>
        <p:sp>
          <p:nvSpPr>
            <p:cNvPr id="13" name="Прямоугольник 12"/>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a:t>
              </a:r>
              <a:r>
                <a:rPr lang="ru-RU" sz="1600" b="1" smtClean="0">
                  <a:solidFill>
                    <a:srgbClr val="0B02C6"/>
                  </a:solidFill>
                  <a:latin typeface="Calibri" pitchFamily="34" charset="0"/>
                </a:rPr>
                <a:t>Резина – сложная многокомпонентная система</a:t>
              </a:r>
              <a:endParaRPr lang="ru-RU" sz="1600" b="1">
                <a:solidFill>
                  <a:srgbClr val="0B02C6"/>
                </a:solidFill>
              </a:endParaRPr>
            </a:p>
          </p:txBody>
        </p:sp>
        <p:pic>
          <p:nvPicPr>
            <p:cNvPr id="21" name="Рисунок 20" descr="logo_lable_s-vfu_clear.png"/>
            <p:cNvPicPr>
              <a:picLocks noChangeAspect="1"/>
            </p:cNvPicPr>
            <p:nvPr/>
          </p:nvPicPr>
          <p:blipFill>
            <a:blip r:embed="rId7"/>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60000" y="684000"/>
            <a:ext cx="8460000" cy="5531082"/>
          </a:xfrm>
        </p:spPr>
        <p:txBody>
          <a:bodyPr>
            <a:noAutofit/>
          </a:bodyPr>
          <a:lstStyle/>
          <a:p>
            <a:pPr marL="0" indent="0" algn="just">
              <a:buNone/>
            </a:pPr>
            <a:r>
              <a:rPr lang="ru-RU" sz="2200" dirty="0" smtClean="0">
                <a:solidFill>
                  <a:srgbClr val="002060"/>
                </a:solidFill>
              </a:rPr>
              <a:t>Дистанционный модуль </a:t>
            </a:r>
            <a:r>
              <a:rPr lang="ru-RU" sz="2200" b="1" dirty="0" smtClean="0">
                <a:solidFill>
                  <a:srgbClr val="002060"/>
                </a:solidFill>
              </a:rPr>
              <a:t>«Резина – промышленный полимерный материал с уникальными эксплуатационными свойствами» </a:t>
            </a:r>
            <a:r>
              <a:rPr lang="ru-RU" sz="2200" dirty="0" smtClean="0">
                <a:solidFill>
                  <a:srgbClr val="002060"/>
                </a:solidFill>
              </a:rPr>
              <a:t>представляет собой переложение в электронный курс одного из ключевых модулей образовательной программы ПМО.01 «Основы </a:t>
            </a:r>
            <a:r>
              <a:rPr lang="ru-RU" sz="2200" dirty="0" err="1" smtClean="0">
                <a:solidFill>
                  <a:srgbClr val="002060"/>
                </a:solidFill>
              </a:rPr>
              <a:t>рецептуростроения</a:t>
            </a:r>
            <a:r>
              <a:rPr lang="ru-RU" sz="2200" dirty="0" smtClean="0">
                <a:solidFill>
                  <a:srgbClr val="002060"/>
                </a:solidFill>
              </a:rPr>
              <a:t> резин. Разработка рецептур резин с заданными свойствами, в том числе </a:t>
            </a:r>
            <a:r>
              <a:rPr lang="ru-RU" sz="2200" dirty="0" err="1" smtClean="0">
                <a:solidFill>
                  <a:srgbClr val="002060"/>
                </a:solidFill>
              </a:rPr>
              <a:t>морозо</a:t>
            </a:r>
            <a:r>
              <a:rPr lang="ru-RU" sz="2200" dirty="0" smtClean="0">
                <a:solidFill>
                  <a:srgbClr val="002060"/>
                </a:solidFill>
              </a:rPr>
              <a:t>-, масло-, износостойкостью. Применение </a:t>
            </a:r>
            <a:r>
              <a:rPr lang="ru-RU" sz="2200" dirty="0" err="1" smtClean="0">
                <a:solidFill>
                  <a:srgbClr val="002060"/>
                </a:solidFill>
              </a:rPr>
              <a:t>наноматериалов</a:t>
            </a:r>
            <a:r>
              <a:rPr lang="ru-RU" sz="2200" dirty="0" smtClean="0">
                <a:solidFill>
                  <a:srgbClr val="002060"/>
                </a:solidFill>
              </a:rPr>
              <a:t> для комплексного улучшения свойств РТИ», где сконцентрированы наиболее важные базовые понятия, так как назначение курса – подготовить работников предприятий, имеющих непрофильное образование к освоению основной части образовательных программ повышения квалификации. </a:t>
            </a:r>
          </a:p>
          <a:p>
            <a:pPr marL="0" indent="0" algn="just">
              <a:buNone/>
            </a:pPr>
            <a:r>
              <a:rPr lang="ru-RU" sz="2200" dirty="0" smtClean="0">
                <a:solidFill>
                  <a:srgbClr val="002060"/>
                </a:solidFill>
              </a:rPr>
              <a:t>В настоящее время на многих предприятиях РТИ наряду с инженерами-технологами по специальности «Технология резины» на должности технологов или мастеров производства работают специалисты других технологических, инженерных специальностей, а также по общей специальности «Химия». </a:t>
            </a:r>
          </a:p>
          <a:p>
            <a:pPr marL="0" indent="0" algn="just">
              <a:spcBef>
                <a:spcPts val="0"/>
              </a:spcBef>
              <a:spcAft>
                <a:spcPts val="1200"/>
              </a:spcAft>
              <a:buNone/>
            </a:pPr>
            <a:r>
              <a:rPr lang="ru-RU" sz="1800" dirty="0" smtClean="0">
                <a:solidFill>
                  <a:srgbClr val="002060"/>
                </a:solidFill>
              </a:rPr>
              <a:t/>
            </a:r>
            <a:br>
              <a:rPr lang="ru-RU" sz="1800" dirty="0" smtClean="0">
                <a:solidFill>
                  <a:srgbClr val="002060"/>
                </a:solidFill>
              </a:rPr>
            </a:br>
            <a:endParaRPr lang="ru-RU" sz="1800" dirty="0">
              <a:solidFill>
                <a:srgbClr val="002060"/>
              </a:solidFill>
            </a:endParaRPr>
          </a:p>
        </p:txBody>
      </p:sp>
      <p:sp>
        <p:nvSpPr>
          <p:cNvPr id="14" name="Номер слайда 1"/>
          <p:cNvSpPr>
            <a:spLocks noGrp="1"/>
          </p:cNvSpPr>
          <p:nvPr>
            <p:ph type="sldNum" sz="quarter" idx="12"/>
          </p:nvPr>
        </p:nvSpPr>
        <p:spPr/>
        <p:txBody>
          <a:bodyPr/>
          <a:lstStyle/>
          <a:p>
            <a:fld id="{3B46923B-772B-4878-82EA-E2BF3C0C558C}" type="slidenum">
              <a:rPr lang="ru-RU" smtClean="0"/>
              <a:pPr/>
              <a:t>4</a:t>
            </a:fld>
            <a:endParaRPr lang="ru-RU"/>
          </a:p>
        </p:txBody>
      </p:sp>
      <p:grpSp>
        <p:nvGrpSpPr>
          <p:cNvPr id="9" name="Группа 7"/>
          <p:cNvGrpSpPr/>
          <p:nvPr/>
        </p:nvGrpSpPr>
        <p:grpSpPr>
          <a:xfrm>
            <a:off x="-32" y="0"/>
            <a:ext cx="9144032" cy="642918"/>
            <a:chOff x="-32" y="0"/>
            <a:chExt cx="9144032" cy="642918"/>
          </a:xfrm>
          <a:solidFill>
            <a:schemeClr val="tx2">
              <a:lumMod val="20000"/>
              <a:lumOff val="80000"/>
            </a:schemeClr>
          </a:solidFill>
          <a:effectLst/>
        </p:grpSpPr>
        <p:grpSp>
          <p:nvGrpSpPr>
            <p:cNvPr id="10" name="Группа 4"/>
            <p:cNvGrpSpPr/>
            <p:nvPr/>
          </p:nvGrpSpPr>
          <p:grpSpPr>
            <a:xfrm>
              <a:off x="0" y="0"/>
              <a:ext cx="9144000" cy="642918"/>
              <a:chOff x="0" y="0"/>
              <a:chExt cx="9144000" cy="642918"/>
            </a:xfrm>
            <a:grpFill/>
          </p:grpSpPr>
          <p:sp>
            <p:nvSpPr>
              <p:cNvPr id="12" name="Прямоугольник 1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Введение</a:t>
                </a:r>
                <a:endParaRPr lang="ru-RU" sz="1600" b="1">
                  <a:solidFill>
                    <a:srgbClr val="0B02C6"/>
                  </a:solidFill>
                </a:endParaRPr>
              </a:p>
            </p:txBody>
          </p:sp>
        </p:grpSp>
        <p:pic>
          <p:nvPicPr>
            <p:cNvPr id="11" name="Рисунок 10"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60000" y="684000"/>
            <a:ext cx="8460000" cy="959050"/>
          </a:xfrm>
        </p:spPr>
        <p:txBody>
          <a:bodyPr>
            <a:noAutofit/>
          </a:bodyPr>
          <a:lstStyle/>
          <a:p>
            <a:pPr marL="0" indent="0" algn="just" fontAlgn="base">
              <a:spcBef>
                <a:spcPts val="0"/>
              </a:spcBef>
              <a:spcAft>
                <a:spcPts val="1200"/>
              </a:spcAft>
              <a:buNone/>
            </a:pPr>
            <a:r>
              <a:rPr lang="ru-RU" sz="1800">
                <a:solidFill>
                  <a:srgbClr val="002060"/>
                </a:solidFill>
              </a:rPr>
              <a:t>Резиновую массу пропускают через пресс для удаления воды. В результате получают брикет резины, который затем высушивается при высоких температурах, резиновая масса при этом приобретает более темный цвет.</a:t>
            </a:r>
          </a:p>
        </p:txBody>
      </p:sp>
      <p:sp>
        <p:nvSpPr>
          <p:cNvPr id="14" name="Номер слайда 13"/>
          <p:cNvSpPr>
            <a:spLocks noGrp="1"/>
          </p:cNvSpPr>
          <p:nvPr>
            <p:ph type="sldNum" sz="quarter" idx="12"/>
          </p:nvPr>
        </p:nvSpPr>
        <p:spPr/>
        <p:txBody>
          <a:bodyPr/>
          <a:lstStyle/>
          <a:p>
            <a:fld id="{3B46923B-772B-4878-82EA-E2BF3C0C558C}" type="slidenum">
              <a:rPr lang="ru-RU" smtClean="0"/>
              <a:pPr/>
              <a:t>40</a:t>
            </a:fld>
            <a:endParaRPr lang="ru-RU"/>
          </a:p>
        </p:txBody>
      </p:sp>
      <p:pic>
        <p:nvPicPr>
          <p:cNvPr id="5122" name="Picture 2" descr="D:\Дистант Нано Резина\Дистант курс Резина полимер 2015-10-15\7\images\clip20150923_11.png"/>
          <p:cNvPicPr>
            <a:picLocks noChangeAspect="1" noChangeArrowheads="1"/>
          </p:cNvPicPr>
          <p:nvPr/>
        </p:nvPicPr>
        <p:blipFill>
          <a:blip r:embed="rId4"/>
          <a:srcRect/>
          <a:stretch>
            <a:fillRect/>
          </a:stretch>
        </p:blipFill>
        <p:spPr bwMode="auto">
          <a:xfrm>
            <a:off x="6159531" y="1643050"/>
            <a:ext cx="2841625" cy="1938337"/>
          </a:xfrm>
          <a:prstGeom prst="rect">
            <a:avLst/>
          </a:prstGeom>
          <a:noFill/>
        </p:spPr>
      </p:pic>
      <p:pic>
        <p:nvPicPr>
          <p:cNvPr id="5123" name="Picture 3" descr="D:\Дистант Нано Резина\Дистант курс Резина полимер 2015-10-15\7\images\clip20150923_9.png"/>
          <p:cNvPicPr>
            <a:picLocks noChangeAspect="1" noChangeArrowheads="1"/>
          </p:cNvPicPr>
          <p:nvPr/>
        </p:nvPicPr>
        <p:blipFill>
          <a:blip r:embed="rId5"/>
          <a:srcRect/>
          <a:stretch>
            <a:fillRect/>
          </a:stretch>
        </p:blipFill>
        <p:spPr bwMode="auto">
          <a:xfrm>
            <a:off x="142844" y="1652561"/>
            <a:ext cx="2925763" cy="1938337"/>
          </a:xfrm>
          <a:prstGeom prst="rect">
            <a:avLst/>
          </a:prstGeom>
          <a:noFill/>
        </p:spPr>
      </p:pic>
      <p:pic>
        <p:nvPicPr>
          <p:cNvPr id="5124" name="Picture 4" descr="D:\Дистант Нано Резина\Дистант курс Резина полимер 2015-10-15\7\images\clip20150923_10.png"/>
          <p:cNvPicPr>
            <a:picLocks noChangeAspect="1" noChangeArrowheads="1"/>
          </p:cNvPicPr>
          <p:nvPr/>
        </p:nvPicPr>
        <p:blipFill>
          <a:blip r:embed="rId6"/>
          <a:srcRect/>
          <a:stretch>
            <a:fillRect/>
          </a:stretch>
        </p:blipFill>
        <p:spPr bwMode="auto">
          <a:xfrm>
            <a:off x="3130561" y="1652561"/>
            <a:ext cx="2994025" cy="1938337"/>
          </a:xfrm>
          <a:prstGeom prst="rect">
            <a:avLst/>
          </a:prstGeom>
          <a:noFill/>
        </p:spPr>
      </p:pic>
      <p:sp>
        <p:nvSpPr>
          <p:cNvPr id="12" name="Содержимое 2"/>
          <p:cNvSpPr txBox="1">
            <a:spLocks/>
          </p:cNvSpPr>
          <p:nvPr/>
        </p:nvSpPr>
        <p:spPr>
          <a:xfrm>
            <a:off x="360000" y="3755834"/>
            <a:ext cx="8460000" cy="1459116"/>
          </a:xfrm>
          <a:prstGeom prst="rect">
            <a:avLst/>
          </a:prstGeom>
        </p:spPr>
        <p:txBody>
          <a:bodyPr vert="horz" lIns="91440" tIns="45720" rIns="91440" bIns="45720" rtlCol="0">
            <a:noAutofit/>
          </a:bodyPr>
          <a:lstStyle/>
          <a:p>
            <a:pPr lvl="0" algn="just" fontAlgn="base">
              <a:spcAft>
                <a:spcPts val="1200"/>
              </a:spcAft>
            </a:pPr>
            <a:r>
              <a:rPr lang="ru-RU">
                <a:solidFill>
                  <a:srgbClr val="002060"/>
                </a:solidFill>
              </a:rPr>
              <a:t>По данным химического и структурного анализа: макромолекулы НК состоят из изопентеновых группировок, присоединенных способом 1, 4 (г-х) (98 %), двойные связи имеют цис-конфигурацию; 2 % звеньев присоединены способом 3, 4. Благодаря такой микроструктуре НК – линейный полимер стереорегулярного строения, синдиотактический:</a:t>
            </a:r>
            <a:endParaRPr kumimoji="0" lang="ru-RU" sz="1800" b="0" i="0" u="none" strike="noStrike" kern="1200" cap="none" spc="0" normalizeH="0" baseline="0" noProof="0" smtClean="0">
              <a:ln>
                <a:noFill/>
              </a:ln>
              <a:solidFill>
                <a:srgbClr val="002060"/>
              </a:solidFill>
              <a:effectLst/>
              <a:uLnTx/>
              <a:uFillTx/>
              <a:latin typeface="+mn-lt"/>
              <a:ea typeface="+mn-ea"/>
              <a:cs typeface="+mn-cs"/>
            </a:endParaRPr>
          </a:p>
        </p:txBody>
      </p:sp>
      <p:pic>
        <p:nvPicPr>
          <p:cNvPr id="5126" name="Picture 6" descr="D:\Дистант Нано Резина\Дистант курс Резина полимер 2015-10-15\7\images\clip20150923_13.png"/>
          <p:cNvPicPr>
            <a:picLocks noChangeAspect="1" noChangeArrowheads="1"/>
          </p:cNvPicPr>
          <p:nvPr/>
        </p:nvPicPr>
        <p:blipFill>
          <a:blip r:embed="rId7"/>
          <a:srcRect/>
          <a:stretch>
            <a:fillRect/>
          </a:stretch>
        </p:blipFill>
        <p:spPr bwMode="auto">
          <a:xfrm>
            <a:off x="3508404" y="5214950"/>
            <a:ext cx="5207000" cy="1231900"/>
          </a:xfrm>
          <a:prstGeom prst="rect">
            <a:avLst/>
          </a:prstGeom>
          <a:noFill/>
        </p:spPr>
      </p:pic>
      <p:pic>
        <p:nvPicPr>
          <p:cNvPr id="16" name="Рисунок 15" descr="Untitled-1.png"/>
          <p:cNvPicPr>
            <a:picLocks noChangeAspect="1"/>
          </p:cNvPicPr>
          <p:nvPr/>
        </p:nvPicPr>
        <p:blipFill>
          <a:blip r:embed="rId8"/>
          <a:stretch>
            <a:fillRect/>
          </a:stretch>
        </p:blipFill>
        <p:spPr>
          <a:xfrm>
            <a:off x="714348" y="5399228"/>
            <a:ext cx="2311112" cy="958730"/>
          </a:xfrm>
          <a:prstGeom prst="rect">
            <a:avLst/>
          </a:prstGeom>
        </p:spPr>
      </p:pic>
      <p:grpSp>
        <p:nvGrpSpPr>
          <p:cNvPr id="15" name="Группа 9"/>
          <p:cNvGrpSpPr/>
          <p:nvPr/>
        </p:nvGrpSpPr>
        <p:grpSpPr>
          <a:xfrm>
            <a:off x="-32" y="0"/>
            <a:ext cx="9144032" cy="642918"/>
            <a:chOff x="-32" y="0"/>
            <a:chExt cx="9144032" cy="642918"/>
          </a:xfrm>
          <a:solidFill>
            <a:schemeClr val="tx2">
              <a:lumMod val="20000"/>
              <a:lumOff val="80000"/>
            </a:schemeClr>
          </a:solidFill>
          <a:effectLst/>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a:t>
              </a:r>
              <a:r>
                <a:rPr lang="ru-RU" sz="1600" b="1" smtClean="0">
                  <a:solidFill>
                    <a:srgbClr val="0B02C6"/>
                  </a:solidFill>
                  <a:latin typeface="Calibri" pitchFamily="34" charset="0"/>
                </a:rPr>
                <a:t>Резина – сложная многокомпонентная система</a:t>
              </a:r>
              <a:endParaRPr lang="ru-RU" sz="1600" b="1">
                <a:solidFill>
                  <a:srgbClr val="0B02C6"/>
                </a:solidFill>
              </a:endParaRPr>
            </a:p>
          </p:txBody>
        </p:sp>
        <p:pic>
          <p:nvPicPr>
            <p:cNvPr id="21" name="Рисунок 20" descr="logo_lable_s-vfu_clear.png"/>
            <p:cNvPicPr>
              <a:picLocks noChangeAspect="1"/>
            </p:cNvPicPr>
            <p:nvPr/>
          </p:nvPicPr>
          <p:blipFill>
            <a:blip r:embed="rId9"/>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41</a:t>
            </a:fld>
            <a:endParaRPr lang="ru-RU"/>
          </a:p>
        </p:txBody>
      </p:sp>
      <p:sp>
        <p:nvSpPr>
          <p:cNvPr id="3" name="Заголовок 1"/>
          <p:cNvSpPr txBox="1">
            <a:spLocks/>
          </p:cNvSpPr>
          <p:nvPr/>
        </p:nvSpPr>
        <p:spPr>
          <a:xfrm>
            <a:off x="685800" y="2459041"/>
            <a:ext cx="7772400" cy="147002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800" b="1" i="0" u="none" strike="noStrike" kern="1200" cap="none" spc="0" normalizeH="0" baseline="0" noProof="0" smtClean="0">
                <a:ln>
                  <a:noFill/>
                </a:ln>
                <a:solidFill>
                  <a:srgbClr val="0B02C6"/>
                </a:solidFill>
                <a:effectLst/>
                <a:uLnTx/>
                <a:uFillTx/>
                <a:latin typeface="+mj-lt"/>
                <a:ea typeface="+mj-ea"/>
                <a:cs typeface="+mj-cs"/>
              </a:rPr>
              <a:t>Эксплуатационные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800" b="1" i="0" u="none" strike="noStrike" kern="1200" cap="none" spc="0" normalizeH="0" baseline="0" noProof="0" smtClean="0">
                <a:ln>
                  <a:noFill/>
                </a:ln>
                <a:solidFill>
                  <a:srgbClr val="0B02C6"/>
                </a:solidFill>
                <a:effectLst/>
                <a:uLnTx/>
                <a:uFillTx/>
                <a:latin typeface="+mj-lt"/>
                <a:ea typeface="+mj-ea"/>
                <a:cs typeface="+mj-cs"/>
              </a:rPr>
              <a:t>свойства резин</a:t>
            </a:r>
            <a:endParaRPr kumimoji="0" lang="ru-RU" sz="4800" b="0" i="0" u="none" strike="noStrike" kern="1200" cap="none" spc="0" normalizeH="0" baseline="0" noProof="0">
              <a:ln>
                <a:noFill/>
              </a:ln>
              <a:solidFill>
                <a:srgbClr val="0B02C6"/>
              </a:solidFill>
              <a:effectLst/>
              <a:uLnTx/>
              <a:uFillTx/>
              <a:latin typeface="+mj-lt"/>
              <a:ea typeface="+mj-ea"/>
              <a:cs typeface="+mj-cs"/>
            </a:endParaRPr>
          </a:p>
        </p:txBody>
      </p:sp>
      <p:sp>
        <p:nvSpPr>
          <p:cNvPr id="10" name="Подзаголовок 2"/>
          <p:cNvSpPr txBox="1">
            <a:spLocks/>
          </p:cNvSpPr>
          <p:nvPr/>
        </p:nvSpPr>
        <p:spPr>
          <a:xfrm>
            <a:off x="6157914" y="1142984"/>
            <a:ext cx="2986086" cy="68580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1" i="0" u="none" strike="noStrike" kern="1200" cap="none" spc="0" normalizeH="0" baseline="0" noProof="0" smtClean="0">
                <a:ln>
                  <a:noFill/>
                </a:ln>
                <a:solidFill>
                  <a:srgbClr val="0B02C6"/>
                </a:solidFill>
                <a:effectLst/>
                <a:uLnTx/>
                <a:uFillTx/>
                <a:latin typeface="+mn-lt"/>
                <a:ea typeface="+mn-ea"/>
                <a:cs typeface="+mn-cs"/>
              </a:rPr>
              <a:t>Модуль 3</a:t>
            </a:r>
            <a:endParaRPr kumimoji="0" lang="ru-RU" sz="3200" b="1" i="0" u="none" strike="noStrike" kern="1200" cap="none" spc="0" normalizeH="0" baseline="0" noProof="0">
              <a:ln>
                <a:noFill/>
              </a:ln>
              <a:solidFill>
                <a:srgbClr val="0B02C6"/>
              </a:solidFill>
              <a:effectLst/>
              <a:uLnTx/>
              <a:uFillTx/>
              <a:latin typeface="+mn-lt"/>
              <a:ea typeface="+mn-ea"/>
              <a:cs typeface="+mn-cs"/>
            </a:endParaRPr>
          </a:p>
        </p:txBody>
      </p:sp>
      <p:grpSp>
        <p:nvGrpSpPr>
          <p:cNvPr id="11" name="Группа 9"/>
          <p:cNvGrpSpPr/>
          <p:nvPr/>
        </p:nvGrpSpPr>
        <p:grpSpPr>
          <a:xfrm>
            <a:off x="-32" y="0"/>
            <a:ext cx="9144032" cy="642918"/>
            <a:chOff x="-32" y="0"/>
            <a:chExt cx="9144032" cy="642918"/>
          </a:xfrm>
          <a:solidFill>
            <a:schemeClr val="tx2">
              <a:lumMod val="20000"/>
              <a:lumOff val="80000"/>
            </a:schemeClr>
          </a:solidFill>
          <a:effectLst/>
        </p:grpSpPr>
        <p:sp>
          <p:nvSpPr>
            <p:cNvPr id="12" name="Прямоугольник 1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pPr lvl="0">
                <a:spcBef>
                  <a:spcPct val="0"/>
                </a:spcBef>
                <a:defRPr/>
              </a:pPr>
              <a:r>
                <a:rPr lang="ru-RU" sz="1600" b="1" smtClean="0">
                  <a:solidFill>
                    <a:srgbClr val="0B02C6"/>
                  </a:solidFill>
                </a:rPr>
                <a:t>Модуль. Эксплуатационные свойства резин</a:t>
              </a:r>
              <a:endParaRPr lang="ru-RU" sz="1600" b="1">
                <a:solidFill>
                  <a:srgbClr val="0B02C6"/>
                </a:solidFill>
              </a:endParaRPr>
            </a:p>
          </p:txBody>
        </p:sp>
        <p:pic>
          <p:nvPicPr>
            <p:cNvPr id="14" name="Рисунок 13"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2786050" y="1071546"/>
            <a:ext cx="5899163" cy="317511"/>
          </a:xfrm>
        </p:spPr>
        <p:txBody>
          <a:bodyPr>
            <a:normAutofit fontScale="70000" lnSpcReduction="20000"/>
          </a:bodyPr>
          <a:lstStyle/>
          <a:p>
            <a:pPr algn="ctr"/>
            <a:r>
              <a:rPr lang="ru-RU">
                <a:solidFill>
                  <a:srgbClr val="002060"/>
                </a:solidFill>
              </a:rPr>
              <a:t>Описание</a:t>
            </a:r>
          </a:p>
        </p:txBody>
      </p:sp>
      <p:sp>
        <p:nvSpPr>
          <p:cNvPr id="4" name="Содержимое 3"/>
          <p:cNvSpPr>
            <a:spLocks noGrp="1"/>
          </p:cNvSpPr>
          <p:nvPr>
            <p:ph sz="half" idx="2"/>
          </p:nvPr>
        </p:nvSpPr>
        <p:spPr>
          <a:xfrm>
            <a:off x="360000" y="1428736"/>
            <a:ext cx="2328850" cy="5000660"/>
          </a:xfrm>
        </p:spPr>
        <p:txBody>
          <a:bodyPr>
            <a:normAutofit/>
          </a:bodyPr>
          <a:lstStyle/>
          <a:p>
            <a:pPr algn="ctr">
              <a:buNone/>
            </a:pPr>
            <a:r>
              <a:rPr lang="ru-RU" sz="1800" b="1">
                <a:solidFill>
                  <a:srgbClr val="C00000"/>
                </a:solidFill>
              </a:rPr>
              <a:t>Морозостойкость</a:t>
            </a:r>
            <a:endParaRPr lang="ru-RU" sz="1800">
              <a:solidFill>
                <a:srgbClr val="C00000"/>
              </a:solidFill>
            </a:endParaRPr>
          </a:p>
        </p:txBody>
      </p:sp>
      <p:sp>
        <p:nvSpPr>
          <p:cNvPr id="7" name="Содержимое 6"/>
          <p:cNvSpPr txBox="1">
            <a:spLocks noGrp="1"/>
          </p:cNvSpPr>
          <p:nvPr>
            <p:ph sz="quarter" idx="4"/>
          </p:nvPr>
        </p:nvSpPr>
        <p:spPr>
          <a:xfrm>
            <a:off x="2714611" y="1428737"/>
            <a:ext cx="6120000" cy="5386090"/>
          </a:xfrm>
          <a:prstGeom prst="rect">
            <a:avLst/>
          </a:prstGeom>
          <a:noFill/>
        </p:spPr>
        <p:txBody>
          <a:bodyPr wrap="square" rtlCol="0">
            <a:spAutoFit/>
          </a:bodyPr>
          <a:lstStyle/>
          <a:p>
            <a:pPr marL="0" indent="0" algn="just">
              <a:spcBef>
                <a:spcPts val="0"/>
              </a:spcBef>
              <a:spcAft>
                <a:spcPts val="600"/>
              </a:spcAft>
              <a:buNone/>
            </a:pPr>
            <a:r>
              <a:rPr lang="ru-RU" sz="1900" smtClean="0">
                <a:solidFill>
                  <a:srgbClr val="002060"/>
                </a:solidFill>
              </a:rPr>
              <a:t>Способность </a:t>
            </a:r>
            <a:r>
              <a:rPr lang="ru-RU" sz="2000">
                <a:solidFill>
                  <a:srgbClr val="002060"/>
                </a:solidFill>
              </a:rPr>
              <a:t>резин сохранять </a:t>
            </a:r>
            <a:r>
              <a:rPr lang="ru-RU" sz="2000" smtClean="0">
                <a:solidFill>
                  <a:srgbClr val="002060"/>
                </a:solidFill>
              </a:rPr>
              <a:t>эксплуатационные </a:t>
            </a:r>
            <a:r>
              <a:rPr lang="ru-RU" sz="1900" smtClean="0">
                <a:solidFill>
                  <a:srgbClr val="002060"/>
                </a:solidFill>
              </a:rPr>
              <a:t>свойства при пониженной температуре. Связана с процессами стеклования (отвердевания) и кристаллизации при низких температурах. Из-за комплексного влияния низких температур на эксплуатационные свойства резины существует многочисленные методы оценки этого свойства. </a:t>
            </a:r>
          </a:p>
          <a:p>
            <a:pPr marL="0" indent="0" algn="just">
              <a:spcBef>
                <a:spcPts val="0"/>
              </a:spcBef>
              <a:spcAft>
                <a:spcPts val="600"/>
              </a:spcAft>
              <a:buNone/>
            </a:pPr>
            <a:r>
              <a:rPr lang="ru-RU" sz="1900" smtClean="0">
                <a:solidFill>
                  <a:srgbClr val="002060"/>
                </a:solidFill>
              </a:rPr>
              <a:t>Предельной характеристикой морозостойкости является Т</a:t>
            </a:r>
            <a:r>
              <a:rPr lang="ru-RU" sz="1900" baseline="-25000" smtClean="0">
                <a:solidFill>
                  <a:srgbClr val="002060"/>
                </a:solidFill>
              </a:rPr>
              <a:t>с</a:t>
            </a:r>
            <a:r>
              <a:rPr lang="ru-RU" sz="1900" smtClean="0">
                <a:solidFill>
                  <a:srgbClr val="002060"/>
                </a:solidFill>
              </a:rPr>
              <a:t> – температура стеклования, ниже которой резина преображает свойства твердого тела, самым нежелательным из которых для резины является хрупкость. </a:t>
            </a:r>
          </a:p>
          <a:p>
            <a:pPr marL="0" indent="0" algn="just">
              <a:spcBef>
                <a:spcPts val="0"/>
              </a:spcBef>
              <a:spcAft>
                <a:spcPts val="600"/>
              </a:spcAft>
              <a:buNone/>
            </a:pPr>
            <a:r>
              <a:rPr lang="ru-RU" sz="1900" smtClean="0">
                <a:solidFill>
                  <a:srgbClr val="002060"/>
                </a:solidFill>
              </a:rPr>
              <a:t>Обычно морозостойкость оценивают по температурному пределу  </a:t>
            </a:r>
            <a:r>
              <a:rPr lang="ru-RU" sz="1900">
                <a:solidFill>
                  <a:srgbClr val="002060"/>
                </a:solidFill>
              </a:rPr>
              <a:t>резин сохранять эксплуатационные </a:t>
            </a:r>
            <a:r>
              <a:rPr lang="ru-RU" sz="1900" smtClean="0">
                <a:solidFill>
                  <a:srgbClr val="002060"/>
                </a:solidFill>
              </a:rPr>
              <a:t>хрупкости </a:t>
            </a:r>
            <a:r>
              <a:rPr lang="ru-RU" sz="1900">
                <a:solidFill>
                  <a:srgbClr val="002060"/>
                </a:solidFill>
              </a:rPr>
              <a:t>Т</a:t>
            </a:r>
            <a:r>
              <a:rPr lang="ru-RU" sz="1900" baseline="-25000">
                <a:solidFill>
                  <a:srgbClr val="002060"/>
                </a:solidFill>
              </a:rPr>
              <a:t>хр</a:t>
            </a:r>
            <a:r>
              <a:rPr lang="ru-RU" sz="1900">
                <a:solidFill>
                  <a:srgbClr val="002060"/>
                </a:solidFill>
              </a:rPr>
              <a:t>, по жесткости, способности к эластичному восстановлению и др. характеристикам резины в интервале пониженных температур</a:t>
            </a:r>
            <a:r>
              <a:rPr lang="ru-RU" sz="1900" smtClean="0">
                <a:solidFill>
                  <a:srgbClr val="002060"/>
                </a:solidFill>
              </a:rPr>
              <a:t>.</a:t>
            </a:r>
            <a:endParaRPr lang="ru-RU" sz="1900">
              <a:solidFill>
                <a:srgbClr val="C00000"/>
              </a:solidFill>
            </a:endParaRPr>
          </a:p>
        </p:txBody>
      </p:sp>
      <p:sp>
        <p:nvSpPr>
          <p:cNvPr id="13" name="Номер слайда 12"/>
          <p:cNvSpPr>
            <a:spLocks noGrp="1"/>
          </p:cNvSpPr>
          <p:nvPr>
            <p:ph type="sldNum" sz="quarter" idx="12"/>
          </p:nvPr>
        </p:nvSpPr>
        <p:spPr/>
        <p:txBody>
          <a:bodyPr/>
          <a:lstStyle/>
          <a:p>
            <a:fld id="{3B46923B-772B-4878-82EA-E2BF3C0C558C}" type="slidenum">
              <a:rPr lang="ru-RU" smtClean="0"/>
              <a:pPr/>
              <a:t>42</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pic>
        <p:nvPicPr>
          <p:cNvPr id="2050" name="Picture 2" descr="D:\Дистант Нано Резина\Дистант курс Резина полимер 2015-10-15\7\images\clip20150923_14.png"/>
          <p:cNvPicPr>
            <a:picLocks noChangeAspect="1" noChangeArrowheads="1"/>
          </p:cNvPicPr>
          <p:nvPr/>
        </p:nvPicPr>
        <p:blipFill>
          <a:blip r:embed="rId4" cstate="print"/>
          <a:srcRect/>
          <a:stretch>
            <a:fillRect/>
          </a:stretch>
        </p:blipFill>
        <p:spPr bwMode="auto">
          <a:xfrm>
            <a:off x="496874" y="2000240"/>
            <a:ext cx="2146300" cy="1438275"/>
          </a:xfrm>
          <a:prstGeom prst="rect">
            <a:avLst/>
          </a:prstGeom>
          <a:noFill/>
        </p:spPr>
      </p:pic>
      <p:sp>
        <p:nvSpPr>
          <p:cNvPr id="21" name="Текст 2"/>
          <p:cNvSpPr txBox="1">
            <a:spLocks/>
          </p:cNvSpPr>
          <p:nvPr/>
        </p:nvSpPr>
        <p:spPr>
          <a:xfrm>
            <a:off x="360000" y="1071546"/>
            <a:ext cx="2330437" cy="317511"/>
          </a:xfrm>
          <a:prstGeom prst="rect">
            <a:avLst/>
          </a:prstGeom>
        </p:spPr>
        <p:txBody>
          <a:bodyPr vert="horz" lIns="91440" tIns="45720" rIns="91440" bIns="45720" rtlCol="0" anchor="b">
            <a:normAutofit fontScale="70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400" b="1" i="0" u="none" strike="noStrike" kern="1200" cap="none" spc="0" normalizeH="0" baseline="0" noProof="0" smtClean="0">
                <a:ln>
                  <a:noFill/>
                </a:ln>
                <a:solidFill>
                  <a:srgbClr val="002060"/>
                </a:solidFill>
                <a:effectLst/>
                <a:uLnTx/>
                <a:uFillTx/>
                <a:latin typeface="+mn-lt"/>
                <a:ea typeface="+mn-ea"/>
                <a:cs typeface="+mn-cs"/>
              </a:rPr>
              <a:t>Свойства</a:t>
            </a:r>
          </a:p>
        </p:txBody>
      </p:sp>
      <p:grpSp>
        <p:nvGrpSpPr>
          <p:cNvPr id="14" name="Группа 9"/>
          <p:cNvGrpSpPr/>
          <p:nvPr/>
        </p:nvGrpSpPr>
        <p:grpSpPr>
          <a:xfrm>
            <a:off x="-32" y="0"/>
            <a:ext cx="9144032" cy="642918"/>
            <a:chOff x="-32" y="0"/>
            <a:chExt cx="9144032" cy="642918"/>
          </a:xfrm>
          <a:solidFill>
            <a:schemeClr val="tx2">
              <a:lumMod val="20000"/>
              <a:lumOff val="80000"/>
            </a:schemeClr>
          </a:solidFill>
          <a:effectLst/>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pPr lvl="0">
                <a:spcBef>
                  <a:spcPct val="0"/>
                </a:spcBef>
                <a:defRPr/>
              </a:pPr>
              <a:r>
                <a:rPr lang="ru-RU" sz="1600" b="1" smtClean="0">
                  <a:solidFill>
                    <a:srgbClr val="0B02C6"/>
                  </a:solidFill>
                </a:rPr>
                <a:t>Модуль. Эксплуатационные свойства резин</a:t>
              </a:r>
              <a:endParaRPr lang="ru-RU" sz="1600" b="1">
                <a:solidFill>
                  <a:srgbClr val="0B02C6"/>
                </a:solidFill>
              </a:endParaRPr>
            </a:p>
          </p:txBody>
        </p:sp>
        <p:pic>
          <p:nvPicPr>
            <p:cNvPr id="23" name="Рисунок 22"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2786050" y="1071546"/>
            <a:ext cx="5899163" cy="317511"/>
          </a:xfrm>
        </p:spPr>
        <p:txBody>
          <a:bodyPr>
            <a:normAutofit fontScale="70000" lnSpcReduction="20000"/>
          </a:bodyPr>
          <a:lstStyle/>
          <a:p>
            <a:pPr algn="ctr"/>
            <a:r>
              <a:rPr lang="ru-RU">
                <a:solidFill>
                  <a:srgbClr val="002060"/>
                </a:solidFill>
              </a:rPr>
              <a:t>Описание</a:t>
            </a:r>
          </a:p>
        </p:txBody>
      </p:sp>
      <p:sp>
        <p:nvSpPr>
          <p:cNvPr id="4" name="Содержимое 3"/>
          <p:cNvSpPr>
            <a:spLocks noGrp="1"/>
          </p:cNvSpPr>
          <p:nvPr>
            <p:ph sz="half" idx="2"/>
          </p:nvPr>
        </p:nvSpPr>
        <p:spPr>
          <a:xfrm>
            <a:off x="360000" y="1428736"/>
            <a:ext cx="2328850" cy="5000660"/>
          </a:xfrm>
        </p:spPr>
        <p:txBody>
          <a:bodyPr>
            <a:normAutofit/>
          </a:bodyPr>
          <a:lstStyle/>
          <a:p>
            <a:pPr marL="0" indent="0" algn="ctr">
              <a:buNone/>
            </a:pPr>
            <a:r>
              <a:rPr lang="ru-RU" sz="1800" b="1">
                <a:solidFill>
                  <a:srgbClr val="C00000"/>
                </a:solidFill>
              </a:rPr>
              <a:t>Термическая стойкость (теплостойкость, температуро-стойкость)</a:t>
            </a:r>
            <a:endParaRPr lang="ru-RU" sz="1800">
              <a:solidFill>
                <a:srgbClr val="C00000"/>
              </a:solidFill>
            </a:endParaRPr>
          </a:p>
        </p:txBody>
      </p:sp>
      <p:sp>
        <p:nvSpPr>
          <p:cNvPr id="7" name="Содержимое 6"/>
          <p:cNvSpPr txBox="1">
            <a:spLocks noGrp="1"/>
          </p:cNvSpPr>
          <p:nvPr>
            <p:ph sz="quarter" idx="4"/>
          </p:nvPr>
        </p:nvSpPr>
        <p:spPr>
          <a:xfrm>
            <a:off x="2714611" y="1428737"/>
            <a:ext cx="6120000" cy="4955203"/>
          </a:xfrm>
          <a:prstGeom prst="rect">
            <a:avLst/>
          </a:prstGeom>
          <a:noFill/>
        </p:spPr>
        <p:txBody>
          <a:bodyPr wrap="square" rtlCol="0">
            <a:spAutoFit/>
          </a:bodyPr>
          <a:lstStyle/>
          <a:p>
            <a:pPr marL="0" indent="0" algn="just">
              <a:spcBef>
                <a:spcPts val="0"/>
              </a:spcBef>
              <a:spcAft>
                <a:spcPts val="600"/>
              </a:spcAft>
              <a:buNone/>
            </a:pPr>
            <a:r>
              <a:rPr lang="ru-RU" sz="1800">
                <a:solidFill>
                  <a:srgbClr val="002060"/>
                </a:solidFill>
              </a:rPr>
              <a:t>Термическая стойкость характеризует способность резины сопротивляться термическому (тепловому) старению – т.е. сохранять эксплуатационные свойства, изменения которых обусловлено необратимыми процессами в резине при повышенных температурах. Термостойкость определяет максимальную температуру и продолжительность эксплуатации резины. </a:t>
            </a:r>
            <a:endParaRPr lang="ru-RU" sz="1800" smtClean="0">
              <a:solidFill>
                <a:srgbClr val="002060"/>
              </a:solidFill>
            </a:endParaRPr>
          </a:p>
          <a:p>
            <a:pPr marL="0" indent="0" algn="just">
              <a:spcBef>
                <a:spcPts val="0"/>
              </a:spcBef>
              <a:spcAft>
                <a:spcPts val="600"/>
              </a:spcAft>
              <a:buNone/>
            </a:pPr>
            <a:r>
              <a:rPr lang="ru-RU" sz="1800">
                <a:solidFill>
                  <a:srgbClr val="002060"/>
                </a:solidFill>
              </a:rPr>
              <a:t>Термическая стойкость также зависит от среды и условий эксплуатации. Термическая стойкость связана с процессами окисления и разрушением молекулярной структуры каучука</a:t>
            </a:r>
            <a:r>
              <a:rPr lang="ru-RU" sz="1800"/>
              <a:t>. </a:t>
            </a:r>
            <a:endParaRPr lang="en-US" sz="1800" smtClean="0"/>
          </a:p>
          <a:p>
            <a:pPr marL="0" indent="0" algn="just">
              <a:spcBef>
                <a:spcPts val="0"/>
              </a:spcBef>
              <a:spcAft>
                <a:spcPts val="600"/>
              </a:spcAft>
              <a:buNone/>
            </a:pPr>
            <a:r>
              <a:rPr lang="ru-RU" sz="1800" smtClean="0">
                <a:solidFill>
                  <a:srgbClr val="002060"/>
                </a:solidFill>
              </a:rPr>
              <a:t>Термическая </a:t>
            </a:r>
            <a:r>
              <a:rPr lang="ru-RU" sz="1800">
                <a:solidFill>
                  <a:srgbClr val="002060"/>
                </a:solidFill>
              </a:rPr>
              <a:t>стойкость имеет смысл только применительно к определенной физической характеристике резины: прочности, релаксации напряжения и т.п. и к среде эксплуатации. В отличие от термической стойкости – температуростойкость связана с обратимыми изменениями в структуре резины при повышенных температурах. </a:t>
            </a:r>
          </a:p>
        </p:txBody>
      </p:sp>
      <p:sp>
        <p:nvSpPr>
          <p:cNvPr id="13" name="Номер слайда 12"/>
          <p:cNvSpPr>
            <a:spLocks noGrp="1"/>
          </p:cNvSpPr>
          <p:nvPr>
            <p:ph type="sldNum" sz="quarter" idx="12"/>
          </p:nvPr>
        </p:nvSpPr>
        <p:spPr/>
        <p:txBody>
          <a:bodyPr/>
          <a:lstStyle/>
          <a:p>
            <a:fld id="{3B46923B-772B-4878-82EA-E2BF3C0C558C}" type="slidenum">
              <a:rPr lang="ru-RU" smtClean="0"/>
              <a:pPr/>
              <a:t>43</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pic>
        <p:nvPicPr>
          <p:cNvPr id="6146" name="Picture 2" descr="D:\Дистант Нано Резина\Дистант курс Резина полимер 2015-10-15\7\images\clip20150923_15.png"/>
          <p:cNvPicPr>
            <a:picLocks noChangeAspect="1" noChangeArrowheads="1"/>
          </p:cNvPicPr>
          <p:nvPr/>
        </p:nvPicPr>
        <p:blipFill>
          <a:blip r:embed="rId4"/>
          <a:srcRect/>
          <a:stretch>
            <a:fillRect/>
          </a:stretch>
        </p:blipFill>
        <p:spPr bwMode="auto">
          <a:xfrm>
            <a:off x="428596" y="3143248"/>
            <a:ext cx="2189163" cy="1298575"/>
          </a:xfrm>
          <a:prstGeom prst="rect">
            <a:avLst/>
          </a:prstGeom>
          <a:noFill/>
        </p:spPr>
      </p:pic>
      <p:sp>
        <p:nvSpPr>
          <p:cNvPr id="15" name="Текст 2"/>
          <p:cNvSpPr txBox="1">
            <a:spLocks/>
          </p:cNvSpPr>
          <p:nvPr/>
        </p:nvSpPr>
        <p:spPr>
          <a:xfrm>
            <a:off x="360000" y="1071546"/>
            <a:ext cx="2330437" cy="317511"/>
          </a:xfrm>
          <a:prstGeom prst="rect">
            <a:avLst/>
          </a:prstGeom>
        </p:spPr>
        <p:txBody>
          <a:bodyPr vert="horz" lIns="91440" tIns="45720" rIns="91440" bIns="45720" rtlCol="0" anchor="b">
            <a:normAutofit fontScale="70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400" b="1" i="0" u="none" strike="noStrike" kern="1200" cap="none" spc="0" normalizeH="0" baseline="0" noProof="0" smtClean="0">
                <a:ln>
                  <a:noFill/>
                </a:ln>
                <a:solidFill>
                  <a:srgbClr val="002060"/>
                </a:solidFill>
                <a:effectLst/>
                <a:uLnTx/>
                <a:uFillTx/>
                <a:latin typeface="+mn-lt"/>
                <a:ea typeface="+mn-ea"/>
                <a:cs typeface="+mn-cs"/>
              </a:rPr>
              <a:t>Свойства</a:t>
            </a:r>
          </a:p>
        </p:txBody>
      </p:sp>
      <p:grpSp>
        <p:nvGrpSpPr>
          <p:cNvPr id="14" name="Группа 9"/>
          <p:cNvGrpSpPr/>
          <p:nvPr/>
        </p:nvGrpSpPr>
        <p:grpSpPr>
          <a:xfrm>
            <a:off x="-32" y="0"/>
            <a:ext cx="9144032" cy="642918"/>
            <a:chOff x="-32" y="0"/>
            <a:chExt cx="9144032" cy="642918"/>
          </a:xfrm>
          <a:solidFill>
            <a:schemeClr val="tx2">
              <a:lumMod val="20000"/>
              <a:lumOff val="80000"/>
            </a:schemeClr>
          </a:solidFill>
          <a:effectLst/>
        </p:grpSpPr>
        <p:sp>
          <p:nvSpPr>
            <p:cNvPr id="21" name="Прямоугольник 20"/>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pPr lvl="0">
                <a:spcBef>
                  <a:spcPct val="0"/>
                </a:spcBef>
                <a:defRPr/>
              </a:pPr>
              <a:r>
                <a:rPr lang="ru-RU" sz="1600" b="1" smtClean="0">
                  <a:solidFill>
                    <a:srgbClr val="0B02C6"/>
                  </a:solidFill>
                </a:rPr>
                <a:t>Модуль. Эксплуатационные свойства резин</a:t>
              </a:r>
              <a:endParaRPr lang="ru-RU" sz="1600" b="1">
                <a:solidFill>
                  <a:srgbClr val="0B02C6"/>
                </a:solidFill>
              </a:endParaRPr>
            </a:p>
          </p:txBody>
        </p:sp>
        <p:pic>
          <p:nvPicPr>
            <p:cNvPr id="23" name="Рисунок 22"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60000" y="1071546"/>
            <a:ext cx="2330437" cy="317511"/>
          </a:xfrm>
        </p:spPr>
        <p:txBody>
          <a:bodyPr>
            <a:normAutofit fontScale="70000" lnSpcReduction="20000"/>
          </a:bodyPr>
          <a:lstStyle/>
          <a:p>
            <a:pPr algn="ctr"/>
            <a:r>
              <a:rPr lang="ru-RU">
                <a:solidFill>
                  <a:srgbClr val="002060"/>
                </a:solidFill>
              </a:rPr>
              <a:t>Свойства</a:t>
            </a:r>
          </a:p>
        </p:txBody>
      </p:sp>
      <p:sp>
        <p:nvSpPr>
          <p:cNvPr id="4" name="Содержимое 3"/>
          <p:cNvSpPr>
            <a:spLocks noGrp="1"/>
          </p:cNvSpPr>
          <p:nvPr>
            <p:ph sz="half" idx="2"/>
          </p:nvPr>
        </p:nvSpPr>
        <p:spPr>
          <a:xfrm>
            <a:off x="360000" y="1428736"/>
            <a:ext cx="2426050" cy="5000660"/>
          </a:xfrm>
        </p:spPr>
        <p:txBody>
          <a:bodyPr>
            <a:normAutofit/>
          </a:bodyPr>
          <a:lstStyle/>
          <a:p>
            <a:pPr algn="ctr">
              <a:buNone/>
            </a:pPr>
            <a:r>
              <a:rPr lang="ru-RU" sz="1800" b="1">
                <a:solidFill>
                  <a:srgbClr val="C00000"/>
                </a:solidFill>
              </a:rPr>
              <a:t>Маслобензостойкость</a:t>
            </a:r>
            <a:endParaRPr lang="ru-RU" sz="1800">
              <a:solidFill>
                <a:srgbClr val="C00000"/>
              </a:solidFill>
            </a:endParaRPr>
          </a:p>
        </p:txBody>
      </p:sp>
      <p:sp>
        <p:nvSpPr>
          <p:cNvPr id="5" name="Текст 4"/>
          <p:cNvSpPr>
            <a:spLocks noGrp="1"/>
          </p:cNvSpPr>
          <p:nvPr>
            <p:ph type="body" sz="quarter" idx="3"/>
          </p:nvPr>
        </p:nvSpPr>
        <p:spPr>
          <a:xfrm>
            <a:off x="2786050" y="1071546"/>
            <a:ext cx="5899163" cy="317511"/>
          </a:xfrm>
        </p:spPr>
        <p:txBody>
          <a:bodyPr>
            <a:normAutofit fontScale="70000" lnSpcReduction="20000"/>
          </a:bodyPr>
          <a:lstStyle/>
          <a:p>
            <a:pPr algn="ctr"/>
            <a:r>
              <a:rPr lang="ru-RU">
                <a:solidFill>
                  <a:srgbClr val="002060"/>
                </a:solidFill>
              </a:rPr>
              <a:t>Описание</a:t>
            </a:r>
          </a:p>
        </p:txBody>
      </p:sp>
      <p:sp>
        <p:nvSpPr>
          <p:cNvPr id="7" name="Содержимое 6"/>
          <p:cNvSpPr txBox="1">
            <a:spLocks noGrp="1"/>
          </p:cNvSpPr>
          <p:nvPr>
            <p:ph sz="quarter" idx="4"/>
          </p:nvPr>
        </p:nvSpPr>
        <p:spPr>
          <a:xfrm>
            <a:off x="2714611" y="1428737"/>
            <a:ext cx="6120000" cy="3016210"/>
          </a:xfrm>
          <a:prstGeom prst="rect">
            <a:avLst/>
          </a:prstGeom>
          <a:noFill/>
        </p:spPr>
        <p:txBody>
          <a:bodyPr wrap="square" rtlCol="0">
            <a:spAutoFit/>
          </a:bodyPr>
          <a:lstStyle/>
          <a:p>
            <a:pPr marL="0" indent="0" algn="just">
              <a:spcBef>
                <a:spcPts val="0"/>
              </a:spcBef>
              <a:spcAft>
                <a:spcPts val="600"/>
              </a:spcAft>
              <a:buNone/>
            </a:pPr>
            <a:r>
              <a:rPr lang="ru-RU" sz="2000">
                <a:solidFill>
                  <a:srgbClr val="002060"/>
                </a:solidFill>
              </a:rPr>
              <a:t>Характеризует способность резины противостоять воздействию продуктов нефтепереработки, в результате которого происходит изменение плотности резины (набухание, в том числе неравномерное), вымывание (растворение) из неё различных ингредиентов и как следствие – потеря важных механических свойств. </a:t>
            </a:r>
          </a:p>
          <a:p>
            <a:pPr marL="0" indent="0" algn="just">
              <a:spcBef>
                <a:spcPts val="0"/>
              </a:spcBef>
              <a:spcAft>
                <a:spcPts val="600"/>
              </a:spcAft>
              <a:buNone/>
            </a:pPr>
            <a:r>
              <a:rPr lang="ru-RU" sz="2000">
                <a:solidFill>
                  <a:srgbClr val="002060"/>
                </a:solidFill>
              </a:rPr>
              <a:t>Обычно маслобензостойкость присутствует в комплексе с теплостойкостью</a:t>
            </a:r>
            <a:r>
              <a:rPr lang="ru-RU" sz="2000"/>
              <a:t>. </a:t>
            </a:r>
          </a:p>
        </p:txBody>
      </p:sp>
      <p:sp>
        <p:nvSpPr>
          <p:cNvPr id="13" name="Номер слайда 12"/>
          <p:cNvSpPr>
            <a:spLocks noGrp="1"/>
          </p:cNvSpPr>
          <p:nvPr>
            <p:ph type="sldNum" sz="quarter" idx="12"/>
          </p:nvPr>
        </p:nvSpPr>
        <p:spPr/>
        <p:txBody>
          <a:bodyPr/>
          <a:lstStyle/>
          <a:p>
            <a:fld id="{3B46923B-772B-4878-82EA-E2BF3C0C558C}" type="slidenum">
              <a:rPr lang="ru-RU" smtClean="0"/>
              <a:pPr/>
              <a:t>44</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pic>
        <p:nvPicPr>
          <p:cNvPr id="7170" name="Picture 2" descr="D:\Дистант Нано Резина\Дистант курс Резина полимер 2015-10-15\7\images\clip20150923_16.png"/>
          <p:cNvPicPr>
            <a:picLocks noChangeAspect="1" noChangeArrowheads="1"/>
          </p:cNvPicPr>
          <p:nvPr/>
        </p:nvPicPr>
        <p:blipFill>
          <a:blip r:embed="rId4"/>
          <a:srcRect/>
          <a:stretch>
            <a:fillRect/>
          </a:stretch>
        </p:blipFill>
        <p:spPr bwMode="auto">
          <a:xfrm>
            <a:off x="500030" y="2000240"/>
            <a:ext cx="2014293" cy="1345138"/>
          </a:xfrm>
          <a:prstGeom prst="rect">
            <a:avLst/>
          </a:prstGeom>
          <a:noFill/>
        </p:spPr>
      </p:pic>
      <p:grpSp>
        <p:nvGrpSpPr>
          <p:cNvPr id="14" name="Группа 9"/>
          <p:cNvGrpSpPr/>
          <p:nvPr/>
        </p:nvGrpSpPr>
        <p:grpSpPr>
          <a:xfrm>
            <a:off x="-32" y="0"/>
            <a:ext cx="9144032" cy="642918"/>
            <a:chOff x="-32" y="0"/>
            <a:chExt cx="9144032" cy="642918"/>
          </a:xfrm>
          <a:solidFill>
            <a:schemeClr val="tx2">
              <a:lumMod val="20000"/>
              <a:lumOff val="80000"/>
            </a:schemeClr>
          </a:solidFill>
          <a:effectLst/>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pPr lvl="0">
                <a:spcBef>
                  <a:spcPct val="0"/>
                </a:spcBef>
                <a:defRPr/>
              </a:pPr>
              <a:r>
                <a:rPr lang="ru-RU" sz="1600" b="1" smtClean="0">
                  <a:solidFill>
                    <a:srgbClr val="0B02C6"/>
                  </a:solidFill>
                </a:rPr>
                <a:t>Модуль. Эксплуатационные свойства резин</a:t>
              </a:r>
              <a:endParaRPr lang="ru-RU" sz="1600" b="1">
                <a:solidFill>
                  <a:srgbClr val="0B02C6"/>
                </a:solidFill>
              </a:endParaRPr>
            </a:p>
          </p:txBody>
        </p:sp>
        <p:pic>
          <p:nvPicPr>
            <p:cNvPr id="22" name="Рисунок 21"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60000" y="1071546"/>
            <a:ext cx="2330437" cy="317511"/>
          </a:xfrm>
        </p:spPr>
        <p:txBody>
          <a:bodyPr>
            <a:normAutofit fontScale="70000" lnSpcReduction="20000"/>
          </a:bodyPr>
          <a:lstStyle/>
          <a:p>
            <a:pPr algn="ctr"/>
            <a:r>
              <a:rPr lang="ru-RU">
                <a:solidFill>
                  <a:srgbClr val="002060"/>
                </a:solidFill>
              </a:rPr>
              <a:t>Свойства</a:t>
            </a:r>
          </a:p>
        </p:txBody>
      </p:sp>
      <p:sp>
        <p:nvSpPr>
          <p:cNvPr id="4" name="Содержимое 3"/>
          <p:cNvSpPr>
            <a:spLocks noGrp="1"/>
          </p:cNvSpPr>
          <p:nvPr>
            <p:ph sz="half" idx="2"/>
          </p:nvPr>
        </p:nvSpPr>
        <p:spPr>
          <a:xfrm>
            <a:off x="360000" y="1428736"/>
            <a:ext cx="2328850" cy="5000660"/>
          </a:xfrm>
        </p:spPr>
        <p:txBody>
          <a:bodyPr>
            <a:normAutofit/>
          </a:bodyPr>
          <a:lstStyle/>
          <a:p>
            <a:pPr algn="ctr">
              <a:buNone/>
            </a:pPr>
            <a:r>
              <a:rPr lang="ru-RU" sz="1800" b="1">
                <a:solidFill>
                  <a:srgbClr val="C00000"/>
                </a:solidFill>
              </a:rPr>
              <a:t>Твердость</a:t>
            </a:r>
            <a:endParaRPr lang="ru-RU" sz="1800">
              <a:solidFill>
                <a:srgbClr val="C00000"/>
              </a:solidFill>
            </a:endParaRPr>
          </a:p>
        </p:txBody>
      </p:sp>
      <p:sp>
        <p:nvSpPr>
          <p:cNvPr id="5" name="Текст 4"/>
          <p:cNvSpPr>
            <a:spLocks noGrp="1"/>
          </p:cNvSpPr>
          <p:nvPr>
            <p:ph type="body" sz="quarter" idx="3"/>
          </p:nvPr>
        </p:nvSpPr>
        <p:spPr>
          <a:xfrm>
            <a:off x="2786050" y="1071546"/>
            <a:ext cx="5899163" cy="317511"/>
          </a:xfrm>
        </p:spPr>
        <p:txBody>
          <a:bodyPr>
            <a:normAutofit fontScale="70000" lnSpcReduction="20000"/>
          </a:bodyPr>
          <a:lstStyle/>
          <a:p>
            <a:pPr algn="ctr"/>
            <a:r>
              <a:rPr lang="ru-RU">
                <a:solidFill>
                  <a:srgbClr val="002060"/>
                </a:solidFill>
              </a:rPr>
              <a:t>Описание</a:t>
            </a:r>
          </a:p>
        </p:txBody>
      </p:sp>
      <p:sp>
        <p:nvSpPr>
          <p:cNvPr id="7" name="Содержимое 6"/>
          <p:cNvSpPr txBox="1">
            <a:spLocks noGrp="1"/>
          </p:cNvSpPr>
          <p:nvPr>
            <p:ph sz="quarter" idx="4"/>
          </p:nvPr>
        </p:nvSpPr>
        <p:spPr>
          <a:xfrm>
            <a:off x="2714611" y="1428737"/>
            <a:ext cx="6120000" cy="3323987"/>
          </a:xfrm>
          <a:prstGeom prst="rect">
            <a:avLst/>
          </a:prstGeom>
          <a:noFill/>
        </p:spPr>
        <p:txBody>
          <a:bodyPr wrap="square" rtlCol="0">
            <a:spAutoFit/>
          </a:bodyPr>
          <a:lstStyle/>
          <a:p>
            <a:pPr marL="0" indent="0" algn="just">
              <a:spcBef>
                <a:spcPts val="0"/>
              </a:spcBef>
              <a:spcAft>
                <a:spcPts val="600"/>
              </a:spcAft>
              <a:buNone/>
            </a:pPr>
            <a:r>
              <a:rPr lang="ru-RU" sz="2000">
                <a:solidFill>
                  <a:srgbClr val="002060"/>
                </a:solidFill>
              </a:rPr>
              <a:t>Для резины твердость определяется по Шору А (от 0 до 100) и заключается в измерении сопротивления резины погружению в нее индентора (тонкого подпружиненного стержня). </a:t>
            </a:r>
            <a:endParaRPr lang="en-US" sz="2000" smtClean="0">
              <a:solidFill>
                <a:srgbClr val="002060"/>
              </a:solidFill>
            </a:endParaRPr>
          </a:p>
          <a:p>
            <a:pPr marL="0" indent="0" algn="just">
              <a:spcBef>
                <a:spcPts val="0"/>
              </a:spcBef>
              <a:spcAft>
                <a:spcPts val="600"/>
              </a:spcAft>
              <a:buNone/>
            </a:pPr>
            <a:r>
              <a:rPr lang="ru-RU" sz="2000" smtClean="0">
                <a:solidFill>
                  <a:srgbClr val="002060"/>
                </a:solidFill>
              </a:rPr>
              <a:t>Губки </a:t>
            </a:r>
            <a:r>
              <a:rPr lang="ru-RU" sz="2000">
                <a:solidFill>
                  <a:srgbClr val="002060"/>
                </a:solidFill>
              </a:rPr>
              <a:t>(оценочно, так как для них применяется характеристика плотности) имеют твердость по Шору А менее 30, мягкие резины имеют твердость по Шору А менее 50, средней твердости – 50-75, твердые – 76-86, очень твердые – более 88, абсолютно твердое тело имеет твердость 100 ед. по Шору А.</a:t>
            </a:r>
            <a:endParaRPr lang="ru-RU" sz="1800">
              <a:solidFill>
                <a:srgbClr val="002060"/>
              </a:solidFill>
            </a:endParaRPr>
          </a:p>
        </p:txBody>
      </p:sp>
      <p:sp>
        <p:nvSpPr>
          <p:cNvPr id="13" name="Номер слайда 12"/>
          <p:cNvSpPr>
            <a:spLocks noGrp="1"/>
          </p:cNvSpPr>
          <p:nvPr>
            <p:ph type="sldNum" sz="quarter" idx="12"/>
          </p:nvPr>
        </p:nvSpPr>
        <p:spPr/>
        <p:txBody>
          <a:bodyPr/>
          <a:lstStyle/>
          <a:p>
            <a:fld id="{3B46923B-772B-4878-82EA-E2BF3C0C558C}" type="slidenum">
              <a:rPr lang="ru-RU" smtClean="0"/>
              <a:pPr/>
              <a:t>45</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pic>
        <p:nvPicPr>
          <p:cNvPr id="8194" name="Picture 2" descr="D:\Дистант Нано Резина\Дистант курс Резина полимер 2015-10-15\7\images\clip20150923_17.png"/>
          <p:cNvPicPr>
            <a:picLocks noChangeAspect="1" noChangeArrowheads="1"/>
          </p:cNvPicPr>
          <p:nvPr/>
        </p:nvPicPr>
        <p:blipFill>
          <a:blip r:embed="rId4"/>
          <a:srcRect/>
          <a:stretch>
            <a:fillRect/>
          </a:stretch>
        </p:blipFill>
        <p:spPr bwMode="auto">
          <a:xfrm>
            <a:off x="812039" y="2071678"/>
            <a:ext cx="1402507" cy="1966130"/>
          </a:xfrm>
          <a:prstGeom prst="rect">
            <a:avLst/>
          </a:prstGeom>
          <a:noFill/>
        </p:spPr>
      </p:pic>
      <p:grpSp>
        <p:nvGrpSpPr>
          <p:cNvPr id="14" name="Группа 9"/>
          <p:cNvGrpSpPr/>
          <p:nvPr/>
        </p:nvGrpSpPr>
        <p:grpSpPr>
          <a:xfrm>
            <a:off x="-32" y="0"/>
            <a:ext cx="9144032" cy="642918"/>
            <a:chOff x="-32" y="0"/>
            <a:chExt cx="9144032" cy="642918"/>
          </a:xfrm>
          <a:solidFill>
            <a:schemeClr val="tx2">
              <a:lumMod val="20000"/>
              <a:lumOff val="80000"/>
            </a:schemeClr>
          </a:solidFill>
          <a:effectLst/>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pPr lvl="0">
                <a:spcBef>
                  <a:spcPct val="0"/>
                </a:spcBef>
                <a:defRPr/>
              </a:pPr>
              <a:r>
                <a:rPr lang="ru-RU" sz="1600" b="1" smtClean="0">
                  <a:solidFill>
                    <a:srgbClr val="0B02C6"/>
                  </a:solidFill>
                </a:rPr>
                <a:t>Модуль. Эксплуатационные свойства резин</a:t>
              </a:r>
              <a:endParaRPr lang="ru-RU" sz="1600" b="1">
                <a:solidFill>
                  <a:srgbClr val="0B02C6"/>
                </a:solidFill>
              </a:endParaRPr>
            </a:p>
          </p:txBody>
        </p:sp>
        <p:pic>
          <p:nvPicPr>
            <p:cNvPr id="22" name="Рисунок 21"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60000" y="1071546"/>
            <a:ext cx="2330437" cy="317511"/>
          </a:xfrm>
        </p:spPr>
        <p:txBody>
          <a:bodyPr>
            <a:normAutofit fontScale="70000" lnSpcReduction="20000"/>
          </a:bodyPr>
          <a:lstStyle/>
          <a:p>
            <a:pPr algn="ctr"/>
            <a:r>
              <a:rPr lang="ru-RU">
                <a:solidFill>
                  <a:srgbClr val="002060"/>
                </a:solidFill>
              </a:rPr>
              <a:t>Свойства</a:t>
            </a:r>
          </a:p>
        </p:txBody>
      </p:sp>
      <p:sp>
        <p:nvSpPr>
          <p:cNvPr id="4" name="Содержимое 3"/>
          <p:cNvSpPr>
            <a:spLocks noGrp="1"/>
          </p:cNvSpPr>
          <p:nvPr>
            <p:ph sz="half" idx="2"/>
          </p:nvPr>
        </p:nvSpPr>
        <p:spPr>
          <a:xfrm>
            <a:off x="360000" y="1428736"/>
            <a:ext cx="2328850" cy="5000660"/>
          </a:xfrm>
        </p:spPr>
        <p:txBody>
          <a:bodyPr>
            <a:normAutofit/>
          </a:bodyPr>
          <a:lstStyle/>
          <a:p>
            <a:pPr algn="ctr">
              <a:buNone/>
            </a:pPr>
            <a:r>
              <a:rPr lang="ru-RU" sz="1800" b="1">
                <a:solidFill>
                  <a:srgbClr val="C00000"/>
                </a:solidFill>
              </a:rPr>
              <a:t>Атмосферостойкость</a:t>
            </a:r>
            <a:endParaRPr lang="ru-RU" sz="1800">
              <a:solidFill>
                <a:srgbClr val="C00000"/>
              </a:solidFill>
            </a:endParaRPr>
          </a:p>
        </p:txBody>
      </p:sp>
      <p:sp>
        <p:nvSpPr>
          <p:cNvPr id="5" name="Текст 4"/>
          <p:cNvSpPr>
            <a:spLocks noGrp="1"/>
          </p:cNvSpPr>
          <p:nvPr>
            <p:ph type="body" sz="quarter" idx="3"/>
          </p:nvPr>
        </p:nvSpPr>
        <p:spPr>
          <a:xfrm>
            <a:off x="2786050" y="1071546"/>
            <a:ext cx="5899163" cy="317511"/>
          </a:xfrm>
        </p:spPr>
        <p:txBody>
          <a:bodyPr>
            <a:normAutofit fontScale="70000" lnSpcReduction="20000"/>
          </a:bodyPr>
          <a:lstStyle/>
          <a:p>
            <a:pPr algn="ctr"/>
            <a:r>
              <a:rPr lang="ru-RU">
                <a:solidFill>
                  <a:srgbClr val="002060"/>
                </a:solidFill>
              </a:rPr>
              <a:t>Описание</a:t>
            </a:r>
          </a:p>
        </p:txBody>
      </p:sp>
      <p:sp>
        <p:nvSpPr>
          <p:cNvPr id="7" name="Содержимое 6"/>
          <p:cNvSpPr txBox="1">
            <a:spLocks noGrp="1"/>
          </p:cNvSpPr>
          <p:nvPr>
            <p:ph sz="quarter" idx="4"/>
          </p:nvPr>
        </p:nvSpPr>
        <p:spPr>
          <a:xfrm>
            <a:off x="2714611" y="1428737"/>
            <a:ext cx="6120000" cy="3323987"/>
          </a:xfrm>
          <a:prstGeom prst="rect">
            <a:avLst/>
          </a:prstGeom>
          <a:noFill/>
        </p:spPr>
        <p:txBody>
          <a:bodyPr wrap="square" rtlCol="0">
            <a:spAutoFit/>
          </a:bodyPr>
          <a:lstStyle/>
          <a:p>
            <a:pPr marL="0" indent="0" algn="just">
              <a:spcBef>
                <a:spcPts val="0"/>
              </a:spcBef>
              <a:spcAft>
                <a:spcPts val="600"/>
              </a:spcAft>
              <a:buNone/>
            </a:pPr>
            <a:r>
              <a:rPr lang="ru-RU" sz="2000">
                <a:solidFill>
                  <a:srgbClr val="002060"/>
                </a:solidFill>
              </a:rPr>
              <a:t>Способность резин выдерживать в течение длительного времени действие климатических факторов в процессе климатического старения без значительного изменения внешнего вида и технических свойств</a:t>
            </a:r>
            <a:r>
              <a:rPr lang="ru-RU" sz="2000" smtClean="0">
                <a:solidFill>
                  <a:srgbClr val="002060"/>
                </a:solidFill>
              </a:rPr>
              <a:t>.</a:t>
            </a:r>
            <a:endParaRPr lang="en-US" sz="2000" smtClean="0">
              <a:solidFill>
                <a:srgbClr val="002060"/>
              </a:solidFill>
            </a:endParaRPr>
          </a:p>
          <a:p>
            <a:pPr marL="0" indent="0" algn="just">
              <a:spcBef>
                <a:spcPts val="0"/>
              </a:spcBef>
              <a:spcAft>
                <a:spcPts val="600"/>
              </a:spcAft>
              <a:buNone/>
            </a:pPr>
            <a:r>
              <a:rPr lang="ru-RU" sz="2000" smtClean="0">
                <a:solidFill>
                  <a:srgbClr val="002060"/>
                </a:solidFill>
              </a:rPr>
              <a:t>К </a:t>
            </a:r>
            <a:r>
              <a:rPr lang="ru-RU" sz="2000">
                <a:solidFill>
                  <a:srgbClr val="002060"/>
                </a:solidFill>
              </a:rPr>
              <a:t>климатическим факторам относят температуру, влажность и давление воздуха, солнечное излучение, дождь, ветер, пыль, смены температуры, соляной туман, иней, содержание в воздухе коррозионных агентов и озона. </a:t>
            </a:r>
            <a:endParaRPr lang="ru-RU" sz="1800">
              <a:solidFill>
                <a:srgbClr val="002060"/>
              </a:solidFill>
            </a:endParaRPr>
          </a:p>
        </p:txBody>
      </p:sp>
      <p:sp>
        <p:nvSpPr>
          <p:cNvPr id="13" name="Номер слайда 12"/>
          <p:cNvSpPr>
            <a:spLocks noGrp="1"/>
          </p:cNvSpPr>
          <p:nvPr>
            <p:ph type="sldNum" sz="quarter" idx="12"/>
          </p:nvPr>
        </p:nvSpPr>
        <p:spPr/>
        <p:txBody>
          <a:bodyPr/>
          <a:lstStyle/>
          <a:p>
            <a:fld id="{3B46923B-772B-4878-82EA-E2BF3C0C558C}" type="slidenum">
              <a:rPr lang="ru-RU" smtClean="0"/>
              <a:pPr/>
              <a:t>46</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pic>
        <p:nvPicPr>
          <p:cNvPr id="9218" name="Picture 2" descr="D:\Дистант Нано Резина\Дистант курс Резина полимер 2015-10-15\7\images\clip20150923_18.png"/>
          <p:cNvPicPr>
            <a:picLocks noChangeAspect="1" noChangeArrowheads="1"/>
          </p:cNvPicPr>
          <p:nvPr/>
        </p:nvPicPr>
        <p:blipFill>
          <a:blip r:embed="rId4"/>
          <a:srcRect/>
          <a:stretch>
            <a:fillRect/>
          </a:stretch>
        </p:blipFill>
        <p:spPr bwMode="auto">
          <a:xfrm>
            <a:off x="1000100" y="2000240"/>
            <a:ext cx="1011237" cy="2292350"/>
          </a:xfrm>
          <a:prstGeom prst="rect">
            <a:avLst/>
          </a:prstGeom>
          <a:noFill/>
        </p:spPr>
      </p:pic>
      <p:grpSp>
        <p:nvGrpSpPr>
          <p:cNvPr id="14" name="Группа 9"/>
          <p:cNvGrpSpPr/>
          <p:nvPr/>
        </p:nvGrpSpPr>
        <p:grpSpPr>
          <a:xfrm>
            <a:off x="-32" y="0"/>
            <a:ext cx="9144032" cy="642918"/>
            <a:chOff x="-32" y="0"/>
            <a:chExt cx="9144032" cy="642918"/>
          </a:xfrm>
          <a:solidFill>
            <a:schemeClr val="tx2">
              <a:lumMod val="20000"/>
              <a:lumOff val="80000"/>
            </a:schemeClr>
          </a:solidFill>
          <a:effectLst/>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pPr lvl="0">
                <a:spcBef>
                  <a:spcPct val="0"/>
                </a:spcBef>
                <a:defRPr/>
              </a:pPr>
              <a:r>
                <a:rPr lang="ru-RU" sz="1600" b="1" smtClean="0">
                  <a:solidFill>
                    <a:srgbClr val="0B02C6"/>
                  </a:solidFill>
                </a:rPr>
                <a:t>Модуль. Эксплуатационные свойства резин</a:t>
              </a:r>
              <a:endParaRPr lang="ru-RU" sz="1600" b="1">
                <a:solidFill>
                  <a:srgbClr val="0B02C6"/>
                </a:solidFill>
              </a:endParaRPr>
            </a:p>
          </p:txBody>
        </p:sp>
        <p:pic>
          <p:nvPicPr>
            <p:cNvPr id="22" name="Рисунок 21"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Текст 2"/>
          <p:cNvSpPr>
            <a:spLocks noGrp="1"/>
          </p:cNvSpPr>
          <p:nvPr>
            <p:ph type="body" idx="1"/>
          </p:nvPr>
        </p:nvSpPr>
        <p:spPr>
          <a:xfrm>
            <a:off x="360000" y="1071546"/>
            <a:ext cx="2330437" cy="317511"/>
          </a:xfrm>
        </p:spPr>
        <p:txBody>
          <a:bodyPr>
            <a:normAutofit fontScale="70000" lnSpcReduction="20000"/>
          </a:bodyPr>
          <a:lstStyle/>
          <a:p>
            <a:pPr algn="ctr"/>
            <a:r>
              <a:rPr lang="ru-RU">
                <a:solidFill>
                  <a:srgbClr val="002060"/>
                </a:solidFill>
              </a:rPr>
              <a:t>Свойства</a:t>
            </a:r>
          </a:p>
        </p:txBody>
      </p:sp>
      <p:sp>
        <p:nvSpPr>
          <p:cNvPr id="4" name="Содержимое 3"/>
          <p:cNvSpPr>
            <a:spLocks noGrp="1"/>
          </p:cNvSpPr>
          <p:nvPr>
            <p:ph sz="half" idx="2"/>
          </p:nvPr>
        </p:nvSpPr>
        <p:spPr>
          <a:xfrm>
            <a:off x="360000" y="1428736"/>
            <a:ext cx="2328850" cy="5000660"/>
          </a:xfrm>
        </p:spPr>
        <p:txBody>
          <a:bodyPr>
            <a:normAutofit/>
          </a:bodyPr>
          <a:lstStyle/>
          <a:p>
            <a:pPr marL="0" indent="0" algn="ctr">
              <a:buNone/>
            </a:pPr>
            <a:r>
              <a:rPr lang="ru-RU" sz="1800" b="1">
                <a:solidFill>
                  <a:srgbClr val="C00000"/>
                </a:solidFill>
              </a:rPr>
              <a:t>Водостойкость, пароводостойкость</a:t>
            </a:r>
            <a:endParaRPr lang="ru-RU" sz="1800">
              <a:solidFill>
                <a:srgbClr val="C00000"/>
              </a:solidFill>
            </a:endParaRPr>
          </a:p>
        </p:txBody>
      </p:sp>
      <p:sp>
        <p:nvSpPr>
          <p:cNvPr id="5" name="Текст 4"/>
          <p:cNvSpPr>
            <a:spLocks noGrp="1"/>
          </p:cNvSpPr>
          <p:nvPr>
            <p:ph type="body" sz="quarter" idx="3"/>
          </p:nvPr>
        </p:nvSpPr>
        <p:spPr>
          <a:xfrm>
            <a:off x="2786050" y="1071546"/>
            <a:ext cx="5899163" cy="317511"/>
          </a:xfrm>
        </p:spPr>
        <p:txBody>
          <a:bodyPr>
            <a:normAutofit fontScale="70000" lnSpcReduction="20000"/>
          </a:bodyPr>
          <a:lstStyle/>
          <a:p>
            <a:pPr algn="ctr"/>
            <a:r>
              <a:rPr lang="ru-RU">
                <a:solidFill>
                  <a:srgbClr val="002060"/>
                </a:solidFill>
              </a:rPr>
              <a:t>Описание</a:t>
            </a:r>
          </a:p>
        </p:txBody>
      </p:sp>
      <p:sp>
        <p:nvSpPr>
          <p:cNvPr id="7" name="Содержимое 6"/>
          <p:cNvSpPr txBox="1">
            <a:spLocks noGrp="1"/>
          </p:cNvSpPr>
          <p:nvPr>
            <p:ph sz="quarter" idx="4"/>
          </p:nvPr>
        </p:nvSpPr>
        <p:spPr>
          <a:xfrm>
            <a:off x="2714611" y="1428737"/>
            <a:ext cx="6120000" cy="4862870"/>
          </a:xfrm>
          <a:prstGeom prst="rect">
            <a:avLst/>
          </a:prstGeom>
          <a:noFill/>
        </p:spPr>
        <p:txBody>
          <a:bodyPr wrap="square" rtlCol="0">
            <a:spAutoFit/>
          </a:bodyPr>
          <a:lstStyle/>
          <a:p>
            <a:pPr marL="0" indent="0" algn="just">
              <a:spcBef>
                <a:spcPts val="0"/>
              </a:spcBef>
              <a:spcAft>
                <a:spcPts val="600"/>
              </a:spcAft>
              <a:buNone/>
            </a:pPr>
            <a:r>
              <a:rPr lang="ru-RU" sz="2000">
                <a:solidFill>
                  <a:srgbClr val="002060"/>
                </a:solidFill>
              </a:rPr>
              <a:t>Стойкость резин к воздействию воды (в т.ч. кипящей и перегретой) и пара. Воздействие воды на резинотехнические изделия приводит к вымыванию стабилизаторов и защитных веществ, что ускоряет последующие процессы старения. Кипящая вода и пар, помимо этого, ускоряют процессы старения и термоокисления резины</a:t>
            </a:r>
            <a:r>
              <a:rPr lang="ru-RU" sz="2000" smtClean="0">
                <a:solidFill>
                  <a:srgbClr val="002060"/>
                </a:solidFill>
              </a:rPr>
              <a:t>.</a:t>
            </a:r>
            <a:endParaRPr lang="en-US" sz="2000" smtClean="0">
              <a:solidFill>
                <a:srgbClr val="002060"/>
              </a:solidFill>
            </a:endParaRPr>
          </a:p>
          <a:p>
            <a:pPr marL="0" indent="0" algn="just">
              <a:spcBef>
                <a:spcPts val="0"/>
              </a:spcBef>
              <a:spcAft>
                <a:spcPts val="600"/>
              </a:spcAft>
              <a:buNone/>
            </a:pPr>
            <a:r>
              <a:rPr lang="ru-RU" sz="2000" smtClean="0">
                <a:solidFill>
                  <a:srgbClr val="002060"/>
                </a:solidFill>
              </a:rPr>
              <a:t>Пароводостойкость </a:t>
            </a:r>
            <a:r>
              <a:rPr lang="ru-RU" sz="2000">
                <a:solidFill>
                  <a:srgbClr val="002060"/>
                </a:solidFill>
              </a:rPr>
              <a:t>достигается подбором марки каучука, вулканизующей группы и введением в рецептуру резиновой смеси специальных компонентов. Пароводостойкость - особо важная характеристика для тонкостенных РТИ, работающих одновременно в контакте с водой и воздухом. Лучшая пароводостойскость у резин на основе ЭПК (этиленпропиленового каучука</a:t>
            </a:r>
            <a:r>
              <a:rPr lang="ru-RU" sz="2000" smtClean="0">
                <a:solidFill>
                  <a:srgbClr val="002060"/>
                </a:solidFill>
              </a:rPr>
              <a:t>)</a:t>
            </a:r>
            <a:r>
              <a:rPr lang="en-US" sz="2000">
                <a:solidFill>
                  <a:srgbClr val="002060"/>
                </a:solidFill>
              </a:rPr>
              <a:t>.</a:t>
            </a:r>
            <a:endParaRPr lang="ru-RU" sz="1800">
              <a:solidFill>
                <a:srgbClr val="002060"/>
              </a:solidFill>
            </a:endParaRPr>
          </a:p>
        </p:txBody>
      </p:sp>
      <p:sp>
        <p:nvSpPr>
          <p:cNvPr id="15" name="Номер слайда 14"/>
          <p:cNvSpPr>
            <a:spLocks noGrp="1"/>
          </p:cNvSpPr>
          <p:nvPr>
            <p:ph type="sldNum" sz="quarter" idx="12"/>
          </p:nvPr>
        </p:nvSpPr>
        <p:spPr/>
        <p:txBody>
          <a:bodyPr/>
          <a:lstStyle/>
          <a:p>
            <a:fld id="{3B46923B-772B-4878-82EA-E2BF3C0C558C}" type="slidenum">
              <a:rPr lang="ru-RU" smtClean="0"/>
              <a:pPr/>
              <a:t>47</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pic>
        <p:nvPicPr>
          <p:cNvPr id="10242" name="Picture 2" descr="D:\Дистант Нано Резина\Дистант курс Резина полимер 2015-10-15\7\images\clip20150923_20.png"/>
          <p:cNvPicPr>
            <a:picLocks noChangeAspect="1" noChangeArrowheads="1"/>
          </p:cNvPicPr>
          <p:nvPr/>
        </p:nvPicPr>
        <p:blipFill>
          <a:blip r:embed="rId4"/>
          <a:srcRect/>
          <a:stretch>
            <a:fillRect/>
          </a:stretch>
        </p:blipFill>
        <p:spPr bwMode="auto">
          <a:xfrm>
            <a:off x="447649" y="3927478"/>
            <a:ext cx="2120900" cy="1011237"/>
          </a:xfrm>
          <a:prstGeom prst="rect">
            <a:avLst/>
          </a:prstGeom>
          <a:noFill/>
        </p:spPr>
      </p:pic>
      <p:pic>
        <p:nvPicPr>
          <p:cNvPr id="10243" name="Picture 3" descr="D:\Дистант Нано Резина\Дистант курс Резина полимер 2015-10-15\7\images\clip20150923_19.png"/>
          <p:cNvPicPr>
            <a:picLocks noChangeAspect="1" noChangeArrowheads="1"/>
          </p:cNvPicPr>
          <p:nvPr/>
        </p:nvPicPr>
        <p:blipFill>
          <a:blip r:embed="rId5"/>
          <a:srcRect/>
          <a:stretch>
            <a:fillRect/>
          </a:stretch>
        </p:blipFill>
        <p:spPr bwMode="auto">
          <a:xfrm>
            <a:off x="928662" y="2285992"/>
            <a:ext cx="1158875" cy="1152525"/>
          </a:xfrm>
          <a:prstGeom prst="rect">
            <a:avLst/>
          </a:prstGeom>
          <a:noFill/>
        </p:spPr>
      </p:pic>
      <p:grpSp>
        <p:nvGrpSpPr>
          <p:cNvPr id="21" name="Группа 9"/>
          <p:cNvGrpSpPr/>
          <p:nvPr/>
        </p:nvGrpSpPr>
        <p:grpSpPr>
          <a:xfrm>
            <a:off x="-32" y="0"/>
            <a:ext cx="9144032" cy="642918"/>
            <a:chOff x="-32" y="0"/>
            <a:chExt cx="9144032" cy="642918"/>
          </a:xfrm>
          <a:solidFill>
            <a:schemeClr val="tx2">
              <a:lumMod val="20000"/>
              <a:lumOff val="80000"/>
            </a:schemeClr>
          </a:solidFill>
          <a:effectLst/>
        </p:grpSpPr>
        <p:sp>
          <p:nvSpPr>
            <p:cNvPr id="22" name="Прямоугольник 2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pPr lvl="0">
                <a:spcBef>
                  <a:spcPct val="0"/>
                </a:spcBef>
                <a:defRPr/>
              </a:pPr>
              <a:r>
                <a:rPr lang="ru-RU" sz="1600" b="1" smtClean="0">
                  <a:solidFill>
                    <a:srgbClr val="0B02C6"/>
                  </a:solidFill>
                </a:rPr>
                <a:t>Модуль. Эксплуатационные свойства резин</a:t>
              </a:r>
              <a:endParaRPr lang="ru-RU" sz="1600" b="1">
                <a:solidFill>
                  <a:srgbClr val="0B02C6"/>
                </a:solidFill>
              </a:endParaRPr>
            </a:p>
          </p:txBody>
        </p:sp>
        <p:pic>
          <p:nvPicPr>
            <p:cNvPr id="24" name="Рисунок 23" descr="logo_lable_s-vfu_clear.png"/>
            <p:cNvPicPr>
              <a:picLocks noChangeAspect="1"/>
            </p:cNvPicPr>
            <p:nvPr/>
          </p:nvPicPr>
          <p:blipFill>
            <a:blip r:embed="rId6"/>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2786050" y="1071546"/>
            <a:ext cx="5899163" cy="317511"/>
          </a:xfrm>
        </p:spPr>
        <p:txBody>
          <a:bodyPr>
            <a:normAutofit fontScale="70000" lnSpcReduction="20000"/>
          </a:bodyPr>
          <a:lstStyle/>
          <a:p>
            <a:pPr algn="ctr"/>
            <a:r>
              <a:rPr lang="ru-RU">
                <a:solidFill>
                  <a:srgbClr val="002060"/>
                </a:solidFill>
              </a:rPr>
              <a:t>Описание</a:t>
            </a:r>
          </a:p>
        </p:txBody>
      </p:sp>
      <p:sp>
        <p:nvSpPr>
          <p:cNvPr id="4" name="Содержимое 3"/>
          <p:cNvSpPr>
            <a:spLocks noGrp="1"/>
          </p:cNvSpPr>
          <p:nvPr>
            <p:ph sz="half" idx="2"/>
          </p:nvPr>
        </p:nvSpPr>
        <p:spPr>
          <a:xfrm>
            <a:off x="360000" y="1428736"/>
            <a:ext cx="2328850" cy="5000660"/>
          </a:xfrm>
        </p:spPr>
        <p:txBody>
          <a:bodyPr>
            <a:normAutofit/>
          </a:bodyPr>
          <a:lstStyle/>
          <a:p>
            <a:pPr marL="0" indent="0" algn="ctr">
              <a:buNone/>
            </a:pPr>
            <a:r>
              <a:rPr lang="ru-RU" sz="1800" b="1">
                <a:solidFill>
                  <a:srgbClr val="C00000"/>
                </a:solidFill>
              </a:rPr>
              <a:t>Стойкость к воздействию вакуума</a:t>
            </a:r>
            <a:endParaRPr lang="ru-RU" sz="1800">
              <a:solidFill>
                <a:srgbClr val="C00000"/>
              </a:solidFill>
            </a:endParaRPr>
          </a:p>
        </p:txBody>
      </p:sp>
      <p:sp>
        <p:nvSpPr>
          <p:cNvPr id="7" name="Содержимое 6"/>
          <p:cNvSpPr txBox="1">
            <a:spLocks noGrp="1"/>
          </p:cNvSpPr>
          <p:nvPr>
            <p:ph sz="quarter" idx="4"/>
          </p:nvPr>
        </p:nvSpPr>
        <p:spPr>
          <a:xfrm>
            <a:off x="2714611" y="1428737"/>
            <a:ext cx="6120000" cy="4247317"/>
          </a:xfrm>
          <a:prstGeom prst="rect">
            <a:avLst/>
          </a:prstGeom>
          <a:noFill/>
        </p:spPr>
        <p:txBody>
          <a:bodyPr wrap="square" rtlCol="0">
            <a:spAutoFit/>
          </a:bodyPr>
          <a:lstStyle/>
          <a:p>
            <a:pPr marL="0" indent="0" algn="just">
              <a:spcBef>
                <a:spcPts val="0"/>
              </a:spcBef>
              <a:spcAft>
                <a:spcPts val="600"/>
              </a:spcAft>
              <a:buNone/>
            </a:pPr>
            <a:r>
              <a:rPr lang="ru-RU" sz="2000">
                <a:solidFill>
                  <a:srgbClr val="002060"/>
                </a:solidFill>
              </a:rPr>
              <a:t>Способность резин сохранять свойства и работоспособность в вакууме (или при давлениях значительно ниже атмосферных). Характеризуется газовыделением и газопроницаемостью резин. Газовыделение (испарение компонентов резины) приводит к изменению свойств резины, а также к нежелательным эффектам для уплотняемого оборудования из-за конденсации продуктов испарения. </a:t>
            </a:r>
            <a:endParaRPr lang="en-US" sz="2000" smtClean="0">
              <a:solidFill>
                <a:srgbClr val="002060"/>
              </a:solidFill>
            </a:endParaRPr>
          </a:p>
          <a:p>
            <a:pPr marL="0" indent="0" algn="just">
              <a:spcBef>
                <a:spcPts val="0"/>
              </a:spcBef>
              <a:spcAft>
                <a:spcPts val="600"/>
              </a:spcAft>
              <a:buNone/>
            </a:pPr>
            <a:r>
              <a:rPr lang="ru-RU" sz="2000" smtClean="0">
                <a:solidFill>
                  <a:srgbClr val="002060"/>
                </a:solidFill>
              </a:rPr>
              <a:t>Обычно </a:t>
            </a:r>
            <a:r>
              <a:rPr lang="ru-RU" sz="2000">
                <a:solidFill>
                  <a:srgbClr val="002060"/>
                </a:solidFill>
              </a:rPr>
              <a:t>срок службы уплотнений «вакуум-воздух» меньше, чем уплотнений «воздух-воздух», так как вакуум способствует ускорению окисления из-за более интенсивной «прокачки» воздуха через резину. </a:t>
            </a:r>
            <a:endParaRPr lang="ru-RU" sz="1800">
              <a:solidFill>
                <a:srgbClr val="002060"/>
              </a:solidFill>
            </a:endParaRPr>
          </a:p>
        </p:txBody>
      </p:sp>
      <p:sp>
        <p:nvSpPr>
          <p:cNvPr id="14" name="Номер слайда 13"/>
          <p:cNvSpPr>
            <a:spLocks noGrp="1"/>
          </p:cNvSpPr>
          <p:nvPr>
            <p:ph type="sldNum" sz="quarter" idx="12"/>
          </p:nvPr>
        </p:nvSpPr>
        <p:spPr/>
        <p:txBody>
          <a:bodyPr/>
          <a:lstStyle/>
          <a:p>
            <a:fld id="{3B46923B-772B-4878-82EA-E2BF3C0C558C}" type="slidenum">
              <a:rPr lang="ru-RU" smtClean="0"/>
              <a:pPr/>
              <a:t>48</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sp>
        <p:nvSpPr>
          <p:cNvPr id="13" name="Текст 2"/>
          <p:cNvSpPr txBox="1">
            <a:spLocks/>
          </p:cNvSpPr>
          <p:nvPr/>
        </p:nvSpPr>
        <p:spPr>
          <a:xfrm>
            <a:off x="357158" y="1071546"/>
            <a:ext cx="2330437" cy="317511"/>
          </a:xfrm>
          <a:prstGeom prst="rect">
            <a:avLst/>
          </a:prstGeom>
        </p:spPr>
        <p:txBody>
          <a:bodyPr vert="horz" lIns="91440" tIns="45720" rIns="91440" bIns="45720" rtlCol="0" anchor="b">
            <a:normAutofit fontScale="70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400" b="1" i="0" u="none" strike="noStrike" kern="1200" cap="none" spc="0" normalizeH="0" baseline="0" noProof="0" smtClean="0">
                <a:ln>
                  <a:noFill/>
                </a:ln>
                <a:solidFill>
                  <a:srgbClr val="002060"/>
                </a:solidFill>
                <a:effectLst/>
                <a:uLnTx/>
                <a:uFillTx/>
                <a:latin typeface="+mn-lt"/>
                <a:ea typeface="+mn-ea"/>
                <a:cs typeface="+mn-cs"/>
              </a:rPr>
              <a:t>Свойства</a:t>
            </a:r>
          </a:p>
        </p:txBody>
      </p:sp>
      <p:pic>
        <p:nvPicPr>
          <p:cNvPr id="11267" name="Picture 3" descr="D:\Дистант Нано Резина\Дистант курс Резина полимер 2015-10-15\7\images\clip20150923_21.png"/>
          <p:cNvPicPr>
            <a:picLocks noChangeAspect="1" noChangeArrowheads="1"/>
          </p:cNvPicPr>
          <p:nvPr/>
        </p:nvPicPr>
        <p:blipFill>
          <a:blip r:embed="rId4"/>
          <a:srcRect/>
          <a:stretch>
            <a:fillRect/>
          </a:stretch>
        </p:blipFill>
        <p:spPr bwMode="auto">
          <a:xfrm>
            <a:off x="785786" y="2571744"/>
            <a:ext cx="1584325" cy="1195387"/>
          </a:xfrm>
          <a:prstGeom prst="rect">
            <a:avLst/>
          </a:prstGeom>
          <a:noFill/>
        </p:spPr>
      </p:pic>
      <p:grpSp>
        <p:nvGrpSpPr>
          <p:cNvPr id="20" name="Группа 9"/>
          <p:cNvGrpSpPr/>
          <p:nvPr/>
        </p:nvGrpSpPr>
        <p:grpSpPr>
          <a:xfrm>
            <a:off x="-32" y="0"/>
            <a:ext cx="9144032" cy="642918"/>
            <a:chOff x="-32" y="0"/>
            <a:chExt cx="9144032" cy="642918"/>
          </a:xfrm>
          <a:solidFill>
            <a:schemeClr val="tx2">
              <a:lumMod val="20000"/>
              <a:lumOff val="80000"/>
            </a:schemeClr>
          </a:solidFill>
          <a:effectLst/>
        </p:grpSpPr>
        <p:sp>
          <p:nvSpPr>
            <p:cNvPr id="21" name="Прямоугольник 20"/>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pPr lvl="0">
                <a:spcBef>
                  <a:spcPct val="0"/>
                </a:spcBef>
                <a:defRPr/>
              </a:pPr>
              <a:r>
                <a:rPr lang="ru-RU" sz="1600" b="1" smtClean="0">
                  <a:solidFill>
                    <a:srgbClr val="0B02C6"/>
                  </a:solidFill>
                </a:rPr>
                <a:t>Модуль. Эксплуатационные свойства резин</a:t>
              </a:r>
              <a:endParaRPr lang="ru-RU" sz="1600" b="1">
                <a:solidFill>
                  <a:srgbClr val="0B02C6"/>
                </a:solidFill>
              </a:endParaRPr>
            </a:p>
          </p:txBody>
        </p:sp>
        <p:pic>
          <p:nvPicPr>
            <p:cNvPr id="23" name="Рисунок 22"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Текст 2"/>
          <p:cNvSpPr>
            <a:spLocks noGrp="1"/>
          </p:cNvSpPr>
          <p:nvPr>
            <p:ph type="body" idx="1"/>
          </p:nvPr>
        </p:nvSpPr>
        <p:spPr>
          <a:xfrm>
            <a:off x="360000" y="1071546"/>
            <a:ext cx="2330437" cy="317511"/>
          </a:xfrm>
        </p:spPr>
        <p:txBody>
          <a:bodyPr>
            <a:normAutofit fontScale="70000" lnSpcReduction="20000"/>
          </a:bodyPr>
          <a:lstStyle/>
          <a:p>
            <a:pPr algn="ctr"/>
            <a:r>
              <a:rPr lang="ru-RU">
                <a:solidFill>
                  <a:srgbClr val="002060"/>
                </a:solidFill>
              </a:rPr>
              <a:t>Свойства</a:t>
            </a:r>
          </a:p>
        </p:txBody>
      </p:sp>
      <p:sp>
        <p:nvSpPr>
          <p:cNvPr id="4" name="Содержимое 3"/>
          <p:cNvSpPr>
            <a:spLocks noGrp="1"/>
          </p:cNvSpPr>
          <p:nvPr>
            <p:ph sz="half" idx="2"/>
          </p:nvPr>
        </p:nvSpPr>
        <p:spPr>
          <a:xfrm>
            <a:off x="360000" y="1428736"/>
            <a:ext cx="2328850" cy="5000660"/>
          </a:xfrm>
        </p:spPr>
        <p:txBody>
          <a:bodyPr>
            <a:normAutofit/>
          </a:bodyPr>
          <a:lstStyle/>
          <a:p>
            <a:pPr algn="ctr">
              <a:buNone/>
            </a:pPr>
            <a:r>
              <a:rPr lang="ru-RU" sz="1800" b="1">
                <a:solidFill>
                  <a:srgbClr val="C00000"/>
                </a:solidFill>
              </a:rPr>
              <a:t>Газопроницаемость</a:t>
            </a:r>
            <a:endParaRPr lang="ru-RU" sz="1800">
              <a:solidFill>
                <a:srgbClr val="C00000"/>
              </a:solidFill>
            </a:endParaRPr>
          </a:p>
        </p:txBody>
      </p:sp>
      <p:sp>
        <p:nvSpPr>
          <p:cNvPr id="5" name="Текст 4"/>
          <p:cNvSpPr>
            <a:spLocks noGrp="1"/>
          </p:cNvSpPr>
          <p:nvPr>
            <p:ph type="body" sz="quarter" idx="3"/>
          </p:nvPr>
        </p:nvSpPr>
        <p:spPr>
          <a:xfrm>
            <a:off x="2786050" y="1071546"/>
            <a:ext cx="5899163" cy="317511"/>
          </a:xfrm>
        </p:spPr>
        <p:txBody>
          <a:bodyPr>
            <a:normAutofit fontScale="70000" lnSpcReduction="20000"/>
          </a:bodyPr>
          <a:lstStyle/>
          <a:p>
            <a:pPr algn="ctr"/>
            <a:r>
              <a:rPr lang="ru-RU">
                <a:solidFill>
                  <a:srgbClr val="002060"/>
                </a:solidFill>
              </a:rPr>
              <a:t>Описание</a:t>
            </a:r>
          </a:p>
        </p:txBody>
      </p:sp>
      <p:sp>
        <p:nvSpPr>
          <p:cNvPr id="7" name="Содержимое 6"/>
          <p:cNvSpPr txBox="1">
            <a:spLocks noGrp="1"/>
          </p:cNvSpPr>
          <p:nvPr>
            <p:ph sz="quarter" idx="4"/>
          </p:nvPr>
        </p:nvSpPr>
        <p:spPr>
          <a:xfrm>
            <a:off x="2714611" y="1428737"/>
            <a:ext cx="6120000" cy="3539430"/>
          </a:xfrm>
          <a:prstGeom prst="rect">
            <a:avLst/>
          </a:prstGeom>
          <a:noFill/>
        </p:spPr>
        <p:txBody>
          <a:bodyPr wrap="square" rtlCol="0">
            <a:spAutoFit/>
          </a:bodyPr>
          <a:lstStyle/>
          <a:p>
            <a:pPr marL="0" indent="0" algn="just">
              <a:spcBef>
                <a:spcPts val="0"/>
              </a:spcBef>
              <a:spcAft>
                <a:spcPts val="600"/>
              </a:spcAft>
              <a:buNone/>
            </a:pPr>
            <a:r>
              <a:rPr lang="ru-RU" sz="2000">
                <a:solidFill>
                  <a:srgbClr val="002060"/>
                </a:solidFill>
              </a:rPr>
              <a:t>Свойство резинотехнического изделия, работающего на границе двух сред пропускать через свою поверхность определенное количество газа (пара). Характеризуется количеством газа в 1 см</a:t>
            </a:r>
            <a:r>
              <a:rPr lang="ru-RU" sz="2000" baseline="30000">
                <a:solidFill>
                  <a:srgbClr val="002060"/>
                </a:solidFill>
              </a:rPr>
              <a:t>3</a:t>
            </a:r>
            <a:r>
              <a:rPr lang="ru-RU" sz="2000">
                <a:solidFill>
                  <a:srgbClr val="002060"/>
                </a:solidFill>
              </a:rPr>
              <a:t>, проходящего через мембрану толщиной 1 см и площадью 1 см</a:t>
            </a:r>
            <a:r>
              <a:rPr lang="ru-RU" sz="2000" baseline="30000">
                <a:solidFill>
                  <a:srgbClr val="002060"/>
                </a:solidFill>
              </a:rPr>
              <a:t>2</a:t>
            </a:r>
            <a:r>
              <a:rPr lang="ru-RU" sz="2000">
                <a:solidFill>
                  <a:srgbClr val="002060"/>
                </a:solidFill>
              </a:rPr>
              <a:t>, при разности давления 1 атм. </a:t>
            </a:r>
            <a:endParaRPr lang="en-US" sz="2000" smtClean="0">
              <a:solidFill>
                <a:srgbClr val="002060"/>
              </a:solidFill>
            </a:endParaRPr>
          </a:p>
          <a:p>
            <a:pPr marL="0" indent="0" algn="just">
              <a:spcBef>
                <a:spcPts val="0"/>
              </a:spcBef>
              <a:spcAft>
                <a:spcPts val="600"/>
              </a:spcAft>
              <a:buNone/>
            </a:pPr>
            <a:r>
              <a:rPr lang="ru-RU" sz="2000" smtClean="0">
                <a:solidFill>
                  <a:srgbClr val="002060"/>
                </a:solidFill>
              </a:rPr>
              <a:t>Газопроницаемость </a:t>
            </a:r>
            <a:r>
              <a:rPr lang="ru-RU" sz="2000">
                <a:solidFill>
                  <a:srgbClr val="002060"/>
                </a:solidFill>
              </a:rPr>
              <a:t>связана с процессами растворения газа (пара) в резине на одной стороне уплотняемой среды и последующего испарения с другой стороны. Зависит от марки каучука, температуры и состава уплотняемой среды.</a:t>
            </a:r>
            <a:endParaRPr lang="ru-RU" sz="1800">
              <a:solidFill>
                <a:srgbClr val="002060"/>
              </a:solidFill>
            </a:endParaRPr>
          </a:p>
        </p:txBody>
      </p:sp>
      <p:sp>
        <p:nvSpPr>
          <p:cNvPr id="13" name="Номер слайда 12"/>
          <p:cNvSpPr>
            <a:spLocks noGrp="1"/>
          </p:cNvSpPr>
          <p:nvPr>
            <p:ph type="sldNum" sz="quarter" idx="12"/>
          </p:nvPr>
        </p:nvSpPr>
        <p:spPr/>
        <p:txBody>
          <a:bodyPr/>
          <a:lstStyle/>
          <a:p>
            <a:fld id="{3B46923B-772B-4878-82EA-E2BF3C0C558C}" type="slidenum">
              <a:rPr lang="ru-RU" smtClean="0"/>
              <a:pPr/>
              <a:t>49</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pic>
        <p:nvPicPr>
          <p:cNvPr id="12290" name="Picture 2" descr="D:\Дистант Нано Резина\Дистант курс Резина полимер 2015-10-15\7\images\clip20150923_22.png"/>
          <p:cNvPicPr>
            <a:picLocks noChangeAspect="1" noChangeArrowheads="1"/>
          </p:cNvPicPr>
          <p:nvPr/>
        </p:nvPicPr>
        <p:blipFill>
          <a:blip r:embed="rId4"/>
          <a:srcRect/>
          <a:stretch>
            <a:fillRect/>
          </a:stretch>
        </p:blipFill>
        <p:spPr bwMode="auto">
          <a:xfrm>
            <a:off x="714348" y="2071678"/>
            <a:ext cx="1654293" cy="1267468"/>
          </a:xfrm>
          <a:prstGeom prst="rect">
            <a:avLst/>
          </a:prstGeom>
          <a:noFill/>
        </p:spPr>
      </p:pic>
      <p:grpSp>
        <p:nvGrpSpPr>
          <p:cNvPr id="20" name="Группа 9"/>
          <p:cNvGrpSpPr/>
          <p:nvPr/>
        </p:nvGrpSpPr>
        <p:grpSpPr>
          <a:xfrm>
            <a:off x="-32" y="0"/>
            <a:ext cx="9144032" cy="642918"/>
            <a:chOff x="-32" y="0"/>
            <a:chExt cx="9144032" cy="642918"/>
          </a:xfrm>
          <a:solidFill>
            <a:schemeClr val="tx2">
              <a:lumMod val="20000"/>
              <a:lumOff val="80000"/>
            </a:schemeClr>
          </a:solidFill>
          <a:effectLst/>
        </p:grpSpPr>
        <p:sp>
          <p:nvSpPr>
            <p:cNvPr id="21" name="Прямоугольник 20"/>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pPr lvl="0">
                <a:spcBef>
                  <a:spcPct val="0"/>
                </a:spcBef>
                <a:defRPr/>
              </a:pPr>
              <a:r>
                <a:rPr lang="ru-RU" sz="1600" b="1" smtClean="0">
                  <a:solidFill>
                    <a:srgbClr val="0B02C6"/>
                  </a:solidFill>
                </a:rPr>
                <a:t>Модуль. Эксплуатационные свойства резин</a:t>
              </a:r>
              <a:endParaRPr lang="ru-RU" sz="1600" b="1">
                <a:solidFill>
                  <a:srgbClr val="0B02C6"/>
                </a:solidFill>
              </a:endParaRPr>
            </a:p>
          </p:txBody>
        </p:sp>
        <p:pic>
          <p:nvPicPr>
            <p:cNvPr id="23" name="Рисунок 22"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60000" y="684000"/>
            <a:ext cx="8460000" cy="5531082"/>
          </a:xfrm>
        </p:spPr>
        <p:txBody>
          <a:bodyPr>
            <a:noAutofit/>
          </a:bodyPr>
          <a:lstStyle/>
          <a:p>
            <a:pPr marL="0" indent="0" algn="just">
              <a:buNone/>
            </a:pPr>
            <a:r>
              <a:rPr lang="ru-RU" sz="2200" smtClean="0">
                <a:solidFill>
                  <a:srgbClr val="002060"/>
                </a:solidFill>
              </a:rPr>
              <a:t>Эластомерные материалы (резины) имеют существенное отличие от других полимерных материалов: </a:t>
            </a:r>
          </a:p>
          <a:p>
            <a:pPr marL="0" lvl="0" indent="0" algn="just">
              <a:buNone/>
            </a:pPr>
            <a:r>
              <a:rPr lang="ru-RU" sz="2200" smtClean="0">
                <a:solidFill>
                  <a:srgbClr val="002060"/>
                </a:solidFill>
              </a:rPr>
              <a:t>·  </a:t>
            </a:r>
            <a:r>
              <a:rPr lang="ru-RU" sz="2200" b="1" smtClean="0">
                <a:solidFill>
                  <a:srgbClr val="002060"/>
                </a:solidFill>
              </a:rPr>
              <a:t>по основному свойству – высокоэластичности, </a:t>
            </a:r>
            <a:r>
              <a:rPr lang="ru-RU" sz="2200" smtClean="0">
                <a:solidFill>
                  <a:srgbClr val="002060"/>
                </a:solidFill>
              </a:rPr>
              <a:t>присущему только этому классу материалов, и обусловленному образованием сетчатой структуры во время процесса вулканизации; </a:t>
            </a:r>
          </a:p>
          <a:p>
            <a:pPr marL="0" lvl="0" indent="0" algn="just">
              <a:buNone/>
            </a:pPr>
            <a:r>
              <a:rPr lang="ru-RU" sz="2200" smtClean="0">
                <a:solidFill>
                  <a:srgbClr val="002060"/>
                </a:solidFill>
              </a:rPr>
              <a:t>·  </a:t>
            </a:r>
            <a:r>
              <a:rPr lang="ru-RU" sz="2200" b="1" smtClean="0">
                <a:solidFill>
                  <a:srgbClr val="002060"/>
                </a:solidFill>
              </a:rPr>
              <a:t>по своему составу. </a:t>
            </a:r>
            <a:r>
              <a:rPr lang="ru-RU" sz="2200" smtClean="0">
                <a:solidFill>
                  <a:srgbClr val="002060"/>
                </a:solidFill>
              </a:rPr>
              <a:t>Резины – </a:t>
            </a:r>
            <a:r>
              <a:rPr lang="ru-RU" sz="2200" b="1" i="1" smtClean="0">
                <a:solidFill>
                  <a:srgbClr val="002060"/>
                </a:solidFill>
              </a:rPr>
              <a:t>самый многокомпонентный промышленный материал</a:t>
            </a:r>
            <a:r>
              <a:rPr lang="ru-RU" sz="2200" smtClean="0">
                <a:solidFill>
                  <a:srgbClr val="002060"/>
                </a:solidFill>
              </a:rPr>
              <a:t>  (в составе резиновой смеси от 7 до 15 и более ингредиентов), в котором каждый ингредиент имеет свое определенное функциональное назначение в конечном материале – резине и отличный от других ингредиентов химический состав; </a:t>
            </a:r>
          </a:p>
          <a:p>
            <a:pPr marL="0" lvl="0" indent="0" algn="just">
              <a:buNone/>
            </a:pPr>
            <a:r>
              <a:rPr lang="ru-RU" sz="2200" smtClean="0">
                <a:solidFill>
                  <a:srgbClr val="002060"/>
                </a:solidFill>
              </a:rPr>
              <a:t>·  </a:t>
            </a:r>
            <a:r>
              <a:rPr lang="ru-RU" sz="2200" b="1" smtClean="0">
                <a:solidFill>
                  <a:srgbClr val="002060"/>
                </a:solidFill>
              </a:rPr>
              <a:t>сложной технологической схемой изготовления </a:t>
            </a:r>
            <a:r>
              <a:rPr lang="ru-RU" sz="2200" smtClean="0">
                <a:solidFill>
                  <a:srgbClr val="002060"/>
                </a:solidFill>
              </a:rPr>
              <a:t>РТИ, где на каждой стадии требуется высококвалифицированный специалист именно по данному технологическому процессу (изготовление резиновых смесей, шприцевание, каландрование, дублирование заготовок, вулканизация и т.д.), так как технологическое оборудование на каждой стадии и требования к изготовляемым продуктам производства принципиально отличаются.</a:t>
            </a:r>
          </a:p>
          <a:p>
            <a:pPr marL="0" indent="0" algn="just">
              <a:spcBef>
                <a:spcPts val="0"/>
              </a:spcBef>
              <a:spcAft>
                <a:spcPts val="1200"/>
              </a:spcAft>
              <a:buNone/>
            </a:pPr>
            <a:r>
              <a:rPr lang="ru-RU" sz="1800" smtClean="0">
                <a:solidFill>
                  <a:srgbClr val="002060"/>
                </a:solidFill>
              </a:rPr>
              <a:t/>
            </a:r>
            <a:br>
              <a:rPr lang="ru-RU" sz="1800" smtClean="0">
                <a:solidFill>
                  <a:srgbClr val="002060"/>
                </a:solidFill>
              </a:rPr>
            </a:br>
            <a:endParaRPr lang="ru-RU" sz="1800">
              <a:solidFill>
                <a:srgbClr val="002060"/>
              </a:solidFill>
            </a:endParaRPr>
          </a:p>
        </p:txBody>
      </p:sp>
      <p:sp>
        <p:nvSpPr>
          <p:cNvPr id="9" name="Номер слайда 1"/>
          <p:cNvSpPr>
            <a:spLocks noGrp="1"/>
          </p:cNvSpPr>
          <p:nvPr>
            <p:ph type="sldNum" sz="quarter" idx="12"/>
          </p:nvPr>
        </p:nvSpPr>
        <p:spPr/>
        <p:txBody>
          <a:bodyPr/>
          <a:lstStyle/>
          <a:p>
            <a:fld id="{3B46923B-772B-4878-82EA-E2BF3C0C558C}" type="slidenum">
              <a:rPr lang="ru-RU" smtClean="0"/>
              <a:pPr/>
              <a:t>5</a:t>
            </a:fld>
            <a:endParaRPr lang="ru-RU"/>
          </a:p>
        </p:txBody>
      </p:sp>
      <p:grpSp>
        <p:nvGrpSpPr>
          <p:cNvPr id="14" name="Группа 7"/>
          <p:cNvGrpSpPr/>
          <p:nvPr/>
        </p:nvGrpSpPr>
        <p:grpSpPr>
          <a:xfrm>
            <a:off x="-32" y="0"/>
            <a:ext cx="9144032" cy="642918"/>
            <a:chOff x="-32" y="0"/>
            <a:chExt cx="9144032" cy="642918"/>
          </a:xfrm>
          <a:solidFill>
            <a:schemeClr val="tx2">
              <a:lumMod val="20000"/>
              <a:lumOff val="80000"/>
            </a:schemeClr>
          </a:solidFill>
          <a:effectLst/>
        </p:grpSpPr>
        <p:grpSp>
          <p:nvGrpSpPr>
            <p:cNvPr id="15" name="Группа 4"/>
            <p:cNvGrpSpPr/>
            <p:nvPr/>
          </p:nvGrpSpPr>
          <p:grpSpPr>
            <a:xfrm>
              <a:off x="0" y="0"/>
              <a:ext cx="9144000" cy="642918"/>
              <a:chOff x="0" y="0"/>
              <a:chExt cx="9144000" cy="642918"/>
            </a:xfrm>
            <a:grpFill/>
          </p:grpSpPr>
          <p:sp>
            <p:nvSpPr>
              <p:cNvPr id="17" name="Прямоугольник 1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Введение</a:t>
                </a:r>
                <a:endParaRPr lang="ru-RU" sz="1600" b="1">
                  <a:solidFill>
                    <a:srgbClr val="0B02C6"/>
                  </a:solidFill>
                </a:endParaRPr>
              </a:p>
            </p:txBody>
          </p:sp>
        </p:grpSp>
        <p:pic>
          <p:nvPicPr>
            <p:cNvPr id="16" name="Рисунок 15"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60000" y="1071546"/>
            <a:ext cx="2330437" cy="317511"/>
          </a:xfrm>
        </p:spPr>
        <p:txBody>
          <a:bodyPr>
            <a:normAutofit fontScale="70000" lnSpcReduction="20000"/>
          </a:bodyPr>
          <a:lstStyle/>
          <a:p>
            <a:pPr algn="ctr"/>
            <a:r>
              <a:rPr lang="ru-RU">
                <a:solidFill>
                  <a:srgbClr val="002060"/>
                </a:solidFill>
              </a:rPr>
              <a:t>Свойства</a:t>
            </a:r>
          </a:p>
        </p:txBody>
      </p:sp>
      <p:sp>
        <p:nvSpPr>
          <p:cNvPr id="4" name="Содержимое 3"/>
          <p:cNvSpPr>
            <a:spLocks noGrp="1"/>
          </p:cNvSpPr>
          <p:nvPr>
            <p:ph sz="half" idx="2"/>
          </p:nvPr>
        </p:nvSpPr>
        <p:spPr>
          <a:xfrm>
            <a:off x="360000" y="1428736"/>
            <a:ext cx="2328850" cy="5000660"/>
          </a:xfrm>
        </p:spPr>
        <p:txBody>
          <a:bodyPr>
            <a:normAutofit/>
          </a:bodyPr>
          <a:lstStyle/>
          <a:p>
            <a:pPr marL="0" indent="0" algn="ctr">
              <a:buNone/>
            </a:pPr>
            <a:r>
              <a:rPr lang="ru-RU" sz="1800" b="1">
                <a:solidFill>
                  <a:srgbClr val="C00000"/>
                </a:solidFill>
              </a:rPr>
              <a:t>Стойкость к взрывной декомпрессии (кессонному эффекту)</a:t>
            </a:r>
            <a:endParaRPr lang="ru-RU" sz="1800">
              <a:solidFill>
                <a:srgbClr val="C00000"/>
              </a:solidFill>
            </a:endParaRPr>
          </a:p>
        </p:txBody>
      </p:sp>
      <p:sp>
        <p:nvSpPr>
          <p:cNvPr id="5" name="Текст 4"/>
          <p:cNvSpPr>
            <a:spLocks noGrp="1"/>
          </p:cNvSpPr>
          <p:nvPr>
            <p:ph type="body" sz="quarter" idx="3"/>
          </p:nvPr>
        </p:nvSpPr>
        <p:spPr>
          <a:xfrm>
            <a:off x="2786050" y="1071546"/>
            <a:ext cx="5899163" cy="317511"/>
          </a:xfrm>
        </p:spPr>
        <p:txBody>
          <a:bodyPr>
            <a:normAutofit fontScale="70000" lnSpcReduction="20000"/>
          </a:bodyPr>
          <a:lstStyle/>
          <a:p>
            <a:pPr algn="ctr"/>
            <a:r>
              <a:rPr lang="ru-RU">
                <a:solidFill>
                  <a:srgbClr val="002060"/>
                </a:solidFill>
              </a:rPr>
              <a:t>Описание</a:t>
            </a:r>
          </a:p>
        </p:txBody>
      </p:sp>
      <p:sp>
        <p:nvSpPr>
          <p:cNvPr id="7" name="Содержимое 6"/>
          <p:cNvSpPr txBox="1">
            <a:spLocks noGrp="1"/>
          </p:cNvSpPr>
          <p:nvPr>
            <p:ph sz="quarter" idx="4"/>
          </p:nvPr>
        </p:nvSpPr>
        <p:spPr>
          <a:xfrm>
            <a:off x="2714611" y="1428737"/>
            <a:ext cx="6120000" cy="4862870"/>
          </a:xfrm>
          <a:prstGeom prst="rect">
            <a:avLst/>
          </a:prstGeom>
          <a:noFill/>
        </p:spPr>
        <p:txBody>
          <a:bodyPr wrap="square" rtlCol="0">
            <a:spAutoFit/>
          </a:bodyPr>
          <a:lstStyle/>
          <a:p>
            <a:pPr marL="0" indent="0" algn="just">
              <a:spcBef>
                <a:spcPts val="0"/>
              </a:spcBef>
              <a:spcAft>
                <a:spcPts val="600"/>
              </a:spcAft>
              <a:buNone/>
            </a:pPr>
            <a:r>
              <a:rPr lang="ru-RU" sz="2000">
                <a:solidFill>
                  <a:srgbClr val="002060"/>
                </a:solidFill>
              </a:rPr>
              <a:t>Стойкость к образованию пор, трещин, вздутий, других внутренних или внешних эффектов в резиновых изделиях после быстрого (от ~0,5 МПа/мин) сброса высокого давления газа. Возникают из-за предварительного поглощения резиной сжатого газа, который при резком сбросе давления не успевают покинуть её. Эффект проявляется при давлениях выше 10 МПа. Опасен из-за возможности внутренних (невидимых) повреждений в резинотехнических изделиях</a:t>
            </a:r>
            <a:r>
              <a:rPr lang="ru-RU" sz="2000" smtClean="0">
                <a:solidFill>
                  <a:srgbClr val="002060"/>
                </a:solidFill>
              </a:rPr>
              <a:t>.</a:t>
            </a:r>
            <a:endParaRPr lang="en-US" sz="2000" smtClean="0">
              <a:solidFill>
                <a:srgbClr val="002060"/>
              </a:solidFill>
            </a:endParaRPr>
          </a:p>
          <a:p>
            <a:pPr marL="0" indent="0" algn="just">
              <a:spcBef>
                <a:spcPts val="0"/>
              </a:spcBef>
              <a:spcAft>
                <a:spcPts val="600"/>
              </a:spcAft>
              <a:buNone/>
            </a:pPr>
            <a:r>
              <a:rPr lang="ru-RU" sz="2000" smtClean="0">
                <a:solidFill>
                  <a:srgbClr val="002060"/>
                </a:solidFill>
              </a:rPr>
              <a:t>Стойкость </a:t>
            </a:r>
            <a:r>
              <a:rPr lang="ru-RU" sz="2000">
                <a:solidFill>
                  <a:srgbClr val="002060"/>
                </a:solidFill>
              </a:rPr>
              <a:t>к кессонному эффекту достигается подбором резин с высокой плотностью/твердостью и выбором наполнителей. Немаловажное значение имеет и показатель относительного удлинения при разрыве – чем больше, тем лучше.</a:t>
            </a:r>
            <a:endParaRPr lang="ru-RU" sz="1800">
              <a:solidFill>
                <a:srgbClr val="002060"/>
              </a:solidFill>
            </a:endParaRPr>
          </a:p>
        </p:txBody>
      </p:sp>
      <p:sp>
        <p:nvSpPr>
          <p:cNvPr id="13" name="Номер слайда 12"/>
          <p:cNvSpPr>
            <a:spLocks noGrp="1"/>
          </p:cNvSpPr>
          <p:nvPr>
            <p:ph type="sldNum" sz="quarter" idx="12"/>
          </p:nvPr>
        </p:nvSpPr>
        <p:spPr/>
        <p:txBody>
          <a:bodyPr/>
          <a:lstStyle/>
          <a:p>
            <a:fld id="{3B46923B-772B-4878-82EA-E2BF3C0C558C}" type="slidenum">
              <a:rPr lang="ru-RU" smtClean="0"/>
              <a:pPr/>
              <a:t>50</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pic>
        <p:nvPicPr>
          <p:cNvPr id="13315" name="Picture 3" descr="D:\Дистант Нано Резина\Дистант курс Резина полимер 2015-10-15\7\images\clip20150923_23.png"/>
          <p:cNvPicPr>
            <a:picLocks noChangeAspect="1" noChangeArrowheads="1"/>
          </p:cNvPicPr>
          <p:nvPr/>
        </p:nvPicPr>
        <p:blipFill>
          <a:blip r:embed="rId4"/>
          <a:srcRect/>
          <a:stretch>
            <a:fillRect/>
          </a:stretch>
        </p:blipFill>
        <p:spPr bwMode="auto">
          <a:xfrm>
            <a:off x="714348" y="3000372"/>
            <a:ext cx="1725613" cy="1731963"/>
          </a:xfrm>
          <a:prstGeom prst="rect">
            <a:avLst/>
          </a:prstGeom>
          <a:noFill/>
        </p:spPr>
      </p:pic>
      <p:grpSp>
        <p:nvGrpSpPr>
          <p:cNvPr id="16" name="Группа 9"/>
          <p:cNvGrpSpPr/>
          <p:nvPr/>
        </p:nvGrpSpPr>
        <p:grpSpPr>
          <a:xfrm>
            <a:off x="-32" y="0"/>
            <a:ext cx="9144032" cy="642918"/>
            <a:chOff x="-32" y="0"/>
            <a:chExt cx="9144032" cy="642918"/>
          </a:xfrm>
          <a:solidFill>
            <a:schemeClr val="tx2">
              <a:lumMod val="20000"/>
              <a:lumOff val="80000"/>
            </a:schemeClr>
          </a:solidFill>
          <a:effectLst>
            <a:outerShdw blurRad="50800" dist="38100" dir="5400000" algn="t" rotWithShape="0">
              <a:prstClr val="black">
                <a:alpha val="40000"/>
              </a:prstClr>
            </a:outerShdw>
          </a:effectLst>
        </p:grpSpPr>
        <p:sp>
          <p:nvSpPr>
            <p:cNvPr id="17" name="Прямоугольник 1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pPr lvl="0">
                <a:spcBef>
                  <a:spcPct val="0"/>
                </a:spcBef>
                <a:defRPr/>
              </a:pPr>
              <a:r>
                <a:rPr lang="ru-RU" sz="1600" b="1" smtClean="0">
                  <a:solidFill>
                    <a:srgbClr val="0B02C6"/>
                  </a:solidFill>
                </a:rPr>
                <a:t>Модуль. Эксплуатационные свойства резин</a:t>
              </a:r>
              <a:endParaRPr lang="ru-RU" sz="1600" b="1">
                <a:solidFill>
                  <a:srgbClr val="0B02C6"/>
                </a:solidFill>
              </a:endParaRPr>
            </a:p>
          </p:txBody>
        </p:sp>
        <p:pic>
          <p:nvPicPr>
            <p:cNvPr id="19" name="Рисунок 18"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Текст 2"/>
          <p:cNvSpPr>
            <a:spLocks noGrp="1"/>
          </p:cNvSpPr>
          <p:nvPr>
            <p:ph type="body" idx="1"/>
          </p:nvPr>
        </p:nvSpPr>
        <p:spPr>
          <a:xfrm>
            <a:off x="360000" y="1071546"/>
            <a:ext cx="2330437" cy="317511"/>
          </a:xfrm>
        </p:spPr>
        <p:txBody>
          <a:bodyPr>
            <a:normAutofit fontScale="70000" lnSpcReduction="20000"/>
          </a:bodyPr>
          <a:lstStyle/>
          <a:p>
            <a:pPr algn="ctr"/>
            <a:r>
              <a:rPr lang="ru-RU">
                <a:solidFill>
                  <a:srgbClr val="002060"/>
                </a:solidFill>
              </a:rPr>
              <a:t>Свойства</a:t>
            </a:r>
          </a:p>
        </p:txBody>
      </p:sp>
      <p:sp>
        <p:nvSpPr>
          <p:cNvPr id="4" name="Содержимое 3"/>
          <p:cNvSpPr>
            <a:spLocks noGrp="1"/>
          </p:cNvSpPr>
          <p:nvPr>
            <p:ph sz="half" idx="2"/>
          </p:nvPr>
        </p:nvSpPr>
        <p:spPr>
          <a:xfrm>
            <a:off x="360000" y="1428736"/>
            <a:ext cx="2328850" cy="5000660"/>
          </a:xfrm>
        </p:spPr>
        <p:txBody>
          <a:bodyPr>
            <a:normAutofit/>
          </a:bodyPr>
          <a:lstStyle/>
          <a:p>
            <a:pPr algn="ctr">
              <a:buNone/>
            </a:pPr>
            <a:r>
              <a:rPr lang="ru-RU" sz="1800" b="1">
                <a:solidFill>
                  <a:srgbClr val="C00000"/>
                </a:solidFill>
              </a:rPr>
              <a:t>Огнестойкость</a:t>
            </a:r>
            <a:endParaRPr lang="ru-RU" sz="1800">
              <a:solidFill>
                <a:srgbClr val="C00000"/>
              </a:solidFill>
            </a:endParaRPr>
          </a:p>
        </p:txBody>
      </p:sp>
      <p:sp>
        <p:nvSpPr>
          <p:cNvPr id="5" name="Текст 4"/>
          <p:cNvSpPr>
            <a:spLocks noGrp="1"/>
          </p:cNvSpPr>
          <p:nvPr>
            <p:ph type="body" sz="quarter" idx="3"/>
          </p:nvPr>
        </p:nvSpPr>
        <p:spPr>
          <a:xfrm>
            <a:off x="2786050" y="1071546"/>
            <a:ext cx="5899163" cy="317511"/>
          </a:xfrm>
        </p:spPr>
        <p:txBody>
          <a:bodyPr>
            <a:normAutofit fontScale="70000" lnSpcReduction="20000"/>
          </a:bodyPr>
          <a:lstStyle/>
          <a:p>
            <a:pPr algn="ctr"/>
            <a:r>
              <a:rPr lang="ru-RU">
                <a:solidFill>
                  <a:srgbClr val="002060"/>
                </a:solidFill>
              </a:rPr>
              <a:t>Описание</a:t>
            </a:r>
          </a:p>
        </p:txBody>
      </p:sp>
      <p:sp>
        <p:nvSpPr>
          <p:cNvPr id="7" name="Содержимое 6"/>
          <p:cNvSpPr txBox="1">
            <a:spLocks noGrp="1"/>
          </p:cNvSpPr>
          <p:nvPr>
            <p:ph sz="quarter" idx="4"/>
          </p:nvPr>
        </p:nvSpPr>
        <p:spPr>
          <a:xfrm>
            <a:off x="2714611" y="1428737"/>
            <a:ext cx="6120000" cy="5232202"/>
          </a:xfrm>
          <a:prstGeom prst="rect">
            <a:avLst/>
          </a:prstGeom>
          <a:noFill/>
        </p:spPr>
        <p:txBody>
          <a:bodyPr wrap="square" rtlCol="0">
            <a:spAutoFit/>
          </a:bodyPr>
          <a:lstStyle/>
          <a:p>
            <a:pPr marL="0" indent="0" algn="just">
              <a:spcBef>
                <a:spcPts val="0"/>
              </a:spcBef>
              <a:spcAft>
                <a:spcPts val="600"/>
              </a:spcAft>
              <a:buNone/>
            </a:pPr>
            <a:r>
              <a:rPr lang="ru-RU" sz="1800">
                <a:solidFill>
                  <a:srgbClr val="002060"/>
                </a:solidFill>
              </a:rPr>
              <a:t>При температуре выше 200 °С большинство резин начинают подвергаться термическому разложению, в процессе которого выделяются горючие газы, а компоненты резиновой смеси вступают в экзотермические реакции с кислородом. При температуре более 600 °С резина начинает гореть </a:t>
            </a:r>
            <a:r>
              <a:rPr lang="ru-RU" sz="1800" smtClean="0">
                <a:solidFill>
                  <a:srgbClr val="002060"/>
                </a:solidFill>
              </a:rPr>
              <a:t>самостоятельно.</a:t>
            </a:r>
            <a:endParaRPr lang="en-US" sz="1800" smtClean="0">
              <a:solidFill>
                <a:srgbClr val="002060"/>
              </a:solidFill>
            </a:endParaRPr>
          </a:p>
          <a:p>
            <a:pPr marL="0" indent="0" algn="just">
              <a:spcBef>
                <a:spcPts val="0"/>
              </a:spcBef>
              <a:spcAft>
                <a:spcPts val="600"/>
              </a:spcAft>
              <a:buNone/>
            </a:pPr>
            <a:r>
              <a:rPr lang="ru-RU" sz="1800" smtClean="0">
                <a:solidFill>
                  <a:srgbClr val="002060"/>
                </a:solidFill>
              </a:rPr>
              <a:t>Огнестойкость </a:t>
            </a:r>
            <a:r>
              <a:rPr lang="ru-RU" sz="1800">
                <a:solidFill>
                  <a:srgbClr val="002060"/>
                </a:solidFill>
              </a:rPr>
              <a:t>резины характеризуется температурой воспламенения, самовоспламенения (самостоятельного горения) и интенсивностью горения, а также составом продуктов горения. Огнестойкость прежде всего достигается выбором марки каучука и добавлением в резиновые смеси дополнительных ингредиентов, которые подавляют процесс горения (тления) резины, в т.ч. и без доступа кислорода, увеличением негорючих продуктов в составе продуктов термического разложения резины и другими рецептурными и технологическими решениями. В частности, некоторые марки резин на основе фторкаучуков вообще негорючи, в т.ч. и в атмосфере чистого кислорода.</a:t>
            </a:r>
            <a:endParaRPr lang="ru-RU" sz="1600">
              <a:solidFill>
                <a:srgbClr val="002060"/>
              </a:solidFill>
            </a:endParaRPr>
          </a:p>
        </p:txBody>
      </p:sp>
      <p:sp>
        <p:nvSpPr>
          <p:cNvPr id="13" name="Номер слайда 12"/>
          <p:cNvSpPr>
            <a:spLocks noGrp="1"/>
          </p:cNvSpPr>
          <p:nvPr>
            <p:ph type="sldNum" sz="quarter" idx="12"/>
          </p:nvPr>
        </p:nvSpPr>
        <p:spPr/>
        <p:txBody>
          <a:bodyPr/>
          <a:lstStyle/>
          <a:p>
            <a:fld id="{3B46923B-772B-4878-82EA-E2BF3C0C558C}" type="slidenum">
              <a:rPr lang="ru-RU" smtClean="0"/>
              <a:pPr/>
              <a:t>51</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pic>
        <p:nvPicPr>
          <p:cNvPr id="14338" name="Picture 2" descr="D:\Дистант Нано Резина\Дистант курс Резина полимер 2015-10-15\7\images\clip20150923_24.png"/>
          <p:cNvPicPr>
            <a:picLocks noChangeAspect="1" noChangeArrowheads="1"/>
          </p:cNvPicPr>
          <p:nvPr/>
        </p:nvPicPr>
        <p:blipFill>
          <a:blip r:embed="rId4"/>
          <a:srcRect/>
          <a:stretch>
            <a:fillRect/>
          </a:stretch>
        </p:blipFill>
        <p:spPr bwMode="auto">
          <a:xfrm>
            <a:off x="642910" y="2071678"/>
            <a:ext cx="1798637" cy="1420813"/>
          </a:xfrm>
          <a:prstGeom prst="rect">
            <a:avLst/>
          </a:prstGeom>
          <a:noFill/>
        </p:spPr>
      </p:pic>
      <p:grpSp>
        <p:nvGrpSpPr>
          <p:cNvPr id="16" name="Группа 9"/>
          <p:cNvGrpSpPr/>
          <p:nvPr/>
        </p:nvGrpSpPr>
        <p:grpSpPr>
          <a:xfrm>
            <a:off x="-32" y="0"/>
            <a:ext cx="9144032" cy="642918"/>
            <a:chOff x="-32" y="0"/>
            <a:chExt cx="9144032" cy="642918"/>
          </a:xfrm>
          <a:solidFill>
            <a:schemeClr val="tx2">
              <a:lumMod val="20000"/>
              <a:lumOff val="80000"/>
            </a:schemeClr>
          </a:solidFill>
          <a:effectLst>
            <a:outerShdw blurRad="50800" dist="38100" dir="5400000" algn="t" rotWithShape="0">
              <a:prstClr val="black">
                <a:alpha val="40000"/>
              </a:prstClr>
            </a:outerShdw>
          </a:effectLst>
        </p:grpSpPr>
        <p:sp>
          <p:nvSpPr>
            <p:cNvPr id="17" name="Прямоугольник 1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pPr lvl="0">
                <a:spcBef>
                  <a:spcPct val="0"/>
                </a:spcBef>
                <a:defRPr/>
              </a:pPr>
              <a:r>
                <a:rPr lang="ru-RU" sz="1600" b="1" smtClean="0">
                  <a:solidFill>
                    <a:srgbClr val="0B02C6"/>
                  </a:solidFill>
                </a:rPr>
                <a:t>Модуль. Эксплуатационные свойства резин</a:t>
              </a:r>
              <a:endParaRPr lang="ru-RU" sz="1600" b="1">
                <a:solidFill>
                  <a:srgbClr val="0B02C6"/>
                </a:solidFill>
              </a:endParaRPr>
            </a:p>
          </p:txBody>
        </p:sp>
        <p:pic>
          <p:nvPicPr>
            <p:cNvPr id="19" name="Рисунок 18"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Текст 2"/>
          <p:cNvSpPr>
            <a:spLocks noGrp="1"/>
          </p:cNvSpPr>
          <p:nvPr>
            <p:ph type="body" idx="1"/>
          </p:nvPr>
        </p:nvSpPr>
        <p:spPr>
          <a:xfrm>
            <a:off x="360000" y="1071546"/>
            <a:ext cx="2330437" cy="317511"/>
          </a:xfrm>
        </p:spPr>
        <p:txBody>
          <a:bodyPr>
            <a:normAutofit fontScale="70000" lnSpcReduction="20000"/>
          </a:bodyPr>
          <a:lstStyle/>
          <a:p>
            <a:pPr algn="ctr"/>
            <a:r>
              <a:rPr lang="ru-RU">
                <a:solidFill>
                  <a:srgbClr val="002060"/>
                </a:solidFill>
              </a:rPr>
              <a:t>Свойства</a:t>
            </a:r>
          </a:p>
        </p:txBody>
      </p:sp>
      <p:sp>
        <p:nvSpPr>
          <p:cNvPr id="4" name="Содержимое 3"/>
          <p:cNvSpPr>
            <a:spLocks noGrp="1"/>
          </p:cNvSpPr>
          <p:nvPr>
            <p:ph sz="half" idx="2"/>
          </p:nvPr>
        </p:nvSpPr>
        <p:spPr>
          <a:xfrm>
            <a:off x="360000" y="1428736"/>
            <a:ext cx="2328850" cy="5000660"/>
          </a:xfrm>
        </p:spPr>
        <p:txBody>
          <a:bodyPr>
            <a:normAutofit/>
          </a:bodyPr>
          <a:lstStyle/>
          <a:p>
            <a:pPr algn="ctr">
              <a:buNone/>
            </a:pPr>
            <a:r>
              <a:rPr lang="ru-RU" sz="1800" b="1">
                <a:solidFill>
                  <a:srgbClr val="C00000"/>
                </a:solidFill>
              </a:rPr>
              <a:t>Светостойкость</a:t>
            </a:r>
            <a:endParaRPr lang="ru-RU" sz="1800">
              <a:solidFill>
                <a:srgbClr val="C00000"/>
              </a:solidFill>
            </a:endParaRPr>
          </a:p>
        </p:txBody>
      </p:sp>
      <p:sp>
        <p:nvSpPr>
          <p:cNvPr id="5" name="Текст 4"/>
          <p:cNvSpPr>
            <a:spLocks noGrp="1"/>
          </p:cNvSpPr>
          <p:nvPr>
            <p:ph type="body" sz="quarter" idx="3"/>
          </p:nvPr>
        </p:nvSpPr>
        <p:spPr>
          <a:xfrm>
            <a:off x="2786050" y="1071546"/>
            <a:ext cx="5899163" cy="317511"/>
          </a:xfrm>
        </p:spPr>
        <p:txBody>
          <a:bodyPr>
            <a:normAutofit fontScale="70000" lnSpcReduction="20000"/>
          </a:bodyPr>
          <a:lstStyle/>
          <a:p>
            <a:pPr algn="ctr"/>
            <a:r>
              <a:rPr lang="ru-RU">
                <a:solidFill>
                  <a:srgbClr val="002060"/>
                </a:solidFill>
              </a:rPr>
              <a:t>Описание</a:t>
            </a:r>
          </a:p>
        </p:txBody>
      </p:sp>
      <p:sp>
        <p:nvSpPr>
          <p:cNvPr id="7" name="Содержимое 6"/>
          <p:cNvSpPr txBox="1">
            <a:spLocks noGrp="1"/>
          </p:cNvSpPr>
          <p:nvPr>
            <p:ph sz="quarter" idx="4"/>
          </p:nvPr>
        </p:nvSpPr>
        <p:spPr>
          <a:xfrm>
            <a:off x="2714611" y="1428737"/>
            <a:ext cx="6120000" cy="2708434"/>
          </a:xfrm>
          <a:prstGeom prst="rect">
            <a:avLst/>
          </a:prstGeom>
          <a:noFill/>
        </p:spPr>
        <p:txBody>
          <a:bodyPr wrap="square" rtlCol="0">
            <a:spAutoFit/>
          </a:bodyPr>
          <a:lstStyle/>
          <a:p>
            <a:pPr marL="0" indent="0" algn="just">
              <a:spcBef>
                <a:spcPts val="0"/>
              </a:spcBef>
              <a:spcAft>
                <a:spcPts val="600"/>
              </a:spcAft>
              <a:buNone/>
            </a:pPr>
            <a:r>
              <a:rPr lang="ru-RU" sz="2000">
                <a:solidFill>
                  <a:srgbClr val="002060"/>
                </a:solidFill>
              </a:rPr>
              <a:t>Способность резин выдерживать длительное воздействие света без заметного изменения внешнего вида и технических свойств. Под действием солнечного света в поверхностном слое РТИ происходят фотохимические реакции и ускоряются процессы озонного старения</a:t>
            </a:r>
            <a:r>
              <a:rPr lang="ru-RU" sz="2000" smtClean="0">
                <a:solidFill>
                  <a:srgbClr val="002060"/>
                </a:solidFill>
              </a:rPr>
              <a:t>.</a:t>
            </a:r>
            <a:endParaRPr lang="en-US" sz="2000" smtClean="0">
              <a:solidFill>
                <a:srgbClr val="002060"/>
              </a:solidFill>
            </a:endParaRPr>
          </a:p>
          <a:p>
            <a:pPr marL="0" indent="0" algn="just">
              <a:spcBef>
                <a:spcPts val="0"/>
              </a:spcBef>
              <a:spcAft>
                <a:spcPts val="600"/>
              </a:spcAft>
              <a:buNone/>
            </a:pPr>
            <a:r>
              <a:rPr lang="ru-RU" sz="2000" smtClean="0">
                <a:solidFill>
                  <a:srgbClr val="002060"/>
                </a:solidFill>
              </a:rPr>
              <a:t>Для </a:t>
            </a:r>
            <a:r>
              <a:rPr lang="ru-RU" sz="2000">
                <a:solidFill>
                  <a:srgbClr val="002060"/>
                </a:solidFill>
              </a:rPr>
              <a:t>усиления светостойкости в резиновые смеси добавляют светостабилизаторы и антиоксиданты.</a:t>
            </a:r>
            <a:endParaRPr lang="ru-RU" sz="1800">
              <a:solidFill>
                <a:srgbClr val="002060"/>
              </a:solidFill>
            </a:endParaRPr>
          </a:p>
        </p:txBody>
      </p:sp>
      <p:sp>
        <p:nvSpPr>
          <p:cNvPr id="13" name="Номер слайда 12"/>
          <p:cNvSpPr>
            <a:spLocks noGrp="1"/>
          </p:cNvSpPr>
          <p:nvPr>
            <p:ph type="sldNum" sz="quarter" idx="12"/>
          </p:nvPr>
        </p:nvSpPr>
        <p:spPr/>
        <p:txBody>
          <a:bodyPr/>
          <a:lstStyle/>
          <a:p>
            <a:fld id="{3B46923B-772B-4878-82EA-E2BF3C0C558C}" type="slidenum">
              <a:rPr lang="ru-RU" smtClean="0"/>
              <a:pPr/>
              <a:t>52</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pic>
        <p:nvPicPr>
          <p:cNvPr id="15362" name="Picture 2" descr="D:\Дистант Нано Резина\Дистант курс Резина полимер 2015-10-15\7\images\clip20150923_25.png"/>
          <p:cNvPicPr>
            <a:picLocks noChangeAspect="1" noChangeArrowheads="1"/>
          </p:cNvPicPr>
          <p:nvPr/>
        </p:nvPicPr>
        <p:blipFill>
          <a:blip r:embed="rId4"/>
          <a:srcRect/>
          <a:stretch>
            <a:fillRect/>
          </a:stretch>
        </p:blipFill>
        <p:spPr bwMode="auto">
          <a:xfrm>
            <a:off x="571472" y="2000240"/>
            <a:ext cx="1944687" cy="1457325"/>
          </a:xfrm>
          <a:prstGeom prst="rect">
            <a:avLst/>
          </a:prstGeom>
          <a:noFill/>
        </p:spPr>
      </p:pic>
      <p:grpSp>
        <p:nvGrpSpPr>
          <p:cNvPr id="16" name="Группа 9"/>
          <p:cNvGrpSpPr/>
          <p:nvPr/>
        </p:nvGrpSpPr>
        <p:grpSpPr>
          <a:xfrm>
            <a:off x="-32" y="0"/>
            <a:ext cx="9144032" cy="642918"/>
            <a:chOff x="-32" y="0"/>
            <a:chExt cx="9144032" cy="642918"/>
          </a:xfrm>
          <a:solidFill>
            <a:schemeClr val="tx2">
              <a:lumMod val="20000"/>
              <a:lumOff val="80000"/>
            </a:schemeClr>
          </a:solidFill>
          <a:effectLst>
            <a:outerShdw blurRad="50800" dist="38100" dir="5400000" algn="t" rotWithShape="0">
              <a:prstClr val="black">
                <a:alpha val="40000"/>
              </a:prstClr>
            </a:outerShdw>
          </a:effectLst>
        </p:grpSpPr>
        <p:sp>
          <p:nvSpPr>
            <p:cNvPr id="17" name="Прямоугольник 1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pPr lvl="0">
                <a:spcBef>
                  <a:spcPct val="0"/>
                </a:spcBef>
                <a:defRPr/>
              </a:pPr>
              <a:r>
                <a:rPr lang="ru-RU" sz="1600" b="1" smtClean="0">
                  <a:solidFill>
                    <a:srgbClr val="0B02C6"/>
                  </a:solidFill>
                </a:rPr>
                <a:t>Модуль. Эксплуатационные свойства резин</a:t>
              </a:r>
              <a:endParaRPr lang="ru-RU" sz="1600" b="1">
                <a:solidFill>
                  <a:srgbClr val="0B02C6"/>
                </a:solidFill>
              </a:endParaRPr>
            </a:p>
          </p:txBody>
        </p:sp>
        <p:pic>
          <p:nvPicPr>
            <p:cNvPr id="19" name="Рисунок 18"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Текст 2"/>
          <p:cNvSpPr>
            <a:spLocks noGrp="1"/>
          </p:cNvSpPr>
          <p:nvPr>
            <p:ph type="body" idx="1"/>
          </p:nvPr>
        </p:nvSpPr>
        <p:spPr>
          <a:xfrm>
            <a:off x="360000" y="1071546"/>
            <a:ext cx="2330437" cy="317511"/>
          </a:xfrm>
        </p:spPr>
        <p:txBody>
          <a:bodyPr>
            <a:normAutofit fontScale="70000" lnSpcReduction="20000"/>
          </a:bodyPr>
          <a:lstStyle/>
          <a:p>
            <a:pPr algn="ctr"/>
            <a:r>
              <a:rPr lang="ru-RU">
                <a:solidFill>
                  <a:srgbClr val="002060"/>
                </a:solidFill>
              </a:rPr>
              <a:t>Свойства</a:t>
            </a:r>
          </a:p>
        </p:txBody>
      </p:sp>
      <p:sp>
        <p:nvSpPr>
          <p:cNvPr id="4" name="Содержимое 3"/>
          <p:cNvSpPr>
            <a:spLocks noGrp="1"/>
          </p:cNvSpPr>
          <p:nvPr>
            <p:ph sz="half" idx="2"/>
          </p:nvPr>
        </p:nvSpPr>
        <p:spPr>
          <a:xfrm>
            <a:off x="360000" y="1428736"/>
            <a:ext cx="2328850" cy="5000660"/>
          </a:xfrm>
        </p:spPr>
        <p:txBody>
          <a:bodyPr>
            <a:normAutofit/>
          </a:bodyPr>
          <a:lstStyle/>
          <a:p>
            <a:pPr algn="ctr">
              <a:buNone/>
            </a:pPr>
            <a:r>
              <a:rPr lang="ru-RU" sz="1800" b="1">
                <a:solidFill>
                  <a:srgbClr val="C00000"/>
                </a:solidFill>
              </a:rPr>
              <a:t>Износостойкость</a:t>
            </a:r>
            <a:endParaRPr lang="ru-RU" sz="1800">
              <a:solidFill>
                <a:srgbClr val="C00000"/>
              </a:solidFill>
            </a:endParaRPr>
          </a:p>
        </p:txBody>
      </p:sp>
      <p:sp>
        <p:nvSpPr>
          <p:cNvPr id="5" name="Текст 4"/>
          <p:cNvSpPr>
            <a:spLocks noGrp="1"/>
          </p:cNvSpPr>
          <p:nvPr>
            <p:ph type="body" sz="quarter" idx="3"/>
          </p:nvPr>
        </p:nvSpPr>
        <p:spPr>
          <a:xfrm>
            <a:off x="2786050" y="1071546"/>
            <a:ext cx="5899163" cy="317511"/>
          </a:xfrm>
        </p:spPr>
        <p:txBody>
          <a:bodyPr>
            <a:normAutofit fontScale="70000" lnSpcReduction="20000"/>
          </a:bodyPr>
          <a:lstStyle/>
          <a:p>
            <a:pPr algn="ctr"/>
            <a:r>
              <a:rPr lang="ru-RU">
                <a:solidFill>
                  <a:srgbClr val="002060"/>
                </a:solidFill>
              </a:rPr>
              <a:t>Описание</a:t>
            </a:r>
          </a:p>
        </p:txBody>
      </p:sp>
      <p:sp>
        <p:nvSpPr>
          <p:cNvPr id="7" name="Содержимое 6"/>
          <p:cNvSpPr txBox="1">
            <a:spLocks noGrp="1"/>
          </p:cNvSpPr>
          <p:nvPr>
            <p:ph sz="quarter" idx="4"/>
          </p:nvPr>
        </p:nvSpPr>
        <p:spPr>
          <a:xfrm>
            <a:off x="2714611" y="1428737"/>
            <a:ext cx="6120000" cy="4708981"/>
          </a:xfrm>
          <a:prstGeom prst="rect">
            <a:avLst/>
          </a:prstGeom>
          <a:noFill/>
        </p:spPr>
        <p:txBody>
          <a:bodyPr wrap="square" rtlCol="0">
            <a:spAutoFit/>
          </a:bodyPr>
          <a:lstStyle/>
          <a:p>
            <a:pPr marL="0" indent="0" algn="just">
              <a:spcBef>
                <a:spcPts val="0"/>
              </a:spcBef>
              <a:spcAft>
                <a:spcPts val="600"/>
              </a:spcAft>
              <a:buNone/>
            </a:pPr>
            <a:r>
              <a:rPr lang="ru-RU" sz="2000">
                <a:solidFill>
                  <a:srgbClr val="002060"/>
                </a:solidFill>
              </a:rPr>
              <a:t>Свойство резины противостоять разрушению и отделению внешнего слоя при наличии поверхностного трения (в т.ч. в комплексе с другими воздействиями окружающей среды). Различают износостойкость к механическому, коррозионно-механическому воздействию, к абразивному, эрозионному, гидро- и газоабразивному воздействию. </a:t>
            </a:r>
            <a:r>
              <a:rPr lang="ru-RU" sz="2000" smtClean="0">
                <a:solidFill>
                  <a:srgbClr val="002060"/>
                </a:solidFill>
              </a:rPr>
              <a:t> </a:t>
            </a:r>
          </a:p>
          <a:p>
            <a:pPr marL="0" indent="0" algn="just">
              <a:spcBef>
                <a:spcPts val="0"/>
              </a:spcBef>
              <a:spcAft>
                <a:spcPts val="600"/>
              </a:spcAft>
              <a:buNone/>
            </a:pPr>
            <a:r>
              <a:rPr lang="ru-RU" sz="2000" smtClean="0">
                <a:solidFill>
                  <a:srgbClr val="002060"/>
                </a:solidFill>
              </a:rPr>
              <a:t>Отдельно </a:t>
            </a:r>
            <a:r>
              <a:rPr lang="ru-RU" sz="2000">
                <a:solidFill>
                  <a:srgbClr val="002060"/>
                </a:solidFill>
              </a:rPr>
              <a:t>стоит стойкость к усталостному износу при многократных </a:t>
            </a:r>
            <a:r>
              <a:rPr lang="ru-RU" sz="2000" smtClean="0">
                <a:solidFill>
                  <a:srgbClr val="002060"/>
                </a:solidFill>
              </a:rPr>
              <a:t>деформациях.</a:t>
            </a:r>
          </a:p>
          <a:p>
            <a:pPr marL="0" indent="0" algn="just">
              <a:spcBef>
                <a:spcPts val="0"/>
              </a:spcBef>
              <a:spcAft>
                <a:spcPts val="600"/>
              </a:spcAft>
              <a:buNone/>
            </a:pPr>
            <a:r>
              <a:rPr lang="ru-RU" sz="2000" smtClean="0">
                <a:solidFill>
                  <a:srgbClr val="002060"/>
                </a:solidFill>
              </a:rPr>
              <a:t>Износостойкость </a:t>
            </a:r>
            <a:r>
              <a:rPr lang="ru-RU" sz="2000">
                <a:solidFill>
                  <a:srgbClr val="002060"/>
                </a:solidFill>
              </a:rPr>
              <a:t>– важная характеристика для резиновых изделий, служащих в качестве уплотнений подвижных соединений, конвейерных лент, трубопроводов, виброизоляторов и т.п.</a:t>
            </a:r>
            <a:endParaRPr lang="ru-RU" sz="1800">
              <a:solidFill>
                <a:srgbClr val="002060"/>
              </a:solidFill>
            </a:endParaRPr>
          </a:p>
        </p:txBody>
      </p:sp>
      <p:sp>
        <p:nvSpPr>
          <p:cNvPr id="13" name="Номер слайда 12"/>
          <p:cNvSpPr>
            <a:spLocks noGrp="1"/>
          </p:cNvSpPr>
          <p:nvPr>
            <p:ph type="sldNum" sz="quarter" idx="12"/>
          </p:nvPr>
        </p:nvSpPr>
        <p:spPr/>
        <p:txBody>
          <a:bodyPr/>
          <a:lstStyle/>
          <a:p>
            <a:fld id="{3B46923B-772B-4878-82EA-E2BF3C0C558C}" type="slidenum">
              <a:rPr lang="ru-RU" smtClean="0"/>
              <a:pPr/>
              <a:t>53</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pic>
        <p:nvPicPr>
          <p:cNvPr id="27650" name="Picture 2" descr="D:\Дистант Нано Резина\Дистант курс Резина полимер 2015-10-15\7\images\clip20150923_26.png"/>
          <p:cNvPicPr>
            <a:picLocks noChangeAspect="1" noChangeArrowheads="1"/>
          </p:cNvPicPr>
          <p:nvPr/>
        </p:nvPicPr>
        <p:blipFill>
          <a:blip r:embed="rId4"/>
          <a:srcRect/>
          <a:stretch>
            <a:fillRect/>
          </a:stretch>
        </p:blipFill>
        <p:spPr bwMode="auto">
          <a:xfrm>
            <a:off x="428596" y="1928802"/>
            <a:ext cx="2157413" cy="1438275"/>
          </a:xfrm>
          <a:prstGeom prst="rect">
            <a:avLst/>
          </a:prstGeom>
          <a:noFill/>
        </p:spPr>
      </p:pic>
      <p:grpSp>
        <p:nvGrpSpPr>
          <p:cNvPr id="20" name="Группа 9"/>
          <p:cNvGrpSpPr/>
          <p:nvPr/>
        </p:nvGrpSpPr>
        <p:grpSpPr>
          <a:xfrm>
            <a:off x="-32" y="0"/>
            <a:ext cx="9144032" cy="642918"/>
            <a:chOff x="-32" y="0"/>
            <a:chExt cx="9144032" cy="642918"/>
          </a:xfrm>
          <a:solidFill>
            <a:schemeClr val="tx2">
              <a:lumMod val="20000"/>
              <a:lumOff val="80000"/>
            </a:schemeClr>
          </a:solidFill>
          <a:effectLst/>
        </p:grpSpPr>
        <p:sp>
          <p:nvSpPr>
            <p:cNvPr id="21" name="Прямоугольник 20"/>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pPr lvl="0">
                <a:spcBef>
                  <a:spcPct val="0"/>
                </a:spcBef>
                <a:defRPr/>
              </a:pPr>
              <a:r>
                <a:rPr lang="ru-RU" sz="1600" b="1" smtClean="0">
                  <a:solidFill>
                    <a:srgbClr val="0B02C6"/>
                  </a:solidFill>
                </a:rPr>
                <a:t>Модуль. Эксплуатационные свойства резин</a:t>
              </a:r>
              <a:endParaRPr lang="ru-RU" sz="1600" b="1">
                <a:solidFill>
                  <a:srgbClr val="0B02C6"/>
                </a:solidFill>
              </a:endParaRPr>
            </a:p>
          </p:txBody>
        </p:sp>
        <p:pic>
          <p:nvPicPr>
            <p:cNvPr id="23" name="Рисунок 22"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60000" y="1071546"/>
            <a:ext cx="2330437" cy="317511"/>
          </a:xfrm>
        </p:spPr>
        <p:txBody>
          <a:bodyPr>
            <a:normAutofit fontScale="70000" lnSpcReduction="20000"/>
          </a:bodyPr>
          <a:lstStyle/>
          <a:p>
            <a:pPr algn="ctr"/>
            <a:r>
              <a:rPr lang="ru-RU">
                <a:solidFill>
                  <a:srgbClr val="002060"/>
                </a:solidFill>
              </a:rPr>
              <a:t>Свойства</a:t>
            </a:r>
          </a:p>
        </p:txBody>
      </p:sp>
      <p:sp>
        <p:nvSpPr>
          <p:cNvPr id="4" name="Содержимое 3"/>
          <p:cNvSpPr>
            <a:spLocks noGrp="1"/>
          </p:cNvSpPr>
          <p:nvPr>
            <p:ph sz="half" idx="2"/>
          </p:nvPr>
        </p:nvSpPr>
        <p:spPr>
          <a:xfrm>
            <a:off x="360000" y="1428736"/>
            <a:ext cx="2328850" cy="5000660"/>
          </a:xfrm>
        </p:spPr>
        <p:txBody>
          <a:bodyPr>
            <a:normAutofit/>
          </a:bodyPr>
          <a:lstStyle/>
          <a:p>
            <a:pPr marL="0" indent="0" algn="ctr">
              <a:buNone/>
            </a:pPr>
            <a:r>
              <a:rPr lang="ru-RU" sz="1800" b="1" dirty="0" smtClean="0">
                <a:solidFill>
                  <a:srgbClr val="C00000"/>
                </a:solidFill>
              </a:rPr>
              <a:t>Коррозионную </a:t>
            </a:r>
            <a:r>
              <a:rPr lang="ru-RU" sz="1800" b="1" dirty="0">
                <a:solidFill>
                  <a:srgbClr val="C00000"/>
                </a:solidFill>
              </a:rPr>
              <a:t>агрессивность</a:t>
            </a:r>
            <a:endParaRPr lang="ru-RU" sz="1800" dirty="0">
              <a:solidFill>
                <a:srgbClr val="C00000"/>
              </a:solidFill>
            </a:endParaRPr>
          </a:p>
        </p:txBody>
      </p:sp>
      <p:sp>
        <p:nvSpPr>
          <p:cNvPr id="5" name="Текст 4"/>
          <p:cNvSpPr>
            <a:spLocks noGrp="1"/>
          </p:cNvSpPr>
          <p:nvPr>
            <p:ph type="body" sz="quarter" idx="3"/>
          </p:nvPr>
        </p:nvSpPr>
        <p:spPr>
          <a:xfrm>
            <a:off x="2786050" y="1071546"/>
            <a:ext cx="5899163" cy="317511"/>
          </a:xfrm>
        </p:spPr>
        <p:txBody>
          <a:bodyPr>
            <a:normAutofit fontScale="70000" lnSpcReduction="20000"/>
          </a:bodyPr>
          <a:lstStyle/>
          <a:p>
            <a:pPr algn="ctr"/>
            <a:r>
              <a:rPr lang="ru-RU">
                <a:solidFill>
                  <a:srgbClr val="002060"/>
                </a:solidFill>
              </a:rPr>
              <a:t>Описание</a:t>
            </a:r>
          </a:p>
        </p:txBody>
      </p:sp>
      <p:sp>
        <p:nvSpPr>
          <p:cNvPr id="7" name="Содержимое 6"/>
          <p:cNvSpPr txBox="1">
            <a:spLocks noGrp="1"/>
          </p:cNvSpPr>
          <p:nvPr>
            <p:ph sz="quarter" idx="4"/>
          </p:nvPr>
        </p:nvSpPr>
        <p:spPr>
          <a:xfrm>
            <a:off x="2714611" y="1428737"/>
            <a:ext cx="6120000" cy="3939540"/>
          </a:xfrm>
          <a:prstGeom prst="rect">
            <a:avLst/>
          </a:prstGeom>
          <a:noFill/>
        </p:spPr>
        <p:txBody>
          <a:bodyPr wrap="square" rtlCol="0">
            <a:spAutoFit/>
          </a:bodyPr>
          <a:lstStyle/>
          <a:p>
            <a:pPr marL="0" indent="0" algn="just">
              <a:spcBef>
                <a:spcPts val="0"/>
              </a:spcBef>
              <a:spcAft>
                <a:spcPts val="600"/>
              </a:spcAft>
              <a:buNone/>
            </a:pPr>
            <a:r>
              <a:rPr lang="ru-RU" sz="2000" dirty="0">
                <a:solidFill>
                  <a:srgbClr val="002060"/>
                </a:solidFill>
              </a:rPr>
              <a:t>Химическая стойкость к действию бензина, масел, щелочей, кислот и др. химически активных веществ, при взаимодействии с которыми происходит необратимое изменение химической структуры полимера и вулканизационной сетки, вплоть до её разрушения. Может снижаться при одновременном действии химически активной среды и механическом воздействии. </a:t>
            </a:r>
            <a:endParaRPr lang="en-US" sz="2000" dirty="0" smtClean="0">
              <a:solidFill>
                <a:srgbClr val="002060"/>
              </a:solidFill>
            </a:endParaRPr>
          </a:p>
          <a:p>
            <a:pPr marL="0" indent="0" algn="just">
              <a:spcBef>
                <a:spcPts val="0"/>
              </a:spcBef>
              <a:spcAft>
                <a:spcPts val="600"/>
              </a:spcAft>
              <a:buNone/>
            </a:pPr>
            <a:r>
              <a:rPr lang="ru-RU" sz="2000" dirty="0" smtClean="0">
                <a:solidFill>
                  <a:srgbClr val="002060"/>
                </a:solidFill>
              </a:rPr>
              <a:t>Химическая </a:t>
            </a:r>
            <a:r>
              <a:rPr lang="ru-RU" sz="2000" dirty="0">
                <a:solidFill>
                  <a:srgbClr val="002060"/>
                </a:solidFill>
              </a:rPr>
              <a:t>стойкость определяется к конкретному классу химически активных веществ. Для некоторых видов каучуков (резин) вода также является химически активным веществом.</a:t>
            </a:r>
            <a:endParaRPr lang="ru-RU" sz="1800" dirty="0">
              <a:solidFill>
                <a:srgbClr val="002060"/>
              </a:solidFill>
            </a:endParaRPr>
          </a:p>
        </p:txBody>
      </p:sp>
      <p:sp>
        <p:nvSpPr>
          <p:cNvPr id="14" name="Номер слайда 13"/>
          <p:cNvSpPr>
            <a:spLocks noGrp="1"/>
          </p:cNvSpPr>
          <p:nvPr>
            <p:ph type="sldNum" sz="quarter" idx="12"/>
          </p:nvPr>
        </p:nvSpPr>
        <p:spPr/>
        <p:txBody>
          <a:bodyPr/>
          <a:lstStyle/>
          <a:p>
            <a:fld id="{3B46923B-772B-4878-82EA-E2BF3C0C558C}" type="slidenum">
              <a:rPr lang="ru-RU" smtClean="0"/>
              <a:pPr/>
              <a:t>54</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pic>
        <p:nvPicPr>
          <p:cNvPr id="16386" name="Picture 2" descr="D:\Дистант Нано Резина\Дистант курс Резина полимер 2015-10-15\7\images\clip20150923_27.png"/>
          <p:cNvPicPr>
            <a:picLocks noChangeAspect="1" noChangeArrowheads="1"/>
          </p:cNvPicPr>
          <p:nvPr/>
        </p:nvPicPr>
        <p:blipFill>
          <a:blip r:embed="rId4"/>
          <a:srcRect/>
          <a:stretch>
            <a:fillRect/>
          </a:stretch>
        </p:blipFill>
        <p:spPr bwMode="auto">
          <a:xfrm>
            <a:off x="714348" y="2285985"/>
            <a:ext cx="1541751" cy="1136027"/>
          </a:xfrm>
          <a:prstGeom prst="rect">
            <a:avLst/>
          </a:prstGeom>
          <a:noFill/>
        </p:spPr>
      </p:pic>
      <p:pic>
        <p:nvPicPr>
          <p:cNvPr id="16387" name="Picture 3" descr="D:\Дистант Нано Резина\Дистант курс Резина полимер 2015-10-15\7\images\clip20150923_28.png"/>
          <p:cNvPicPr>
            <a:picLocks noChangeAspect="1" noChangeArrowheads="1"/>
          </p:cNvPicPr>
          <p:nvPr/>
        </p:nvPicPr>
        <p:blipFill>
          <a:blip r:embed="rId5"/>
          <a:srcRect/>
          <a:stretch>
            <a:fillRect/>
          </a:stretch>
        </p:blipFill>
        <p:spPr bwMode="auto">
          <a:xfrm>
            <a:off x="1285838" y="3786189"/>
            <a:ext cx="488149" cy="1368732"/>
          </a:xfrm>
          <a:prstGeom prst="rect">
            <a:avLst/>
          </a:prstGeom>
          <a:noFill/>
        </p:spPr>
      </p:pic>
      <p:grpSp>
        <p:nvGrpSpPr>
          <p:cNvPr id="17" name="Группа 9"/>
          <p:cNvGrpSpPr/>
          <p:nvPr/>
        </p:nvGrpSpPr>
        <p:grpSpPr>
          <a:xfrm>
            <a:off x="-32" y="0"/>
            <a:ext cx="9144032" cy="642918"/>
            <a:chOff x="-32" y="0"/>
            <a:chExt cx="9144032" cy="642918"/>
          </a:xfrm>
          <a:solidFill>
            <a:schemeClr val="tx2">
              <a:lumMod val="20000"/>
              <a:lumOff val="80000"/>
            </a:schemeClr>
          </a:solidFill>
          <a:effectLst>
            <a:outerShdw blurRad="50800" dist="38100" dir="5400000" algn="t" rotWithShape="0">
              <a:prstClr val="black">
                <a:alpha val="40000"/>
              </a:prstClr>
            </a:outerShdw>
          </a:effectLst>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pPr lvl="0">
                <a:spcBef>
                  <a:spcPct val="0"/>
                </a:spcBef>
                <a:defRPr/>
              </a:pPr>
              <a:r>
                <a:rPr lang="ru-RU" sz="1600" b="1" smtClean="0">
                  <a:solidFill>
                    <a:srgbClr val="0B02C6"/>
                  </a:solidFill>
                </a:rPr>
                <a:t>Модуль. Эксплуатационные свойства резин</a:t>
              </a:r>
              <a:endParaRPr lang="ru-RU" sz="1600" b="1">
                <a:solidFill>
                  <a:srgbClr val="0B02C6"/>
                </a:solidFill>
              </a:endParaRPr>
            </a:p>
          </p:txBody>
        </p:sp>
        <p:pic>
          <p:nvPicPr>
            <p:cNvPr id="20" name="Рисунок 19" descr="logo_lable_s-vfu_clear.png"/>
            <p:cNvPicPr>
              <a:picLocks noChangeAspect="1"/>
            </p:cNvPicPr>
            <p:nvPr/>
          </p:nvPicPr>
          <p:blipFill>
            <a:blip r:embed="rId6"/>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Текст 2"/>
          <p:cNvSpPr>
            <a:spLocks noGrp="1"/>
          </p:cNvSpPr>
          <p:nvPr>
            <p:ph type="body" idx="1"/>
          </p:nvPr>
        </p:nvSpPr>
        <p:spPr>
          <a:xfrm>
            <a:off x="360000" y="1071546"/>
            <a:ext cx="2330437" cy="317511"/>
          </a:xfrm>
        </p:spPr>
        <p:txBody>
          <a:bodyPr>
            <a:normAutofit fontScale="70000" lnSpcReduction="20000"/>
          </a:bodyPr>
          <a:lstStyle/>
          <a:p>
            <a:pPr algn="ctr"/>
            <a:r>
              <a:rPr lang="ru-RU">
                <a:solidFill>
                  <a:srgbClr val="002060"/>
                </a:solidFill>
              </a:rPr>
              <a:t>Свойства</a:t>
            </a:r>
          </a:p>
        </p:txBody>
      </p:sp>
      <p:sp>
        <p:nvSpPr>
          <p:cNvPr id="4" name="Содержимое 3"/>
          <p:cNvSpPr>
            <a:spLocks noGrp="1"/>
          </p:cNvSpPr>
          <p:nvPr>
            <p:ph sz="half" idx="2"/>
          </p:nvPr>
        </p:nvSpPr>
        <p:spPr>
          <a:xfrm>
            <a:off x="360000" y="1428736"/>
            <a:ext cx="2328850" cy="5000660"/>
          </a:xfrm>
        </p:spPr>
        <p:txBody>
          <a:bodyPr>
            <a:normAutofit/>
          </a:bodyPr>
          <a:lstStyle/>
          <a:p>
            <a:pPr marL="0" indent="0" algn="ctr">
              <a:buNone/>
            </a:pPr>
            <a:r>
              <a:rPr lang="ru-RU" sz="1800" b="1">
                <a:solidFill>
                  <a:srgbClr val="C00000"/>
                </a:solidFill>
              </a:rPr>
              <a:t>Адгезия к металлам или тканям</a:t>
            </a:r>
            <a:endParaRPr lang="ru-RU" sz="1800">
              <a:solidFill>
                <a:srgbClr val="C00000"/>
              </a:solidFill>
            </a:endParaRPr>
          </a:p>
        </p:txBody>
      </p:sp>
      <p:sp>
        <p:nvSpPr>
          <p:cNvPr id="5" name="Текст 4"/>
          <p:cNvSpPr>
            <a:spLocks noGrp="1"/>
          </p:cNvSpPr>
          <p:nvPr>
            <p:ph type="body" sz="quarter" idx="3"/>
          </p:nvPr>
        </p:nvSpPr>
        <p:spPr>
          <a:xfrm>
            <a:off x="2786050" y="1071546"/>
            <a:ext cx="5899163" cy="317511"/>
          </a:xfrm>
        </p:spPr>
        <p:txBody>
          <a:bodyPr>
            <a:normAutofit fontScale="70000" lnSpcReduction="20000"/>
          </a:bodyPr>
          <a:lstStyle/>
          <a:p>
            <a:pPr algn="ctr"/>
            <a:r>
              <a:rPr lang="ru-RU">
                <a:solidFill>
                  <a:srgbClr val="002060"/>
                </a:solidFill>
              </a:rPr>
              <a:t>Описание</a:t>
            </a:r>
          </a:p>
        </p:txBody>
      </p:sp>
      <p:sp>
        <p:nvSpPr>
          <p:cNvPr id="7" name="Содержимое 6"/>
          <p:cNvSpPr txBox="1">
            <a:spLocks noGrp="1"/>
          </p:cNvSpPr>
          <p:nvPr>
            <p:ph sz="quarter" idx="4"/>
          </p:nvPr>
        </p:nvSpPr>
        <p:spPr>
          <a:xfrm>
            <a:off x="2714611" y="1428737"/>
            <a:ext cx="6120000" cy="2708434"/>
          </a:xfrm>
          <a:prstGeom prst="rect">
            <a:avLst/>
          </a:prstGeom>
          <a:noFill/>
        </p:spPr>
        <p:txBody>
          <a:bodyPr wrap="square" rtlCol="0">
            <a:spAutoFit/>
          </a:bodyPr>
          <a:lstStyle/>
          <a:p>
            <a:pPr marL="0" indent="0" algn="just">
              <a:spcBef>
                <a:spcPts val="0"/>
              </a:spcBef>
              <a:spcAft>
                <a:spcPts val="600"/>
              </a:spcAft>
              <a:buNone/>
            </a:pPr>
            <a:r>
              <a:rPr lang="ru-RU" sz="2000">
                <a:solidFill>
                  <a:srgbClr val="002060"/>
                </a:solidFill>
              </a:rPr>
              <a:t>Представляет большое значение для характеристики резинометаллических и резинотканевых изделий. Характеризуется прочностью связи резин с металлами и др. материалами. </a:t>
            </a:r>
            <a:endParaRPr lang="en-US" sz="2000" smtClean="0">
              <a:solidFill>
                <a:srgbClr val="002060"/>
              </a:solidFill>
            </a:endParaRPr>
          </a:p>
          <a:p>
            <a:pPr marL="0" indent="0" algn="just">
              <a:spcBef>
                <a:spcPts val="0"/>
              </a:spcBef>
              <a:spcAft>
                <a:spcPts val="600"/>
              </a:spcAft>
              <a:buNone/>
            </a:pPr>
            <a:r>
              <a:rPr lang="ru-RU" sz="2000" smtClean="0">
                <a:solidFill>
                  <a:srgbClr val="002060"/>
                </a:solidFill>
              </a:rPr>
              <a:t>Улучшение </a:t>
            </a:r>
            <a:r>
              <a:rPr lang="ru-RU" sz="2000">
                <a:solidFill>
                  <a:srgbClr val="002060"/>
                </a:solidFill>
              </a:rPr>
              <a:t>адгезии достигается введением в резины смеси модификаторов адгезии и применением дополнительных технологических и рецептурных решений.</a:t>
            </a:r>
            <a:endParaRPr lang="ru-RU" sz="1800">
              <a:solidFill>
                <a:srgbClr val="002060"/>
              </a:solidFill>
            </a:endParaRPr>
          </a:p>
        </p:txBody>
      </p:sp>
      <p:sp>
        <p:nvSpPr>
          <p:cNvPr id="15" name="Номер слайда 14"/>
          <p:cNvSpPr>
            <a:spLocks noGrp="1"/>
          </p:cNvSpPr>
          <p:nvPr>
            <p:ph type="sldNum" sz="quarter" idx="12"/>
          </p:nvPr>
        </p:nvSpPr>
        <p:spPr/>
        <p:txBody>
          <a:bodyPr/>
          <a:lstStyle/>
          <a:p>
            <a:fld id="{3B46923B-772B-4878-82EA-E2BF3C0C558C}" type="slidenum">
              <a:rPr lang="ru-RU" smtClean="0"/>
              <a:pPr/>
              <a:t>55</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pic>
        <p:nvPicPr>
          <p:cNvPr id="17410" name="Picture 2" descr="D:\Дистант Нано Резина\Дистант курс Резина полимер 2015-10-15\7\images\clip20150923_30.png"/>
          <p:cNvPicPr>
            <a:picLocks noChangeAspect="1" noChangeArrowheads="1"/>
          </p:cNvPicPr>
          <p:nvPr/>
        </p:nvPicPr>
        <p:blipFill>
          <a:blip r:embed="rId4"/>
          <a:srcRect/>
          <a:stretch>
            <a:fillRect/>
          </a:stretch>
        </p:blipFill>
        <p:spPr bwMode="auto">
          <a:xfrm>
            <a:off x="571472" y="3786190"/>
            <a:ext cx="2005148" cy="1493345"/>
          </a:xfrm>
          <a:prstGeom prst="rect">
            <a:avLst/>
          </a:prstGeom>
          <a:noFill/>
        </p:spPr>
      </p:pic>
      <p:pic>
        <p:nvPicPr>
          <p:cNvPr id="17411" name="Picture 3" descr="D:\Дистант Нано Резина\Дистант курс Резина полимер 2015-10-15\7\images\clip20150923_29.png"/>
          <p:cNvPicPr>
            <a:picLocks noChangeAspect="1" noChangeArrowheads="1"/>
          </p:cNvPicPr>
          <p:nvPr/>
        </p:nvPicPr>
        <p:blipFill>
          <a:blip r:embed="rId5"/>
          <a:srcRect/>
          <a:stretch>
            <a:fillRect/>
          </a:stretch>
        </p:blipFill>
        <p:spPr bwMode="auto">
          <a:xfrm>
            <a:off x="571472" y="2214554"/>
            <a:ext cx="2017713" cy="1444625"/>
          </a:xfrm>
          <a:prstGeom prst="rect">
            <a:avLst/>
          </a:prstGeom>
          <a:noFill/>
        </p:spPr>
      </p:pic>
      <p:grpSp>
        <p:nvGrpSpPr>
          <p:cNvPr id="16" name="Группа 9"/>
          <p:cNvGrpSpPr/>
          <p:nvPr/>
        </p:nvGrpSpPr>
        <p:grpSpPr>
          <a:xfrm>
            <a:off x="-32" y="0"/>
            <a:ext cx="9144032" cy="642918"/>
            <a:chOff x="-32" y="0"/>
            <a:chExt cx="9144032" cy="642918"/>
          </a:xfrm>
          <a:solidFill>
            <a:schemeClr val="tx2">
              <a:lumMod val="20000"/>
              <a:lumOff val="80000"/>
            </a:schemeClr>
          </a:solidFill>
          <a:effectLst>
            <a:outerShdw blurRad="50800" dist="38100" dir="5400000" algn="t" rotWithShape="0">
              <a:prstClr val="black">
                <a:alpha val="40000"/>
              </a:prstClr>
            </a:outerShdw>
          </a:effectLst>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857224" y="0"/>
              <a:ext cx="785818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pPr lvl="0">
                <a:spcBef>
                  <a:spcPct val="0"/>
                </a:spcBef>
                <a:defRPr/>
              </a:pPr>
              <a:r>
                <a:rPr lang="ru-RU" sz="1600" b="1" smtClean="0">
                  <a:solidFill>
                    <a:srgbClr val="0B02C6"/>
                  </a:solidFill>
                </a:rPr>
                <a:t>Модуль. Эксплуатационные свойства резин</a:t>
              </a:r>
              <a:endParaRPr lang="ru-RU" sz="1600" b="1">
                <a:solidFill>
                  <a:srgbClr val="0B02C6"/>
                </a:solidFill>
              </a:endParaRPr>
            </a:p>
          </p:txBody>
        </p:sp>
        <p:pic>
          <p:nvPicPr>
            <p:cNvPr id="23" name="Рисунок 22" descr="logo_lable_s-vfu_clear.png"/>
            <p:cNvPicPr>
              <a:picLocks noChangeAspect="1"/>
            </p:cNvPicPr>
            <p:nvPr/>
          </p:nvPicPr>
          <p:blipFill>
            <a:blip r:embed="rId6"/>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8596" y="2428868"/>
            <a:ext cx="8286808" cy="1470025"/>
          </a:xfrm>
        </p:spPr>
        <p:txBody>
          <a:bodyPr>
            <a:noAutofit/>
          </a:bodyPr>
          <a:lstStyle/>
          <a:p>
            <a:r>
              <a:rPr lang="ru-RU" sz="4800" b="1">
                <a:solidFill>
                  <a:srgbClr val="0B02C6"/>
                </a:solidFill>
              </a:rPr>
              <a:t>Применение </a:t>
            </a:r>
            <a:r>
              <a:rPr lang="ru-RU" sz="4800" b="1" smtClean="0">
                <a:solidFill>
                  <a:srgbClr val="0B02C6"/>
                </a:solidFill>
              </a:rPr>
              <a:t/>
            </a:r>
            <a:br>
              <a:rPr lang="ru-RU" sz="4800" b="1" smtClean="0">
                <a:solidFill>
                  <a:srgbClr val="0B02C6"/>
                </a:solidFill>
              </a:rPr>
            </a:br>
            <a:r>
              <a:rPr lang="ru-RU" sz="4800" b="1" smtClean="0">
                <a:solidFill>
                  <a:srgbClr val="0B02C6"/>
                </a:solidFill>
              </a:rPr>
              <a:t>резино-технических изделий.</a:t>
            </a:r>
            <a:br>
              <a:rPr lang="ru-RU" sz="4800" b="1" smtClean="0">
                <a:solidFill>
                  <a:srgbClr val="0B02C6"/>
                </a:solidFill>
              </a:rPr>
            </a:br>
            <a:r>
              <a:rPr lang="ru-RU" sz="4800" b="1" smtClean="0">
                <a:solidFill>
                  <a:srgbClr val="0B02C6"/>
                </a:solidFill>
              </a:rPr>
              <a:t> Основные виды изделий </a:t>
            </a:r>
            <a:endParaRPr lang="ru-RU" sz="4800">
              <a:solidFill>
                <a:srgbClr val="0B02C6"/>
              </a:solidFill>
            </a:endParaRPr>
          </a:p>
        </p:txBody>
      </p:sp>
      <p:sp>
        <p:nvSpPr>
          <p:cNvPr id="9" name="Номер слайда 8"/>
          <p:cNvSpPr>
            <a:spLocks noGrp="1"/>
          </p:cNvSpPr>
          <p:nvPr>
            <p:ph type="sldNum" sz="quarter" idx="12"/>
          </p:nvPr>
        </p:nvSpPr>
        <p:spPr/>
        <p:txBody>
          <a:bodyPr/>
          <a:lstStyle/>
          <a:p>
            <a:fld id="{3B46923B-772B-4878-82EA-E2BF3C0C558C}" type="slidenum">
              <a:rPr lang="ru-RU" smtClean="0"/>
              <a:pPr/>
              <a:t>56</a:t>
            </a:fld>
            <a:endParaRPr lang="ru-RU"/>
          </a:p>
        </p:txBody>
      </p:sp>
      <p:grpSp>
        <p:nvGrpSpPr>
          <p:cNvPr id="4" name="Группа 7"/>
          <p:cNvGrpSpPr/>
          <p:nvPr/>
        </p:nvGrpSpPr>
        <p:grpSpPr>
          <a:xfrm>
            <a:off x="-32" y="0"/>
            <a:ext cx="9144032" cy="642918"/>
            <a:chOff x="-32" y="0"/>
            <a:chExt cx="9144032" cy="642918"/>
          </a:xfrm>
          <a:solidFill>
            <a:schemeClr val="tx2">
              <a:lumMod val="20000"/>
              <a:lumOff val="80000"/>
            </a:schemeClr>
          </a:solidFill>
          <a:effectLst>
            <a:outerShdw blurRad="50800" dist="38100" dir="5400000" algn="t" rotWithShape="0">
              <a:prstClr val="black">
                <a:alpha val="40000"/>
              </a:prstClr>
            </a:outerShdw>
          </a:effectLst>
        </p:grpSpPr>
        <p:grpSp>
          <p:nvGrpSpPr>
            <p:cNvPr id="5" name="Группа 4"/>
            <p:cNvGrpSpPr/>
            <p:nvPr/>
          </p:nvGrpSpPr>
          <p:grpSpPr>
            <a:xfrm>
              <a:off x="0" y="0"/>
              <a:ext cx="9144000" cy="642918"/>
              <a:chOff x="0" y="0"/>
              <a:chExt cx="9144000" cy="642918"/>
            </a:xfrm>
            <a:grpFill/>
          </p:grpSpPr>
          <p:sp>
            <p:nvSpPr>
              <p:cNvPr id="11" name="Прямоугольник 10"/>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Применение резино-технических изделий. Основные виды изделий </a:t>
                </a:r>
                <a:endParaRPr lang="ru-RU" sz="1600" b="1">
                  <a:solidFill>
                    <a:srgbClr val="0B02C6"/>
                  </a:solidFill>
                </a:endParaRPr>
              </a:p>
            </p:txBody>
          </p:sp>
        </p:grpSp>
        <p:pic>
          <p:nvPicPr>
            <p:cNvPr id="10" name="Рисунок 9"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
        <p:nvSpPr>
          <p:cNvPr id="14" name="Подзаголовок 2"/>
          <p:cNvSpPr txBox="1">
            <a:spLocks/>
          </p:cNvSpPr>
          <p:nvPr/>
        </p:nvSpPr>
        <p:spPr>
          <a:xfrm>
            <a:off x="6157914" y="1142984"/>
            <a:ext cx="2986086" cy="68580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1" i="0" u="none" strike="noStrike" kern="1200" cap="none" spc="0" normalizeH="0" baseline="0" noProof="0" smtClean="0">
                <a:ln>
                  <a:noFill/>
                </a:ln>
                <a:solidFill>
                  <a:srgbClr val="0B02C6"/>
                </a:solidFill>
                <a:effectLst/>
                <a:uLnTx/>
                <a:uFillTx/>
                <a:latin typeface="+mn-lt"/>
                <a:ea typeface="+mn-ea"/>
                <a:cs typeface="+mn-cs"/>
              </a:rPr>
              <a:t>Модуль 4</a:t>
            </a:r>
            <a:endParaRPr kumimoji="0" lang="ru-RU" sz="3200" b="1" i="0" u="none" strike="noStrike" kern="1200" cap="none" spc="0" normalizeH="0" baseline="0" noProof="0">
              <a:ln>
                <a:noFill/>
              </a:ln>
              <a:solidFill>
                <a:srgbClr val="0B02C6"/>
              </a:solidFill>
              <a:effectLst/>
              <a:uLnTx/>
              <a:uFillTx/>
              <a:latin typeface="+mn-lt"/>
              <a:ea typeface="+mn-ea"/>
              <a:cs typeface="+mn-cs"/>
            </a:endParaRPr>
          </a:p>
        </p:txBody>
      </p:sp>
    </p:spTree>
    <p:custDataLst>
      <p:tags r:id="rId1"/>
    </p:custData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8596" y="2130425"/>
            <a:ext cx="8286808" cy="1470025"/>
          </a:xfrm>
        </p:spPr>
        <p:txBody>
          <a:bodyPr>
            <a:noAutofit/>
          </a:bodyPr>
          <a:lstStyle/>
          <a:p>
            <a:r>
              <a:rPr lang="ru-RU" sz="3200" b="1">
                <a:solidFill>
                  <a:srgbClr val="0B02C6"/>
                </a:solidFill>
              </a:rPr>
              <a:t>Применение </a:t>
            </a:r>
            <a:r>
              <a:rPr lang="ru-RU" sz="3200" b="1" smtClean="0">
                <a:solidFill>
                  <a:srgbClr val="0B02C6"/>
                </a:solidFill>
              </a:rPr>
              <a:t/>
            </a:r>
            <a:br>
              <a:rPr lang="ru-RU" sz="3200" b="1" smtClean="0">
                <a:solidFill>
                  <a:srgbClr val="0B02C6"/>
                </a:solidFill>
              </a:rPr>
            </a:br>
            <a:r>
              <a:rPr lang="ru-RU" sz="3200" b="1" smtClean="0">
                <a:solidFill>
                  <a:srgbClr val="0B02C6"/>
                </a:solidFill>
              </a:rPr>
              <a:t>резино-технических изделий</a:t>
            </a:r>
            <a:endParaRPr lang="ru-RU" sz="3200">
              <a:solidFill>
                <a:srgbClr val="0B02C6"/>
              </a:solidFill>
            </a:endParaRPr>
          </a:p>
        </p:txBody>
      </p:sp>
      <p:sp>
        <p:nvSpPr>
          <p:cNvPr id="3" name="Подзаголовок 2"/>
          <p:cNvSpPr>
            <a:spLocks noGrp="1"/>
          </p:cNvSpPr>
          <p:nvPr>
            <p:ph type="subTitle" idx="1"/>
          </p:nvPr>
        </p:nvSpPr>
        <p:spPr/>
        <p:txBody>
          <a:bodyPr/>
          <a:lstStyle/>
          <a:p>
            <a:endParaRPr lang="ru-RU"/>
          </a:p>
        </p:txBody>
      </p:sp>
      <p:sp>
        <p:nvSpPr>
          <p:cNvPr id="9" name="Номер слайда 8"/>
          <p:cNvSpPr>
            <a:spLocks noGrp="1"/>
          </p:cNvSpPr>
          <p:nvPr>
            <p:ph type="sldNum" sz="quarter" idx="12"/>
          </p:nvPr>
        </p:nvSpPr>
        <p:spPr/>
        <p:txBody>
          <a:bodyPr/>
          <a:lstStyle/>
          <a:p>
            <a:fld id="{3B46923B-772B-4878-82EA-E2BF3C0C558C}" type="slidenum">
              <a:rPr lang="ru-RU" smtClean="0"/>
              <a:pPr/>
              <a:t>57</a:t>
            </a:fld>
            <a:endParaRPr lang="ru-RU"/>
          </a:p>
        </p:txBody>
      </p:sp>
      <p:grpSp>
        <p:nvGrpSpPr>
          <p:cNvPr id="11" name="Группа 7"/>
          <p:cNvGrpSpPr/>
          <p:nvPr/>
        </p:nvGrpSpPr>
        <p:grpSpPr>
          <a:xfrm>
            <a:off x="-32" y="0"/>
            <a:ext cx="9144032" cy="642918"/>
            <a:chOff x="-32" y="0"/>
            <a:chExt cx="9144032" cy="642918"/>
          </a:xfrm>
          <a:solidFill>
            <a:schemeClr val="tx2">
              <a:lumMod val="20000"/>
              <a:lumOff val="80000"/>
            </a:schemeClr>
          </a:solidFill>
          <a:effectLst/>
        </p:grpSpPr>
        <p:grpSp>
          <p:nvGrpSpPr>
            <p:cNvPr id="12" name="Группа 4"/>
            <p:cNvGrpSpPr/>
            <p:nvPr/>
          </p:nvGrpSpPr>
          <p:grpSpPr>
            <a:xfrm>
              <a:off x="0" y="0"/>
              <a:ext cx="9144000" cy="642918"/>
              <a:chOff x="0" y="0"/>
              <a:chExt cx="9144000" cy="642918"/>
            </a:xfrm>
            <a:grpFill/>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Применение резино-технических изделий. Основные виды изделий </a:t>
                </a:r>
                <a:endParaRPr lang="ru-RU" sz="1600" b="1">
                  <a:solidFill>
                    <a:srgbClr val="0B02C6"/>
                  </a:solidFill>
                </a:endParaRPr>
              </a:p>
            </p:txBody>
          </p:sp>
        </p:grpSp>
        <p:pic>
          <p:nvPicPr>
            <p:cNvPr id="13" name="Рисунок 12"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6000" y="1080000"/>
            <a:ext cx="8640000" cy="3420000"/>
          </a:xfrm>
        </p:spPr>
        <p:txBody>
          <a:bodyPr>
            <a:noAutofit/>
          </a:bodyPr>
          <a:lstStyle/>
          <a:p>
            <a:pPr marL="0" indent="0" algn="just">
              <a:spcBef>
                <a:spcPts val="0"/>
              </a:spcBef>
              <a:spcAft>
                <a:spcPts val="1200"/>
              </a:spcAft>
              <a:buNone/>
            </a:pPr>
            <a:r>
              <a:rPr lang="ru-RU" sz="1800">
                <a:solidFill>
                  <a:srgbClr val="002060"/>
                </a:solidFill>
              </a:rPr>
              <a:t>Резинотехнические изделия получили самое широкое распространение в различных отраслях народного хозяйства. Можно сказать, что РТИ являются одним из самых востребованных видов запчастей и комплектующих. Ассортимент резиновых изделий исчисляется в настоящее время десятками тысяч наименований. Основное применение резина находит в производстве шин. Чем выше уровень развития техники, тем больше в ней применяются резиновые изделия. </a:t>
            </a:r>
          </a:p>
          <a:p>
            <a:pPr marL="0" indent="0" algn="just">
              <a:spcBef>
                <a:spcPts val="0"/>
              </a:spcBef>
              <a:spcAft>
                <a:spcPts val="1200"/>
              </a:spcAft>
              <a:buNone/>
            </a:pPr>
            <a:r>
              <a:rPr lang="ru-RU" sz="1800">
                <a:solidFill>
                  <a:srgbClr val="002060"/>
                </a:solidFill>
              </a:rPr>
              <a:t>Кроме шин, в автомобиле насчитывается около 200 самых различных резиновых деталей: шланги, ремни, прокладки, втулки, муфты, буфера, мембраны, манжеты и т.д.</a:t>
            </a:r>
          </a:p>
          <a:p>
            <a:endParaRPr lang="ru-RU" sz="2000">
              <a:solidFill>
                <a:srgbClr val="002060"/>
              </a:solidFill>
            </a:endParaRPr>
          </a:p>
          <a:p>
            <a:endParaRPr lang="ru-RU" sz="2000" smtClean="0">
              <a:solidFill>
                <a:srgbClr val="002060"/>
              </a:solidFill>
            </a:endParaRPr>
          </a:p>
          <a:p>
            <a:endParaRPr lang="ru-RU" sz="2000">
              <a:solidFill>
                <a:srgbClr val="002060"/>
              </a:solidFill>
            </a:endParaRPr>
          </a:p>
          <a:p>
            <a:pPr marL="0" indent="0" algn="just">
              <a:spcBef>
                <a:spcPts val="0"/>
              </a:spcBef>
              <a:spcAft>
                <a:spcPts val="1200"/>
              </a:spcAft>
              <a:buNone/>
            </a:pPr>
            <a:r>
              <a:rPr lang="ru-RU" sz="2000" smtClean="0">
                <a:solidFill>
                  <a:srgbClr val="002060"/>
                </a:solidFill>
              </a:rPr>
              <a:t/>
            </a:r>
            <a:br>
              <a:rPr lang="ru-RU" sz="2000" smtClean="0">
                <a:solidFill>
                  <a:srgbClr val="002060"/>
                </a:solidFill>
              </a:rPr>
            </a:br>
            <a:endParaRPr lang="ru-RU" sz="2000">
              <a:solidFill>
                <a:srgbClr val="002060"/>
              </a:solidFill>
            </a:endParaRPr>
          </a:p>
        </p:txBody>
      </p:sp>
      <p:sp>
        <p:nvSpPr>
          <p:cNvPr id="9" name="Номер слайда 8"/>
          <p:cNvSpPr>
            <a:spLocks noGrp="1"/>
          </p:cNvSpPr>
          <p:nvPr>
            <p:ph type="sldNum" sz="quarter" idx="12"/>
          </p:nvPr>
        </p:nvSpPr>
        <p:spPr/>
        <p:txBody>
          <a:bodyPr/>
          <a:lstStyle/>
          <a:p>
            <a:fld id="{3B46923B-772B-4878-82EA-E2BF3C0C558C}" type="slidenum">
              <a:rPr lang="ru-RU" smtClean="0"/>
              <a:pPr/>
              <a:t>58</a:t>
            </a:fld>
            <a:endParaRPr lang="ru-RU"/>
          </a:p>
        </p:txBody>
      </p:sp>
      <p:sp>
        <p:nvSpPr>
          <p:cNvPr id="5" name="TextBox 4"/>
          <p:cNvSpPr txBox="1"/>
          <p:nvPr/>
        </p:nvSpPr>
        <p:spPr>
          <a:xfrm>
            <a:off x="3571868" y="714356"/>
            <a:ext cx="1914883" cy="369332"/>
          </a:xfrm>
          <a:prstGeom prst="rect">
            <a:avLst/>
          </a:prstGeom>
          <a:noFill/>
        </p:spPr>
        <p:txBody>
          <a:bodyPr wrap="none" rtlCol="0">
            <a:spAutoFit/>
          </a:bodyPr>
          <a:lstStyle/>
          <a:p>
            <a:r>
              <a:rPr lang="ru-RU" b="1">
                <a:solidFill>
                  <a:srgbClr val="C00000"/>
                </a:solidFill>
              </a:rPr>
              <a:t>Применение РТИ</a:t>
            </a:r>
            <a:endParaRPr lang="ru-RU">
              <a:solidFill>
                <a:srgbClr val="C00000"/>
              </a:solidFill>
            </a:endParaRPr>
          </a:p>
        </p:txBody>
      </p:sp>
      <p:grpSp>
        <p:nvGrpSpPr>
          <p:cNvPr id="12" name="Группа 7"/>
          <p:cNvGrpSpPr/>
          <p:nvPr/>
        </p:nvGrpSpPr>
        <p:grpSpPr>
          <a:xfrm>
            <a:off x="-32" y="0"/>
            <a:ext cx="9144032" cy="642918"/>
            <a:chOff x="-32" y="0"/>
            <a:chExt cx="9144032" cy="642918"/>
          </a:xfrm>
          <a:solidFill>
            <a:schemeClr val="tx2">
              <a:lumMod val="20000"/>
              <a:lumOff val="80000"/>
            </a:schemeClr>
          </a:solidFill>
          <a:effectLst/>
        </p:grpSpPr>
        <p:grpSp>
          <p:nvGrpSpPr>
            <p:cNvPr id="16" name="Группа 4"/>
            <p:cNvGrpSpPr/>
            <p:nvPr/>
          </p:nvGrpSpPr>
          <p:grpSpPr>
            <a:xfrm>
              <a:off x="0" y="0"/>
              <a:ext cx="9144000" cy="642918"/>
              <a:chOff x="0" y="0"/>
              <a:chExt cx="9144000" cy="642918"/>
            </a:xfrm>
            <a:grpFill/>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Применение резино-технических изделий. Основные виды изделий </a:t>
                </a:r>
                <a:endParaRPr lang="ru-RU" sz="1600" b="1">
                  <a:solidFill>
                    <a:srgbClr val="0B02C6"/>
                  </a:solidFill>
                </a:endParaRPr>
              </a:p>
            </p:txBody>
          </p:sp>
        </p:grpSp>
        <p:pic>
          <p:nvPicPr>
            <p:cNvPr id="17" name="Рисунок 16"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71868" y="714356"/>
            <a:ext cx="1914883" cy="369332"/>
          </a:xfrm>
          <a:prstGeom prst="rect">
            <a:avLst/>
          </a:prstGeom>
          <a:noFill/>
        </p:spPr>
        <p:txBody>
          <a:bodyPr wrap="none" rtlCol="0">
            <a:spAutoFit/>
          </a:bodyPr>
          <a:lstStyle/>
          <a:p>
            <a:r>
              <a:rPr lang="ru-RU" b="1">
                <a:solidFill>
                  <a:srgbClr val="C00000"/>
                </a:solidFill>
              </a:rPr>
              <a:t>Применение РТИ</a:t>
            </a:r>
            <a:endParaRPr lang="ru-RU">
              <a:solidFill>
                <a:srgbClr val="C00000"/>
              </a:solidFill>
            </a:endParaRPr>
          </a:p>
        </p:txBody>
      </p:sp>
      <p:pic>
        <p:nvPicPr>
          <p:cNvPr id="2" name="Объект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2919" y="1717684"/>
            <a:ext cx="8229600" cy="3592431"/>
          </a:xfrm>
        </p:spPr>
      </p:pic>
      <p:sp>
        <p:nvSpPr>
          <p:cNvPr id="10" name="Номер слайда 9"/>
          <p:cNvSpPr>
            <a:spLocks noGrp="1"/>
          </p:cNvSpPr>
          <p:nvPr>
            <p:ph type="sldNum" sz="quarter" idx="12"/>
          </p:nvPr>
        </p:nvSpPr>
        <p:spPr/>
        <p:txBody>
          <a:bodyPr/>
          <a:lstStyle/>
          <a:p>
            <a:fld id="{3B46923B-772B-4878-82EA-E2BF3C0C558C}" type="slidenum">
              <a:rPr lang="ru-RU" smtClean="0"/>
              <a:pPr/>
              <a:t>59</a:t>
            </a:fld>
            <a:endParaRPr lang="ru-RU"/>
          </a:p>
        </p:txBody>
      </p:sp>
      <p:grpSp>
        <p:nvGrpSpPr>
          <p:cNvPr id="16" name="Группа 7"/>
          <p:cNvGrpSpPr/>
          <p:nvPr/>
        </p:nvGrpSpPr>
        <p:grpSpPr>
          <a:xfrm>
            <a:off x="-32" y="0"/>
            <a:ext cx="9144032" cy="642918"/>
            <a:chOff x="-32" y="0"/>
            <a:chExt cx="9144032" cy="642918"/>
          </a:xfrm>
          <a:solidFill>
            <a:schemeClr val="tx2">
              <a:lumMod val="20000"/>
              <a:lumOff val="80000"/>
            </a:schemeClr>
          </a:solidFill>
          <a:effectLst/>
        </p:grpSpPr>
        <p:grpSp>
          <p:nvGrpSpPr>
            <p:cNvPr id="17" name="Группа 4"/>
            <p:cNvGrpSpPr/>
            <p:nvPr/>
          </p:nvGrpSpPr>
          <p:grpSpPr>
            <a:xfrm>
              <a:off x="0" y="0"/>
              <a:ext cx="9144000" cy="642918"/>
              <a:chOff x="0" y="0"/>
              <a:chExt cx="9144000" cy="642918"/>
            </a:xfrm>
            <a:grpFill/>
          </p:grpSpPr>
          <p:sp>
            <p:nvSpPr>
              <p:cNvPr id="21" name="Прямоугольник 20"/>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Применение резино-технических изделий. Основные виды изделий </a:t>
                </a:r>
                <a:endParaRPr lang="ru-RU" sz="1600" b="1">
                  <a:solidFill>
                    <a:srgbClr val="0B02C6"/>
                  </a:solidFill>
                </a:endParaRPr>
              </a:p>
            </p:txBody>
          </p:sp>
        </p:grpSp>
        <p:pic>
          <p:nvPicPr>
            <p:cNvPr id="18" name="Рисунок 17"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42910" y="2571745"/>
            <a:ext cx="8143932" cy="1071570"/>
          </a:xfrm>
        </p:spPr>
        <p:txBody>
          <a:bodyPr>
            <a:normAutofit/>
          </a:bodyPr>
          <a:lstStyle/>
          <a:p>
            <a:r>
              <a:rPr lang="ru-RU" sz="5300" b="1" smtClean="0">
                <a:solidFill>
                  <a:srgbClr val="0B02C6"/>
                </a:solidFill>
              </a:rPr>
              <a:t>Эластомерные материалы </a:t>
            </a:r>
            <a:endParaRPr lang="ru-RU" sz="5300">
              <a:solidFill>
                <a:srgbClr val="0B02C6"/>
              </a:solidFill>
              <a:latin typeface="Calibri" pitchFamily="34" charset="0"/>
            </a:endParaRPr>
          </a:p>
        </p:txBody>
      </p:sp>
      <p:sp>
        <p:nvSpPr>
          <p:cNvPr id="10" name="Подзаголовок 2"/>
          <p:cNvSpPr>
            <a:spLocks noGrp="1"/>
          </p:cNvSpPr>
          <p:nvPr>
            <p:ph type="subTitle" idx="1"/>
          </p:nvPr>
        </p:nvSpPr>
        <p:spPr>
          <a:xfrm>
            <a:off x="6157914" y="1142984"/>
            <a:ext cx="2986086" cy="685808"/>
          </a:xfrm>
        </p:spPr>
        <p:txBody>
          <a:bodyPr/>
          <a:lstStyle/>
          <a:p>
            <a:r>
              <a:rPr lang="ru-RU" b="1" smtClean="0">
                <a:solidFill>
                  <a:srgbClr val="0B02C6"/>
                </a:solidFill>
              </a:rPr>
              <a:t>Часть 1</a:t>
            </a:r>
            <a:endParaRPr lang="ru-RU" b="1">
              <a:solidFill>
                <a:srgbClr val="0B02C6"/>
              </a:solidFill>
            </a:endParaRPr>
          </a:p>
        </p:txBody>
      </p:sp>
      <p:sp>
        <p:nvSpPr>
          <p:cNvPr id="8" name="Номер слайда 1"/>
          <p:cNvSpPr>
            <a:spLocks noGrp="1"/>
          </p:cNvSpPr>
          <p:nvPr>
            <p:ph type="sldNum" sz="quarter" idx="12"/>
          </p:nvPr>
        </p:nvSpPr>
        <p:spPr/>
        <p:txBody>
          <a:bodyPr/>
          <a:lstStyle/>
          <a:p>
            <a:fld id="{3B46923B-772B-4878-82EA-E2BF3C0C558C}" type="slidenum">
              <a:rPr lang="ru-RU" smtClean="0"/>
              <a:pPr/>
              <a:t>6</a:t>
            </a:fld>
            <a:endParaRPr lang="ru-RU"/>
          </a:p>
        </p:txBody>
      </p:sp>
      <p:grpSp>
        <p:nvGrpSpPr>
          <p:cNvPr id="11" name="Группа 9"/>
          <p:cNvGrpSpPr/>
          <p:nvPr/>
        </p:nvGrpSpPr>
        <p:grpSpPr>
          <a:xfrm>
            <a:off x="-32" y="0"/>
            <a:ext cx="9144032" cy="642918"/>
            <a:chOff x="-32" y="0"/>
            <a:chExt cx="9144032" cy="642918"/>
          </a:xfrm>
          <a:solidFill>
            <a:schemeClr val="tx2">
              <a:lumMod val="20000"/>
              <a:lumOff val="80000"/>
            </a:schemeClr>
          </a:solidFill>
          <a:effectLst/>
        </p:grpSpPr>
        <p:sp>
          <p:nvSpPr>
            <p:cNvPr id="12" name="Прямоугольник 1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130710"/>
              <a:ext cx="7500990" cy="369332"/>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endParaRPr lang="ru-RU" smtClean="0">
                <a:solidFill>
                  <a:srgbClr val="0B02C6"/>
                </a:solidFill>
              </a:endParaRPr>
            </a:p>
          </p:txBody>
        </p:sp>
        <p:pic>
          <p:nvPicPr>
            <p:cNvPr id="17" name="Рисунок 16"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sz="3200" b="1">
                <a:solidFill>
                  <a:srgbClr val="0B02C6"/>
                </a:solidFill>
              </a:rPr>
              <a:t>Основные виды изделий из резины</a:t>
            </a:r>
            <a:endParaRPr lang="ru-RU" sz="3200">
              <a:solidFill>
                <a:srgbClr val="0B02C6"/>
              </a:solidFill>
            </a:endParaRPr>
          </a:p>
        </p:txBody>
      </p:sp>
      <p:sp>
        <p:nvSpPr>
          <p:cNvPr id="3" name="Подзаголовок 2"/>
          <p:cNvSpPr>
            <a:spLocks noGrp="1"/>
          </p:cNvSpPr>
          <p:nvPr>
            <p:ph type="subTitle" idx="1"/>
          </p:nvPr>
        </p:nvSpPr>
        <p:spPr/>
        <p:txBody>
          <a:bodyPr/>
          <a:lstStyle/>
          <a:p>
            <a:endParaRPr lang="ru-RU"/>
          </a:p>
        </p:txBody>
      </p:sp>
      <p:sp>
        <p:nvSpPr>
          <p:cNvPr id="9" name="Номер слайда 8"/>
          <p:cNvSpPr>
            <a:spLocks noGrp="1"/>
          </p:cNvSpPr>
          <p:nvPr>
            <p:ph type="sldNum" sz="quarter" idx="12"/>
          </p:nvPr>
        </p:nvSpPr>
        <p:spPr/>
        <p:txBody>
          <a:bodyPr/>
          <a:lstStyle/>
          <a:p>
            <a:fld id="{3B46923B-772B-4878-82EA-E2BF3C0C558C}" type="slidenum">
              <a:rPr lang="ru-RU" smtClean="0"/>
              <a:pPr/>
              <a:t>60</a:t>
            </a:fld>
            <a:endParaRPr lang="ru-RU"/>
          </a:p>
        </p:txBody>
      </p:sp>
      <p:grpSp>
        <p:nvGrpSpPr>
          <p:cNvPr id="15" name="Группа 7"/>
          <p:cNvGrpSpPr/>
          <p:nvPr/>
        </p:nvGrpSpPr>
        <p:grpSpPr>
          <a:xfrm>
            <a:off x="-32" y="0"/>
            <a:ext cx="9144032" cy="642918"/>
            <a:chOff x="-32" y="0"/>
            <a:chExt cx="9144032" cy="642918"/>
          </a:xfrm>
          <a:solidFill>
            <a:schemeClr val="tx2">
              <a:lumMod val="20000"/>
              <a:lumOff val="80000"/>
            </a:schemeClr>
          </a:solidFill>
          <a:effectLst/>
        </p:grpSpPr>
        <p:grpSp>
          <p:nvGrpSpPr>
            <p:cNvPr id="16" name="Группа 4"/>
            <p:cNvGrpSpPr/>
            <p:nvPr/>
          </p:nvGrpSpPr>
          <p:grpSpPr>
            <a:xfrm>
              <a:off x="0" y="0"/>
              <a:ext cx="9144000" cy="642918"/>
              <a:chOff x="0" y="0"/>
              <a:chExt cx="9144000" cy="642918"/>
            </a:xfrm>
            <a:grpFill/>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Применение резино-технических изделий. Основные виды изделий </a:t>
                </a:r>
                <a:endParaRPr lang="ru-RU" sz="1600" b="1">
                  <a:solidFill>
                    <a:srgbClr val="0B02C6"/>
                  </a:solidFill>
                </a:endParaRPr>
              </a:p>
            </p:txBody>
          </p:sp>
        </p:grpSp>
        <p:pic>
          <p:nvPicPr>
            <p:cNvPr id="17" name="Рисунок 16"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360000" y="4000504"/>
            <a:ext cx="1997422" cy="2357454"/>
          </a:xfrm>
        </p:spPr>
        <p:txBody>
          <a:bodyPr>
            <a:normAutofit/>
          </a:bodyPr>
          <a:lstStyle/>
          <a:p>
            <a:pPr marL="0" indent="0" algn="ctr">
              <a:buNone/>
            </a:pPr>
            <a:r>
              <a:rPr lang="ru-RU" sz="1800">
                <a:solidFill>
                  <a:srgbClr val="C00000"/>
                </a:solidFill>
              </a:rPr>
              <a:t> </a:t>
            </a:r>
            <a:r>
              <a:rPr lang="ru-RU" sz="1800" b="1">
                <a:solidFill>
                  <a:srgbClr val="C00000"/>
                </a:solidFill>
              </a:rPr>
              <a:t>Транспортёрные ленты</a:t>
            </a:r>
            <a:endParaRPr lang="ru-RU" sz="1800">
              <a:solidFill>
                <a:srgbClr val="C00000"/>
              </a:solidFill>
            </a:endParaRPr>
          </a:p>
        </p:txBody>
      </p:sp>
      <p:sp>
        <p:nvSpPr>
          <p:cNvPr id="7" name="Содержимое 6"/>
          <p:cNvSpPr txBox="1">
            <a:spLocks noGrp="1"/>
          </p:cNvSpPr>
          <p:nvPr>
            <p:ph sz="quarter" idx="4"/>
          </p:nvPr>
        </p:nvSpPr>
        <p:spPr>
          <a:xfrm>
            <a:off x="2358000" y="4000504"/>
            <a:ext cx="6405752" cy="2667773"/>
          </a:xfrm>
          <a:prstGeom prst="rect">
            <a:avLst/>
          </a:prstGeom>
          <a:noFill/>
        </p:spPr>
        <p:txBody>
          <a:bodyPr wrap="square" rtlCol="0">
            <a:spAutoFit/>
          </a:bodyPr>
          <a:lstStyle/>
          <a:p>
            <a:pPr marL="0" indent="0" algn="just">
              <a:spcBef>
                <a:spcPts val="0"/>
              </a:spcBef>
              <a:spcAft>
                <a:spcPts val="600"/>
              </a:spcAft>
              <a:buNone/>
            </a:pPr>
            <a:r>
              <a:rPr lang="ru-RU" sz="1800">
                <a:solidFill>
                  <a:srgbClr val="0B02C6"/>
                </a:solidFill>
              </a:rPr>
              <a:t>Транспортёрная лента </a:t>
            </a:r>
            <a:r>
              <a:rPr lang="ru-RU" sz="1800"/>
              <a:t>представляет собой гибкий замкнутый элемент транспортирующей установки для перемещения груза, выполненного из слоев эластомерного материала и передающего тяговое усилие от приводного барабана силового каркаса, состоящего из тканевых прокладок или системы тросов. </a:t>
            </a:r>
            <a:endParaRPr lang="ru-RU" sz="1800" smtClean="0"/>
          </a:p>
          <a:p>
            <a:pPr marL="0" indent="0" algn="just">
              <a:spcBef>
                <a:spcPts val="0"/>
              </a:spcBef>
              <a:spcAft>
                <a:spcPts val="600"/>
              </a:spcAft>
              <a:buNone/>
            </a:pPr>
            <a:r>
              <a:rPr lang="ru-RU" sz="1800" smtClean="0">
                <a:solidFill>
                  <a:srgbClr val="0B02C6"/>
                </a:solidFill>
              </a:rPr>
              <a:t>В </a:t>
            </a:r>
            <a:r>
              <a:rPr lang="ru-RU" sz="1800">
                <a:solidFill>
                  <a:srgbClr val="0B02C6"/>
                </a:solidFill>
              </a:rPr>
              <a:t>зависимости от назначения </a:t>
            </a:r>
            <a:r>
              <a:rPr lang="ru-RU" sz="1800"/>
              <a:t>транспортирующей установки и особенностей ее конструкции различают конвейерные, элеваторные, гусеничные и эскалаторные ленты.</a:t>
            </a:r>
            <a:endParaRPr lang="ru-RU" sz="1800" smtClean="0">
              <a:solidFill>
                <a:srgbClr val="002060"/>
              </a:solidFill>
            </a:endParaRPr>
          </a:p>
        </p:txBody>
      </p:sp>
      <p:sp>
        <p:nvSpPr>
          <p:cNvPr id="15" name="Номер слайда 14"/>
          <p:cNvSpPr>
            <a:spLocks noGrp="1"/>
          </p:cNvSpPr>
          <p:nvPr>
            <p:ph type="sldNum" sz="quarter" idx="12"/>
          </p:nvPr>
        </p:nvSpPr>
        <p:spPr/>
        <p:txBody>
          <a:bodyPr/>
          <a:lstStyle/>
          <a:p>
            <a:fld id="{3B46923B-772B-4878-82EA-E2BF3C0C558C}" type="slidenum">
              <a:rPr lang="ru-RU" smtClean="0"/>
              <a:pPr/>
              <a:t>61</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sp>
        <p:nvSpPr>
          <p:cNvPr id="14" name="Содержимое 6"/>
          <p:cNvSpPr txBox="1">
            <a:spLocks/>
          </p:cNvSpPr>
          <p:nvPr/>
        </p:nvSpPr>
        <p:spPr>
          <a:xfrm>
            <a:off x="2357422" y="1008000"/>
            <a:ext cx="6477190" cy="2939266"/>
          </a:xfrm>
          <a:prstGeom prst="rect">
            <a:avLst/>
          </a:prstGeom>
          <a:noFill/>
        </p:spPr>
        <p:txBody>
          <a:bodyPr vert="horz" wrap="square" lIns="91440" tIns="45720" rIns="91440" bIns="45720" rtlCol="0">
            <a:spAutoFit/>
          </a:bodyPr>
          <a:lstStyle/>
          <a:p>
            <a:pPr lvl="0" algn="just">
              <a:spcAft>
                <a:spcPts val="600"/>
              </a:spcAft>
            </a:pPr>
            <a:r>
              <a:rPr lang="ru-RU">
                <a:solidFill>
                  <a:srgbClr val="0B02C6"/>
                </a:solidFill>
              </a:rPr>
              <a:t>Пневматическая шина </a:t>
            </a:r>
            <a:r>
              <a:rPr lang="ru-RU">
                <a:solidFill>
                  <a:srgbClr val="002060"/>
                </a:solidFill>
              </a:rPr>
              <a:t>представляет собой упругую оболочку, основными конструкционными элементами которой являются каркас, брекер, протектор, боковины, борт, бортовые кольца. Внутренняя полость шины герметизируется слоем специальной резины и резиновой камерой. </a:t>
            </a:r>
            <a:endParaRPr lang="ru-RU" smtClean="0">
              <a:solidFill>
                <a:srgbClr val="002060"/>
              </a:solidFill>
            </a:endParaRPr>
          </a:p>
          <a:p>
            <a:pPr lvl="0" algn="just">
              <a:spcAft>
                <a:spcPts val="600"/>
              </a:spcAft>
            </a:pPr>
            <a:r>
              <a:rPr lang="ru-RU" smtClean="0">
                <a:solidFill>
                  <a:srgbClr val="0B02C6"/>
                </a:solidFill>
              </a:rPr>
              <a:t>Различают </a:t>
            </a:r>
            <a:r>
              <a:rPr lang="ru-RU">
                <a:solidFill>
                  <a:srgbClr val="0B02C6"/>
                </a:solidFill>
              </a:rPr>
              <a:t>шины </a:t>
            </a:r>
            <a:r>
              <a:rPr lang="ru-RU">
                <a:solidFill>
                  <a:srgbClr val="002060"/>
                </a:solidFill>
              </a:rPr>
              <a:t>для легковых автомобилей, грузовых, автобусов, внедорожных транспортных средств, тракторов, комбайнов, индустриальных, шахтных машин, мотоциклов, велосипедов, для использования в авиации, для других специальных областей применения.</a:t>
            </a:r>
            <a:endParaRPr kumimoji="0" lang="ru-RU" sz="1800" b="0" i="0" u="none" strike="noStrike" kern="1200" cap="none" spc="0" normalizeH="0" baseline="0" noProof="0" smtClean="0">
              <a:ln>
                <a:noFill/>
              </a:ln>
              <a:solidFill>
                <a:srgbClr val="002060"/>
              </a:solidFill>
              <a:effectLst/>
              <a:uLnTx/>
              <a:uFillTx/>
              <a:latin typeface="+mn-lt"/>
              <a:ea typeface="+mn-ea"/>
              <a:cs typeface="+mn-cs"/>
            </a:endParaRPr>
          </a:p>
        </p:txBody>
      </p:sp>
      <p:sp>
        <p:nvSpPr>
          <p:cNvPr id="16" name="Содержимое 3"/>
          <p:cNvSpPr txBox="1">
            <a:spLocks/>
          </p:cNvSpPr>
          <p:nvPr/>
        </p:nvSpPr>
        <p:spPr>
          <a:xfrm>
            <a:off x="360000" y="1008000"/>
            <a:ext cx="1998000" cy="2358000"/>
          </a:xfrm>
          <a:prstGeom prst="rect">
            <a:avLst/>
          </a:prstGeom>
        </p:spPr>
        <p:txBody>
          <a:bodyPr vert="horz" lIns="91440" tIns="45720" rIns="91440" bIns="45720" rtlCol="0">
            <a:normAutofit/>
          </a:bodyPr>
          <a:lstStyle/>
          <a:p>
            <a:pPr lvl="0" algn="ctr">
              <a:spcBef>
                <a:spcPct val="20000"/>
              </a:spcBef>
            </a:pPr>
            <a:r>
              <a:rPr lang="ru-RU" b="1">
                <a:solidFill>
                  <a:srgbClr val="C00000"/>
                </a:solidFill>
              </a:rPr>
              <a:t>Шины</a:t>
            </a:r>
            <a:endParaRPr kumimoji="0" lang="ru-RU" sz="1800" b="0" i="0" u="none" strike="noStrike" kern="1200" cap="none" spc="0" normalizeH="0" baseline="0" noProof="0" smtClean="0">
              <a:ln>
                <a:noFill/>
              </a:ln>
              <a:solidFill>
                <a:srgbClr val="C00000"/>
              </a:solidFill>
              <a:effectLst/>
              <a:uLnTx/>
              <a:uFillTx/>
              <a:latin typeface="+mn-lt"/>
              <a:ea typeface="+mn-ea"/>
              <a:cs typeface="+mn-cs"/>
            </a:endParaRPr>
          </a:p>
        </p:txBody>
      </p:sp>
      <p:pic>
        <p:nvPicPr>
          <p:cNvPr id="19458" name="Picture 2" descr="D:\Дистант Нано Резина\Дистант курс Резина полимер 2015-10-15\7\images\clip20150923_33.png"/>
          <p:cNvPicPr>
            <a:picLocks noChangeAspect="1" noChangeArrowheads="1"/>
          </p:cNvPicPr>
          <p:nvPr/>
        </p:nvPicPr>
        <p:blipFill>
          <a:blip r:embed="rId4"/>
          <a:srcRect/>
          <a:stretch>
            <a:fillRect/>
          </a:stretch>
        </p:blipFill>
        <p:spPr bwMode="auto">
          <a:xfrm>
            <a:off x="500034" y="4857760"/>
            <a:ext cx="1774825" cy="1298575"/>
          </a:xfrm>
          <a:prstGeom prst="rect">
            <a:avLst/>
          </a:prstGeom>
          <a:noFill/>
        </p:spPr>
      </p:pic>
      <p:pic>
        <p:nvPicPr>
          <p:cNvPr id="19459" name="Picture 3" descr="D:\Дистант Нано Резина\Дистант курс Резина полимер 2015-10-15\7\images\clip20150923_32.png"/>
          <p:cNvPicPr>
            <a:picLocks noChangeAspect="1" noChangeArrowheads="1"/>
          </p:cNvPicPr>
          <p:nvPr/>
        </p:nvPicPr>
        <p:blipFill>
          <a:blip r:embed="rId5"/>
          <a:srcRect/>
          <a:stretch>
            <a:fillRect/>
          </a:stretch>
        </p:blipFill>
        <p:spPr bwMode="auto">
          <a:xfrm>
            <a:off x="785786" y="1643050"/>
            <a:ext cx="1298575" cy="1298575"/>
          </a:xfrm>
          <a:prstGeom prst="rect">
            <a:avLst/>
          </a:prstGeom>
          <a:noFill/>
        </p:spPr>
      </p:pic>
      <p:grpSp>
        <p:nvGrpSpPr>
          <p:cNvPr id="22" name="Группа 7"/>
          <p:cNvGrpSpPr/>
          <p:nvPr/>
        </p:nvGrpSpPr>
        <p:grpSpPr>
          <a:xfrm>
            <a:off x="-32" y="0"/>
            <a:ext cx="9144032" cy="642918"/>
            <a:chOff x="-32" y="0"/>
            <a:chExt cx="9144032" cy="642918"/>
          </a:xfrm>
          <a:solidFill>
            <a:schemeClr val="tx2">
              <a:lumMod val="20000"/>
              <a:lumOff val="80000"/>
            </a:schemeClr>
          </a:solidFill>
          <a:effectLst/>
        </p:grpSpPr>
        <p:grpSp>
          <p:nvGrpSpPr>
            <p:cNvPr id="23" name="Группа 4"/>
            <p:cNvGrpSpPr/>
            <p:nvPr/>
          </p:nvGrpSpPr>
          <p:grpSpPr>
            <a:xfrm>
              <a:off x="0" y="0"/>
              <a:ext cx="9144000" cy="642918"/>
              <a:chOff x="0" y="0"/>
              <a:chExt cx="9144000" cy="642918"/>
            </a:xfrm>
            <a:grpFill/>
          </p:grpSpPr>
          <p:sp>
            <p:nvSpPr>
              <p:cNvPr id="26" name="Прямоугольник 25"/>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Применение резино-технических изделий. Основные виды изделий </a:t>
                </a:r>
                <a:endParaRPr lang="ru-RU" sz="1600" b="1">
                  <a:solidFill>
                    <a:srgbClr val="0B02C6"/>
                  </a:solidFill>
                </a:endParaRPr>
              </a:p>
            </p:txBody>
          </p:sp>
        </p:grpSp>
        <p:pic>
          <p:nvPicPr>
            <p:cNvPr id="24" name="Рисунок 23" descr="logo_lable_s-vfu_clear.png"/>
            <p:cNvPicPr>
              <a:picLocks noChangeAspect="1"/>
            </p:cNvPicPr>
            <p:nvPr/>
          </p:nvPicPr>
          <p:blipFill>
            <a:blip r:embed="rId6"/>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360000" y="3786190"/>
            <a:ext cx="2068860" cy="2357454"/>
          </a:xfrm>
        </p:spPr>
        <p:txBody>
          <a:bodyPr>
            <a:normAutofit/>
          </a:bodyPr>
          <a:lstStyle/>
          <a:p>
            <a:pPr marL="0" indent="0" algn="ctr">
              <a:buNone/>
            </a:pPr>
            <a:r>
              <a:rPr lang="ru-RU" sz="1800">
                <a:solidFill>
                  <a:srgbClr val="C00000"/>
                </a:solidFill>
              </a:rPr>
              <a:t> </a:t>
            </a:r>
            <a:r>
              <a:rPr lang="ru-RU" sz="1800" b="1">
                <a:solidFill>
                  <a:srgbClr val="C00000"/>
                </a:solidFill>
              </a:rPr>
              <a:t>Амортизирующие детали, виброизоляторы</a:t>
            </a:r>
            <a:endParaRPr lang="ru-RU" sz="1800">
              <a:solidFill>
                <a:srgbClr val="C00000"/>
              </a:solidFill>
            </a:endParaRPr>
          </a:p>
        </p:txBody>
      </p:sp>
      <p:sp>
        <p:nvSpPr>
          <p:cNvPr id="7" name="Содержимое 6"/>
          <p:cNvSpPr txBox="1">
            <a:spLocks noGrp="1"/>
          </p:cNvSpPr>
          <p:nvPr>
            <p:ph sz="quarter" idx="4"/>
          </p:nvPr>
        </p:nvSpPr>
        <p:spPr>
          <a:xfrm>
            <a:off x="2428860" y="3761623"/>
            <a:ext cx="6334892" cy="2667773"/>
          </a:xfrm>
          <a:prstGeom prst="rect">
            <a:avLst/>
          </a:prstGeom>
          <a:noFill/>
        </p:spPr>
        <p:txBody>
          <a:bodyPr wrap="square" rtlCol="0">
            <a:spAutoFit/>
          </a:bodyPr>
          <a:lstStyle/>
          <a:p>
            <a:pPr marL="0" indent="0" algn="just">
              <a:spcBef>
                <a:spcPts val="0"/>
              </a:spcBef>
              <a:spcAft>
                <a:spcPts val="600"/>
              </a:spcAft>
              <a:buNone/>
            </a:pPr>
            <a:r>
              <a:rPr lang="ru-RU" sz="1800">
                <a:solidFill>
                  <a:srgbClr val="0B02C6"/>
                </a:solidFill>
              </a:rPr>
              <a:t>Транспортёрная лента </a:t>
            </a:r>
            <a:r>
              <a:rPr lang="ru-RU" sz="1800"/>
              <a:t>представляет собой гибкий замкнутый элемент транспортирующей установки для перемещения груза, выполненного из слоев эластомерного материала и передающего тяговое усилие от приводного барабана силового каркаса, состоящего из тканевых прокладок или системы тросов. </a:t>
            </a:r>
            <a:endParaRPr lang="ru-RU" sz="1800" smtClean="0"/>
          </a:p>
          <a:p>
            <a:pPr marL="0" indent="0" algn="just">
              <a:spcBef>
                <a:spcPts val="0"/>
              </a:spcBef>
              <a:spcAft>
                <a:spcPts val="600"/>
              </a:spcAft>
              <a:buNone/>
            </a:pPr>
            <a:r>
              <a:rPr lang="ru-RU" sz="1800" smtClean="0">
                <a:solidFill>
                  <a:srgbClr val="0B02C6"/>
                </a:solidFill>
              </a:rPr>
              <a:t>В </a:t>
            </a:r>
            <a:r>
              <a:rPr lang="ru-RU" sz="1800">
                <a:solidFill>
                  <a:srgbClr val="0B02C6"/>
                </a:solidFill>
              </a:rPr>
              <a:t>зависимости от назначения </a:t>
            </a:r>
            <a:r>
              <a:rPr lang="ru-RU" sz="1800"/>
              <a:t>транспортирующей установки и особенностей ее конструкции различают конвейерные, элеваторные, гусеничные и эскалаторные ленты.</a:t>
            </a:r>
            <a:endParaRPr lang="ru-RU" sz="1800" smtClean="0">
              <a:solidFill>
                <a:srgbClr val="002060"/>
              </a:solidFill>
            </a:endParaRPr>
          </a:p>
        </p:txBody>
      </p:sp>
      <p:sp>
        <p:nvSpPr>
          <p:cNvPr id="15" name="Номер слайда 14"/>
          <p:cNvSpPr>
            <a:spLocks noGrp="1"/>
          </p:cNvSpPr>
          <p:nvPr>
            <p:ph type="sldNum" sz="quarter" idx="12"/>
          </p:nvPr>
        </p:nvSpPr>
        <p:spPr/>
        <p:txBody>
          <a:bodyPr/>
          <a:lstStyle/>
          <a:p>
            <a:fld id="{3B46923B-772B-4878-82EA-E2BF3C0C558C}" type="slidenum">
              <a:rPr lang="ru-RU" smtClean="0"/>
              <a:pPr/>
              <a:t>62</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sp>
        <p:nvSpPr>
          <p:cNvPr id="14" name="Содержимое 6"/>
          <p:cNvSpPr txBox="1">
            <a:spLocks/>
          </p:cNvSpPr>
          <p:nvPr/>
        </p:nvSpPr>
        <p:spPr>
          <a:xfrm>
            <a:off x="2428860" y="1008000"/>
            <a:ext cx="6405752" cy="2662267"/>
          </a:xfrm>
          <a:prstGeom prst="rect">
            <a:avLst/>
          </a:prstGeom>
          <a:noFill/>
        </p:spPr>
        <p:txBody>
          <a:bodyPr vert="horz" wrap="square" lIns="91440" tIns="45720" rIns="91440" bIns="45720" rtlCol="0">
            <a:spAutoFit/>
          </a:bodyPr>
          <a:lstStyle/>
          <a:p>
            <a:pPr algn="just" fontAlgn="base">
              <a:spcAft>
                <a:spcPts val="600"/>
              </a:spcAft>
            </a:pPr>
            <a:r>
              <a:rPr lang="ru-RU">
                <a:solidFill>
                  <a:srgbClr val="0B02C6"/>
                </a:solidFill>
              </a:rPr>
              <a:t>Ременные приводы </a:t>
            </a:r>
            <a:r>
              <a:rPr lang="ru-RU">
                <a:solidFill>
                  <a:srgbClr val="002060"/>
                </a:solidFill>
              </a:rPr>
              <a:t>служат для передачи энергии вращения через гибкую связь от шкивов двигателей к исполнительным органам. Классический приводной ремень представляет собой замкнутую в кольцо эластомерную конструкцию с определенной формой сечения. </a:t>
            </a:r>
          </a:p>
          <a:p>
            <a:pPr algn="just" fontAlgn="base">
              <a:spcAft>
                <a:spcPts val="600"/>
              </a:spcAft>
            </a:pPr>
            <a:r>
              <a:rPr lang="ru-RU">
                <a:solidFill>
                  <a:srgbClr val="0B02C6"/>
                </a:solidFill>
              </a:rPr>
              <a:t>В зависимости от условий эксплуатации </a:t>
            </a:r>
            <a:r>
              <a:rPr lang="ru-RU">
                <a:solidFill>
                  <a:srgbClr val="002060"/>
                </a:solidFill>
              </a:rPr>
              <a:t>используют ремни различных типов: клиновые, плоские, поликлиновые, многоручьевые, синхронные, шестигранные, круглого сечения, специальные. </a:t>
            </a:r>
          </a:p>
        </p:txBody>
      </p:sp>
      <p:sp>
        <p:nvSpPr>
          <p:cNvPr id="16" name="Содержимое 3"/>
          <p:cNvSpPr txBox="1">
            <a:spLocks/>
          </p:cNvSpPr>
          <p:nvPr/>
        </p:nvSpPr>
        <p:spPr>
          <a:xfrm>
            <a:off x="360000" y="1008000"/>
            <a:ext cx="1998000" cy="2358000"/>
          </a:xfrm>
          <a:prstGeom prst="rect">
            <a:avLst/>
          </a:prstGeom>
        </p:spPr>
        <p:txBody>
          <a:bodyPr vert="horz" lIns="91440" tIns="45720" rIns="91440" bIns="45720" rtlCol="0">
            <a:normAutofit/>
          </a:bodyPr>
          <a:lstStyle/>
          <a:p>
            <a:pPr lvl="0" algn="ctr">
              <a:spcBef>
                <a:spcPct val="20000"/>
              </a:spcBef>
            </a:pPr>
            <a:r>
              <a:rPr lang="ru-RU" b="1">
                <a:solidFill>
                  <a:srgbClr val="C00000"/>
                </a:solidFill>
              </a:rPr>
              <a:t>Приводные ремни</a:t>
            </a:r>
            <a:endParaRPr kumimoji="0" lang="ru-RU" sz="1800" b="0" i="0" u="none" strike="noStrike" kern="1200" cap="none" spc="0" normalizeH="0" baseline="0" noProof="0" smtClean="0">
              <a:ln>
                <a:noFill/>
              </a:ln>
              <a:solidFill>
                <a:srgbClr val="C00000"/>
              </a:solidFill>
              <a:effectLst/>
              <a:uLnTx/>
              <a:uFillTx/>
              <a:latin typeface="+mn-lt"/>
              <a:ea typeface="+mn-ea"/>
              <a:cs typeface="+mn-cs"/>
            </a:endParaRPr>
          </a:p>
        </p:txBody>
      </p:sp>
      <p:pic>
        <p:nvPicPr>
          <p:cNvPr id="22530" name="Picture 2" descr="D:\Дистант Нано Резина\Дистант курс Резина полимер 2015-10-15\7\images\clip20150923_34.png"/>
          <p:cNvPicPr>
            <a:picLocks noChangeAspect="1" noChangeArrowheads="1"/>
          </p:cNvPicPr>
          <p:nvPr/>
        </p:nvPicPr>
        <p:blipFill>
          <a:blip r:embed="rId4"/>
          <a:srcRect/>
          <a:stretch>
            <a:fillRect/>
          </a:stretch>
        </p:blipFill>
        <p:spPr bwMode="auto">
          <a:xfrm>
            <a:off x="714346" y="1714488"/>
            <a:ext cx="1302218" cy="1616800"/>
          </a:xfrm>
          <a:prstGeom prst="rect">
            <a:avLst/>
          </a:prstGeom>
          <a:noFill/>
        </p:spPr>
      </p:pic>
      <p:pic>
        <p:nvPicPr>
          <p:cNvPr id="22531" name="Picture 3" descr="D:\Дистант Нано Резина\Дистант курс Резина полимер 2015-10-15\7\images\clip20150923_35.png"/>
          <p:cNvPicPr>
            <a:picLocks noChangeAspect="1" noChangeArrowheads="1"/>
          </p:cNvPicPr>
          <p:nvPr/>
        </p:nvPicPr>
        <p:blipFill>
          <a:blip r:embed="rId5"/>
          <a:srcRect/>
          <a:stretch>
            <a:fillRect/>
          </a:stretch>
        </p:blipFill>
        <p:spPr bwMode="auto">
          <a:xfrm>
            <a:off x="500034" y="5000636"/>
            <a:ext cx="1762125" cy="944563"/>
          </a:xfrm>
          <a:prstGeom prst="rect">
            <a:avLst/>
          </a:prstGeom>
          <a:noFill/>
        </p:spPr>
      </p:pic>
      <p:grpSp>
        <p:nvGrpSpPr>
          <p:cNvPr id="22" name="Группа 7"/>
          <p:cNvGrpSpPr/>
          <p:nvPr/>
        </p:nvGrpSpPr>
        <p:grpSpPr>
          <a:xfrm>
            <a:off x="-32" y="0"/>
            <a:ext cx="9144032" cy="642918"/>
            <a:chOff x="-32" y="0"/>
            <a:chExt cx="9144032" cy="642918"/>
          </a:xfrm>
          <a:solidFill>
            <a:schemeClr val="tx2">
              <a:lumMod val="20000"/>
              <a:lumOff val="80000"/>
            </a:schemeClr>
          </a:solidFill>
          <a:effectLst/>
        </p:grpSpPr>
        <p:grpSp>
          <p:nvGrpSpPr>
            <p:cNvPr id="23" name="Группа 4"/>
            <p:cNvGrpSpPr/>
            <p:nvPr/>
          </p:nvGrpSpPr>
          <p:grpSpPr>
            <a:xfrm>
              <a:off x="0" y="0"/>
              <a:ext cx="9144000" cy="642918"/>
              <a:chOff x="0" y="0"/>
              <a:chExt cx="9144000" cy="642918"/>
            </a:xfrm>
            <a:grpFill/>
          </p:grpSpPr>
          <p:sp>
            <p:nvSpPr>
              <p:cNvPr id="26" name="Прямоугольник 25"/>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Применение резино-технических изделий. Основные виды изделий </a:t>
                </a:r>
                <a:endParaRPr lang="ru-RU" sz="1600" b="1">
                  <a:solidFill>
                    <a:srgbClr val="0B02C6"/>
                  </a:solidFill>
                </a:endParaRPr>
              </a:p>
            </p:txBody>
          </p:sp>
        </p:grpSp>
        <p:pic>
          <p:nvPicPr>
            <p:cNvPr id="24" name="Рисунок 23" descr="logo_lable_s-vfu_clear.png"/>
            <p:cNvPicPr>
              <a:picLocks noChangeAspect="1"/>
            </p:cNvPicPr>
            <p:nvPr/>
          </p:nvPicPr>
          <p:blipFill>
            <a:blip r:embed="rId6"/>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sp>
        <p:nvSpPr>
          <p:cNvPr id="14" name="Содержимое 6"/>
          <p:cNvSpPr txBox="1">
            <a:spLocks/>
          </p:cNvSpPr>
          <p:nvPr/>
        </p:nvSpPr>
        <p:spPr>
          <a:xfrm>
            <a:off x="2357422" y="1008000"/>
            <a:ext cx="6477190" cy="3770263"/>
          </a:xfrm>
          <a:prstGeom prst="rect">
            <a:avLst/>
          </a:prstGeom>
          <a:noFill/>
        </p:spPr>
        <p:txBody>
          <a:bodyPr vert="horz" wrap="square" lIns="91440" tIns="45720" rIns="91440" bIns="45720" rtlCol="0">
            <a:spAutoFit/>
          </a:bodyPr>
          <a:lstStyle/>
          <a:p>
            <a:pPr algn="just" fontAlgn="base">
              <a:spcAft>
                <a:spcPts val="600"/>
              </a:spcAft>
            </a:pPr>
            <a:r>
              <a:rPr lang="ru-RU" dirty="0">
                <a:solidFill>
                  <a:srgbClr val="0B02C6"/>
                </a:solidFill>
              </a:rPr>
              <a:t>Под уплотнением </a:t>
            </a:r>
            <a:r>
              <a:rPr lang="ru-RU" dirty="0"/>
              <a:t>понимают создание непроницаемости (герметичности) в соединениях деталей машин, разделяющих полости или пространства, заполненные различными или однородными жидкостями или газообразными средами, различающимися давлением, создаваемым в разделяемых объемах. </a:t>
            </a:r>
          </a:p>
          <a:p>
            <a:pPr algn="just" fontAlgn="base">
              <a:spcAft>
                <a:spcPts val="600"/>
              </a:spcAft>
            </a:pPr>
            <a:r>
              <a:rPr lang="ru-RU" dirty="0">
                <a:solidFill>
                  <a:srgbClr val="0B02C6"/>
                </a:solidFill>
              </a:rPr>
              <a:t>Основными типами резиновых уплотнений </a:t>
            </a:r>
            <a:r>
              <a:rPr lang="ru-RU" dirty="0"/>
              <a:t>с учетом их функционального назначения в узлах и агрегатах машин являются: резиновые уплотнители неподвижных соединений, с возвратно-поступательным, вращательным </a:t>
            </a:r>
            <a:r>
              <a:rPr lang="ru-RU" dirty="0" smtClean="0"/>
              <a:t>движениям, а также выполняющая </a:t>
            </a:r>
            <a:r>
              <a:rPr lang="ru-RU" dirty="0"/>
              <a:t>функцию командно-регулирующих устройств, уплотнительные кольца различного сечения,  армированные манжеты, мембраны,  клапаны и т.д. </a:t>
            </a:r>
          </a:p>
        </p:txBody>
      </p:sp>
      <p:sp>
        <p:nvSpPr>
          <p:cNvPr id="16" name="Содержимое 3"/>
          <p:cNvSpPr txBox="1">
            <a:spLocks/>
          </p:cNvSpPr>
          <p:nvPr/>
        </p:nvSpPr>
        <p:spPr>
          <a:xfrm>
            <a:off x="360000" y="1008000"/>
            <a:ext cx="1998000" cy="2571768"/>
          </a:xfrm>
          <a:prstGeom prst="rect">
            <a:avLst/>
          </a:prstGeom>
        </p:spPr>
        <p:txBody>
          <a:bodyPr vert="horz" lIns="91440" tIns="45720" rIns="91440" bIns="45720" rtlCol="0">
            <a:normAutofit/>
          </a:bodyPr>
          <a:lstStyle/>
          <a:p>
            <a:pPr lvl="0" algn="ctr">
              <a:spcBef>
                <a:spcPct val="20000"/>
              </a:spcBef>
            </a:pPr>
            <a:r>
              <a:rPr lang="ru-RU" b="1">
                <a:solidFill>
                  <a:srgbClr val="C00000"/>
                </a:solidFill>
              </a:rPr>
              <a:t>Уплотнения</a:t>
            </a:r>
            <a:endParaRPr kumimoji="0" lang="ru-RU" sz="1800" b="0" i="0" u="none" strike="noStrike" kern="1200" cap="none" spc="0" normalizeH="0" baseline="0" noProof="0" smtClean="0">
              <a:ln>
                <a:noFill/>
              </a:ln>
              <a:solidFill>
                <a:srgbClr val="C00000"/>
              </a:solidFill>
              <a:effectLst/>
              <a:uLnTx/>
              <a:uFillTx/>
              <a:latin typeface="+mn-lt"/>
              <a:ea typeface="+mn-ea"/>
              <a:cs typeface="+mn-cs"/>
            </a:endParaRPr>
          </a:p>
        </p:txBody>
      </p:sp>
      <p:pic>
        <p:nvPicPr>
          <p:cNvPr id="20484" name="Picture 4" descr="D:\Дистант Нано Резина\Дистант курс Резина полимер 2015-10-15\7\images\clip20150923_36.png"/>
          <p:cNvPicPr>
            <a:picLocks noChangeAspect="1" noChangeArrowheads="1"/>
          </p:cNvPicPr>
          <p:nvPr/>
        </p:nvPicPr>
        <p:blipFill>
          <a:blip r:embed="rId4"/>
          <a:srcRect/>
          <a:stretch>
            <a:fillRect/>
          </a:stretch>
        </p:blipFill>
        <p:spPr bwMode="auto">
          <a:xfrm>
            <a:off x="571472" y="1643050"/>
            <a:ext cx="1578635" cy="1161145"/>
          </a:xfrm>
          <a:prstGeom prst="rect">
            <a:avLst/>
          </a:prstGeom>
          <a:noFill/>
        </p:spPr>
      </p:pic>
      <p:sp>
        <p:nvSpPr>
          <p:cNvPr id="11" name="Номер слайда 10"/>
          <p:cNvSpPr>
            <a:spLocks noGrp="1"/>
          </p:cNvSpPr>
          <p:nvPr>
            <p:ph type="sldNum" sz="quarter" idx="12"/>
          </p:nvPr>
        </p:nvSpPr>
        <p:spPr/>
        <p:txBody>
          <a:bodyPr/>
          <a:lstStyle/>
          <a:p>
            <a:fld id="{3B46923B-772B-4878-82EA-E2BF3C0C558C}" type="slidenum">
              <a:rPr lang="ru-RU" smtClean="0"/>
              <a:pPr/>
              <a:t>63</a:t>
            </a:fld>
            <a:endParaRPr lang="ru-RU"/>
          </a:p>
        </p:txBody>
      </p:sp>
      <p:grpSp>
        <p:nvGrpSpPr>
          <p:cNvPr id="15" name="Группа 7"/>
          <p:cNvGrpSpPr/>
          <p:nvPr/>
        </p:nvGrpSpPr>
        <p:grpSpPr>
          <a:xfrm>
            <a:off x="-32" y="0"/>
            <a:ext cx="9144032" cy="642918"/>
            <a:chOff x="-32" y="0"/>
            <a:chExt cx="9144032" cy="642918"/>
          </a:xfrm>
          <a:solidFill>
            <a:schemeClr val="tx2">
              <a:lumMod val="20000"/>
              <a:lumOff val="80000"/>
            </a:schemeClr>
          </a:solidFill>
          <a:effectLst/>
        </p:grpSpPr>
        <p:grpSp>
          <p:nvGrpSpPr>
            <p:cNvPr id="20" name="Группа 4"/>
            <p:cNvGrpSpPr/>
            <p:nvPr/>
          </p:nvGrpSpPr>
          <p:grpSpPr>
            <a:xfrm>
              <a:off x="0" y="0"/>
              <a:ext cx="9144000" cy="642918"/>
              <a:chOff x="0" y="0"/>
              <a:chExt cx="9144000" cy="642918"/>
            </a:xfrm>
            <a:grpFill/>
          </p:grpSpPr>
          <p:sp>
            <p:nvSpPr>
              <p:cNvPr id="24" name="Прямоугольник 2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Применение резино-технических изделий. Основные виды изделий </a:t>
                </a:r>
                <a:endParaRPr lang="ru-RU" sz="1600" b="1">
                  <a:solidFill>
                    <a:srgbClr val="0B02C6"/>
                  </a:solidFill>
                </a:endParaRPr>
              </a:p>
            </p:txBody>
          </p:sp>
        </p:grpSp>
        <p:pic>
          <p:nvPicPr>
            <p:cNvPr id="21" name="Рисунок 20"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360000" y="3310691"/>
            <a:ext cx="2068860" cy="2357454"/>
          </a:xfrm>
        </p:spPr>
        <p:txBody>
          <a:bodyPr>
            <a:normAutofit/>
          </a:bodyPr>
          <a:lstStyle/>
          <a:p>
            <a:pPr marL="0" indent="0" algn="ctr">
              <a:buNone/>
            </a:pPr>
            <a:r>
              <a:rPr lang="ru-RU" sz="1800" b="1">
                <a:solidFill>
                  <a:srgbClr val="C00000"/>
                </a:solidFill>
              </a:rPr>
              <a:t>Изделия для защиты органов дыхания</a:t>
            </a:r>
            <a:endParaRPr lang="ru-RU" sz="1800">
              <a:solidFill>
                <a:srgbClr val="C00000"/>
              </a:solidFill>
            </a:endParaRPr>
          </a:p>
        </p:txBody>
      </p:sp>
      <p:sp>
        <p:nvSpPr>
          <p:cNvPr id="7" name="Содержимое 6"/>
          <p:cNvSpPr txBox="1">
            <a:spLocks noGrp="1"/>
          </p:cNvSpPr>
          <p:nvPr>
            <p:ph sz="quarter" idx="4"/>
          </p:nvPr>
        </p:nvSpPr>
        <p:spPr>
          <a:xfrm>
            <a:off x="2428860" y="3286124"/>
            <a:ext cx="6334892" cy="2640723"/>
          </a:xfrm>
          <a:prstGeom prst="rect">
            <a:avLst/>
          </a:prstGeom>
          <a:noFill/>
        </p:spPr>
        <p:txBody>
          <a:bodyPr wrap="square" rtlCol="0">
            <a:spAutoFit/>
          </a:bodyPr>
          <a:lstStyle/>
          <a:p>
            <a:pPr marL="0" indent="0" algn="just" fontAlgn="base">
              <a:spcBef>
                <a:spcPts val="0"/>
              </a:spcBef>
              <a:spcAft>
                <a:spcPts val="600"/>
              </a:spcAft>
              <a:buNone/>
            </a:pPr>
            <a:r>
              <a:rPr lang="ru-RU" sz="1800">
                <a:solidFill>
                  <a:srgbClr val="0B02C6"/>
                </a:solidFill>
              </a:rPr>
              <a:t>Средства индивидуальной защиты органов дыхания (СИЗОД) </a:t>
            </a:r>
            <a:r>
              <a:rPr lang="ru-RU" sz="1800"/>
              <a:t>применяются для предотвращения или снижения уровня воздействия на человека вредных для здоровья и опасных для жизни факторов. </a:t>
            </a:r>
          </a:p>
          <a:p>
            <a:pPr marL="0" indent="0" algn="just" fontAlgn="base">
              <a:spcBef>
                <a:spcPts val="0"/>
              </a:spcBef>
              <a:spcAft>
                <a:spcPts val="600"/>
              </a:spcAft>
              <a:buNone/>
            </a:pPr>
            <a:r>
              <a:rPr lang="ru-RU" sz="1800">
                <a:solidFill>
                  <a:srgbClr val="0B02C6"/>
                </a:solidFill>
              </a:rPr>
              <a:t>Изделия для защиты органов дыхания и зрения: </a:t>
            </a:r>
            <a:r>
              <a:rPr lang="ru-RU" sz="1800"/>
              <a:t>лицевые части фильтрующих, изолирующих противогазов, полумаски для респираторов, маски  и полумаски для летного состава, загубники для самоспасателей, защитные очки, дыхательные мешки, прочие РТИ для СИЗ. </a:t>
            </a:r>
          </a:p>
        </p:txBody>
      </p:sp>
      <p:sp>
        <p:nvSpPr>
          <p:cNvPr id="15" name="Номер слайда 14"/>
          <p:cNvSpPr>
            <a:spLocks noGrp="1"/>
          </p:cNvSpPr>
          <p:nvPr>
            <p:ph type="sldNum" sz="quarter" idx="12"/>
          </p:nvPr>
        </p:nvSpPr>
        <p:spPr/>
        <p:txBody>
          <a:bodyPr/>
          <a:lstStyle/>
          <a:p>
            <a:fld id="{3B46923B-772B-4878-82EA-E2BF3C0C558C}" type="slidenum">
              <a:rPr lang="ru-RU" smtClean="0"/>
              <a:pPr/>
              <a:t>64</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sp>
        <p:nvSpPr>
          <p:cNvPr id="14" name="Содержимое 6"/>
          <p:cNvSpPr txBox="1">
            <a:spLocks/>
          </p:cNvSpPr>
          <p:nvPr/>
        </p:nvSpPr>
        <p:spPr>
          <a:xfrm>
            <a:off x="2428860" y="1008000"/>
            <a:ext cx="6405752" cy="2108269"/>
          </a:xfrm>
          <a:prstGeom prst="rect">
            <a:avLst/>
          </a:prstGeom>
          <a:noFill/>
        </p:spPr>
        <p:txBody>
          <a:bodyPr vert="horz" wrap="square" lIns="91440" tIns="45720" rIns="91440" bIns="45720" rtlCol="0">
            <a:spAutoFit/>
          </a:bodyPr>
          <a:lstStyle/>
          <a:p>
            <a:pPr algn="just" fontAlgn="base">
              <a:spcAft>
                <a:spcPts val="600"/>
              </a:spcAft>
            </a:pPr>
            <a:r>
              <a:rPr lang="ru-RU">
                <a:solidFill>
                  <a:srgbClr val="0B02C6"/>
                </a:solidFill>
              </a:rPr>
              <a:t>Рукава</a:t>
            </a:r>
            <a:r>
              <a:rPr lang="ru-RU">
                <a:solidFill>
                  <a:srgbClr val="002060"/>
                </a:solidFill>
              </a:rPr>
              <a:t> представляют собой длинномерные цилиндрические полые изделия, которые обладают гибкостью. Их применяют в качестве гибких коммуникаций, переходов и эластичных вставок в составе разнообразных  узлов машин, механизмов и систем. </a:t>
            </a:r>
          </a:p>
          <a:p>
            <a:pPr algn="just" fontAlgn="base">
              <a:spcAft>
                <a:spcPts val="600"/>
              </a:spcAft>
            </a:pPr>
            <a:r>
              <a:rPr lang="ru-RU">
                <a:solidFill>
                  <a:srgbClr val="0B02C6"/>
                </a:solidFill>
              </a:rPr>
              <a:t>Основные виды рукавов: </a:t>
            </a:r>
            <a:r>
              <a:rPr lang="ru-RU">
                <a:solidFill>
                  <a:srgbClr val="002060"/>
                </a:solidFill>
              </a:rPr>
              <a:t>напорные, всасывающие, напорно-всасывающие и комбинированные рукава.</a:t>
            </a:r>
          </a:p>
        </p:txBody>
      </p:sp>
      <p:sp>
        <p:nvSpPr>
          <p:cNvPr id="16" name="Содержимое 3"/>
          <p:cNvSpPr txBox="1">
            <a:spLocks/>
          </p:cNvSpPr>
          <p:nvPr/>
        </p:nvSpPr>
        <p:spPr>
          <a:xfrm>
            <a:off x="360000" y="1008000"/>
            <a:ext cx="1998000" cy="2358000"/>
          </a:xfrm>
          <a:prstGeom prst="rect">
            <a:avLst/>
          </a:prstGeom>
        </p:spPr>
        <p:txBody>
          <a:bodyPr vert="horz" lIns="91440" tIns="45720" rIns="91440" bIns="45720" rtlCol="0">
            <a:normAutofit/>
          </a:bodyPr>
          <a:lstStyle/>
          <a:p>
            <a:pPr lvl="0" algn="ctr">
              <a:spcBef>
                <a:spcPct val="20000"/>
              </a:spcBef>
            </a:pPr>
            <a:r>
              <a:rPr lang="ru-RU" b="1">
                <a:solidFill>
                  <a:srgbClr val="C00000"/>
                </a:solidFill>
              </a:rPr>
              <a:t>Рукавные изделия</a:t>
            </a:r>
            <a:endParaRPr kumimoji="0" lang="ru-RU" sz="1800" b="0" i="0" u="none" strike="noStrike" kern="1200" cap="none" spc="0" normalizeH="0" baseline="0" noProof="0" smtClean="0">
              <a:ln>
                <a:noFill/>
              </a:ln>
              <a:solidFill>
                <a:srgbClr val="C00000"/>
              </a:solidFill>
              <a:effectLst/>
              <a:uLnTx/>
              <a:uFillTx/>
              <a:latin typeface="+mn-lt"/>
              <a:ea typeface="+mn-ea"/>
              <a:cs typeface="+mn-cs"/>
            </a:endParaRPr>
          </a:p>
        </p:txBody>
      </p:sp>
      <p:pic>
        <p:nvPicPr>
          <p:cNvPr id="23554" name="Picture 2" descr="D:\Дистант Нано Резина\Дистант курс Резина полимер 2015-10-15\7\images\clip20150923_39.png"/>
          <p:cNvPicPr>
            <a:picLocks noChangeAspect="1" noChangeArrowheads="1"/>
          </p:cNvPicPr>
          <p:nvPr/>
        </p:nvPicPr>
        <p:blipFill>
          <a:blip r:embed="rId4"/>
          <a:srcRect/>
          <a:stretch>
            <a:fillRect/>
          </a:stretch>
        </p:blipFill>
        <p:spPr bwMode="auto">
          <a:xfrm>
            <a:off x="1142976" y="5214950"/>
            <a:ext cx="1085850" cy="817563"/>
          </a:xfrm>
          <a:prstGeom prst="rect">
            <a:avLst/>
          </a:prstGeom>
          <a:noFill/>
        </p:spPr>
      </p:pic>
      <p:pic>
        <p:nvPicPr>
          <p:cNvPr id="23555" name="Picture 3" descr="D:\Дистант Нано Резина\Дистант курс Резина полимер 2015-10-15\7\images\clip20150923_50.png"/>
          <p:cNvPicPr>
            <a:picLocks noChangeAspect="1" noChangeArrowheads="1"/>
          </p:cNvPicPr>
          <p:nvPr/>
        </p:nvPicPr>
        <p:blipFill>
          <a:blip r:embed="rId5"/>
          <a:srcRect/>
          <a:stretch>
            <a:fillRect/>
          </a:stretch>
        </p:blipFill>
        <p:spPr bwMode="auto">
          <a:xfrm>
            <a:off x="714348" y="1714485"/>
            <a:ext cx="1267468" cy="1274174"/>
          </a:xfrm>
          <a:prstGeom prst="rect">
            <a:avLst/>
          </a:prstGeom>
          <a:noFill/>
        </p:spPr>
      </p:pic>
      <p:pic>
        <p:nvPicPr>
          <p:cNvPr id="23556" name="Picture 4" descr="D:\Дистант Нано Резина\Дистант курс Резина полимер 2015-10-15\7\images\clip20150923_38.png"/>
          <p:cNvPicPr>
            <a:picLocks noChangeAspect="1" noChangeArrowheads="1"/>
          </p:cNvPicPr>
          <p:nvPr/>
        </p:nvPicPr>
        <p:blipFill>
          <a:blip r:embed="rId6"/>
          <a:srcRect/>
          <a:stretch>
            <a:fillRect/>
          </a:stretch>
        </p:blipFill>
        <p:spPr bwMode="auto">
          <a:xfrm>
            <a:off x="488929" y="4286256"/>
            <a:ext cx="1011237" cy="1011237"/>
          </a:xfrm>
          <a:prstGeom prst="rect">
            <a:avLst/>
          </a:prstGeom>
          <a:noFill/>
        </p:spPr>
      </p:pic>
      <p:grpSp>
        <p:nvGrpSpPr>
          <p:cNvPr id="33" name="Группа 7"/>
          <p:cNvGrpSpPr/>
          <p:nvPr/>
        </p:nvGrpSpPr>
        <p:grpSpPr>
          <a:xfrm>
            <a:off x="-32" y="0"/>
            <a:ext cx="9144032" cy="642918"/>
            <a:chOff x="-32" y="0"/>
            <a:chExt cx="9144032" cy="642918"/>
          </a:xfrm>
          <a:solidFill>
            <a:schemeClr val="tx2">
              <a:lumMod val="20000"/>
              <a:lumOff val="80000"/>
            </a:schemeClr>
          </a:solidFill>
          <a:effectLst/>
        </p:grpSpPr>
        <p:grpSp>
          <p:nvGrpSpPr>
            <p:cNvPr id="34" name="Группа 4"/>
            <p:cNvGrpSpPr/>
            <p:nvPr/>
          </p:nvGrpSpPr>
          <p:grpSpPr>
            <a:xfrm>
              <a:off x="0" y="0"/>
              <a:ext cx="9144000" cy="642918"/>
              <a:chOff x="0" y="0"/>
              <a:chExt cx="9144000" cy="642918"/>
            </a:xfrm>
            <a:grpFill/>
          </p:grpSpPr>
          <p:sp>
            <p:nvSpPr>
              <p:cNvPr id="36" name="Прямоугольник 35"/>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Применение резино-технических изделий. Основные виды изделий </a:t>
                </a:r>
                <a:endParaRPr lang="ru-RU" sz="1600" b="1">
                  <a:solidFill>
                    <a:srgbClr val="0B02C6"/>
                  </a:solidFill>
                </a:endParaRPr>
              </a:p>
            </p:txBody>
          </p:sp>
        </p:grpSp>
        <p:pic>
          <p:nvPicPr>
            <p:cNvPr id="35" name="Рисунок 34" descr="logo_lable_s-vfu_clear.png"/>
            <p:cNvPicPr>
              <a:picLocks noChangeAspect="1"/>
            </p:cNvPicPr>
            <p:nvPr/>
          </p:nvPicPr>
          <p:blipFill>
            <a:blip r:embed="rId7"/>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360000" y="4071942"/>
            <a:ext cx="1997422" cy="2357454"/>
          </a:xfrm>
        </p:spPr>
        <p:txBody>
          <a:bodyPr>
            <a:normAutofit/>
          </a:bodyPr>
          <a:lstStyle/>
          <a:p>
            <a:pPr marL="0" indent="0" algn="ctr">
              <a:buNone/>
            </a:pPr>
            <a:r>
              <a:rPr lang="ru-RU" sz="1800" b="1">
                <a:solidFill>
                  <a:srgbClr val="C00000"/>
                </a:solidFill>
              </a:rPr>
              <a:t>Эластомерно-тканевые материалы</a:t>
            </a:r>
            <a:endParaRPr lang="ru-RU" sz="1800">
              <a:solidFill>
                <a:srgbClr val="C00000"/>
              </a:solidFill>
            </a:endParaRPr>
          </a:p>
        </p:txBody>
      </p:sp>
      <p:sp>
        <p:nvSpPr>
          <p:cNvPr id="7" name="Содержимое 6"/>
          <p:cNvSpPr txBox="1">
            <a:spLocks noGrp="1"/>
          </p:cNvSpPr>
          <p:nvPr>
            <p:ph sz="quarter" idx="4"/>
          </p:nvPr>
        </p:nvSpPr>
        <p:spPr>
          <a:xfrm>
            <a:off x="2358000" y="4048166"/>
            <a:ext cx="6405752" cy="1809726"/>
          </a:xfrm>
          <a:prstGeom prst="rect">
            <a:avLst/>
          </a:prstGeom>
          <a:noFill/>
        </p:spPr>
        <p:txBody>
          <a:bodyPr wrap="square" rtlCol="0">
            <a:spAutoFit/>
          </a:bodyPr>
          <a:lstStyle/>
          <a:p>
            <a:pPr marL="0" indent="0" algn="just" fontAlgn="base">
              <a:buNone/>
            </a:pPr>
            <a:r>
              <a:rPr lang="ru-RU" sz="1800">
                <a:solidFill>
                  <a:srgbClr val="0B02C6"/>
                </a:solidFill>
              </a:rPr>
              <a:t>Эластомерно-тканевые материалы (ЭТМ) </a:t>
            </a:r>
            <a:r>
              <a:rPr lang="ru-RU" sz="1800"/>
              <a:t>представляют собой эластичные композиционные материалы, в которых матрица из эластомера армирована материалом на основе волокон.</a:t>
            </a:r>
          </a:p>
          <a:p>
            <a:pPr marL="0" indent="0" algn="just" fontAlgn="base">
              <a:buNone/>
            </a:pPr>
            <a:r>
              <a:rPr lang="ru-RU" sz="1800">
                <a:solidFill>
                  <a:srgbClr val="0B02C6"/>
                </a:solidFill>
              </a:rPr>
              <a:t>Армирующий материал применяется </a:t>
            </a:r>
            <a:r>
              <a:rPr lang="ru-RU" sz="1800"/>
              <a:t>в виде ткани, корда, мононити, нетканого полотна, рубленых нитей и т.д.  Типичным представителем является прорезиненная ткань.</a:t>
            </a:r>
          </a:p>
        </p:txBody>
      </p:sp>
      <p:sp>
        <p:nvSpPr>
          <p:cNvPr id="15" name="Номер слайда 14"/>
          <p:cNvSpPr>
            <a:spLocks noGrp="1"/>
          </p:cNvSpPr>
          <p:nvPr>
            <p:ph type="sldNum" sz="quarter" idx="12"/>
          </p:nvPr>
        </p:nvSpPr>
        <p:spPr/>
        <p:txBody>
          <a:bodyPr/>
          <a:lstStyle/>
          <a:p>
            <a:fld id="{3B46923B-772B-4878-82EA-E2BF3C0C558C}" type="slidenum">
              <a:rPr lang="ru-RU" smtClean="0"/>
              <a:pPr/>
              <a:t>65</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sp>
        <p:nvSpPr>
          <p:cNvPr id="14" name="Содержимое 6"/>
          <p:cNvSpPr txBox="1">
            <a:spLocks/>
          </p:cNvSpPr>
          <p:nvPr/>
        </p:nvSpPr>
        <p:spPr>
          <a:xfrm>
            <a:off x="2357422" y="1008000"/>
            <a:ext cx="6477190" cy="2939266"/>
          </a:xfrm>
          <a:prstGeom prst="rect">
            <a:avLst/>
          </a:prstGeom>
          <a:noFill/>
        </p:spPr>
        <p:txBody>
          <a:bodyPr vert="horz" wrap="square" lIns="91440" tIns="45720" rIns="91440" bIns="45720" rtlCol="0">
            <a:spAutoFit/>
          </a:bodyPr>
          <a:lstStyle/>
          <a:p>
            <a:pPr algn="just" fontAlgn="base">
              <a:spcAft>
                <a:spcPts val="600"/>
              </a:spcAft>
            </a:pPr>
            <a:r>
              <a:rPr lang="ru-RU"/>
              <a:t>Для </a:t>
            </a:r>
            <a:r>
              <a:rPr lang="ru-RU">
                <a:solidFill>
                  <a:srgbClr val="0B02C6"/>
                </a:solidFill>
              </a:rPr>
              <a:t>изготовления защитных костюмов применяют ткани и нетканые материалы</a:t>
            </a:r>
            <a:r>
              <a:rPr lang="ru-RU"/>
              <a:t>, покрытые с одной или двух сторон термопластами и эластомерами, придающими им устойчивость к действию кислот, масел, нефтепродуктов, воды. Защитные материалы должны отвечать эксплуатационным, гигиеническим и эстетическим требованиям. </a:t>
            </a:r>
          </a:p>
          <a:p>
            <a:pPr algn="just" fontAlgn="base">
              <a:spcAft>
                <a:spcPts val="600"/>
              </a:spcAft>
            </a:pPr>
            <a:r>
              <a:rPr lang="ru-RU">
                <a:solidFill>
                  <a:srgbClr val="0B02C6"/>
                </a:solidFill>
              </a:rPr>
              <a:t>Подразделяются  материалы на три группы: </a:t>
            </a:r>
            <a:r>
              <a:rPr lang="ru-RU"/>
              <a:t>материалы для защиты от химически опасных веществ, от термических поражающих факторов, от термических поражающих факторов и химически опасных веществ.</a:t>
            </a:r>
          </a:p>
        </p:txBody>
      </p:sp>
      <p:sp>
        <p:nvSpPr>
          <p:cNvPr id="16" name="Содержимое 3"/>
          <p:cNvSpPr txBox="1">
            <a:spLocks/>
          </p:cNvSpPr>
          <p:nvPr/>
        </p:nvSpPr>
        <p:spPr>
          <a:xfrm>
            <a:off x="360000" y="1008000"/>
            <a:ext cx="1998000" cy="2135248"/>
          </a:xfrm>
          <a:prstGeom prst="rect">
            <a:avLst/>
          </a:prstGeom>
        </p:spPr>
        <p:txBody>
          <a:bodyPr vert="horz" lIns="91440" tIns="45720" rIns="91440" bIns="45720" rtlCol="0">
            <a:normAutofit/>
          </a:bodyPr>
          <a:lstStyle/>
          <a:p>
            <a:pPr lvl="0" algn="ctr">
              <a:spcBef>
                <a:spcPct val="20000"/>
              </a:spcBef>
            </a:pPr>
            <a:r>
              <a:rPr lang="ru-RU" b="1">
                <a:solidFill>
                  <a:srgbClr val="C00000"/>
                </a:solidFill>
              </a:rPr>
              <a:t>Изделия для защиты кожи</a:t>
            </a:r>
            <a:endParaRPr kumimoji="0" lang="ru-RU" sz="1800" b="0" i="0" u="none" strike="noStrike" kern="1200" cap="none" spc="0" normalizeH="0" baseline="0" noProof="0" smtClean="0">
              <a:ln>
                <a:noFill/>
              </a:ln>
              <a:solidFill>
                <a:srgbClr val="C00000"/>
              </a:solidFill>
              <a:effectLst/>
              <a:uLnTx/>
              <a:uFillTx/>
              <a:latin typeface="+mn-lt"/>
              <a:ea typeface="+mn-ea"/>
              <a:cs typeface="+mn-cs"/>
            </a:endParaRPr>
          </a:p>
        </p:txBody>
      </p:sp>
      <p:pic>
        <p:nvPicPr>
          <p:cNvPr id="21510" name="Picture 6" descr="D:\Дистант Нано Резина\Дистант курс Резина полимер 2015-10-15\7\images\clip20150923_41.png"/>
          <p:cNvPicPr>
            <a:picLocks noChangeAspect="1" noChangeArrowheads="1"/>
          </p:cNvPicPr>
          <p:nvPr/>
        </p:nvPicPr>
        <p:blipFill>
          <a:blip r:embed="rId4"/>
          <a:srcRect/>
          <a:stretch>
            <a:fillRect/>
          </a:stretch>
        </p:blipFill>
        <p:spPr bwMode="auto">
          <a:xfrm>
            <a:off x="642910" y="5057794"/>
            <a:ext cx="1457325" cy="1085850"/>
          </a:xfrm>
          <a:prstGeom prst="rect">
            <a:avLst/>
          </a:prstGeom>
          <a:noFill/>
        </p:spPr>
      </p:pic>
      <p:pic>
        <p:nvPicPr>
          <p:cNvPr id="21511" name="Picture 7" descr="D:\Дистант Нано Резина\Дистант курс Резина полимер 2015-10-15\7\images\clip20150923_40.png"/>
          <p:cNvPicPr>
            <a:picLocks noChangeAspect="1" noChangeArrowheads="1"/>
          </p:cNvPicPr>
          <p:nvPr/>
        </p:nvPicPr>
        <p:blipFill>
          <a:blip r:embed="rId5"/>
          <a:srcRect/>
          <a:stretch>
            <a:fillRect/>
          </a:stretch>
        </p:blipFill>
        <p:spPr bwMode="auto">
          <a:xfrm>
            <a:off x="785787" y="1665817"/>
            <a:ext cx="1220647" cy="2120373"/>
          </a:xfrm>
          <a:prstGeom prst="rect">
            <a:avLst/>
          </a:prstGeom>
          <a:noFill/>
        </p:spPr>
      </p:pic>
      <p:grpSp>
        <p:nvGrpSpPr>
          <p:cNvPr id="22" name="Группа 7"/>
          <p:cNvGrpSpPr/>
          <p:nvPr/>
        </p:nvGrpSpPr>
        <p:grpSpPr>
          <a:xfrm>
            <a:off x="-32" y="0"/>
            <a:ext cx="9144032" cy="642918"/>
            <a:chOff x="-32" y="0"/>
            <a:chExt cx="9144032" cy="642918"/>
          </a:xfrm>
          <a:solidFill>
            <a:schemeClr val="tx2">
              <a:lumMod val="20000"/>
              <a:lumOff val="80000"/>
            </a:schemeClr>
          </a:solidFill>
          <a:effectLst/>
        </p:grpSpPr>
        <p:grpSp>
          <p:nvGrpSpPr>
            <p:cNvPr id="23" name="Группа 4"/>
            <p:cNvGrpSpPr/>
            <p:nvPr/>
          </p:nvGrpSpPr>
          <p:grpSpPr>
            <a:xfrm>
              <a:off x="0" y="0"/>
              <a:ext cx="9144000" cy="642918"/>
              <a:chOff x="0" y="0"/>
              <a:chExt cx="9144000" cy="642918"/>
            </a:xfrm>
            <a:grpFill/>
          </p:grpSpPr>
          <p:sp>
            <p:nvSpPr>
              <p:cNvPr id="26" name="Прямоугольник 25"/>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Применение резино-технических изделий. Основные виды изделий </a:t>
                </a:r>
                <a:endParaRPr lang="ru-RU" sz="1600" b="1">
                  <a:solidFill>
                    <a:srgbClr val="0B02C6"/>
                  </a:solidFill>
                </a:endParaRPr>
              </a:p>
            </p:txBody>
          </p:sp>
        </p:grpSp>
        <p:pic>
          <p:nvPicPr>
            <p:cNvPr id="24" name="Рисунок 23" descr="logo_lable_s-vfu_clear.png"/>
            <p:cNvPicPr>
              <a:picLocks noChangeAspect="1"/>
            </p:cNvPicPr>
            <p:nvPr/>
          </p:nvPicPr>
          <p:blipFill>
            <a:blip r:embed="rId6"/>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360000" y="4929198"/>
            <a:ext cx="1997422" cy="1500198"/>
          </a:xfrm>
        </p:spPr>
        <p:txBody>
          <a:bodyPr>
            <a:normAutofit/>
          </a:bodyPr>
          <a:lstStyle/>
          <a:p>
            <a:pPr marL="0" indent="0" algn="ctr">
              <a:buNone/>
            </a:pPr>
            <a:r>
              <a:rPr lang="ru-RU" sz="1800" b="1" smtClean="0">
                <a:solidFill>
                  <a:srgbClr val="C00000"/>
                </a:solidFill>
              </a:rPr>
              <a:t>Обувь </a:t>
            </a:r>
            <a:r>
              <a:rPr lang="ru-RU" sz="1800" b="1">
                <a:solidFill>
                  <a:srgbClr val="C00000"/>
                </a:solidFill>
              </a:rPr>
              <a:t>из эластомеров</a:t>
            </a:r>
            <a:endParaRPr lang="ru-RU" sz="1800">
              <a:solidFill>
                <a:srgbClr val="C00000"/>
              </a:solidFill>
            </a:endParaRPr>
          </a:p>
        </p:txBody>
      </p:sp>
      <p:sp>
        <p:nvSpPr>
          <p:cNvPr id="7" name="Содержимое 6"/>
          <p:cNvSpPr txBox="1">
            <a:spLocks noGrp="1"/>
          </p:cNvSpPr>
          <p:nvPr>
            <p:ph sz="quarter" idx="4"/>
          </p:nvPr>
        </p:nvSpPr>
        <p:spPr>
          <a:xfrm>
            <a:off x="2357422" y="4917056"/>
            <a:ext cx="6405752" cy="369332"/>
          </a:xfrm>
          <a:prstGeom prst="rect">
            <a:avLst/>
          </a:prstGeom>
          <a:noFill/>
        </p:spPr>
        <p:txBody>
          <a:bodyPr wrap="square" rtlCol="0">
            <a:spAutoFit/>
          </a:bodyPr>
          <a:lstStyle/>
          <a:p>
            <a:pPr marL="0" indent="0" algn="just" fontAlgn="base">
              <a:buNone/>
            </a:pPr>
            <a:r>
              <a:rPr lang="ru-RU" sz="1800">
                <a:solidFill>
                  <a:srgbClr val="0B02C6"/>
                </a:solidFill>
              </a:rPr>
              <a:t>Резиновая обувь: </a:t>
            </a:r>
            <a:r>
              <a:rPr lang="ru-RU" sz="1800">
                <a:solidFill>
                  <a:srgbClr val="002060"/>
                </a:solidFill>
              </a:rPr>
              <a:t>галоши, сапожки</a:t>
            </a:r>
          </a:p>
        </p:txBody>
      </p:sp>
      <p:sp>
        <p:nvSpPr>
          <p:cNvPr id="15" name="Номер слайда 14"/>
          <p:cNvSpPr>
            <a:spLocks noGrp="1"/>
          </p:cNvSpPr>
          <p:nvPr>
            <p:ph type="sldNum" sz="quarter" idx="12"/>
          </p:nvPr>
        </p:nvSpPr>
        <p:spPr/>
        <p:txBody>
          <a:bodyPr/>
          <a:lstStyle/>
          <a:p>
            <a:fld id="{3B46923B-772B-4878-82EA-E2BF3C0C558C}" type="slidenum">
              <a:rPr lang="ru-RU" smtClean="0"/>
              <a:pPr/>
              <a:t>66</a:t>
            </a:fld>
            <a:endParaRPr lang="ru-RU"/>
          </a:p>
        </p:txBody>
      </p:sp>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sp>
        <p:nvSpPr>
          <p:cNvPr id="14" name="Содержимое 6"/>
          <p:cNvSpPr txBox="1">
            <a:spLocks/>
          </p:cNvSpPr>
          <p:nvPr/>
        </p:nvSpPr>
        <p:spPr>
          <a:xfrm>
            <a:off x="2357422" y="1008000"/>
            <a:ext cx="6477190" cy="3770263"/>
          </a:xfrm>
          <a:prstGeom prst="rect">
            <a:avLst/>
          </a:prstGeom>
          <a:noFill/>
        </p:spPr>
        <p:txBody>
          <a:bodyPr vert="horz" wrap="square" lIns="91440" tIns="45720" rIns="91440" bIns="45720" rtlCol="0">
            <a:spAutoFit/>
          </a:bodyPr>
          <a:lstStyle/>
          <a:p>
            <a:pPr algn="just" fontAlgn="base">
              <a:spcAft>
                <a:spcPts val="600"/>
              </a:spcAft>
            </a:pPr>
            <a:r>
              <a:rPr lang="ru-RU" dirty="0">
                <a:solidFill>
                  <a:srgbClr val="0B02C6"/>
                </a:solidFill>
              </a:rPr>
              <a:t>Мягкие </a:t>
            </a:r>
            <a:r>
              <a:rPr lang="ru-RU" dirty="0" err="1">
                <a:solidFill>
                  <a:srgbClr val="0B02C6"/>
                </a:solidFill>
              </a:rPr>
              <a:t>оболоченные</a:t>
            </a:r>
            <a:r>
              <a:rPr lang="ru-RU" dirty="0">
                <a:solidFill>
                  <a:srgbClr val="0B02C6"/>
                </a:solidFill>
              </a:rPr>
              <a:t> </a:t>
            </a:r>
            <a:r>
              <a:rPr lang="ru-RU" dirty="0" smtClean="0">
                <a:solidFill>
                  <a:srgbClr val="0B02C6"/>
                </a:solidFill>
              </a:rPr>
              <a:t>конструкции, </a:t>
            </a:r>
            <a:r>
              <a:rPr lang="ru-RU" dirty="0">
                <a:solidFill>
                  <a:srgbClr val="002060"/>
                </a:solidFill>
              </a:rPr>
              <a:t>часто называемые надувными, пневматическими или предварительно напряженными, представляют собой легкие и гибкие оболочки из тканей с </a:t>
            </a:r>
            <a:r>
              <a:rPr lang="ru-RU" dirty="0" err="1">
                <a:solidFill>
                  <a:srgbClr val="002060"/>
                </a:solidFill>
              </a:rPr>
              <a:t>эластомерным</a:t>
            </a:r>
            <a:r>
              <a:rPr lang="ru-RU" dirty="0">
                <a:solidFill>
                  <a:srgbClr val="002060"/>
                </a:solidFill>
              </a:rPr>
              <a:t> покрытием, находящиеся в напряженном состоянии за счет воздействия на оболочку внутреннего давления газа, жидкости или другой текучей среды, а также механических сил.</a:t>
            </a:r>
          </a:p>
          <a:p>
            <a:pPr algn="just" fontAlgn="base"/>
            <a:r>
              <a:rPr lang="ru-RU" dirty="0">
                <a:solidFill>
                  <a:srgbClr val="0B02C6"/>
                </a:solidFill>
              </a:rPr>
              <a:t>Основные группы мягких </a:t>
            </a:r>
            <a:r>
              <a:rPr lang="ru-RU" dirty="0" err="1">
                <a:solidFill>
                  <a:srgbClr val="0B02C6"/>
                </a:solidFill>
              </a:rPr>
              <a:t>оболоченных</a:t>
            </a:r>
            <a:r>
              <a:rPr lang="ru-RU" dirty="0">
                <a:solidFill>
                  <a:srgbClr val="0B02C6"/>
                </a:solidFill>
              </a:rPr>
              <a:t> конструкций</a:t>
            </a:r>
            <a:r>
              <a:rPr lang="ru-RU" dirty="0">
                <a:solidFill>
                  <a:srgbClr val="002060"/>
                </a:solidFill>
              </a:rPr>
              <a:t>: воздухоплавательные, пневматические строительные, конструкции , надувные лодки, резервуары и емкости,  герметизирующие устройства, эластичные механизмы, радиотехнические конструкции, технологическая оснастка, надувные изделия для спорта и отдыха и многое другое.</a:t>
            </a:r>
          </a:p>
        </p:txBody>
      </p:sp>
      <p:sp>
        <p:nvSpPr>
          <p:cNvPr id="16" name="Содержимое 3"/>
          <p:cNvSpPr txBox="1">
            <a:spLocks/>
          </p:cNvSpPr>
          <p:nvPr/>
        </p:nvSpPr>
        <p:spPr>
          <a:xfrm>
            <a:off x="360000" y="1008000"/>
            <a:ext cx="1998000" cy="2135248"/>
          </a:xfrm>
          <a:prstGeom prst="rect">
            <a:avLst/>
          </a:prstGeom>
        </p:spPr>
        <p:txBody>
          <a:bodyPr vert="horz" lIns="91440" tIns="45720" rIns="91440" bIns="45720" rtlCol="0">
            <a:normAutofit/>
          </a:bodyPr>
          <a:lstStyle/>
          <a:p>
            <a:pPr lvl="0" algn="ctr">
              <a:spcBef>
                <a:spcPct val="20000"/>
              </a:spcBef>
            </a:pPr>
            <a:r>
              <a:rPr lang="ru-RU" b="1">
                <a:solidFill>
                  <a:srgbClr val="C00000"/>
                </a:solidFill>
              </a:rPr>
              <a:t>Мягкие оболоченные конструкции</a:t>
            </a:r>
            <a:endParaRPr kumimoji="0" lang="ru-RU" sz="1800" b="0" i="0" u="none" strike="noStrike" kern="1200" cap="none" spc="0" normalizeH="0" baseline="0" noProof="0" smtClean="0">
              <a:ln>
                <a:noFill/>
              </a:ln>
              <a:solidFill>
                <a:srgbClr val="C00000"/>
              </a:solidFill>
              <a:effectLst/>
              <a:uLnTx/>
              <a:uFillTx/>
              <a:latin typeface="+mn-lt"/>
              <a:ea typeface="+mn-ea"/>
              <a:cs typeface="+mn-cs"/>
            </a:endParaRPr>
          </a:p>
        </p:txBody>
      </p:sp>
      <p:pic>
        <p:nvPicPr>
          <p:cNvPr id="24578" name="Picture 2" descr="D:\Дистант Нано Резина\Дистант курс Резина полимер 2015-10-15\7\images\clip20150923_42.png"/>
          <p:cNvPicPr>
            <a:picLocks noChangeAspect="1" noChangeArrowheads="1"/>
          </p:cNvPicPr>
          <p:nvPr/>
        </p:nvPicPr>
        <p:blipFill>
          <a:blip r:embed="rId4"/>
          <a:srcRect/>
          <a:stretch>
            <a:fillRect/>
          </a:stretch>
        </p:blipFill>
        <p:spPr bwMode="auto">
          <a:xfrm>
            <a:off x="357158" y="5556273"/>
            <a:ext cx="2157413" cy="1158875"/>
          </a:xfrm>
          <a:prstGeom prst="rect">
            <a:avLst/>
          </a:prstGeom>
          <a:noFill/>
        </p:spPr>
      </p:pic>
      <p:pic>
        <p:nvPicPr>
          <p:cNvPr id="24579" name="Picture 3" descr="D:\Дистант Нано Резина\Дистант курс Резина полимер 2015-10-15\7\images\clip20150923_43.png"/>
          <p:cNvPicPr>
            <a:picLocks noChangeAspect="1" noChangeArrowheads="1"/>
          </p:cNvPicPr>
          <p:nvPr/>
        </p:nvPicPr>
        <p:blipFill>
          <a:blip r:embed="rId5"/>
          <a:srcRect/>
          <a:stretch>
            <a:fillRect/>
          </a:stretch>
        </p:blipFill>
        <p:spPr bwMode="auto">
          <a:xfrm>
            <a:off x="461415" y="1928803"/>
            <a:ext cx="1824569" cy="1064332"/>
          </a:xfrm>
          <a:prstGeom prst="rect">
            <a:avLst/>
          </a:prstGeom>
          <a:noFill/>
        </p:spPr>
      </p:pic>
      <p:pic>
        <p:nvPicPr>
          <p:cNvPr id="24580" name="Picture 4" descr="D:\Дистант Нано Резина\Дистант курс Резина полимер 2015-10-15\7\images\clip20150923_44.png"/>
          <p:cNvPicPr>
            <a:picLocks noChangeAspect="1" noChangeArrowheads="1"/>
          </p:cNvPicPr>
          <p:nvPr/>
        </p:nvPicPr>
        <p:blipFill>
          <a:blip r:embed="rId6"/>
          <a:srcRect/>
          <a:stretch>
            <a:fillRect/>
          </a:stretch>
        </p:blipFill>
        <p:spPr bwMode="auto">
          <a:xfrm>
            <a:off x="642910" y="3143248"/>
            <a:ext cx="1501027" cy="1511635"/>
          </a:xfrm>
          <a:prstGeom prst="rect">
            <a:avLst/>
          </a:prstGeom>
          <a:noFill/>
        </p:spPr>
      </p:pic>
      <p:grpSp>
        <p:nvGrpSpPr>
          <p:cNvPr id="18" name="Группа 7"/>
          <p:cNvGrpSpPr/>
          <p:nvPr/>
        </p:nvGrpSpPr>
        <p:grpSpPr>
          <a:xfrm>
            <a:off x="-32" y="0"/>
            <a:ext cx="9144032" cy="642918"/>
            <a:chOff x="-32" y="0"/>
            <a:chExt cx="9144032" cy="642918"/>
          </a:xfrm>
          <a:solidFill>
            <a:schemeClr val="tx2">
              <a:lumMod val="20000"/>
              <a:lumOff val="80000"/>
            </a:schemeClr>
          </a:solidFill>
          <a:effectLst>
            <a:outerShdw blurRad="50800" dist="38100" dir="5400000" algn="t" rotWithShape="0">
              <a:prstClr val="black">
                <a:alpha val="40000"/>
              </a:prstClr>
            </a:outerShdw>
          </a:effectLst>
        </p:grpSpPr>
        <p:grpSp>
          <p:nvGrpSpPr>
            <p:cNvPr id="19" name="Группа 4"/>
            <p:cNvGrpSpPr/>
            <p:nvPr/>
          </p:nvGrpSpPr>
          <p:grpSpPr>
            <a:xfrm>
              <a:off x="0" y="0"/>
              <a:ext cx="9144000" cy="642918"/>
              <a:chOff x="0" y="0"/>
              <a:chExt cx="9144000" cy="642918"/>
            </a:xfrm>
            <a:grpFill/>
          </p:grpSpPr>
          <p:sp>
            <p:nvSpPr>
              <p:cNvPr id="21" name="Прямоугольник 20"/>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Применение резино-технических изделий. Основные виды изделий </a:t>
                </a:r>
                <a:endParaRPr lang="ru-RU" sz="1600" b="1">
                  <a:solidFill>
                    <a:srgbClr val="0B02C6"/>
                  </a:solidFill>
                </a:endParaRPr>
              </a:p>
            </p:txBody>
          </p:sp>
        </p:grpSp>
        <p:pic>
          <p:nvPicPr>
            <p:cNvPr id="20" name="Рисунок 19" descr="logo_lable_s-vfu_clear.png"/>
            <p:cNvPicPr>
              <a:picLocks noChangeAspect="1"/>
            </p:cNvPicPr>
            <p:nvPr/>
          </p:nvPicPr>
          <p:blipFill>
            <a:blip r:embed="rId7"/>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sp>
        <p:nvSpPr>
          <p:cNvPr id="14" name="Содержимое 6"/>
          <p:cNvSpPr txBox="1">
            <a:spLocks/>
          </p:cNvSpPr>
          <p:nvPr/>
        </p:nvSpPr>
        <p:spPr>
          <a:xfrm>
            <a:off x="2357422" y="1008000"/>
            <a:ext cx="6477190" cy="2662267"/>
          </a:xfrm>
          <a:prstGeom prst="rect">
            <a:avLst/>
          </a:prstGeom>
          <a:noFill/>
        </p:spPr>
        <p:txBody>
          <a:bodyPr vert="horz" wrap="square" lIns="91440" tIns="45720" rIns="91440" bIns="45720" rtlCol="0">
            <a:spAutoFit/>
          </a:bodyPr>
          <a:lstStyle/>
          <a:p>
            <a:pPr algn="just" fontAlgn="base">
              <a:spcAft>
                <a:spcPts val="600"/>
              </a:spcAft>
            </a:pPr>
            <a:r>
              <a:rPr lang="ru-RU">
                <a:solidFill>
                  <a:srgbClr val="0B02C6"/>
                </a:solidFill>
              </a:rPr>
              <a:t>Используют при проведении </a:t>
            </a:r>
            <a:r>
              <a:rPr lang="ru-RU"/>
              <a:t>лечебных и диагностических процедур, для укупорки лекарственных препаратов, а также в качестве комплектующих деталей медицинских приборов, аппаратов и оборудования. </a:t>
            </a:r>
          </a:p>
          <a:p>
            <a:pPr algn="just" fontAlgn="base">
              <a:spcAft>
                <a:spcPts val="600"/>
              </a:spcAft>
            </a:pPr>
            <a:r>
              <a:rPr lang="ru-RU">
                <a:solidFill>
                  <a:srgbClr val="0B02C6"/>
                </a:solidFill>
              </a:rPr>
              <a:t>Классификация РТИ медицинского назначения: </a:t>
            </a:r>
            <a:r>
              <a:rPr lang="ru-RU"/>
              <a:t>изделия для внутреннего протезирования, изделия, контактирующие с кровью, фармацевтические изделия,  для гастроэнтерологии, урологии, акушерства и анестезиологии, комплектующие детали к наркозно-дыхательной аппаратуре. </a:t>
            </a:r>
          </a:p>
        </p:txBody>
      </p:sp>
      <p:sp>
        <p:nvSpPr>
          <p:cNvPr id="16" name="Содержимое 3"/>
          <p:cNvSpPr txBox="1">
            <a:spLocks/>
          </p:cNvSpPr>
          <p:nvPr/>
        </p:nvSpPr>
        <p:spPr>
          <a:xfrm>
            <a:off x="360000" y="1008000"/>
            <a:ext cx="1998000" cy="2135248"/>
          </a:xfrm>
          <a:prstGeom prst="rect">
            <a:avLst/>
          </a:prstGeom>
        </p:spPr>
        <p:txBody>
          <a:bodyPr vert="horz" lIns="91440" tIns="45720" rIns="91440" bIns="45720" rtlCol="0">
            <a:normAutofit/>
          </a:bodyPr>
          <a:lstStyle/>
          <a:p>
            <a:pPr lvl="0" algn="ctr">
              <a:spcBef>
                <a:spcPct val="20000"/>
              </a:spcBef>
            </a:pPr>
            <a:r>
              <a:rPr lang="ru-RU" b="1">
                <a:solidFill>
                  <a:srgbClr val="C00000"/>
                </a:solidFill>
              </a:rPr>
              <a:t>Изделия медицинского назначения</a:t>
            </a:r>
            <a:endParaRPr kumimoji="0" lang="ru-RU" sz="1800" b="0" i="0" u="none" strike="noStrike" kern="1200" cap="none" spc="0" normalizeH="0" baseline="0" noProof="0" smtClean="0">
              <a:ln>
                <a:noFill/>
              </a:ln>
              <a:solidFill>
                <a:srgbClr val="C00000"/>
              </a:solidFill>
              <a:effectLst/>
              <a:uLnTx/>
              <a:uFillTx/>
              <a:latin typeface="+mn-lt"/>
              <a:ea typeface="+mn-ea"/>
              <a:cs typeface="+mn-cs"/>
            </a:endParaRPr>
          </a:p>
        </p:txBody>
      </p:sp>
      <p:pic>
        <p:nvPicPr>
          <p:cNvPr id="25602" name="Picture 2" descr="D:\Дистант Нано Резина\Дистант курс Резина полимер 2015-10-15\7\images\clip20150923_46.png"/>
          <p:cNvPicPr>
            <a:picLocks noChangeAspect="1" noChangeArrowheads="1"/>
          </p:cNvPicPr>
          <p:nvPr/>
        </p:nvPicPr>
        <p:blipFill>
          <a:blip r:embed="rId4"/>
          <a:srcRect/>
          <a:stretch>
            <a:fillRect/>
          </a:stretch>
        </p:blipFill>
        <p:spPr bwMode="auto">
          <a:xfrm>
            <a:off x="573061" y="2000240"/>
            <a:ext cx="1658937" cy="1060450"/>
          </a:xfrm>
          <a:prstGeom prst="rect">
            <a:avLst/>
          </a:prstGeom>
          <a:noFill/>
        </p:spPr>
      </p:pic>
      <p:pic>
        <p:nvPicPr>
          <p:cNvPr id="25603" name="Picture 3" descr="D:\Дистант Нано Резина\Дистант курс Резина полимер 2015-10-15\7\images\clip20150923_45.png"/>
          <p:cNvPicPr>
            <a:picLocks noChangeAspect="1" noChangeArrowheads="1"/>
          </p:cNvPicPr>
          <p:nvPr/>
        </p:nvPicPr>
        <p:blipFill>
          <a:blip r:embed="rId5"/>
          <a:srcRect/>
          <a:stretch>
            <a:fillRect/>
          </a:stretch>
        </p:blipFill>
        <p:spPr bwMode="auto">
          <a:xfrm>
            <a:off x="714348" y="3214686"/>
            <a:ext cx="1377950" cy="1152525"/>
          </a:xfrm>
          <a:prstGeom prst="rect">
            <a:avLst/>
          </a:prstGeom>
          <a:noFill/>
        </p:spPr>
      </p:pic>
      <p:sp>
        <p:nvSpPr>
          <p:cNvPr id="12" name="Номер слайда 11"/>
          <p:cNvSpPr>
            <a:spLocks noGrp="1"/>
          </p:cNvSpPr>
          <p:nvPr>
            <p:ph type="sldNum" sz="quarter" idx="12"/>
          </p:nvPr>
        </p:nvSpPr>
        <p:spPr/>
        <p:txBody>
          <a:bodyPr/>
          <a:lstStyle/>
          <a:p>
            <a:fld id="{3B46923B-772B-4878-82EA-E2BF3C0C558C}" type="slidenum">
              <a:rPr lang="ru-RU" smtClean="0"/>
              <a:pPr/>
              <a:t>67</a:t>
            </a:fld>
            <a:endParaRPr lang="ru-RU"/>
          </a:p>
        </p:txBody>
      </p:sp>
      <p:grpSp>
        <p:nvGrpSpPr>
          <p:cNvPr id="15" name="Группа 7"/>
          <p:cNvGrpSpPr/>
          <p:nvPr/>
        </p:nvGrpSpPr>
        <p:grpSpPr>
          <a:xfrm>
            <a:off x="-32" y="0"/>
            <a:ext cx="9144032" cy="642918"/>
            <a:chOff x="-32" y="0"/>
            <a:chExt cx="9144032" cy="642918"/>
          </a:xfrm>
          <a:solidFill>
            <a:schemeClr val="tx2">
              <a:lumMod val="20000"/>
              <a:lumOff val="80000"/>
            </a:schemeClr>
          </a:solidFill>
          <a:effectLst>
            <a:outerShdw blurRad="50800" dist="38100" dir="5400000" algn="t" rotWithShape="0">
              <a:prstClr val="black">
                <a:alpha val="40000"/>
              </a:prstClr>
            </a:outerShdw>
          </a:effectLst>
        </p:grpSpPr>
        <p:grpSp>
          <p:nvGrpSpPr>
            <p:cNvPr id="18" name="Группа 4"/>
            <p:cNvGrpSpPr/>
            <p:nvPr/>
          </p:nvGrpSpPr>
          <p:grpSpPr>
            <a:xfrm>
              <a:off x="0" y="0"/>
              <a:ext cx="9144000" cy="642918"/>
              <a:chOff x="0" y="0"/>
              <a:chExt cx="9144000" cy="642918"/>
            </a:xfrm>
            <a:grpFill/>
          </p:grpSpPr>
          <p:sp>
            <p:nvSpPr>
              <p:cNvPr id="23" name="Прямоугольник 22"/>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Применение резино-технических изделий. Основные виды изделий </a:t>
                </a:r>
                <a:endParaRPr lang="ru-RU" sz="1600" b="1">
                  <a:solidFill>
                    <a:srgbClr val="0B02C6"/>
                  </a:solidFill>
                </a:endParaRPr>
              </a:p>
            </p:txBody>
          </p:sp>
        </p:grpSp>
        <p:pic>
          <p:nvPicPr>
            <p:cNvPr id="19" name="Рисунок 18" descr="logo_lable_s-vfu_clear.png"/>
            <p:cNvPicPr>
              <a:picLocks noChangeAspect="1"/>
            </p:cNvPicPr>
            <p:nvPr/>
          </p:nvPicPr>
          <p:blipFill>
            <a:blip r:embed="rId6"/>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71736" y="642918"/>
            <a:ext cx="4062459" cy="400110"/>
          </a:xfrm>
          <a:prstGeom prst="rect">
            <a:avLst/>
          </a:prstGeom>
          <a:noFill/>
        </p:spPr>
        <p:txBody>
          <a:bodyPr wrap="none" rtlCol="0">
            <a:spAutoFit/>
          </a:bodyPr>
          <a:lstStyle/>
          <a:p>
            <a:r>
              <a:rPr lang="ru-RU" sz="2000" b="1">
                <a:solidFill>
                  <a:srgbClr val="C00000"/>
                </a:solidFill>
              </a:rPr>
              <a:t>Эксплуатационные свойства резин</a:t>
            </a:r>
            <a:endParaRPr lang="ru-RU" sz="2000">
              <a:solidFill>
                <a:srgbClr val="C00000"/>
              </a:solidFill>
            </a:endParaRPr>
          </a:p>
        </p:txBody>
      </p:sp>
      <p:sp>
        <p:nvSpPr>
          <p:cNvPr id="14" name="Содержимое 6"/>
          <p:cNvSpPr txBox="1">
            <a:spLocks/>
          </p:cNvSpPr>
          <p:nvPr/>
        </p:nvSpPr>
        <p:spPr>
          <a:xfrm>
            <a:off x="2357422" y="1008000"/>
            <a:ext cx="6477190" cy="5632311"/>
          </a:xfrm>
          <a:prstGeom prst="rect">
            <a:avLst/>
          </a:prstGeom>
          <a:noFill/>
        </p:spPr>
        <p:txBody>
          <a:bodyPr vert="horz" wrap="square" lIns="91440" tIns="45720" rIns="91440" bIns="45720" rtlCol="0">
            <a:spAutoFit/>
          </a:bodyPr>
          <a:lstStyle/>
          <a:p>
            <a:pPr algn="just" fontAlgn="base">
              <a:spcAft>
                <a:spcPts val="600"/>
              </a:spcAft>
            </a:pPr>
            <a:r>
              <a:rPr lang="ru-RU" sz="1700">
                <a:solidFill>
                  <a:srgbClr val="002060"/>
                </a:solidFill>
              </a:rPr>
              <a:t>К латексным изделиям относятся: </a:t>
            </a:r>
          </a:p>
          <a:p>
            <a:pPr algn="just" fontAlgn="base"/>
            <a:r>
              <a:rPr lang="ru-RU" sz="1700" smtClean="0">
                <a:solidFill>
                  <a:srgbClr val="0B02C6"/>
                </a:solidFill>
              </a:rPr>
              <a:t>1. Пенорезина</a:t>
            </a:r>
            <a:r>
              <a:rPr lang="ru-RU" sz="1700" smtClean="0">
                <a:solidFill>
                  <a:srgbClr val="002060"/>
                </a:solidFill>
              </a:rPr>
              <a:t> </a:t>
            </a:r>
            <a:r>
              <a:rPr lang="ru-RU" sz="1700">
                <a:solidFill>
                  <a:srgbClr val="002060"/>
                </a:solidFill>
              </a:rPr>
              <a:t>представляет собой изотропный, эластичный пеноматериал с сообщающимися порами, основу твердой фазы которого составляет эластомер. </a:t>
            </a:r>
          </a:p>
          <a:p>
            <a:pPr algn="just" fontAlgn="base">
              <a:spcAft>
                <a:spcPts val="600"/>
              </a:spcAft>
            </a:pPr>
            <a:r>
              <a:rPr lang="ru-RU" sz="1700">
                <a:solidFill>
                  <a:srgbClr val="0B02C6"/>
                </a:solidFill>
              </a:rPr>
              <a:t>Основные виды изделий из пенорезины: </a:t>
            </a:r>
            <a:r>
              <a:rPr lang="ru-RU" sz="1700">
                <a:solidFill>
                  <a:srgbClr val="002060"/>
                </a:solidFill>
              </a:rPr>
              <a:t>формовые изделия для промышленного, сельскохозяйственного, транспортного машиностроения (сидения, спинки транспортов),  для мебельной промышленности (элементы мебели), формовые перфорированные блоки (матрацы, мягкие элементы мебели), неформовые пластины (амортизационные прокладки, обувные стельки, тепло- и звукоизоляционные материалы).</a:t>
            </a:r>
          </a:p>
          <a:p>
            <a:pPr algn="just" fontAlgn="base">
              <a:spcAft>
                <a:spcPts val="600"/>
              </a:spcAft>
            </a:pPr>
            <a:r>
              <a:rPr lang="ru-RU" sz="1700" smtClean="0">
                <a:solidFill>
                  <a:srgbClr val="002060"/>
                </a:solidFill>
              </a:rPr>
              <a:t>2</a:t>
            </a:r>
            <a:r>
              <a:rPr lang="ru-RU" sz="1700">
                <a:solidFill>
                  <a:srgbClr val="002060"/>
                </a:solidFill>
              </a:rPr>
              <a:t>. </a:t>
            </a:r>
            <a:r>
              <a:rPr lang="ru-RU" sz="1700">
                <a:solidFill>
                  <a:srgbClr val="0B02C6"/>
                </a:solidFill>
              </a:rPr>
              <a:t>Латексные маканые изделия </a:t>
            </a:r>
            <a:r>
              <a:rPr lang="ru-RU" sz="1700">
                <a:solidFill>
                  <a:srgbClr val="002060"/>
                </a:solidFill>
              </a:rPr>
              <a:t>– изготавливают путем макания форм, имеющих конфигурацию изделий, в смесь латекса с необходимыми ингредиентами с последующей сушкой и вулканизацией отложившегося на форме слоя полимера. Маканые изделия используют как средства индивидуальной защиты рук, изделия медицинского и санитарно-гигиенического назначения, изделия технического, культурно-бытового назначения.</a:t>
            </a:r>
          </a:p>
          <a:p>
            <a:pPr algn="just" fontAlgn="base">
              <a:spcAft>
                <a:spcPts val="600"/>
              </a:spcAft>
            </a:pPr>
            <a:r>
              <a:rPr lang="ru-RU" sz="1700" smtClean="0">
                <a:solidFill>
                  <a:srgbClr val="002060"/>
                </a:solidFill>
              </a:rPr>
              <a:t>3</a:t>
            </a:r>
            <a:r>
              <a:rPr lang="ru-RU" sz="1700">
                <a:solidFill>
                  <a:srgbClr val="002060"/>
                </a:solidFill>
              </a:rPr>
              <a:t>. </a:t>
            </a:r>
            <a:r>
              <a:rPr lang="ru-RU" sz="1700">
                <a:solidFill>
                  <a:srgbClr val="0B02C6"/>
                </a:solidFill>
              </a:rPr>
              <a:t>Изделия, получаемые методом экструзии латексных смесей </a:t>
            </a:r>
            <a:r>
              <a:rPr lang="ru-RU" sz="1700">
                <a:solidFill>
                  <a:srgbClr val="002060"/>
                </a:solidFill>
              </a:rPr>
              <a:t>– латексные нити, трубки.</a:t>
            </a:r>
          </a:p>
        </p:txBody>
      </p:sp>
      <p:sp>
        <p:nvSpPr>
          <p:cNvPr id="16" name="Содержимое 3"/>
          <p:cNvSpPr txBox="1">
            <a:spLocks/>
          </p:cNvSpPr>
          <p:nvPr/>
        </p:nvSpPr>
        <p:spPr>
          <a:xfrm>
            <a:off x="360000" y="1008000"/>
            <a:ext cx="1998000" cy="2135248"/>
          </a:xfrm>
          <a:prstGeom prst="rect">
            <a:avLst/>
          </a:prstGeom>
        </p:spPr>
        <p:txBody>
          <a:bodyPr vert="horz" lIns="91440" tIns="45720" rIns="91440" bIns="45720" rtlCol="0">
            <a:normAutofit/>
          </a:bodyPr>
          <a:lstStyle/>
          <a:p>
            <a:pPr lvl="0" algn="ctr">
              <a:spcBef>
                <a:spcPct val="20000"/>
              </a:spcBef>
            </a:pPr>
            <a:r>
              <a:rPr lang="ru-RU" b="1">
                <a:solidFill>
                  <a:srgbClr val="C00000"/>
                </a:solidFill>
              </a:rPr>
              <a:t>Латексные изделия</a:t>
            </a:r>
            <a:endParaRPr kumimoji="0" lang="ru-RU" sz="1800" b="0" i="0" u="none" strike="noStrike" kern="1200" cap="none" spc="0" normalizeH="0" baseline="0" noProof="0" smtClean="0">
              <a:ln>
                <a:noFill/>
              </a:ln>
              <a:solidFill>
                <a:srgbClr val="C00000"/>
              </a:solidFill>
              <a:effectLst/>
              <a:uLnTx/>
              <a:uFillTx/>
              <a:latin typeface="+mn-lt"/>
              <a:ea typeface="+mn-ea"/>
              <a:cs typeface="+mn-cs"/>
            </a:endParaRPr>
          </a:p>
        </p:txBody>
      </p:sp>
      <p:pic>
        <p:nvPicPr>
          <p:cNvPr id="26626" name="Picture 2" descr="D:\Дистант Нано Резина\Дистант курс Резина полимер 2015-10-15\7\images\clip20150923_48.png"/>
          <p:cNvPicPr>
            <a:picLocks noChangeAspect="1" noChangeArrowheads="1"/>
          </p:cNvPicPr>
          <p:nvPr/>
        </p:nvPicPr>
        <p:blipFill>
          <a:blip r:embed="rId4"/>
          <a:srcRect/>
          <a:stretch>
            <a:fillRect/>
          </a:stretch>
        </p:blipFill>
        <p:spPr bwMode="auto">
          <a:xfrm>
            <a:off x="285720" y="3000372"/>
            <a:ext cx="2029778" cy="941182"/>
          </a:xfrm>
          <a:prstGeom prst="rect">
            <a:avLst/>
          </a:prstGeom>
          <a:noFill/>
        </p:spPr>
      </p:pic>
      <p:pic>
        <p:nvPicPr>
          <p:cNvPr id="26627" name="Picture 3" descr="D:\Дистант Нано Резина\Дистант курс Резина полимер 2015-10-15\7\images\clip20150923_49.png"/>
          <p:cNvPicPr>
            <a:picLocks noChangeAspect="1" noChangeArrowheads="1"/>
          </p:cNvPicPr>
          <p:nvPr/>
        </p:nvPicPr>
        <p:blipFill>
          <a:blip r:embed="rId5"/>
          <a:srcRect/>
          <a:stretch>
            <a:fillRect/>
          </a:stretch>
        </p:blipFill>
        <p:spPr bwMode="auto">
          <a:xfrm>
            <a:off x="500034" y="4143376"/>
            <a:ext cx="1696054" cy="1696054"/>
          </a:xfrm>
          <a:prstGeom prst="rect">
            <a:avLst/>
          </a:prstGeom>
          <a:noFill/>
        </p:spPr>
      </p:pic>
      <p:pic>
        <p:nvPicPr>
          <p:cNvPr id="26628" name="Picture 4" descr="D:\Дистант Нано Резина\Дистант курс Резина полимер 2015-10-15\7\images\clip20150923_47.png"/>
          <p:cNvPicPr>
            <a:picLocks noChangeAspect="1" noChangeArrowheads="1"/>
          </p:cNvPicPr>
          <p:nvPr/>
        </p:nvPicPr>
        <p:blipFill>
          <a:blip r:embed="rId6"/>
          <a:srcRect/>
          <a:stretch>
            <a:fillRect/>
          </a:stretch>
        </p:blipFill>
        <p:spPr bwMode="auto">
          <a:xfrm>
            <a:off x="285720" y="1785926"/>
            <a:ext cx="1995028" cy="1051834"/>
          </a:xfrm>
          <a:prstGeom prst="rect">
            <a:avLst/>
          </a:prstGeom>
          <a:noFill/>
        </p:spPr>
      </p:pic>
      <p:sp>
        <p:nvSpPr>
          <p:cNvPr id="13" name="Номер слайда 12"/>
          <p:cNvSpPr>
            <a:spLocks noGrp="1"/>
          </p:cNvSpPr>
          <p:nvPr>
            <p:ph type="sldNum" sz="quarter" idx="12"/>
          </p:nvPr>
        </p:nvSpPr>
        <p:spPr/>
        <p:txBody>
          <a:bodyPr/>
          <a:lstStyle/>
          <a:p>
            <a:fld id="{3B46923B-772B-4878-82EA-E2BF3C0C558C}" type="slidenum">
              <a:rPr lang="ru-RU" smtClean="0"/>
              <a:pPr/>
              <a:t>68</a:t>
            </a:fld>
            <a:endParaRPr lang="ru-RU"/>
          </a:p>
        </p:txBody>
      </p:sp>
      <p:grpSp>
        <p:nvGrpSpPr>
          <p:cNvPr id="17" name="Группа 7"/>
          <p:cNvGrpSpPr/>
          <p:nvPr/>
        </p:nvGrpSpPr>
        <p:grpSpPr>
          <a:xfrm>
            <a:off x="-32" y="0"/>
            <a:ext cx="9144032" cy="642918"/>
            <a:chOff x="-32" y="0"/>
            <a:chExt cx="9144032" cy="642918"/>
          </a:xfrm>
          <a:solidFill>
            <a:schemeClr val="tx2">
              <a:lumMod val="20000"/>
              <a:lumOff val="80000"/>
            </a:schemeClr>
          </a:solidFill>
          <a:effectLst>
            <a:outerShdw blurRad="50800" dist="38100" dir="5400000" algn="t" rotWithShape="0">
              <a:prstClr val="black">
                <a:alpha val="40000"/>
              </a:prstClr>
            </a:outerShdw>
          </a:effectLst>
        </p:grpSpPr>
        <p:grpSp>
          <p:nvGrpSpPr>
            <p:cNvPr id="18" name="Группа 4"/>
            <p:cNvGrpSpPr/>
            <p:nvPr/>
          </p:nvGrpSpPr>
          <p:grpSpPr>
            <a:xfrm>
              <a:off x="0" y="0"/>
              <a:ext cx="9144000" cy="642918"/>
              <a:chOff x="0" y="0"/>
              <a:chExt cx="9144000" cy="642918"/>
            </a:xfrm>
            <a:grpFill/>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Применение резино-технических изделий. Основные виды изделий </a:t>
                </a:r>
                <a:endParaRPr lang="ru-RU" sz="1600" b="1">
                  <a:solidFill>
                    <a:srgbClr val="0B02C6"/>
                  </a:solidFill>
                </a:endParaRPr>
              </a:p>
            </p:txBody>
          </p:sp>
        </p:grpSp>
        <p:pic>
          <p:nvPicPr>
            <p:cNvPr id="19" name="Рисунок 18" descr="logo_lable_s-vfu_clear.png"/>
            <p:cNvPicPr>
              <a:picLocks noChangeAspect="1"/>
            </p:cNvPicPr>
            <p:nvPr/>
          </p:nvPicPr>
          <p:blipFill>
            <a:blip r:embed="rId7"/>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2000240"/>
            <a:ext cx="8072494" cy="3071834"/>
          </a:xfrm>
        </p:spPr>
        <p:txBody>
          <a:bodyPr>
            <a:normAutofit fontScale="90000"/>
          </a:bodyPr>
          <a:lstStyle/>
          <a:p>
            <a:r>
              <a:rPr lang="ru-RU" sz="4800" b="1" dirty="0" smtClean="0">
                <a:solidFill>
                  <a:srgbClr val="0B02C6"/>
                </a:solidFill>
              </a:rPr>
              <a:t>Вулканизация. Основная технологическая схема изготовления </a:t>
            </a:r>
            <a:br>
              <a:rPr lang="ru-RU" sz="4800" b="1" dirty="0" smtClean="0">
                <a:solidFill>
                  <a:srgbClr val="0B02C6"/>
                </a:solidFill>
              </a:rPr>
            </a:br>
            <a:r>
              <a:rPr lang="ru-RU" sz="4800" b="1" dirty="0" err="1" smtClean="0">
                <a:solidFill>
                  <a:srgbClr val="0B02C6"/>
                </a:solidFill>
              </a:rPr>
              <a:t>резино</a:t>
            </a:r>
            <a:r>
              <a:rPr lang="ru-RU" sz="4800" b="1" dirty="0" smtClean="0">
                <a:solidFill>
                  <a:srgbClr val="0B02C6"/>
                </a:solidFill>
              </a:rPr>
              <a:t>-технических изделий </a:t>
            </a:r>
            <a:r>
              <a:rPr lang="en-US" sz="3200" b="1" dirty="0">
                <a:solidFill>
                  <a:srgbClr val="0B02C6"/>
                </a:solidFill>
                <a:latin typeface="Calibri" pitchFamily="34" charset="0"/>
              </a:rPr>
              <a:t/>
            </a:r>
            <a:br>
              <a:rPr lang="en-US" sz="3200" b="1" dirty="0">
                <a:solidFill>
                  <a:srgbClr val="0B02C6"/>
                </a:solidFill>
                <a:latin typeface="Calibri" pitchFamily="34" charset="0"/>
              </a:rPr>
            </a:br>
            <a:endParaRPr lang="ru-RU" sz="3200" dirty="0">
              <a:solidFill>
                <a:srgbClr val="0B02C6"/>
              </a:solidFill>
              <a:latin typeface="Calibri" pitchFamily="34" charset="0"/>
            </a:endParaRPr>
          </a:p>
        </p:txBody>
      </p:sp>
      <p:sp>
        <p:nvSpPr>
          <p:cNvPr id="10" name="Номер слайда 9"/>
          <p:cNvSpPr>
            <a:spLocks noGrp="1"/>
          </p:cNvSpPr>
          <p:nvPr>
            <p:ph type="sldNum" sz="quarter" idx="12"/>
          </p:nvPr>
        </p:nvSpPr>
        <p:spPr/>
        <p:txBody>
          <a:bodyPr/>
          <a:lstStyle/>
          <a:p>
            <a:fld id="{3B46923B-772B-4878-82EA-E2BF3C0C558C}" type="slidenum">
              <a:rPr lang="ru-RU" smtClean="0"/>
              <a:pPr/>
              <a:t>69</a:t>
            </a:fld>
            <a:endParaRPr lang="ru-RU"/>
          </a:p>
        </p:txBody>
      </p:sp>
      <p:sp>
        <p:nvSpPr>
          <p:cNvPr id="9" name="Подзаголовок 2"/>
          <p:cNvSpPr txBox="1">
            <a:spLocks/>
          </p:cNvSpPr>
          <p:nvPr/>
        </p:nvSpPr>
        <p:spPr>
          <a:xfrm>
            <a:off x="6157914" y="1142984"/>
            <a:ext cx="2986086" cy="68580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1" i="0" u="none" strike="noStrike" kern="1200" cap="none" spc="0" normalizeH="0" baseline="0" noProof="0" smtClean="0">
                <a:ln>
                  <a:noFill/>
                </a:ln>
                <a:solidFill>
                  <a:srgbClr val="0B02C6"/>
                </a:solidFill>
                <a:effectLst/>
                <a:uLnTx/>
                <a:uFillTx/>
                <a:latin typeface="+mn-lt"/>
                <a:ea typeface="+mn-ea"/>
                <a:cs typeface="+mn-cs"/>
              </a:rPr>
              <a:t>Модуль 5</a:t>
            </a:r>
            <a:endParaRPr kumimoji="0" lang="ru-RU" sz="3200" b="1" i="0" u="none" strike="noStrike" kern="1200" cap="none" spc="0" normalizeH="0" baseline="0" noProof="0">
              <a:ln>
                <a:noFill/>
              </a:ln>
              <a:solidFill>
                <a:srgbClr val="0B02C6"/>
              </a:solidFill>
              <a:effectLst/>
              <a:uLnTx/>
              <a:uFillTx/>
              <a:latin typeface="+mn-lt"/>
              <a:ea typeface="+mn-ea"/>
              <a:cs typeface="+mn-cs"/>
            </a:endParaRPr>
          </a:p>
        </p:txBody>
      </p:sp>
      <p:grpSp>
        <p:nvGrpSpPr>
          <p:cNvPr id="12" name="Группа 7"/>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5" name="Прямоугольник 1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4" name="Рисунок 13"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B46923B-772B-4878-82EA-E2BF3C0C558C}" type="slidenum">
              <a:rPr lang="ru-RU" smtClean="0"/>
              <a:pPr/>
              <a:t>7</a:t>
            </a:fld>
            <a:endParaRPr lang="ru-RU" dirty="0"/>
          </a:p>
        </p:txBody>
      </p:sp>
      <p:sp>
        <p:nvSpPr>
          <p:cNvPr id="8" name="TextBox 7"/>
          <p:cNvSpPr txBox="1"/>
          <p:nvPr/>
        </p:nvSpPr>
        <p:spPr>
          <a:xfrm>
            <a:off x="252000" y="1000108"/>
            <a:ext cx="8640000" cy="3693319"/>
          </a:xfrm>
          <a:prstGeom prst="rect">
            <a:avLst/>
          </a:prstGeom>
          <a:noFill/>
        </p:spPr>
        <p:txBody>
          <a:bodyPr wrap="square" rtlCol="0">
            <a:spAutoFit/>
          </a:bodyPr>
          <a:lstStyle/>
          <a:p>
            <a:r>
              <a:rPr lang="ru-RU" b="1" dirty="0" smtClean="0">
                <a:solidFill>
                  <a:srgbClr val="0B02C6"/>
                </a:solidFill>
                <a:hlinkClick r:id="rId4" action="ppaction://hlinksldjump"/>
              </a:rPr>
              <a:t>Введение</a:t>
            </a:r>
            <a:endParaRPr lang="ru-RU" b="1" dirty="0" smtClean="0">
              <a:solidFill>
                <a:srgbClr val="0B02C6"/>
              </a:solidFill>
              <a:hlinkClick r:id="rId5" action="ppaction://hlinkpres?slideindex=1&amp;slidetitle="/>
            </a:endParaRPr>
          </a:p>
          <a:p>
            <a:r>
              <a:rPr lang="ru-RU" b="1" dirty="0" smtClean="0">
                <a:solidFill>
                  <a:srgbClr val="0B02C6"/>
                </a:solidFill>
                <a:hlinkClick r:id="rId6" action="ppaction://hlinksldjump"/>
              </a:rPr>
              <a:t>Часть 1. </a:t>
            </a:r>
            <a:r>
              <a:rPr lang="ru-RU" b="1" dirty="0" err="1" smtClean="0">
                <a:solidFill>
                  <a:srgbClr val="0B02C6"/>
                </a:solidFill>
                <a:hlinkClick r:id="rId6" action="ppaction://hlinksldjump"/>
              </a:rPr>
              <a:t>Эластомерные</a:t>
            </a:r>
            <a:r>
              <a:rPr lang="ru-RU" b="1" dirty="0" smtClean="0">
                <a:solidFill>
                  <a:srgbClr val="0B02C6"/>
                </a:solidFill>
                <a:hlinkClick r:id="rId6" action="ppaction://hlinksldjump"/>
              </a:rPr>
              <a:t> материалы</a:t>
            </a:r>
            <a:endParaRPr lang="ru-RU" b="1" dirty="0" smtClean="0">
              <a:solidFill>
                <a:srgbClr val="0B02C6"/>
              </a:solidFill>
            </a:endParaRPr>
          </a:p>
          <a:p>
            <a:pPr indent="361950"/>
            <a:r>
              <a:rPr lang="ru-RU" b="1" dirty="0" smtClean="0">
                <a:solidFill>
                  <a:srgbClr val="0B02C6"/>
                </a:solidFill>
                <a:hlinkClick r:id="rId7" action="ppaction://hlinksldjump"/>
              </a:rPr>
              <a:t>Модуль 1. Полимеры. Классификация полимеров </a:t>
            </a:r>
            <a:endParaRPr lang="ru-RU" b="1" dirty="0" smtClean="0">
              <a:solidFill>
                <a:srgbClr val="0B02C6"/>
              </a:solidFill>
            </a:endParaRPr>
          </a:p>
          <a:p>
            <a:pPr indent="361950"/>
            <a:r>
              <a:rPr lang="ru-RU" b="1" dirty="0" smtClean="0">
                <a:solidFill>
                  <a:srgbClr val="0B02C6"/>
                </a:solidFill>
                <a:hlinkClick r:id="rId8" action="ppaction://hlinksldjump"/>
              </a:rPr>
              <a:t>Модуль 2. Резина – сложная многокомпонентная система </a:t>
            </a:r>
            <a:endParaRPr lang="ru-RU" b="1" dirty="0" smtClean="0">
              <a:solidFill>
                <a:srgbClr val="0B02C6"/>
              </a:solidFill>
            </a:endParaRPr>
          </a:p>
          <a:p>
            <a:pPr indent="361950"/>
            <a:r>
              <a:rPr lang="ru-RU" b="1" dirty="0" smtClean="0">
                <a:solidFill>
                  <a:srgbClr val="0B02C6"/>
                </a:solidFill>
                <a:hlinkClick r:id="rId9" action="ppaction://hlinksldjump"/>
              </a:rPr>
              <a:t>Модуль 3. Эксплуатационные свойства резин </a:t>
            </a:r>
            <a:endParaRPr lang="ru-RU" b="1" dirty="0" smtClean="0">
              <a:solidFill>
                <a:srgbClr val="0B02C6"/>
              </a:solidFill>
            </a:endParaRPr>
          </a:p>
          <a:p>
            <a:pPr indent="361950"/>
            <a:r>
              <a:rPr lang="ru-RU" b="1" dirty="0" smtClean="0">
                <a:solidFill>
                  <a:srgbClr val="0B02C6"/>
                </a:solidFill>
                <a:hlinkClick r:id="rId10" action="ppaction://hlinksldjump"/>
              </a:rPr>
              <a:t>Модуль 4. Применение РТИ. Основные виды изделий</a:t>
            </a:r>
            <a:endParaRPr lang="ru-RU" b="1" dirty="0" smtClean="0">
              <a:solidFill>
                <a:srgbClr val="0B02C6"/>
              </a:solidFill>
            </a:endParaRPr>
          </a:p>
          <a:p>
            <a:pPr indent="361950"/>
            <a:r>
              <a:rPr lang="ru-RU" b="1" dirty="0" smtClean="0">
                <a:solidFill>
                  <a:srgbClr val="0B02C6"/>
                </a:solidFill>
                <a:hlinkClick r:id="rId11" action="ppaction://hlinksldjump"/>
              </a:rPr>
              <a:t>Модуль 5. Вулканизация – основная технологическая схема изготовления РТИ</a:t>
            </a:r>
            <a:endParaRPr lang="ru-RU" b="1" dirty="0" smtClean="0">
              <a:solidFill>
                <a:srgbClr val="0B02C6"/>
              </a:solidFill>
            </a:endParaRPr>
          </a:p>
          <a:p>
            <a:pPr indent="361950"/>
            <a:r>
              <a:rPr lang="ru-RU" b="1" dirty="0" smtClean="0">
                <a:solidFill>
                  <a:srgbClr val="0B02C6"/>
                </a:solidFill>
                <a:hlinkClick r:id="rId12" action="ppaction://hlinksldjump"/>
              </a:rPr>
              <a:t>Модуль 6. Деструкция полимеров</a:t>
            </a:r>
            <a:endParaRPr lang="ru-RU" b="1" dirty="0" smtClean="0">
              <a:solidFill>
                <a:srgbClr val="0B02C6"/>
              </a:solidFill>
            </a:endParaRPr>
          </a:p>
          <a:p>
            <a:pPr indent="725488"/>
            <a:r>
              <a:rPr lang="ru-RU" b="1" dirty="0" smtClean="0">
                <a:solidFill>
                  <a:srgbClr val="0B02C6"/>
                </a:solidFill>
                <a:hlinkClick r:id="rId13" action="ppaction://hlinksldjump"/>
              </a:rPr>
              <a:t>Контролирующие вопросы к части 1</a:t>
            </a:r>
            <a:endParaRPr lang="ru-RU" b="1" dirty="0" smtClean="0">
              <a:solidFill>
                <a:srgbClr val="0B02C6"/>
              </a:solidFill>
            </a:endParaRPr>
          </a:p>
          <a:p>
            <a:endParaRPr lang="en-US" b="1" dirty="0" smtClean="0">
              <a:solidFill>
                <a:srgbClr val="0B02C6"/>
              </a:solidFill>
              <a:hlinkClick r:id="rId13" action="ppaction://hlinksldjump"/>
            </a:endParaRPr>
          </a:p>
          <a:p>
            <a:r>
              <a:rPr lang="ru-RU" b="1" dirty="0" smtClean="0">
                <a:solidFill>
                  <a:srgbClr val="0B02C6"/>
                </a:solidFill>
                <a:hlinkClick r:id="rId13" action="ppaction://hlinksldjump"/>
              </a:rPr>
              <a:t>Часть 2. Ингредиенты резиновых смесей и их функциональное назначение</a:t>
            </a:r>
            <a:endParaRPr lang="ru-RU" b="1" dirty="0" smtClean="0">
              <a:solidFill>
                <a:srgbClr val="0B02C6"/>
              </a:solidFill>
            </a:endParaRPr>
          </a:p>
          <a:p>
            <a:endParaRPr lang="en-US" b="1" dirty="0" smtClean="0">
              <a:solidFill>
                <a:srgbClr val="0B02C6"/>
              </a:solidFill>
              <a:hlinkClick r:id="" action="ppaction://noaction"/>
            </a:endParaRPr>
          </a:p>
          <a:p>
            <a:r>
              <a:rPr lang="ru-RU" b="1" dirty="0" smtClean="0">
                <a:solidFill>
                  <a:srgbClr val="0B02C6"/>
                </a:solidFill>
                <a:hlinkClick r:id="" action="ppaction://noaction"/>
              </a:rPr>
              <a:t>Литература</a:t>
            </a:r>
            <a:endParaRPr lang="ru-RU" b="1" dirty="0" smtClean="0">
              <a:solidFill>
                <a:srgbClr val="0B02C6"/>
              </a:solidFill>
            </a:endParaRPr>
          </a:p>
        </p:txBody>
      </p:sp>
      <p:grpSp>
        <p:nvGrpSpPr>
          <p:cNvPr id="3" name="Группа 9"/>
          <p:cNvGrpSpPr/>
          <p:nvPr/>
        </p:nvGrpSpPr>
        <p:grpSpPr>
          <a:xfrm>
            <a:off x="-32" y="0"/>
            <a:ext cx="9144032" cy="642918"/>
            <a:chOff x="-32" y="0"/>
            <a:chExt cx="9144032" cy="642918"/>
          </a:xfrm>
          <a:solidFill>
            <a:schemeClr val="tx2">
              <a:lumMod val="20000"/>
              <a:lumOff val="80000"/>
            </a:schemeClr>
          </a:solidFill>
          <a:effectLst/>
        </p:grpSpPr>
        <p:sp>
          <p:nvSpPr>
            <p:cNvPr id="11" name="Прямоугольник 10"/>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Прямоугольник 14"/>
            <p:cNvSpPr/>
            <p:nvPr/>
          </p:nvSpPr>
          <p:spPr>
            <a:xfrm>
              <a:off x="857224" y="130710"/>
              <a:ext cx="7500990" cy="369332"/>
            </a:xfrm>
            <a:prstGeom prst="rect">
              <a:avLst/>
            </a:prstGeom>
            <a:grpFill/>
            <a:ln>
              <a:noFill/>
            </a:ln>
          </p:spPr>
          <p:txBody>
            <a:bodyPr wrap="square">
              <a:spAutoFit/>
            </a:bodyPr>
            <a:lstStyle/>
            <a:p>
              <a:r>
                <a:rPr lang="ru-RU" b="1" dirty="0">
                  <a:solidFill>
                    <a:srgbClr val="0B02C6"/>
                  </a:solidFill>
                </a:rPr>
                <a:t>Резина – промышленный полимерный </a:t>
              </a:r>
              <a:r>
                <a:rPr lang="ru-RU" b="1" dirty="0" smtClean="0">
                  <a:solidFill>
                    <a:srgbClr val="0B02C6"/>
                  </a:solidFill>
                </a:rPr>
                <a:t>материал</a:t>
              </a:r>
              <a:endParaRPr lang="ru-RU" dirty="0" smtClean="0">
                <a:solidFill>
                  <a:srgbClr val="0B02C6"/>
                </a:solidFill>
              </a:endParaRPr>
            </a:p>
          </p:txBody>
        </p:sp>
        <p:pic>
          <p:nvPicPr>
            <p:cNvPr id="16" name="Рисунок 15" descr="logo_lable_s-vfu_clear.png"/>
            <p:cNvPicPr>
              <a:picLocks noChangeAspect="1"/>
            </p:cNvPicPr>
            <p:nvPr/>
          </p:nvPicPr>
          <p:blipFill>
            <a:blip r:embed="rId1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
        <p:nvSpPr>
          <p:cNvPr id="10" name="TextBox 9"/>
          <p:cNvSpPr txBox="1"/>
          <p:nvPr/>
        </p:nvSpPr>
        <p:spPr>
          <a:xfrm>
            <a:off x="3645885" y="702214"/>
            <a:ext cx="1444691" cy="369332"/>
          </a:xfrm>
          <a:prstGeom prst="rect">
            <a:avLst/>
          </a:prstGeom>
          <a:noFill/>
        </p:spPr>
        <p:txBody>
          <a:bodyPr wrap="none" rtlCol="0">
            <a:spAutoFit/>
          </a:bodyPr>
          <a:lstStyle/>
          <a:p>
            <a:r>
              <a:rPr lang="ru-RU" b="1" dirty="0" smtClean="0">
                <a:solidFill>
                  <a:srgbClr val="002060"/>
                </a:solidFill>
                <a:effectLst>
                  <a:outerShdw blurRad="50800" dist="38100" algn="tr" rotWithShape="0">
                    <a:prstClr val="black">
                      <a:alpha val="40000"/>
                    </a:prstClr>
                  </a:outerShdw>
                </a:effectLst>
              </a:rPr>
              <a:t>Содержание</a:t>
            </a:r>
            <a:endParaRPr lang="ru-RU" dirty="0">
              <a:solidFill>
                <a:srgbClr val="002060"/>
              </a:solidFill>
            </a:endParaRPr>
          </a:p>
        </p:txBody>
      </p:sp>
    </p:spTree>
    <p:custDataLst>
      <p:tags r:id="rId1"/>
    </p:custData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1714488"/>
            <a:ext cx="8072494" cy="2727335"/>
          </a:xfrm>
        </p:spPr>
        <p:txBody>
          <a:bodyPr>
            <a:normAutofit/>
          </a:bodyPr>
          <a:lstStyle/>
          <a:p>
            <a:r>
              <a:rPr lang="ru-RU" sz="3200" b="1" dirty="0" smtClean="0">
                <a:solidFill>
                  <a:srgbClr val="0B02C6"/>
                </a:solidFill>
              </a:rPr>
              <a:t>Вулканизация. Основная технологическая стадия</a:t>
            </a:r>
            <a:r>
              <a:rPr lang="en-US" sz="3200" b="1" dirty="0">
                <a:solidFill>
                  <a:srgbClr val="0B02C6"/>
                </a:solidFill>
                <a:latin typeface="Calibri" pitchFamily="34" charset="0"/>
              </a:rPr>
              <a:t/>
            </a:r>
            <a:br>
              <a:rPr lang="en-US" sz="3200" b="1" dirty="0">
                <a:solidFill>
                  <a:srgbClr val="0B02C6"/>
                </a:solidFill>
                <a:latin typeface="Calibri" pitchFamily="34" charset="0"/>
              </a:rPr>
            </a:br>
            <a:endParaRPr lang="ru-RU" sz="3200" dirty="0">
              <a:solidFill>
                <a:srgbClr val="0B02C6"/>
              </a:solidFill>
              <a:latin typeface="Calibri" pitchFamily="34" charset="0"/>
            </a:endParaRPr>
          </a:p>
        </p:txBody>
      </p:sp>
      <p:sp>
        <p:nvSpPr>
          <p:cNvPr id="3" name="Подзаголовок 2"/>
          <p:cNvSpPr>
            <a:spLocks noGrp="1"/>
          </p:cNvSpPr>
          <p:nvPr>
            <p:ph type="subTitle" idx="1"/>
          </p:nvPr>
        </p:nvSpPr>
        <p:spPr/>
        <p:txBody>
          <a:bodyPr/>
          <a:lstStyle/>
          <a:p>
            <a:endParaRPr lang="ru-RU"/>
          </a:p>
        </p:txBody>
      </p:sp>
      <p:sp>
        <p:nvSpPr>
          <p:cNvPr id="10" name="Номер слайда 9"/>
          <p:cNvSpPr>
            <a:spLocks noGrp="1"/>
          </p:cNvSpPr>
          <p:nvPr>
            <p:ph type="sldNum" sz="quarter" idx="12"/>
          </p:nvPr>
        </p:nvSpPr>
        <p:spPr/>
        <p:txBody>
          <a:bodyPr/>
          <a:lstStyle/>
          <a:p>
            <a:fld id="{3B46923B-772B-4878-82EA-E2BF3C0C558C}" type="slidenum">
              <a:rPr lang="ru-RU" smtClean="0"/>
              <a:pPr/>
              <a:t>70</a:t>
            </a:fld>
            <a:endParaRPr lang="ru-RU"/>
          </a:p>
        </p:txBody>
      </p:sp>
      <p:grpSp>
        <p:nvGrpSpPr>
          <p:cNvPr id="12" name="Группа 7"/>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5" name="Прямоугольник 1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4" name="Рисунок 13"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Номер слайда 9"/>
          <p:cNvSpPr>
            <a:spLocks noGrp="1"/>
          </p:cNvSpPr>
          <p:nvPr>
            <p:ph type="sldNum" sz="quarter" idx="12"/>
          </p:nvPr>
        </p:nvSpPr>
        <p:spPr/>
        <p:txBody>
          <a:bodyPr/>
          <a:lstStyle/>
          <a:p>
            <a:fld id="{3B46923B-772B-4878-82EA-E2BF3C0C558C}" type="slidenum">
              <a:rPr lang="ru-RU" smtClean="0"/>
              <a:pPr/>
              <a:t>71</a:t>
            </a:fld>
            <a:endParaRPr lang="ru-RU"/>
          </a:p>
        </p:txBody>
      </p:sp>
      <p:sp>
        <p:nvSpPr>
          <p:cNvPr id="12" name="Прямоугольник 11"/>
          <p:cNvSpPr/>
          <p:nvPr/>
        </p:nvSpPr>
        <p:spPr>
          <a:xfrm>
            <a:off x="216000" y="720000"/>
            <a:ext cx="8640000" cy="2939266"/>
          </a:xfrm>
          <a:prstGeom prst="rect">
            <a:avLst/>
          </a:prstGeom>
        </p:spPr>
        <p:txBody>
          <a:bodyPr wrap="square">
            <a:spAutoFit/>
          </a:bodyPr>
          <a:lstStyle/>
          <a:p>
            <a:pPr algn="just">
              <a:spcAft>
                <a:spcPts val="600"/>
              </a:spcAft>
            </a:pPr>
            <a:r>
              <a:rPr lang="ru-RU" dirty="0" smtClean="0">
                <a:solidFill>
                  <a:srgbClr val="002060"/>
                </a:solidFill>
                <a:latin typeface="Calibri" pitchFamily="34" charset="0"/>
              </a:rPr>
              <a:t>Вулканизация резиновых смесей является </a:t>
            </a:r>
            <a:r>
              <a:rPr lang="ru-RU" b="1" dirty="0" smtClean="0">
                <a:solidFill>
                  <a:srgbClr val="0B02C6"/>
                </a:solidFill>
                <a:latin typeface="Calibri" pitchFamily="34" charset="0"/>
              </a:rPr>
              <a:t>главной технологической операцией</a:t>
            </a:r>
            <a:r>
              <a:rPr lang="ru-RU" b="1" dirty="0" smtClean="0">
                <a:solidFill>
                  <a:srgbClr val="002060"/>
                </a:solidFill>
                <a:latin typeface="Calibri" pitchFamily="34" charset="0"/>
              </a:rPr>
              <a:t>, </a:t>
            </a:r>
            <a:r>
              <a:rPr lang="ru-RU" dirty="0" smtClean="0">
                <a:solidFill>
                  <a:srgbClr val="002060"/>
                </a:solidFill>
                <a:latin typeface="Calibri" pitchFamily="34" charset="0"/>
              </a:rPr>
              <a:t>в результате которой образуются </a:t>
            </a:r>
            <a:r>
              <a:rPr lang="ru-RU" dirty="0" err="1" smtClean="0">
                <a:solidFill>
                  <a:srgbClr val="002060"/>
                </a:solidFill>
                <a:latin typeface="Calibri" pitchFamily="34" charset="0"/>
              </a:rPr>
              <a:t>вулканизаты</a:t>
            </a:r>
            <a:r>
              <a:rPr lang="ru-RU" dirty="0" smtClean="0">
                <a:solidFill>
                  <a:srgbClr val="002060"/>
                </a:solidFill>
                <a:latin typeface="Calibri" pitchFamily="34" charset="0"/>
              </a:rPr>
              <a:t>, обладающие повышенными прочностными свойствами, высокой эластичностью, твердостью, износостойкостью и другими эксплуатационными свойствами. </a:t>
            </a:r>
          </a:p>
          <a:p>
            <a:pPr algn="just"/>
            <a:r>
              <a:rPr lang="ru-RU" b="1" dirty="0" smtClean="0">
                <a:solidFill>
                  <a:srgbClr val="0B02C6"/>
                </a:solidFill>
                <a:latin typeface="Calibri" pitchFamily="34" charset="0"/>
              </a:rPr>
              <a:t>Сущность процесса вулканизации </a:t>
            </a:r>
            <a:r>
              <a:rPr lang="ru-RU" dirty="0" smtClean="0">
                <a:solidFill>
                  <a:srgbClr val="002060"/>
                </a:solidFill>
                <a:latin typeface="Calibri" pitchFamily="34" charset="0"/>
              </a:rPr>
              <a:t>заключается в сложных физико-химических процессах, протекающих при определенных температурных режимах за счет присутствия в смесях вулканизующей группы, в результате которых макромолекулы каучука соединяются (сшиваются) силами главных валентностей с образованием </a:t>
            </a:r>
            <a:r>
              <a:rPr lang="ru-RU" b="1" dirty="0" smtClean="0">
                <a:solidFill>
                  <a:srgbClr val="0B02C6"/>
                </a:solidFill>
                <a:latin typeface="Calibri" pitchFamily="34" charset="0"/>
              </a:rPr>
              <a:t>единой трехмерной пространственной структуры</a:t>
            </a:r>
            <a:r>
              <a:rPr lang="ru-RU" dirty="0">
                <a:solidFill>
                  <a:srgbClr val="002060"/>
                </a:solidFill>
                <a:latin typeface="Calibri" pitchFamily="34" charset="0"/>
              </a:rPr>
              <a:t>, определяющей комплекс физико-механических показателей </a:t>
            </a:r>
            <a:r>
              <a:rPr lang="ru-RU" dirty="0" err="1">
                <a:solidFill>
                  <a:srgbClr val="002060"/>
                </a:solidFill>
                <a:latin typeface="Calibri" pitchFamily="34" charset="0"/>
              </a:rPr>
              <a:t>вулканизата</a:t>
            </a:r>
            <a:r>
              <a:rPr lang="ru-RU" dirty="0">
                <a:solidFill>
                  <a:srgbClr val="002060"/>
                </a:solidFill>
                <a:latin typeface="Calibri" pitchFamily="34" charset="0"/>
              </a:rPr>
              <a:t>. </a:t>
            </a:r>
          </a:p>
        </p:txBody>
      </p:sp>
      <p:pic>
        <p:nvPicPr>
          <p:cNvPr id="25" name="Picture 4" descr="http://arzak.ru/wp-content/uploads/2013/01/%D1%81%D1%82%D1%80%D0%BE%D0%B5%D0%BD%D0%B8%D0%B5-%D0%BA%D0%B0%D1%83%D1%87%D1%83%D0%BA%D0%B0.jpg"/>
          <p:cNvPicPr>
            <a:picLocks noChangeAspect="1" noChangeArrowheads="1"/>
          </p:cNvPicPr>
          <p:nvPr/>
        </p:nvPicPr>
        <p:blipFill>
          <a:blip r:embed="rId4" cstate="print"/>
          <a:srcRect/>
          <a:stretch>
            <a:fillRect/>
          </a:stretch>
        </p:blipFill>
        <p:spPr bwMode="auto">
          <a:xfrm>
            <a:off x="571473" y="3857628"/>
            <a:ext cx="3776853" cy="1787652"/>
          </a:xfrm>
          <a:prstGeom prst="rect">
            <a:avLst/>
          </a:prstGeom>
          <a:noFill/>
          <a:ln w="9525">
            <a:noFill/>
            <a:miter lim="800000"/>
            <a:headEnd/>
            <a:tailEnd/>
          </a:ln>
        </p:spPr>
      </p:pic>
      <p:pic>
        <p:nvPicPr>
          <p:cNvPr id="26" name="Picture 2"/>
          <p:cNvPicPr>
            <a:picLocks noChangeAspect="1" noChangeArrowheads="1"/>
          </p:cNvPicPr>
          <p:nvPr/>
        </p:nvPicPr>
        <p:blipFill>
          <a:blip r:embed="rId5" cstate="print"/>
          <a:srcRect/>
          <a:stretch>
            <a:fillRect/>
          </a:stretch>
        </p:blipFill>
        <p:spPr bwMode="auto">
          <a:xfrm>
            <a:off x="4466842" y="3714753"/>
            <a:ext cx="4320000" cy="2245714"/>
          </a:xfrm>
          <a:prstGeom prst="rect">
            <a:avLst/>
          </a:prstGeom>
          <a:noFill/>
          <a:ln w="9525">
            <a:noFill/>
            <a:miter lim="800000"/>
            <a:headEnd/>
            <a:tailEnd/>
          </a:ln>
        </p:spPr>
      </p:pic>
      <p:sp>
        <p:nvSpPr>
          <p:cNvPr id="27" name="Прямоугольник 26"/>
          <p:cNvSpPr/>
          <p:nvPr/>
        </p:nvSpPr>
        <p:spPr>
          <a:xfrm>
            <a:off x="500034" y="5925941"/>
            <a:ext cx="8286808" cy="646331"/>
          </a:xfrm>
          <a:prstGeom prst="rect">
            <a:avLst/>
          </a:prstGeom>
        </p:spPr>
        <p:txBody>
          <a:bodyPr wrap="square">
            <a:spAutoFit/>
          </a:bodyPr>
          <a:lstStyle/>
          <a:p>
            <a:pPr algn="just"/>
            <a:r>
              <a:rPr lang="ru-RU" b="1" i="1" dirty="0" smtClean="0">
                <a:solidFill>
                  <a:srgbClr val="0B02C6"/>
                </a:solidFill>
                <a:latin typeface="Calibri" pitchFamily="34" charset="0"/>
              </a:rPr>
              <a:t>Степень сшивания</a:t>
            </a:r>
            <a:r>
              <a:rPr lang="ru-RU" b="1" dirty="0" smtClean="0">
                <a:solidFill>
                  <a:srgbClr val="0B02C6"/>
                </a:solidFill>
                <a:latin typeface="Calibri" pitchFamily="34" charset="0"/>
              </a:rPr>
              <a:t> каучука, или </a:t>
            </a:r>
            <a:r>
              <a:rPr lang="ru-RU" b="1" i="1" dirty="0" smtClean="0">
                <a:solidFill>
                  <a:srgbClr val="0B02C6"/>
                </a:solidFill>
                <a:latin typeface="Calibri" pitchFamily="34" charset="0"/>
              </a:rPr>
              <a:t>степень вулканизации -</a:t>
            </a:r>
            <a:r>
              <a:rPr lang="ru-RU" b="1" i="1" dirty="0" smtClean="0">
                <a:solidFill>
                  <a:srgbClr val="C00000"/>
                </a:solidFill>
                <a:latin typeface="Calibri" pitchFamily="34" charset="0"/>
              </a:rPr>
              <a:t> </a:t>
            </a:r>
            <a:r>
              <a:rPr lang="ru-RU" i="1" dirty="0" smtClean="0">
                <a:solidFill>
                  <a:srgbClr val="002060"/>
                </a:solidFill>
                <a:latin typeface="Calibri" pitchFamily="34" charset="0"/>
              </a:rPr>
              <a:t>к</a:t>
            </a:r>
            <a:r>
              <a:rPr lang="ru-RU" dirty="0" smtClean="0">
                <a:solidFill>
                  <a:srgbClr val="002060"/>
                </a:solidFill>
                <a:latin typeface="Calibri" pitchFamily="34" charset="0"/>
              </a:rPr>
              <a:t>оличество </a:t>
            </a:r>
            <a:r>
              <a:rPr lang="ru-RU" dirty="0" err="1" smtClean="0">
                <a:solidFill>
                  <a:srgbClr val="002060"/>
                </a:solidFill>
                <a:latin typeface="Calibri" pitchFamily="34" charset="0"/>
              </a:rPr>
              <a:t>попереч-ных</a:t>
            </a:r>
            <a:r>
              <a:rPr lang="ru-RU" dirty="0" smtClean="0">
                <a:solidFill>
                  <a:srgbClr val="002060"/>
                </a:solidFill>
                <a:latin typeface="Calibri" pitchFamily="34" charset="0"/>
              </a:rPr>
              <a:t> связей, образующихся при вулканизации.</a:t>
            </a:r>
            <a:endParaRPr lang="ru-RU" dirty="0">
              <a:solidFill>
                <a:srgbClr val="002060"/>
              </a:solidFill>
              <a:latin typeface="Calibri" pitchFamily="34" charset="0"/>
            </a:endParaRPr>
          </a:p>
        </p:txBody>
      </p:sp>
      <p:grpSp>
        <p:nvGrpSpPr>
          <p:cNvPr id="18" name="Группа 7"/>
          <p:cNvGrpSpPr/>
          <p:nvPr/>
        </p:nvGrpSpPr>
        <p:grpSpPr>
          <a:xfrm>
            <a:off x="-32" y="0"/>
            <a:ext cx="9144032" cy="642918"/>
            <a:chOff x="-32" y="0"/>
            <a:chExt cx="9144032" cy="642918"/>
          </a:xfrm>
          <a:solidFill>
            <a:schemeClr val="tx2">
              <a:lumMod val="20000"/>
              <a:lumOff val="80000"/>
            </a:schemeClr>
          </a:solidFill>
          <a:effectLst/>
        </p:grpSpPr>
        <p:grpSp>
          <p:nvGrpSpPr>
            <p:cNvPr id="24" name="Группа 4"/>
            <p:cNvGrpSpPr/>
            <p:nvPr/>
          </p:nvGrpSpPr>
          <p:grpSpPr>
            <a:xfrm>
              <a:off x="0" y="0"/>
              <a:ext cx="9144000" cy="642918"/>
              <a:chOff x="0" y="0"/>
              <a:chExt cx="9144000" cy="642918"/>
            </a:xfrm>
            <a:grpFill/>
          </p:grpSpPr>
          <p:sp>
            <p:nvSpPr>
              <p:cNvPr id="29" name="Прямоугольник 2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28" name="Рисунок 27" descr="logo_lable_s-vfu_clear.png"/>
            <p:cNvPicPr>
              <a:picLocks noChangeAspect="1"/>
            </p:cNvPicPr>
            <p:nvPr/>
          </p:nvPicPr>
          <p:blipFill>
            <a:blip r:embed="rId6"/>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Прямоугольник 1"/>
          <p:cNvSpPr>
            <a:spLocks noChangeArrowheads="1"/>
          </p:cNvSpPr>
          <p:nvPr/>
        </p:nvSpPr>
        <p:spPr bwMode="auto">
          <a:xfrm>
            <a:off x="216000" y="1080000"/>
            <a:ext cx="8640000" cy="3693319"/>
          </a:xfrm>
          <a:prstGeom prst="rect">
            <a:avLst/>
          </a:prstGeom>
          <a:noFill/>
          <a:ln w="9525">
            <a:noFill/>
            <a:miter lim="800000"/>
            <a:headEnd/>
            <a:tailEnd/>
          </a:ln>
        </p:spPr>
        <p:txBody>
          <a:bodyPr>
            <a:spAutoFit/>
          </a:bodyPr>
          <a:lstStyle/>
          <a:p>
            <a:pPr>
              <a:buFontTx/>
              <a:buChar char="-"/>
            </a:pPr>
            <a:r>
              <a:rPr lang="ru-RU" b="1" dirty="0" smtClean="0">
                <a:solidFill>
                  <a:srgbClr val="0B02C6"/>
                </a:solidFill>
                <a:latin typeface="Calibri" pitchFamily="34" charset="0"/>
              </a:rPr>
              <a:t> Серная</a:t>
            </a:r>
            <a:r>
              <a:rPr lang="ru-RU" b="1" dirty="0">
                <a:solidFill>
                  <a:srgbClr val="0B02C6"/>
                </a:solidFill>
                <a:latin typeface="Calibri" pitchFamily="34" charset="0"/>
              </a:rPr>
              <a:t>, холодная или горячая вулканизация</a:t>
            </a:r>
            <a:r>
              <a:rPr lang="ru-RU" dirty="0">
                <a:solidFill>
                  <a:srgbClr val="0B02C6"/>
                </a:solidFill>
                <a:latin typeface="Calibri" pitchFamily="34" charset="0"/>
              </a:rPr>
              <a:t> </a:t>
            </a:r>
            <a:endParaRPr lang="ru-RU" dirty="0" smtClean="0">
              <a:solidFill>
                <a:srgbClr val="0B02C6"/>
              </a:solidFill>
              <a:latin typeface="Calibri" pitchFamily="34" charset="0"/>
            </a:endParaRPr>
          </a:p>
          <a:p>
            <a:pPr>
              <a:buFontTx/>
              <a:buChar char="-"/>
            </a:pPr>
            <a:endParaRPr lang="ru-RU" dirty="0">
              <a:solidFill>
                <a:srgbClr val="0B02C6"/>
              </a:solidFill>
              <a:latin typeface="Calibri" pitchFamily="34" charset="0"/>
            </a:endParaRPr>
          </a:p>
          <a:p>
            <a:r>
              <a:rPr lang="ru-RU" b="1" dirty="0">
                <a:solidFill>
                  <a:srgbClr val="0B02C6"/>
                </a:solidFill>
                <a:latin typeface="Calibri" pitchFamily="34" charset="0"/>
              </a:rPr>
              <a:t>- Перекисная вулканизация</a:t>
            </a:r>
          </a:p>
          <a:p>
            <a:endParaRPr lang="ru-RU" b="1" dirty="0" smtClean="0">
              <a:solidFill>
                <a:srgbClr val="0B02C6"/>
              </a:solidFill>
              <a:latin typeface="Calibri" pitchFamily="34" charset="0"/>
            </a:endParaRPr>
          </a:p>
          <a:p>
            <a:r>
              <a:rPr lang="ru-RU" b="1" dirty="0" smtClean="0">
                <a:solidFill>
                  <a:srgbClr val="0B02C6"/>
                </a:solidFill>
                <a:latin typeface="Calibri" pitchFamily="34" charset="0"/>
              </a:rPr>
              <a:t>- </a:t>
            </a:r>
            <a:r>
              <a:rPr lang="ru-RU" b="1" dirty="0">
                <a:solidFill>
                  <a:srgbClr val="0B02C6"/>
                </a:solidFill>
                <a:latin typeface="Calibri" pitchFamily="34" charset="0"/>
              </a:rPr>
              <a:t>Вулканизация </a:t>
            </a:r>
            <a:r>
              <a:rPr lang="ru-RU" b="1" dirty="0" err="1">
                <a:solidFill>
                  <a:srgbClr val="0B02C6"/>
                </a:solidFill>
                <a:latin typeface="Calibri" pitchFamily="34" charset="0"/>
              </a:rPr>
              <a:t>бессерными</a:t>
            </a:r>
            <a:r>
              <a:rPr lang="ru-RU" b="1" dirty="0">
                <a:solidFill>
                  <a:srgbClr val="0B02C6"/>
                </a:solidFill>
                <a:latin typeface="Calibri" pitchFamily="34" charset="0"/>
              </a:rPr>
              <a:t> вулканизующими агентами</a:t>
            </a:r>
          </a:p>
          <a:p>
            <a:endParaRPr lang="ru-RU" b="1" dirty="0" smtClean="0">
              <a:solidFill>
                <a:srgbClr val="0B02C6"/>
              </a:solidFill>
              <a:latin typeface="Calibri" pitchFamily="34" charset="0"/>
            </a:endParaRPr>
          </a:p>
          <a:p>
            <a:r>
              <a:rPr lang="ru-RU" b="1" dirty="0" smtClean="0">
                <a:solidFill>
                  <a:srgbClr val="0B02C6"/>
                </a:solidFill>
                <a:latin typeface="Calibri" pitchFamily="34" charset="0"/>
              </a:rPr>
              <a:t>- </a:t>
            </a:r>
            <a:r>
              <a:rPr lang="ru-RU" b="1" dirty="0">
                <a:solidFill>
                  <a:srgbClr val="0B02C6"/>
                </a:solidFill>
                <a:latin typeface="Calibri" pitchFamily="34" charset="0"/>
              </a:rPr>
              <a:t>Радиационная вулканизация</a:t>
            </a:r>
            <a:endParaRPr lang="ru-RU" dirty="0">
              <a:solidFill>
                <a:srgbClr val="0B02C6"/>
              </a:solidFill>
              <a:latin typeface="Calibri" pitchFamily="34" charset="0"/>
            </a:endParaRPr>
          </a:p>
          <a:p>
            <a:endParaRPr lang="ru-RU" dirty="0">
              <a:solidFill>
                <a:srgbClr val="002060"/>
              </a:solidFill>
              <a:latin typeface="Calibri" pitchFamily="34" charset="0"/>
            </a:endParaRPr>
          </a:p>
          <a:p>
            <a:r>
              <a:rPr lang="ru-RU" dirty="0" err="1">
                <a:solidFill>
                  <a:srgbClr val="002060"/>
                </a:solidFill>
                <a:latin typeface="Calibri" pitchFamily="34" charset="0"/>
              </a:rPr>
              <a:t>Неолефиновые</a:t>
            </a:r>
            <a:r>
              <a:rPr lang="ru-RU" dirty="0">
                <a:solidFill>
                  <a:srgbClr val="002060"/>
                </a:solidFill>
                <a:latin typeface="Calibri" pitchFamily="34" charset="0"/>
              </a:rPr>
              <a:t> полимеры (насыщенные полиорганосилоксаны, хлорсульфированный полиэтилен, полиэфиры) можно вулканизовать </a:t>
            </a:r>
            <a:r>
              <a:rPr lang="ru-RU" dirty="0" smtClean="0">
                <a:solidFill>
                  <a:srgbClr val="002060"/>
                </a:solidFill>
                <a:latin typeface="Calibri" pitchFamily="34" charset="0"/>
              </a:rPr>
              <a:t>только перекисями </a:t>
            </a:r>
            <a:r>
              <a:rPr lang="ru-RU" dirty="0">
                <a:solidFill>
                  <a:srgbClr val="002060"/>
                </a:solidFill>
                <a:latin typeface="Calibri" pitchFamily="34" charset="0"/>
              </a:rPr>
              <a:t>или действием радиации.</a:t>
            </a:r>
          </a:p>
          <a:p>
            <a:endParaRPr lang="ru-RU" b="1" dirty="0">
              <a:latin typeface="Calibri" pitchFamily="34" charset="0"/>
            </a:endParaRPr>
          </a:p>
          <a:p>
            <a:endParaRPr lang="ru-RU" dirty="0">
              <a:latin typeface="Calibri" pitchFamily="34" charset="0"/>
            </a:endParaRPr>
          </a:p>
        </p:txBody>
      </p:sp>
      <p:sp>
        <p:nvSpPr>
          <p:cNvPr id="3" name="Номер слайда 2"/>
          <p:cNvSpPr>
            <a:spLocks noGrp="1"/>
          </p:cNvSpPr>
          <p:nvPr>
            <p:ph type="sldNum" sz="quarter" idx="12"/>
          </p:nvPr>
        </p:nvSpPr>
        <p:spPr/>
        <p:txBody>
          <a:bodyPr/>
          <a:lstStyle/>
          <a:p>
            <a:pPr>
              <a:defRPr/>
            </a:pPr>
            <a:fld id="{2A27A739-5EC3-4A5A-B917-063F7765A121}" type="slidenum">
              <a:rPr lang="ru-RU"/>
              <a:pPr>
                <a:defRPr/>
              </a:pPr>
              <a:t>72</a:t>
            </a:fld>
            <a:endParaRPr lang="ru-RU"/>
          </a:p>
        </p:txBody>
      </p:sp>
      <p:sp>
        <p:nvSpPr>
          <p:cNvPr id="10" name="TextBox 9"/>
          <p:cNvSpPr txBox="1"/>
          <p:nvPr/>
        </p:nvSpPr>
        <p:spPr>
          <a:xfrm>
            <a:off x="2889493" y="714356"/>
            <a:ext cx="3576748" cy="369332"/>
          </a:xfrm>
          <a:prstGeom prst="rect">
            <a:avLst/>
          </a:prstGeom>
          <a:noFill/>
        </p:spPr>
        <p:txBody>
          <a:bodyPr wrap="none" rtlCol="0">
            <a:spAutoFit/>
          </a:bodyPr>
          <a:lstStyle/>
          <a:p>
            <a:pPr algn="ctr"/>
            <a:r>
              <a:rPr lang="ru-RU" b="1" smtClean="0">
                <a:solidFill>
                  <a:srgbClr val="C00000"/>
                </a:solidFill>
                <a:latin typeface="Calibri" pitchFamily="34" charset="0"/>
              </a:rPr>
              <a:t>Основные способы вулканизации</a:t>
            </a:r>
            <a:endParaRPr lang="ru-RU" b="1">
              <a:solidFill>
                <a:srgbClr val="C00000"/>
              </a:solidFill>
              <a:latin typeface="Calibri" pitchFamily="34" charset="0"/>
            </a:endParaRPr>
          </a:p>
        </p:txBody>
      </p:sp>
      <p:grpSp>
        <p:nvGrpSpPr>
          <p:cNvPr id="11" name="Группа 7"/>
          <p:cNvGrpSpPr/>
          <p:nvPr/>
        </p:nvGrpSpPr>
        <p:grpSpPr>
          <a:xfrm>
            <a:off x="-32" y="0"/>
            <a:ext cx="9144032" cy="642918"/>
            <a:chOff x="-32" y="0"/>
            <a:chExt cx="9144032" cy="642918"/>
          </a:xfrm>
          <a:solidFill>
            <a:schemeClr val="tx2">
              <a:lumMod val="20000"/>
              <a:lumOff val="80000"/>
            </a:schemeClr>
          </a:solidFill>
          <a:effectLst/>
        </p:grpSpPr>
        <p:grpSp>
          <p:nvGrpSpPr>
            <p:cNvPr id="12" name="Группа 4"/>
            <p:cNvGrpSpPr/>
            <p:nvPr/>
          </p:nvGrpSpPr>
          <p:grpSpPr>
            <a:xfrm>
              <a:off x="0" y="0"/>
              <a:ext cx="9144000" cy="642918"/>
              <a:chOff x="0" y="0"/>
              <a:chExt cx="9144000" cy="642918"/>
            </a:xfrm>
            <a:grpFill/>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3" name="Рисунок 12"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Прямоугольник 1"/>
          <p:cNvSpPr>
            <a:spLocks noChangeArrowheads="1"/>
          </p:cNvSpPr>
          <p:nvPr/>
        </p:nvSpPr>
        <p:spPr bwMode="auto">
          <a:xfrm>
            <a:off x="216000" y="1080000"/>
            <a:ext cx="8640000" cy="3877985"/>
          </a:xfrm>
          <a:prstGeom prst="rect">
            <a:avLst/>
          </a:prstGeom>
          <a:noFill/>
          <a:ln w="9525">
            <a:noFill/>
            <a:miter lim="800000"/>
            <a:headEnd/>
            <a:tailEnd/>
          </a:ln>
        </p:spPr>
        <p:txBody>
          <a:bodyPr>
            <a:spAutoFit/>
          </a:bodyPr>
          <a:lstStyle/>
          <a:p>
            <a:pPr algn="just">
              <a:spcAft>
                <a:spcPts val="1200"/>
              </a:spcAft>
            </a:pPr>
            <a:r>
              <a:rPr lang="ru-RU" dirty="0" smtClean="0">
                <a:solidFill>
                  <a:srgbClr val="002060"/>
                </a:solidFill>
                <a:latin typeface="Calibri" pitchFamily="34" charset="0"/>
                <a:cs typeface="Times New Roman" pitchFamily="18" charset="0"/>
              </a:rPr>
              <a:t>Элементарная сера образует несколько аллотропных модификаций. Наиболее распространена устойчивая при обычных температурах ά-форма </a:t>
            </a:r>
            <a:r>
              <a:rPr lang="ru-RU" dirty="0" smtClean="0">
                <a:solidFill>
                  <a:srgbClr val="002060"/>
                </a:solidFill>
              </a:rPr>
              <a:t>–</a:t>
            </a:r>
            <a:r>
              <a:rPr lang="ru-RU" dirty="0" smtClean="0">
                <a:solidFill>
                  <a:srgbClr val="002060"/>
                </a:solidFill>
                <a:latin typeface="Calibri" pitchFamily="34" charset="0"/>
                <a:cs typeface="Times New Roman" pitchFamily="18" charset="0"/>
              </a:rPr>
              <a:t> прозрачные желтые кристаллы ромбической  системы. </a:t>
            </a:r>
            <a:endParaRPr lang="ru-RU" dirty="0" smtClean="0">
              <a:solidFill>
                <a:srgbClr val="002060"/>
              </a:solidFill>
              <a:latin typeface="Calibri" pitchFamily="34" charset="0"/>
            </a:endParaRPr>
          </a:p>
          <a:p>
            <a:pPr algn="just" eaLnBrk="0" hangingPunct="0">
              <a:spcAft>
                <a:spcPts val="1200"/>
              </a:spcAft>
            </a:pPr>
            <a:r>
              <a:rPr lang="ru-RU" dirty="0" smtClean="0">
                <a:solidFill>
                  <a:srgbClr val="002060"/>
                </a:solidFill>
                <a:latin typeface="Calibri" pitchFamily="34" charset="0"/>
                <a:cs typeface="Times New Roman" pitchFamily="18" charset="0"/>
              </a:rPr>
              <a:t>Стабильная элементарная ромбическая сера при обычных условиях существует в виде кольца </a:t>
            </a:r>
            <a:r>
              <a:rPr lang="en-US" dirty="0" smtClean="0">
                <a:solidFill>
                  <a:srgbClr val="002060"/>
                </a:solidFill>
                <a:latin typeface="Calibri" pitchFamily="34" charset="0"/>
                <a:cs typeface="Times New Roman" pitchFamily="18" charset="0"/>
              </a:rPr>
              <a:t>S</a:t>
            </a:r>
            <a:r>
              <a:rPr lang="ru-RU" baseline="-30000" dirty="0" smtClean="0">
                <a:solidFill>
                  <a:srgbClr val="002060"/>
                </a:solidFill>
                <a:latin typeface="Calibri" pitchFamily="34" charset="0"/>
                <a:cs typeface="Times New Roman" pitchFamily="18" charset="0"/>
              </a:rPr>
              <a:t>8. </a:t>
            </a:r>
            <a:endParaRPr lang="ru-RU" dirty="0" smtClean="0">
              <a:solidFill>
                <a:srgbClr val="002060"/>
              </a:solidFill>
              <a:latin typeface="Calibri" pitchFamily="34" charset="0"/>
            </a:endParaRPr>
          </a:p>
          <a:p>
            <a:pPr algn="just" eaLnBrk="0" hangingPunct="0">
              <a:spcAft>
                <a:spcPts val="1200"/>
              </a:spcAft>
            </a:pPr>
            <a:r>
              <a:rPr lang="ru-RU" dirty="0" smtClean="0">
                <a:solidFill>
                  <a:srgbClr val="002060"/>
                </a:solidFill>
                <a:latin typeface="Calibri" pitchFamily="34" charset="0"/>
                <a:cs typeface="Times New Roman" pitchFamily="18" charset="0"/>
              </a:rPr>
              <a:t>Энергия связей </a:t>
            </a:r>
            <a:r>
              <a:rPr lang="en-US" dirty="0" smtClean="0">
                <a:solidFill>
                  <a:srgbClr val="002060"/>
                </a:solidFill>
                <a:latin typeface="Calibri" pitchFamily="34" charset="0"/>
                <a:cs typeface="Times New Roman" pitchFamily="18" charset="0"/>
              </a:rPr>
              <a:t>S</a:t>
            </a:r>
            <a:r>
              <a:rPr lang="ru-RU" dirty="0" smtClean="0">
                <a:solidFill>
                  <a:srgbClr val="002060"/>
                </a:solidFill>
                <a:latin typeface="Calibri" pitchFamily="34" charset="0"/>
                <a:cs typeface="Times New Roman" pitchFamily="18" charset="0"/>
              </a:rPr>
              <a:t>-</a:t>
            </a:r>
            <a:r>
              <a:rPr lang="en-US" dirty="0" smtClean="0">
                <a:solidFill>
                  <a:srgbClr val="002060"/>
                </a:solidFill>
                <a:latin typeface="Calibri" pitchFamily="34" charset="0"/>
                <a:cs typeface="Times New Roman" pitchFamily="18" charset="0"/>
              </a:rPr>
              <a:t>S</a:t>
            </a:r>
            <a:r>
              <a:rPr lang="ru-RU" dirty="0" smtClean="0">
                <a:solidFill>
                  <a:srgbClr val="002060"/>
                </a:solidFill>
                <a:latin typeface="Calibri" pitchFamily="34" charset="0"/>
                <a:cs typeface="Times New Roman" pitchFamily="18" charset="0"/>
              </a:rPr>
              <a:t> в кольце  243-260 </a:t>
            </a:r>
            <a:r>
              <a:rPr lang="ru-RU" i="1" dirty="0" smtClean="0">
                <a:solidFill>
                  <a:srgbClr val="002060"/>
                </a:solidFill>
                <a:latin typeface="Calibri" pitchFamily="34" charset="0"/>
                <a:cs typeface="Times New Roman" pitchFamily="18" charset="0"/>
              </a:rPr>
              <a:t>кДж/моль </a:t>
            </a:r>
            <a:r>
              <a:rPr lang="ru-RU" dirty="0" smtClean="0">
                <a:solidFill>
                  <a:srgbClr val="002060"/>
                </a:solidFill>
                <a:latin typeface="Calibri" pitchFamily="34" charset="0"/>
                <a:cs typeface="Times New Roman" pitchFamily="18" charset="0"/>
              </a:rPr>
              <a:t>(58-62 </a:t>
            </a:r>
            <a:r>
              <a:rPr lang="ru-RU" i="1" dirty="0" smtClean="0">
                <a:solidFill>
                  <a:srgbClr val="002060"/>
                </a:solidFill>
                <a:latin typeface="Calibri" pitchFamily="34" charset="0"/>
                <a:cs typeface="Times New Roman" pitchFamily="18" charset="0"/>
              </a:rPr>
              <a:t>ккал/моль). </a:t>
            </a:r>
            <a:r>
              <a:rPr lang="ru-RU" dirty="0" smtClean="0">
                <a:solidFill>
                  <a:srgbClr val="002060"/>
                </a:solidFill>
                <a:latin typeface="Calibri" pitchFamily="34" charset="0"/>
                <a:cs typeface="Times New Roman" pitchFamily="18" charset="0"/>
              </a:rPr>
              <a:t>Выше 140 °С наблюдается термический распад этих связей. Раскрытие кольца серы и перевод ее в реакционноспособную форму могут быть осуществлен также при взаимодействии ее с </a:t>
            </a:r>
            <a:r>
              <a:rPr lang="ru-RU" dirty="0" err="1" smtClean="0">
                <a:solidFill>
                  <a:srgbClr val="002060"/>
                </a:solidFill>
                <a:latin typeface="Calibri" pitchFamily="34" charset="0"/>
                <a:cs typeface="Times New Roman" pitchFamily="18" charset="0"/>
              </a:rPr>
              <a:t>электрофильными</a:t>
            </a:r>
            <a:r>
              <a:rPr lang="ru-RU" dirty="0" smtClean="0">
                <a:solidFill>
                  <a:srgbClr val="002060"/>
                </a:solidFill>
                <a:latin typeface="Calibri" pitchFamily="34" charset="0"/>
                <a:cs typeface="Times New Roman" pitchFamily="18" charset="0"/>
              </a:rPr>
              <a:t>  и нуклеофильными реагентами и свободными радикалами с образованием соответственно катионов, анионов и </a:t>
            </a:r>
            <a:r>
              <a:rPr lang="ru-RU" dirty="0" err="1" smtClean="0">
                <a:solidFill>
                  <a:srgbClr val="002060"/>
                </a:solidFill>
                <a:latin typeface="Calibri" pitchFamily="34" charset="0"/>
                <a:cs typeface="Times New Roman" pitchFamily="18" charset="0"/>
              </a:rPr>
              <a:t>пертиильных</a:t>
            </a:r>
            <a:r>
              <a:rPr lang="ru-RU" dirty="0" smtClean="0">
                <a:solidFill>
                  <a:srgbClr val="002060"/>
                </a:solidFill>
                <a:latin typeface="Calibri" pitchFamily="34" charset="0"/>
                <a:cs typeface="Times New Roman" pitchFamily="18" charset="0"/>
              </a:rPr>
              <a:t> радикалов.</a:t>
            </a:r>
            <a:r>
              <a:rPr lang="ru-RU" i="1" dirty="0" smtClean="0">
                <a:solidFill>
                  <a:srgbClr val="002060"/>
                </a:solidFill>
                <a:latin typeface="Calibri" pitchFamily="34" charset="0"/>
                <a:cs typeface="Times New Roman" pitchFamily="18" charset="0"/>
              </a:rPr>
              <a:t> </a:t>
            </a:r>
            <a:endParaRPr lang="ru-RU" dirty="0" smtClean="0">
              <a:solidFill>
                <a:srgbClr val="002060"/>
              </a:solidFill>
              <a:latin typeface="Calibri" pitchFamily="34" charset="0"/>
            </a:endParaRPr>
          </a:p>
          <a:p>
            <a:endParaRPr lang="ru-RU" b="1" dirty="0">
              <a:latin typeface="Calibri" pitchFamily="34" charset="0"/>
            </a:endParaRPr>
          </a:p>
          <a:p>
            <a:endParaRPr lang="ru-RU" dirty="0">
              <a:latin typeface="Calibri" pitchFamily="34" charset="0"/>
            </a:endParaRPr>
          </a:p>
        </p:txBody>
      </p:sp>
      <p:sp>
        <p:nvSpPr>
          <p:cNvPr id="3" name="Номер слайда 2"/>
          <p:cNvSpPr>
            <a:spLocks noGrp="1"/>
          </p:cNvSpPr>
          <p:nvPr>
            <p:ph type="sldNum" sz="quarter" idx="12"/>
          </p:nvPr>
        </p:nvSpPr>
        <p:spPr/>
        <p:txBody>
          <a:bodyPr/>
          <a:lstStyle/>
          <a:p>
            <a:pPr>
              <a:defRPr/>
            </a:pPr>
            <a:fld id="{2A27A739-5EC3-4A5A-B917-063F7765A121}" type="slidenum">
              <a:rPr lang="ru-RU"/>
              <a:pPr>
                <a:defRPr/>
              </a:pPr>
              <a:t>73</a:t>
            </a:fld>
            <a:endParaRPr lang="ru-RU"/>
          </a:p>
        </p:txBody>
      </p:sp>
      <p:sp>
        <p:nvSpPr>
          <p:cNvPr id="10" name="TextBox 9"/>
          <p:cNvSpPr txBox="1"/>
          <p:nvPr/>
        </p:nvSpPr>
        <p:spPr>
          <a:xfrm>
            <a:off x="3501038" y="714356"/>
            <a:ext cx="2353657" cy="369332"/>
          </a:xfrm>
          <a:prstGeom prst="rect">
            <a:avLst/>
          </a:prstGeom>
          <a:noFill/>
        </p:spPr>
        <p:txBody>
          <a:bodyPr wrap="none" rtlCol="0">
            <a:spAutoFit/>
          </a:bodyPr>
          <a:lstStyle/>
          <a:p>
            <a:pPr algn="ctr"/>
            <a:r>
              <a:rPr lang="ru-RU" b="1" smtClean="0">
                <a:solidFill>
                  <a:srgbClr val="C00000"/>
                </a:solidFill>
                <a:latin typeface="Calibri" pitchFamily="34" charset="0"/>
              </a:rPr>
              <a:t>Серная вулканизация</a:t>
            </a:r>
            <a:endParaRPr lang="ru-RU" b="1">
              <a:solidFill>
                <a:srgbClr val="C00000"/>
              </a:solidFill>
              <a:latin typeface="Calibri" pitchFamily="34" charset="0"/>
            </a:endParaRPr>
          </a:p>
        </p:txBody>
      </p:sp>
      <p:grpSp>
        <p:nvGrpSpPr>
          <p:cNvPr id="11" name="Группа 7"/>
          <p:cNvGrpSpPr/>
          <p:nvPr/>
        </p:nvGrpSpPr>
        <p:grpSpPr>
          <a:xfrm>
            <a:off x="-32" y="0"/>
            <a:ext cx="9144032" cy="642918"/>
            <a:chOff x="-32" y="0"/>
            <a:chExt cx="9144032" cy="642918"/>
          </a:xfrm>
          <a:solidFill>
            <a:schemeClr val="tx2">
              <a:lumMod val="20000"/>
              <a:lumOff val="80000"/>
            </a:schemeClr>
          </a:solidFill>
          <a:effectLst/>
        </p:grpSpPr>
        <p:grpSp>
          <p:nvGrpSpPr>
            <p:cNvPr id="12" name="Группа 4"/>
            <p:cNvGrpSpPr/>
            <p:nvPr/>
          </p:nvGrpSpPr>
          <p:grpSpPr>
            <a:xfrm>
              <a:off x="0" y="0"/>
              <a:ext cx="9144000" cy="642918"/>
              <a:chOff x="0" y="0"/>
              <a:chExt cx="9144000" cy="642918"/>
            </a:xfrm>
            <a:grpFill/>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3" name="Рисунок 12"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Прямоугольник 1"/>
          <p:cNvSpPr>
            <a:spLocks noChangeArrowheads="1"/>
          </p:cNvSpPr>
          <p:nvPr/>
        </p:nvSpPr>
        <p:spPr bwMode="auto">
          <a:xfrm>
            <a:off x="216000" y="1080000"/>
            <a:ext cx="8640000" cy="1508105"/>
          </a:xfrm>
          <a:prstGeom prst="rect">
            <a:avLst/>
          </a:prstGeom>
          <a:noFill/>
          <a:ln w="9525">
            <a:noFill/>
            <a:miter lim="800000"/>
            <a:headEnd/>
            <a:tailEnd/>
          </a:ln>
        </p:spPr>
        <p:txBody>
          <a:bodyPr>
            <a:spAutoFit/>
          </a:bodyPr>
          <a:lstStyle/>
          <a:p>
            <a:pPr algn="just" fontAlgn="auto">
              <a:spcBef>
                <a:spcPts val="0"/>
              </a:spcBef>
              <a:spcAft>
                <a:spcPts val="1200"/>
              </a:spcAft>
              <a:defRPr/>
            </a:pPr>
            <a:r>
              <a:rPr lang="ru-RU" b="1" smtClean="0">
                <a:solidFill>
                  <a:srgbClr val="0B02C6"/>
                </a:solidFill>
                <a:cs typeface="Arial" pitchFamily="34" charset="0"/>
              </a:rPr>
              <a:t>Вулканизующий агент  –  сера. </a:t>
            </a:r>
            <a:r>
              <a:rPr lang="ru-RU" smtClean="0">
                <a:solidFill>
                  <a:srgbClr val="002060"/>
                </a:solidFill>
                <a:cs typeface="Arial" pitchFamily="34" charset="0"/>
              </a:rPr>
              <a:t>Нагревание при 130-160 </a:t>
            </a:r>
            <a:r>
              <a:rPr lang="ru-RU" smtClean="0">
                <a:solidFill>
                  <a:srgbClr val="002060"/>
                </a:solidFill>
                <a:latin typeface="Calibri" pitchFamily="34" charset="0"/>
                <a:cs typeface="Times New Roman" pitchFamily="18" charset="0"/>
              </a:rPr>
              <a:t>°С</a:t>
            </a:r>
            <a:r>
              <a:rPr lang="ru-RU" smtClean="0">
                <a:solidFill>
                  <a:srgbClr val="002060"/>
                </a:solidFill>
                <a:cs typeface="Arial" pitchFamily="34" charset="0"/>
              </a:rPr>
              <a:t>. </a:t>
            </a:r>
          </a:p>
          <a:p>
            <a:pPr algn="just" fontAlgn="auto">
              <a:spcBef>
                <a:spcPts val="0"/>
              </a:spcBef>
              <a:spcAft>
                <a:spcPts val="1200"/>
              </a:spcAft>
              <a:defRPr/>
            </a:pPr>
            <a:r>
              <a:rPr lang="ru-RU" smtClean="0">
                <a:solidFill>
                  <a:srgbClr val="002060"/>
                </a:solidFill>
                <a:cs typeface="Arial" pitchFamily="34" charset="0"/>
              </a:rPr>
              <a:t>Основная часть серы присоединяется в виде внутримолекулярных полисульфидов.</a:t>
            </a:r>
          </a:p>
          <a:p>
            <a:endParaRPr lang="ru-RU" b="1">
              <a:latin typeface="Calibri" pitchFamily="34" charset="0"/>
            </a:endParaRPr>
          </a:p>
          <a:p>
            <a:endParaRPr lang="ru-RU">
              <a:latin typeface="Calibri" pitchFamily="34" charset="0"/>
            </a:endParaRPr>
          </a:p>
        </p:txBody>
      </p:sp>
      <p:sp>
        <p:nvSpPr>
          <p:cNvPr id="3" name="Номер слайда 2"/>
          <p:cNvSpPr>
            <a:spLocks noGrp="1"/>
          </p:cNvSpPr>
          <p:nvPr>
            <p:ph type="sldNum" sz="quarter" idx="12"/>
          </p:nvPr>
        </p:nvSpPr>
        <p:spPr/>
        <p:txBody>
          <a:bodyPr/>
          <a:lstStyle/>
          <a:p>
            <a:pPr>
              <a:defRPr/>
            </a:pPr>
            <a:fld id="{2A27A739-5EC3-4A5A-B917-063F7765A121}" type="slidenum">
              <a:rPr lang="ru-RU"/>
              <a:pPr>
                <a:defRPr/>
              </a:pPr>
              <a:t>74</a:t>
            </a:fld>
            <a:endParaRPr lang="ru-RU"/>
          </a:p>
        </p:txBody>
      </p:sp>
      <p:sp>
        <p:nvSpPr>
          <p:cNvPr id="10" name="TextBox 9"/>
          <p:cNvSpPr txBox="1"/>
          <p:nvPr/>
        </p:nvSpPr>
        <p:spPr>
          <a:xfrm>
            <a:off x="3096408" y="714356"/>
            <a:ext cx="3162917" cy="369332"/>
          </a:xfrm>
          <a:prstGeom prst="rect">
            <a:avLst/>
          </a:prstGeom>
          <a:noFill/>
        </p:spPr>
        <p:txBody>
          <a:bodyPr wrap="none" rtlCol="0">
            <a:spAutoFit/>
          </a:bodyPr>
          <a:lstStyle/>
          <a:p>
            <a:pPr algn="ctr" fontAlgn="auto">
              <a:spcBef>
                <a:spcPts val="0"/>
              </a:spcBef>
              <a:spcAft>
                <a:spcPts val="0"/>
              </a:spcAft>
              <a:defRPr/>
            </a:pPr>
            <a:r>
              <a:rPr lang="ru-RU" b="1" smtClean="0">
                <a:solidFill>
                  <a:srgbClr val="C00000"/>
                </a:solidFill>
                <a:cs typeface="Arial" pitchFamily="34" charset="0"/>
              </a:rPr>
              <a:t>Горячая серная вулканизация</a:t>
            </a:r>
            <a:endParaRPr lang="ru-RU" b="1">
              <a:solidFill>
                <a:srgbClr val="C00000"/>
              </a:solidFill>
              <a:cs typeface="Arial" pitchFamily="34" charset="0"/>
            </a:endParaRPr>
          </a:p>
        </p:txBody>
      </p:sp>
      <p:pic>
        <p:nvPicPr>
          <p:cNvPr id="11" name="Picture 2"/>
          <p:cNvPicPr>
            <a:picLocks noChangeAspect="1" noChangeArrowheads="1"/>
          </p:cNvPicPr>
          <p:nvPr/>
        </p:nvPicPr>
        <p:blipFill>
          <a:blip r:embed="rId4" cstate="print"/>
          <a:srcRect/>
          <a:stretch>
            <a:fillRect/>
          </a:stretch>
        </p:blipFill>
        <p:spPr bwMode="auto">
          <a:xfrm>
            <a:off x="1714480" y="3071811"/>
            <a:ext cx="5653456" cy="1428760"/>
          </a:xfrm>
          <a:prstGeom prst="rect">
            <a:avLst/>
          </a:prstGeom>
          <a:noFill/>
          <a:ln w="9525">
            <a:noFill/>
            <a:miter lim="800000"/>
            <a:headEnd/>
            <a:tailEnd/>
          </a:ln>
        </p:spPr>
      </p:pic>
      <p:grpSp>
        <p:nvGrpSpPr>
          <p:cNvPr id="12" name="Группа 7"/>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5" name="Прямоугольник 1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4" name="Рисунок 13"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Прямоугольник 1"/>
          <p:cNvSpPr>
            <a:spLocks noChangeArrowheads="1"/>
          </p:cNvSpPr>
          <p:nvPr/>
        </p:nvSpPr>
        <p:spPr bwMode="auto">
          <a:xfrm>
            <a:off x="216000" y="1080000"/>
            <a:ext cx="8640000" cy="1908215"/>
          </a:xfrm>
          <a:prstGeom prst="rect">
            <a:avLst/>
          </a:prstGeom>
          <a:noFill/>
          <a:ln w="9525">
            <a:noFill/>
            <a:miter lim="800000"/>
            <a:headEnd/>
            <a:tailEnd/>
          </a:ln>
        </p:spPr>
        <p:txBody>
          <a:bodyPr>
            <a:spAutoFit/>
          </a:bodyPr>
          <a:lstStyle/>
          <a:p>
            <a:pPr algn="just" fontAlgn="auto">
              <a:spcBef>
                <a:spcPts val="0"/>
              </a:spcBef>
              <a:spcAft>
                <a:spcPts val="1200"/>
              </a:spcAft>
              <a:defRPr/>
            </a:pPr>
            <a:r>
              <a:rPr lang="ru-RU" b="1" smtClean="0">
                <a:solidFill>
                  <a:srgbClr val="0B02C6"/>
                </a:solidFill>
                <a:cs typeface="Arial" pitchFamily="34" charset="0"/>
              </a:rPr>
              <a:t>Вулканизующий агент – хлористая сера. </a:t>
            </a:r>
            <a:r>
              <a:rPr lang="ru-RU" smtClean="0">
                <a:solidFill>
                  <a:srgbClr val="002060"/>
                </a:solidFill>
                <a:cs typeface="Arial" pitchFamily="34" charset="0"/>
              </a:rPr>
              <a:t>При комнатной температуре. Обработка изделий в течение нескольких минут 2-3%-ным раствором хлористой серы в сероуглероде либо в четыреххлористом углероде. </a:t>
            </a:r>
          </a:p>
          <a:p>
            <a:pPr algn="just" fontAlgn="auto">
              <a:spcBef>
                <a:spcPts val="0"/>
              </a:spcBef>
              <a:spcAft>
                <a:spcPts val="0"/>
              </a:spcAft>
              <a:defRPr/>
            </a:pPr>
            <a:r>
              <a:rPr lang="ru-RU" smtClean="0">
                <a:solidFill>
                  <a:srgbClr val="002060"/>
                </a:solidFill>
                <a:cs typeface="Arial" pitchFamily="34" charset="0"/>
              </a:rPr>
              <a:t>При холодной вулканизации в состав резиновой смеси сера не вводится. </a:t>
            </a:r>
          </a:p>
          <a:p>
            <a:endParaRPr lang="ru-RU" b="1">
              <a:latin typeface="Calibri" pitchFamily="34" charset="0"/>
            </a:endParaRPr>
          </a:p>
          <a:p>
            <a:endParaRPr lang="ru-RU">
              <a:latin typeface="Calibri" pitchFamily="34" charset="0"/>
            </a:endParaRPr>
          </a:p>
        </p:txBody>
      </p:sp>
      <p:sp>
        <p:nvSpPr>
          <p:cNvPr id="3" name="Номер слайда 2"/>
          <p:cNvSpPr>
            <a:spLocks noGrp="1"/>
          </p:cNvSpPr>
          <p:nvPr>
            <p:ph type="sldNum" sz="quarter" idx="12"/>
          </p:nvPr>
        </p:nvSpPr>
        <p:spPr/>
        <p:txBody>
          <a:bodyPr/>
          <a:lstStyle/>
          <a:p>
            <a:pPr>
              <a:defRPr/>
            </a:pPr>
            <a:fld id="{2A27A739-5EC3-4A5A-B917-063F7765A121}" type="slidenum">
              <a:rPr lang="ru-RU"/>
              <a:pPr>
                <a:defRPr/>
              </a:pPr>
              <a:t>75</a:t>
            </a:fld>
            <a:endParaRPr lang="ru-RU"/>
          </a:p>
        </p:txBody>
      </p:sp>
      <p:sp>
        <p:nvSpPr>
          <p:cNvPr id="10" name="TextBox 9"/>
          <p:cNvSpPr txBox="1"/>
          <p:nvPr/>
        </p:nvSpPr>
        <p:spPr>
          <a:xfrm>
            <a:off x="3001574" y="714356"/>
            <a:ext cx="3352584" cy="369332"/>
          </a:xfrm>
          <a:prstGeom prst="rect">
            <a:avLst/>
          </a:prstGeom>
          <a:noFill/>
        </p:spPr>
        <p:txBody>
          <a:bodyPr wrap="none" rtlCol="0">
            <a:spAutoFit/>
          </a:bodyPr>
          <a:lstStyle/>
          <a:p>
            <a:pPr algn="ctr" fontAlgn="auto">
              <a:spcBef>
                <a:spcPts val="0"/>
              </a:spcBef>
              <a:spcAft>
                <a:spcPts val="0"/>
              </a:spcAft>
              <a:defRPr/>
            </a:pPr>
            <a:r>
              <a:rPr lang="ru-RU" b="1" smtClean="0">
                <a:solidFill>
                  <a:srgbClr val="C00000"/>
                </a:solidFill>
                <a:cs typeface="Arial" pitchFamily="34" charset="0"/>
              </a:rPr>
              <a:t>Холодная серная вулканизация</a:t>
            </a:r>
            <a:endParaRPr lang="ru-RU" b="1">
              <a:solidFill>
                <a:srgbClr val="C00000"/>
              </a:solidFill>
              <a:cs typeface="Arial" pitchFamily="34" charset="0"/>
            </a:endParaRPr>
          </a:p>
        </p:txBody>
      </p:sp>
      <p:pic>
        <p:nvPicPr>
          <p:cNvPr id="11" name="Picture 2"/>
          <p:cNvPicPr>
            <a:picLocks noChangeAspect="1" noChangeArrowheads="1"/>
          </p:cNvPicPr>
          <p:nvPr/>
        </p:nvPicPr>
        <p:blipFill>
          <a:blip r:embed="rId4" cstate="print"/>
          <a:srcRect/>
          <a:stretch>
            <a:fillRect/>
          </a:stretch>
        </p:blipFill>
        <p:spPr bwMode="auto">
          <a:xfrm>
            <a:off x="1720031" y="2722579"/>
            <a:ext cx="5566613" cy="3206751"/>
          </a:xfrm>
          <a:prstGeom prst="rect">
            <a:avLst/>
          </a:prstGeom>
          <a:noFill/>
          <a:ln w="9525">
            <a:noFill/>
            <a:miter lim="800000"/>
            <a:headEnd/>
            <a:tailEnd/>
          </a:ln>
        </p:spPr>
      </p:pic>
      <p:grpSp>
        <p:nvGrpSpPr>
          <p:cNvPr id="12" name="Группа 7"/>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5" name="Прямоугольник 1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4" name="Рисунок 13"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216000" y="720000"/>
            <a:ext cx="8713718" cy="4585871"/>
          </a:xfrm>
          <a:prstGeom prst="rect">
            <a:avLst/>
          </a:prstGeom>
          <a:noFill/>
          <a:ln w="9525">
            <a:noFill/>
            <a:miter lim="800000"/>
            <a:headEnd/>
            <a:tailEnd/>
          </a:ln>
        </p:spPr>
        <p:txBody>
          <a:bodyPr wrap="square" anchor="ctr">
            <a:spAutoFit/>
          </a:bodyPr>
          <a:lstStyle/>
          <a:p>
            <a:pPr algn="just">
              <a:spcAft>
                <a:spcPts val="1200"/>
              </a:spcAft>
            </a:pPr>
            <a:r>
              <a:rPr lang="ru-RU" dirty="0">
                <a:solidFill>
                  <a:srgbClr val="002060"/>
                </a:solidFill>
                <a:latin typeface="Calibri" pitchFamily="34" charset="0"/>
                <a:cs typeface="Times New Roman" pitchFamily="18" charset="0"/>
              </a:rPr>
              <a:t>При вулканизации не вся сера химически присоединяется к каучуку, ее небольшое количество остается в свободном состоянии и может быть извлечено из </a:t>
            </a:r>
            <a:r>
              <a:rPr lang="ru-RU" dirty="0" err="1">
                <a:solidFill>
                  <a:srgbClr val="002060"/>
                </a:solidFill>
                <a:latin typeface="Calibri" pitchFamily="34" charset="0"/>
                <a:cs typeface="Times New Roman" pitchFamily="18" charset="0"/>
              </a:rPr>
              <a:t>вулканизата</a:t>
            </a:r>
            <a:r>
              <a:rPr lang="ru-RU" dirty="0">
                <a:solidFill>
                  <a:srgbClr val="002060"/>
                </a:solidFill>
                <a:latin typeface="Calibri" pitchFamily="34" charset="0"/>
                <a:cs typeface="Times New Roman" pitchFamily="18" charset="0"/>
              </a:rPr>
              <a:t> путем экстракции. </a:t>
            </a:r>
          </a:p>
          <a:p>
            <a:pPr algn="just">
              <a:spcAft>
                <a:spcPts val="1200"/>
              </a:spcAft>
            </a:pPr>
            <a:r>
              <a:rPr lang="ru-RU" dirty="0">
                <a:solidFill>
                  <a:srgbClr val="002060"/>
                </a:solidFill>
                <a:latin typeface="Calibri" pitchFamily="34" charset="0"/>
                <a:cs typeface="Times New Roman" pitchFamily="18" charset="0"/>
              </a:rPr>
              <a:t>Серу, содержащуюся в </a:t>
            </a:r>
            <a:r>
              <a:rPr lang="ru-RU" dirty="0" err="1">
                <a:solidFill>
                  <a:srgbClr val="002060"/>
                </a:solidFill>
                <a:latin typeface="Calibri" pitchFamily="34" charset="0"/>
                <a:cs typeface="Times New Roman" pitchFamily="18" charset="0"/>
              </a:rPr>
              <a:t>вулканизате</a:t>
            </a:r>
            <a:r>
              <a:rPr lang="ru-RU" dirty="0">
                <a:solidFill>
                  <a:srgbClr val="002060"/>
                </a:solidFill>
                <a:latin typeface="Calibri" pitchFamily="34" charset="0"/>
                <a:cs typeface="Times New Roman" pitchFamily="18" charset="0"/>
              </a:rPr>
              <a:t>, подразделяют на </a:t>
            </a:r>
            <a:r>
              <a:rPr lang="ru-RU" i="1" dirty="0">
                <a:solidFill>
                  <a:srgbClr val="C00000"/>
                </a:solidFill>
                <a:latin typeface="Calibri" pitchFamily="34" charset="0"/>
                <a:cs typeface="Times New Roman" pitchFamily="18" charset="0"/>
              </a:rPr>
              <a:t>связанную</a:t>
            </a:r>
            <a:r>
              <a:rPr lang="ru-RU" dirty="0">
                <a:solidFill>
                  <a:srgbClr val="C00000"/>
                </a:solidFill>
                <a:latin typeface="Calibri" pitchFamily="34" charset="0"/>
                <a:cs typeface="Times New Roman" pitchFamily="18" charset="0"/>
              </a:rPr>
              <a:t> (</a:t>
            </a:r>
            <a:r>
              <a:rPr lang="en-US" dirty="0">
                <a:solidFill>
                  <a:srgbClr val="C00000"/>
                </a:solidFill>
                <a:latin typeface="Calibri" pitchFamily="34" charset="0"/>
                <a:cs typeface="Times New Roman" pitchFamily="18" charset="0"/>
              </a:rPr>
              <a:t>S</a:t>
            </a:r>
            <a:r>
              <a:rPr lang="ru-RU" dirty="0">
                <a:solidFill>
                  <a:srgbClr val="C00000"/>
                </a:solidFill>
                <a:latin typeface="Calibri" pitchFamily="34" charset="0"/>
                <a:cs typeface="Times New Roman" pitchFamily="18" charset="0"/>
              </a:rPr>
              <a:t> </a:t>
            </a:r>
            <a:r>
              <a:rPr lang="ru-RU" dirty="0" err="1">
                <a:solidFill>
                  <a:srgbClr val="C00000"/>
                </a:solidFill>
                <a:latin typeface="Calibri" pitchFamily="34" charset="0"/>
                <a:cs typeface="Times New Roman" pitchFamily="18" charset="0"/>
              </a:rPr>
              <a:t>связ</a:t>
            </a:r>
            <a:r>
              <a:rPr lang="ru-RU" dirty="0">
                <a:solidFill>
                  <a:srgbClr val="C00000"/>
                </a:solidFill>
                <a:latin typeface="Calibri" pitchFamily="34" charset="0"/>
                <a:cs typeface="Times New Roman" pitchFamily="18" charset="0"/>
              </a:rPr>
              <a:t>.) </a:t>
            </a:r>
            <a:r>
              <a:rPr lang="ru-RU" dirty="0">
                <a:solidFill>
                  <a:srgbClr val="002060"/>
                </a:solidFill>
                <a:latin typeface="Calibri" pitchFamily="34" charset="0"/>
                <a:cs typeface="Times New Roman" pitchFamily="18" charset="0"/>
              </a:rPr>
              <a:t>и  </a:t>
            </a:r>
            <a:r>
              <a:rPr lang="ru-RU" i="1" dirty="0">
                <a:solidFill>
                  <a:srgbClr val="C00000"/>
                </a:solidFill>
                <a:latin typeface="Calibri" pitchFamily="34" charset="0"/>
                <a:cs typeface="Times New Roman" pitchFamily="18" charset="0"/>
              </a:rPr>
              <a:t>свободную</a:t>
            </a:r>
            <a:r>
              <a:rPr lang="ru-RU" dirty="0">
                <a:solidFill>
                  <a:srgbClr val="C00000"/>
                </a:solidFill>
                <a:latin typeface="Calibri" pitchFamily="34" charset="0"/>
                <a:cs typeface="Times New Roman" pitchFamily="18" charset="0"/>
              </a:rPr>
              <a:t> (</a:t>
            </a:r>
            <a:r>
              <a:rPr lang="en-US" dirty="0">
                <a:solidFill>
                  <a:srgbClr val="C00000"/>
                </a:solidFill>
                <a:latin typeface="Calibri" pitchFamily="34" charset="0"/>
                <a:cs typeface="Times New Roman" pitchFamily="18" charset="0"/>
              </a:rPr>
              <a:t>S</a:t>
            </a:r>
            <a:r>
              <a:rPr lang="ru-RU" dirty="0">
                <a:solidFill>
                  <a:srgbClr val="C00000"/>
                </a:solidFill>
                <a:latin typeface="Calibri" pitchFamily="34" charset="0"/>
                <a:cs typeface="Times New Roman" pitchFamily="18" charset="0"/>
              </a:rPr>
              <a:t> </a:t>
            </a:r>
            <a:r>
              <a:rPr lang="ru-RU" dirty="0" err="1">
                <a:solidFill>
                  <a:srgbClr val="C00000"/>
                </a:solidFill>
                <a:latin typeface="Calibri" pitchFamily="34" charset="0"/>
                <a:cs typeface="Times New Roman" pitchFamily="18" charset="0"/>
              </a:rPr>
              <a:t>своб</a:t>
            </a:r>
            <a:r>
              <a:rPr lang="ru-RU" dirty="0">
                <a:solidFill>
                  <a:srgbClr val="C00000"/>
                </a:solidFill>
                <a:latin typeface="Calibri" pitchFamily="34" charset="0"/>
                <a:cs typeface="Times New Roman" pitchFamily="18" charset="0"/>
              </a:rPr>
              <a:t>.)</a:t>
            </a:r>
            <a:r>
              <a:rPr lang="ru-RU" dirty="0">
                <a:solidFill>
                  <a:srgbClr val="002060"/>
                </a:solidFill>
                <a:latin typeface="Calibri" pitchFamily="34" charset="0"/>
                <a:cs typeface="Times New Roman" pitchFamily="18" charset="0"/>
              </a:rPr>
              <a:t>. Сумма свободной и связанной серы называется </a:t>
            </a:r>
            <a:r>
              <a:rPr lang="ru-RU" i="1" dirty="0">
                <a:solidFill>
                  <a:srgbClr val="C00000"/>
                </a:solidFill>
                <a:latin typeface="Calibri" pitchFamily="34" charset="0"/>
                <a:cs typeface="Times New Roman" pitchFamily="18" charset="0"/>
              </a:rPr>
              <a:t>общей</a:t>
            </a:r>
            <a:r>
              <a:rPr lang="ru-RU" i="1" dirty="0">
                <a:solidFill>
                  <a:srgbClr val="002060"/>
                </a:solidFill>
                <a:latin typeface="Calibri" pitchFamily="34" charset="0"/>
                <a:cs typeface="Times New Roman" pitchFamily="18" charset="0"/>
              </a:rPr>
              <a:t> </a:t>
            </a:r>
            <a:r>
              <a:rPr lang="ru-RU" dirty="0">
                <a:solidFill>
                  <a:srgbClr val="002060"/>
                </a:solidFill>
                <a:latin typeface="Calibri" pitchFamily="34" charset="0"/>
                <a:cs typeface="Times New Roman" pitchFamily="18" charset="0"/>
              </a:rPr>
              <a:t>серой. </a:t>
            </a:r>
          </a:p>
          <a:p>
            <a:pPr algn="just">
              <a:spcAft>
                <a:spcPts val="1200"/>
              </a:spcAft>
            </a:pPr>
            <a:r>
              <a:rPr lang="ru-RU" dirty="0" smtClean="0">
                <a:solidFill>
                  <a:srgbClr val="002060"/>
                </a:solidFill>
                <a:latin typeface="Calibri" pitchFamily="34" charset="0"/>
                <a:cs typeface="Times New Roman" pitchFamily="18" charset="0"/>
              </a:rPr>
              <a:t>Общую </a:t>
            </a:r>
            <a:r>
              <a:rPr lang="ru-RU" dirty="0">
                <a:solidFill>
                  <a:srgbClr val="002060"/>
                </a:solidFill>
                <a:latin typeface="Calibri" pitchFamily="34" charset="0"/>
                <a:cs typeface="Times New Roman" pitchFamily="18" charset="0"/>
              </a:rPr>
              <a:t>серу в резине определяют путем количественного химического анализа, свободную серу определяют путем экстракции ацетоном с последующим окислением ее в </a:t>
            </a:r>
            <a:r>
              <a:rPr lang="en-US" dirty="0">
                <a:solidFill>
                  <a:srgbClr val="002060"/>
                </a:solidFill>
                <a:latin typeface="Calibri" pitchFamily="34" charset="0"/>
                <a:cs typeface="Times New Roman" pitchFamily="18" charset="0"/>
              </a:rPr>
              <a:t>S</a:t>
            </a:r>
            <a:r>
              <a:rPr lang="ru-RU" dirty="0">
                <a:solidFill>
                  <a:srgbClr val="002060"/>
                </a:solidFill>
                <a:latin typeface="Calibri" pitchFamily="34" charset="0"/>
                <a:cs typeface="Times New Roman" pitchFamily="18" charset="0"/>
              </a:rPr>
              <a:t>0</a:t>
            </a:r>
            <a:r>
              <a:rPr lang="ru-RU" baseline="-25000" dirty="0">
                <a:solidFill>
                  <a:srgbClr val="002060"/>
                </a:solidFill>
                <a:latin typeface="Calibri" pitchFamily="34" charset="0"/>
                <a:cs typeface="Times New Roman" pitchFamily="18" charset="0"/>
              </a:rPr>
              <a:t>2</a:t>
            </a:r>
            <a:r>
              <a:rPr lang="ru-RU" dirty="0">
                <a:solidFill>
                  <a:srgbClr val="002060"/>
                </a:solidFill>
                <a:latin typeface="Calibri" pitchFamily="34" charset="0"/>
                <a:cs typeface="Times New Roman" pitchFamily="18" charset="0"/>
              </a:rPr>
              <a:t>, химически связанная сера может быть определена по </a:t>
            </a:r>
            <a:r>
              <a:rPr lang="ru-RU" dirty="0" smtClean="0">
                <a:solidFill>
                  <a:srgbClr val="002060"/>
                </a:solidFill>
                <a:latin typeface="Calibri" pitchFamily="34" charset="0"/>
                <a:cs typeface="Times New Roman" pitchFamily="18" charset="0"/>
              </a:rPr>
              <a:t>разности</a:t>
            </a:r>
          </a:p>
          <a:p>
            <a:pPr algn="ctr">
              <a:spcAft>
                <a:spcPts val="1200"/>
              </a:spcAft>
            </a:pPr>
            <a:r>
              <a:rPr lang="en-US" i="1" dirty="0" smtClean="0">
                <a:solidFill>
                  <a:srgbClr val="C00000"/>
                </a:solidFill>
                <a:latin typeface="Calibri" pitchFamily="34" charset="0"/>
                <a:cs typeface="Times New Roman" pitchFamily="18" charset="0"/>
              </a:rPr>
              <a:t>S</a:t>
            </a:r>
            <a:r>
              <a:rPr lang="ru-RU" i="1" dirty="0" smtClean="0">
                <a:solidFill>
                  <a:srgbClr val="C00000"/>
                </a:solidFill>
                <a:latin typeface="Calibri" pitchFamily="34" charset="0"/>
                <a:cs typeface="Times New Roman" pitchFamily="18" charset="0"/>
              </a:rPr>
              <a:t> об. -  </a:t>
            </a:r>
            <a:r>
              <a:rPr lang="en-US" i="1" dirty="0" smtClean="0">
                <a:solidFill>
                  <a:srgbClr val="C00000"/>
                </a:solidFill>
                <a:latin typeface="Calibri" pitchFamily="34" charset="0"/>
                <a:cs typeface="Times New Roman" pitchFamily="18" charset="0"/>
              </a:rPr>
              <a:t>S</a:t>
            </a:r>
            <a:r>
              <a:rPr lang="ru-RU" i="1" dirty="0" smtClean="0">
                <a:solidFill>
                  <a:srgbClr val="C00000"/>
                </a:solidFill>
                <a:latin typeface="Calibri" pitchFamily="34" charset="0"/>
                <a:cs typeface="Times New Roman" pitchFamily="18" charset="0"/>
              </a:rPr>
              <a:t> </a:t>
            </a:r>
            <a:r>
              <a:rPr lang="ru-RU" i="1" dirty="0" err="1" smtClean="0">
                <a:solidFill>
                  <a:srgbClr val="C00000"/>
                </a:solidFill>
                <a:latin typeface="Calibri" pitchFamily="34" charset="0"/>
                <a:cs typeface="Times New Roman" pitchFamily="18" charset="0"/>
              </a:rPr>
              <a:t>своб</a:t>
            </a:r>
            <a:r>
              <a:rPr lang="ru-RU" i="1" dirty="0" smtClean="0">
                <a:solidFill>
                  <a:srgbClr val="C00000"/>
                </a:solidFill>
                <a:latin typeface="Calibri" pitchFamily="34" charset="0"/>
                <a:cs typeface="Times New Roman" pitchFamily="18" charset="0"/>
              </a:rPr>
              <a:t>.  =    </a:t>
            </a:r>
            <a:r>
              <a:rPr lang="en-US" i="1" dirty="0" smtClean="0">
                <a:solidFill>
                  <a:srgbClr val="C00000"/>
                </a:solidFill>
                <a:latin typeface="Calibri" pitchFamily="34" charset="0"/>
                <a:cs typeface="Times New Roman" pitchFamily="18" charset="0"/>
              </a:rPr>
              <a:t>S</a:t>
            </a:r>
            <a:r>
              <a:rPr lang="ru-RU" i="1" dirty="0" smtClean="0">
                <a:solidFill>
                  <a:srgbClr val="C00000"/>
                </a:solidFill>
                <a:latin typeface="Calibri" pitchFamily="34" charset="0"/>
                <a:cs typeface="Times New Roman" pitchFamily="18" charset="0"/>
              </a:rPr>
              <a:t> </a:t>
            </a:r>
            <a:r>
              <a:rPr lang="ru-RU" i="1" dirty="0" err="1" smtClean="0">
                <a:solidFill>
                  <a:srgbClr val="C00000"/>
                </a:solidFill>
                <a:latin typeface="Calibri" pitchFamily="34" charset="0"/>
                <a:cs typeface="Times New Roman" pitchFamily="18" charset="0"/>
              </a:rPr>
              <a:t>связ</a:t>
            </a:r>
            <a:r>
              <a:rPr lang="ru-RU" dirty="0" smtClean="0">
                <a:solidFill>
                  <a:srgbClr val="C00000"/>
                </a:solidFill>
                <a:latin typeface="Calibri" pitchFamily="34" charset="0"/>
                <a:cs typeface="Times New Roman" pitchFamily="18" charset="0"/>
              </a:rPr>
              <a:t>.</a:t>
            </a:r>
          </a:p>
          <a:p>
            <a:pPr algn="just" eaLnBrk="0" hangingPunct="0">
              <a:spcAft>
                <a:spcPts val="1200"/>
              </a:spcAft>
            </a:pPr>
            <a:r>
              <a:rPr lang="ru-RU" dirty="0" smtClean="0">
                <a:solidFill>
                  <a:srgbClr val="002060"/>
                </a:solidFill>
                <a:latin typeface="Calibri" pitchFamily="34" charset="0"/>
                <a:cs typeface="Times New Roman" pitchFamily="18" charset="0"/>
              </a:rPr>
              <a:t>Современные </a:t>
            </a:r>
            <a:r>
              <a:rPr lang="ru-RU" dirty="0">
                <a:solidFill>
                  <a:srgbClr val="002060"/>
                </a:solidFill>
                <a:latin typeface="Calibri" pitchFamily="34" charset="0"/>
                <a:cs typeface="Times New Roman" pitchFamily="18" charset="0"/>
              </a:rPr>
              <a:t>мягкие эластичные сорта резины содержат связанной сера около 1,5-3,0 %, считая от массы каучука. При значительном количестве серы (более 5 %) присоединение ее к каучуку происходит с постоянной скоростью, зависящей от температуры и от содержания общей серы в смеси. С повышением температуры и содержания общей серы скорость присоединения увеличивается. </a:t>
            </a:r>
            <a:endParaRPr lang="ru-RU" dirty="0">
              <a:solidFill>
                <a:srgbClr val="002060"/>
              </a:solidFill>
              <a:latin typeface="Calibri" pitchFamily="34" charset="0"/>
            </a:endParaRPr>
          </a:p>
        </p:txBody>
      </p:sp>
      <p:sp>
        <p:nvSpPr>
          <p:cNvPr id="3" name="Номер слайда 2"/>
          <p:cNvSpPr>
            <a:spLocks noGrp="1"/>
          </p:cNvSpPr>
          <p:nvPr>
            <p:ph type="sldNum" sz="quarter" idx="12"/>
          </p:nvPr>
        </p:nvSpPr>
        <p:spPr/>
        <p:txBody>
          <a:bodyPr/>
          <a:lstStyle/>
          <a:p>
            <a:pPr>
              <a:defRPr/>
            </a:pPr>
            <a:fld id="{B409C186-06F9-4EC8-AFC7-65CD49D0343B}" type="slidenum">
              <a:rPr lang="ru-RU"/>
              <a:pPr>
                <a:defRPr/>
              </a:pPr>
              <a:t>76</a:t>
            </a:fld>
            <a:endParaRPr lang="ru-RU"/>
          </a:p>
        </p:txBody>
      </p:sp>
      <p:grpSp>
        <p:nvGrpSpPr>
          <p:cNvPr id="9" name="Группа 7"/>
          <p:cNvGrpSpPr/>
          <p:nvPr/>
        </p:nvGrpSpPr>
        <p:grpSpPr>
          <a:xfrm>
            <a:off x="-32" y="0"/>
            <a:ext cx="9144032" cy="642918"/>
            <a:chOff x="-32" y="0"/>
            <a:chExt cx="9144032" cy="642918"/>
          </a:xfrm>
          <a:solidFill>
            <a:schemeClr val="tx2">
              <a:lumMod val="20000"/>
              <a:lumOff val="80000"/>
            </a:schemeClr>
          </a:solidFill>
          <a:effectLst/>
        </p:grpSpPr>
        <p:grpSp>
          <p:nvGrpSpPr>
            <p:cNvPr id="10" name="Группа 4"/>
            <p:cNvGrpSpPr/>
            <p:nvPr/>
          </p:nvGrpSpPr>
          <p:grpSpPr>
            <a:xfrm>
              <a:off x="0" y="0"/>
              <a:ext cx="9144000" cy="642918"/>
              <a:chOff x="0" y="0"/>
              <a:chExt cx="9144000" cy="642918"/>
            </a:xfrm>
            <a:grpFill/>
          </p:grpSpPr>
          <p:sp>
            <p:nvSpPr>
              <p:cNvPr id="12" name="Прямоугольник 1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1" name="Рисунок 10"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ChangeArrowheads="1"/>
          </p:cNvSpPr>
          <p:nvPr/>
        </p:nvSpPr>
        <p:spPr bwMode="auto">
          <a:xfrm>
            <a:off x="216000" y="720000"/>
            <a:ext cx="8640000" cy="3724096"/>
          </a:xfrm>
          <a:prstGeom prst="rect">
            <a:avLst/>
          </a:prstGeom>
          <a:noFill/>
          <a:ln w="9525">
            <a:noFill/>
            <a:miter lim="800000"/>
            <a:headEnd/>
            <a:tailEnd/>
          </a:ln>
        </p:spPr>
        <p:txBody>
          <a:bodyPr wrap="square" anchor="ctr">
            <a:spAutoFit/>
          </a:bodyPr>
          <a:lstStyle/>
          <a:p>
            <a:pPr algn="just">
              <a:spcAft>
                <a:spcPts val="1200"/>
              </a:spcAft>
              <a:tabLst>
                <a:tab pos="6172200" algn="l"/>
              </a:tabLst>
            </a:pPr>
            <a:r>
              <a:rPr lang="ru-RU" dirty="0">
                <a:solidFill>
                  <a:srgbClr val="002060"/>
                </a:solidFill>
                <a:cs typeface="Times New Roman" pitchFamily="18" charset="0"/>
              </a:rPr>
              <a:t>Образование поперечных связей всегда сопровождается побочными процессами, ведущими к изменению структуры макромолекул каучука: </a:t>
            </a:r>
            <a:r>
              <a:rPr lang="ru-RU" i="1" dirty="0" err="1">
                <a:solidFill>
                  <a:srgbClr val="002060"/>
                </a:solidFill>
                <a:cs typeface="Times New Roman" pitchFamily="18" charset="0"/>
              </a:rPr>
              <a:t>цис</a:t>
            </a:r>
            <a:r>
              <a:rPr lang="ru-RU" i="1" dirty="0">
                <a:solidFill>
                  <a:srgbClr val="002060"/>
                </a:solidFill>
                <a:cs typeface="Times New Roman" pitchFamily="18" charset="0"/>
              </a:rPr>
              <a:t>- </a:t>
            </a:r>
            <a:r>
              <a:rPr lang="ru-RU" dirty="0">
                <a:solidFill>
                  <a:srgbClr val="002060"/>
                </a:solidFill>
                <a:cs typeface="Times New Roman" pitchFamily="18" charset="0"/>
              </a:rPr>
              <a:t>и </a:t>
            </a:r>
            <a:r>
              <a:rPr lang="ru-RU" i="1" dirty="0">
                <a:solidFill>
                  <a:srgbClr val="002060"/>
                </a:solidFill>
                <a:cs typeface="Times New Roman" pitchFamily="18" charset="0"/>
              </a:rPr>
              <a:t>транс </a:t>
            </a:r>
            <a:r>
              <a:rPr lang="ru-RU" dirty="0">
                <a:solidFill>
                  <a:srgbClr val="002060"/>
                </a:solidFill>
                <a:cs typeface="Times New Roman" pitchFamily="18" charset="0"/>
              </a:rPr>
              <a:t>-изомеризации, миграции двойной связи, исчезновению и образованию двойных связей, циклизации и модификации макромолекул вследствие присоединения к ним продуктов распада вулканизующих агентов. </a:t>
            </a:r>
            <a:endParaRPr lang="ru-RU" dirty="0" smtClean="0">
              <a:solidFill>
                <a:srgbClr val="002060"/>
              </a:solidFill>
              <a:cs typeface="Times New Roman" pitchFamily="18" charset="0"/>
            </a:endParaRPr>
          </a:p>
          <a:p>
            <a:pPr algn="just">
              <a:spcAft>
                <a:spcPts val="1200"/>
              </a:spcAft>
              <a:tabLst>
                <a:tab pos="6172200" algn="l"/>
              </a:tabLst>
            </a:pPr>
            <a:r>
              <a:rPr lang="ru-RU" dirty="0" smtClean="0">
                <a:solidFill>
                  <a:srgbClr val="002060"/>
                </a:solidFill>
                <a:cs typeface="Times New Roman" pitchFamily="18" charset="0"/>
              </a:rPr>
              <a:t>Существенное </a:t>
            </a:r>
            <a:r>
              <a:rPr lang="ru-RU" dirty="0">
                <a:solidFill>
                  <a:srgbClr val="002060"/>
                </a:solidFill>
                <a:cs typeface="Times New Roman" pitchFamily="18" charset="0"/>
              </a:rPr>
              <a:t>влияние на структуру вулканизационной сетки оказывает протекающий одновременно со структурированием процесс деструкции молекулярных цепей и возникающих поперечных связей.</a:t>
            </a:r>
          </a:p>
          <a:p>
            <a:pPr algn="just">
              <a:spcAft>
                <a:spcPts val="1200"/>
              </a:spcAft>
              <a:tabLst>
                <a:tab pos="6172200" algn="l"/>
              </a:tabLst>
            </a:pPr>
            <a:r>
              <a:rPr lang="ru-RU" dirty="0">
                <a:solidFill>
                  <a:srgbClr val="C00000"/>
                </a:solidFill>
                <a:cs typeface="Times New Roman" pitchFamily="18" charset="0"/>
              </a:rPr>
              <a:t>Одновременное протекание деструкции </a:t>
            </a:r>
            <a:r>
              <a:rPr lang="ru-RU" dirty="0">
                <a:solidFill>
                  <a:srgbClr val="002060"/>
                </a:solidFill>
                <a:cs typeface="Times New Roman" pitchFamily="18" charset="0"/>
              </a:rPr>
              <a:t>и </a:t>
            </a:r>
            <a:r>
              <a:rPr lang="ru-RU" dirty="0">
                <a:solidFill>
                  <a:srgbClr val="C00000"/>
                </a:solidFill>
                <a:cs typeface="Times New Roman" pitchFamily="18" charset="0"/>
              </a:rPr>
              <a:t>структурирования</a:t>
            </a:r>
            <a:r>
              <a:rPr lang="ru-RU" dirty="0">
                <a:solidFill>
                  <a:srgbClr val="002060"/>
                </a:solidFill>
                <a:cs typeface="Times New Roman" pitchFamily="18" charset="0"/>
              </a:rPr>
              <a:t> </a:t>
            </a:r>
            <a:r>
              <a:rPr lang="ru-RU" dirty="0" smtClean="0">
                <a:solidFill>
                  <a:srgbClr val="002060"/>
                </a:solidFill>
              </a:rPr>
              <a:t>–</a:t>
            </a:r>
            <a:r>
              <a:rPr lang="ru-RU" dirty="0" smtClean="0">
                <a:solidFill>
                  <a:srgbClr val="002060"/>
                </a:solidFill>
                <a:cs typeface="Times New Roman" pitchFamily="18" charset="0"/>
              </a:rPr>
              <a:t> </a:t>
            </a:r>
            <a:r>
              <a:rPr lang="ru-RU" dirty="0">
                <a:solidFill>
                  <a:srgbClr val="002060"/>
                </a:solidFill>
                <a:cs typeface="Times New Roman" pitchFamily="18" charset="0"/>
              </a:rPr>
              <a:t>причина существования </a:t>
            </a:r>
            <a:r>
              <a:rPr lang="ru-RU" dirty="0">
                <a:solidFill>
                  <a:srgbClr val="C00000"/>
                </a:solidFill>
                <a:cs typeface="Times New Roman" pitchFamily="18" charset="0"/>
              </a:rPr>
              <a:t>оптимума вулканизации</a:t>
            </a:r>
            <a:r>
              <a:rPr lang="ru-RU" dirty="0">
                <a:solidFill>
                  <a:srgbClr val="002060"/>
                </a:solidFill>
                <a:cs typeface="Times New Roman" pitchFamily="18" charset="0"/>
              </a:rPr>
              <a:t>. Деструкция макромолекул вызывается </a:t>
            </a:r>
            <a:r>
              <a:rPr lang="ru-RU" dirty="0" err="1">
                <a:solidFill>
                  <a:srgbClr val="002060"/>
                </a:solidFill>
                <a:cs typeface="Times New Roman" pitchFamily="18" charset="0"/>
              </a:rPr>
              <a:t>термоокислительным</a:t>
            </a:r>
            <a:r>
              <a:rPr lang="ru-RU" dirty="0">
                <a:solidFill>
                  <a:srgbClr val="002060"/>
                </a:solidFill>
                <a:cs typeface="Times New Roman" pitchFamily="18" charset="0"/>
              </a:rPr>
              <a:t> и тепловым воздействиями. Глубина деструкции зависит от структуры углеводорода каучука. </a:t>
            </a:r>
            <a:endParaRPr lang="ru-RU" b="1" dirty="0">
              <a:solidFill>
                <a:srgbClr val="002060"/>
              </a:solidFill>
              <a:cs typeface="Times New Roman" pitchFamily="18" charset="0"/>
            </a:endParaRPr>
          </a:p>
        </p:txBody>
      </p:sp>
      <p:sp>
        <p:nvSpPr>
          <p:cNvPr id="3" name="Номер слайда 2"/>
          <p:cNvSpPr>
            <a:spLocks noGrp="1"/>
          </p:cNvSpPr>
          <p:nvPr>
            <p:ph type="sldNum" sz="quarter" idx="12"/>
          </p:nvPr>
        </p:nvSpPr>
        <p:spPr/>
        <p:txBody>
          <a:bodyPr/>
          <a:lstStyle/>
          <a:p>
            <a:pPr>
              <a:defRPr/>
            </a:pPr>
            <a:fld id="{F396DF10-33EE-404E-B93C-95315BA2A53A}" type="slidenum">
              <a:rPr lang="ru-RU"/>
              <a:pPr>
                <a:defRPr/>
              </a:pPr>
              <a:t>77</a:t>
            </a:fld>
            <a:endParaRPr lang="ru-RU"/>
          </a:p>
        </p:txBody>
      </p:sp>
      <p:grpSp>
        <p:nvGrpSpPr>
          <p:cNvPr id="9" name="Группа 7"/>
          <p:cNvGrpSpPr/>
          <p:nvPr/>
        </p:nvGrpSpPr>
        <p:grpSpPr>
          <a:xfrm>
            <a:off x="-32" y="0"/>
            <a:ext cx="9144032" cy="642918"/>
            <a:chOff x="-32" y="0"/>
            <a:chExt cx="9144032" cy="642918"/>
          </a:xfrm>
          <a:solidFill>
            <a:schemeClr val="tx2">
              <a:lumMod val="20000"/>
              <a:lumOff val="80000"/>
            </a:schemeClr>
          </a:solidFill>
          <a:effectLst/>
        </p:grpSpPr>
        <p:grpSp>
          <p:nvGrpSpPr>
            <p:cNvPr id="10" name="Группа 4"/>
            <p:cNvGrpSpPr/>
            <p:nvPr/>
          </p:nvGrpSpPr>
          <p:grpSpPr>
            <a:xfrm>
              <a:off x="0" y="0"/>
              <a:ext cx="9144000" cy="642918"/>
              <a:chOff x="0" y="0"/>
              <a:chExt cx="9144000" cy="642918"/>
            </a:xfrm>
            <a:grpFill/>
          </p:grpSpPr>
          <p:sp>
            <p:nvSpPr>
              <p:cNvPr id="12" name="Прямоугольник 1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1" name="Рисунок 10"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ChangeArrowheads="1"/>
          </p:cNvSpPr>
          <p:nvPr/>
        </p:nvSpPr>
        <p:spPr bwMode="auto">
          <a:xfrm>
            <a:off x="216000" y="720000"/>
            <a:ext cx="8640000" cy="4278094"/>
          </a:xfrm>
          <a:prstGeom prst="rect">
            <a:avLst/>
          </a:prstGeom>
          <a:noFill/>
          <a:ln w="9525">
            <a:noFill/>
            <a:miter lim="800000"/>
            <a:headEnd/>
            <a:tailEnd/>
          </a:ln>
        </p:spPr>
        <p:txBody>
          <a:bodyPr anchor="ctr">
            <a:spAutoFit/>
          </a:bodyPr>
          <a:lstStyle/>
          <a:p>
            <a:pPr algn="just" eaLnBrk="0" hangingPunct="0">
              <a:spcAft>
                <a:spcPts val="1200"/>
              </a:spcAft>
              <a:tabLst>
                <a:tab pos="6172200" algn="l"/>
              </a:tabLst>
            </a:pPr>
            <a:r>
              <a:rPr lang="ru-RU">
                <a:solidFill>
                  <a:srgbClr val="002060"/>
                </a:solidFill>
                <a:latin typeface="Calibri" pitchFamily="34" charset="0"/>
                <a:cs typeface="Times New Roman" pitchFamily="18" charset="0"/>
              </a:rPr>
              <a:t>В натуральном и синтетическом изопреновом каучуках деструкция протекает в большей степени, чем при вулканизации бутадиеновых и бутадиен-стирольных каучуков. Это связано с наличием у первых третичных атомов углерода, приводящих к стабилизации макрорадикалов в результате диспропорционирования.</a:t>
            </a:r>
            <a:endParaRPr lang="ru-RU">
              <a:solidFill>
                <a:srgbClr val="002060"/>
              </a:solidFill>
              <a:latin typeface="Calibri" pitchFamily="34" charset="0"/>
            </a:endParaRPr>
          </a:p>
          <a:p>
            <a:pPr algn="just" eaLnBrk="0" hangingPunct="0">
              <a:spcAft>
                <a:spcPts val="1200"/>
              </a:spcAft>
              <a:tabLst>
                <a:tab pos="6172200" algn="l"/>
              </a:tabLst>
            </a:pPr>
            <a:r>
              <a:rPr lang="ru-RU">
                <a:solidFill>
                  <a:srgbClr val="002060"/>
                </a:solidFill>
                <a:latin typeface="Calibri" pitchFamily="34" charset="0"/>
                <a:cs typeface="Times New Roman" pitchFamily="18" charset="0"/>
              </a:rPr>
              <a:t>Наиболее значительно протекание побочных реакций при вулканизации каучука серой без ускорителей. В этом случае на образование поперечных связей идет только около 5 </a:t>
            </a:r>
            <a:r>
              <a:rPr lang="ru-RU" i="1">
                <a:solidFill>
                  <a:srgbClr val="002060"/>
                </a:solidFill>
                <a:latin typeface="Calibri" pitchFamily="34" charset="0"/>
                <a:cs typeface="Times New Roman" pitchFamily="18" charset="0"/>
              </a:rPr>
              <a:t>% </a:t>
            </a:r>
            <a:r>
              <a:rPr lang="ru-RU">
                <a:solidFill>
                  <a:srgbClr val="002060"/>
                </a:solidFill>
                <a:latin typeface="Calibri" pitchFamily="34" charset="0"/>
                <a:cs typeface="Times New Roman" pitchFamily="18" charset="0"/>
              </a:rPr>
              <a:t>от введенной серы, а остальная часть серы присоединяется с образованием циклических сульфидов типа тиоциклопентаповых или тиоциклогексановых.</a:t>
            </a:r>
            <a:endParaRPr lang="ru-RU">
              <a:solidFill>
                <a:srgbClr val="002060"/>
              </a:solidFill>
              <a:latin typeface="Calibri" pitchFamily="34" charset="0"/>
            </a:endParaRPr>
          </a:p>
          <a:p>
            <a:pPr algn="just" eaLnBrk="0" hangingPunct="0">
              <a:spcAft>
                <a:spcPts val="1200"/>
              </a:spcAft>
              <a:tabLst>
                <a:tab pos="6172200" algn="l"/>
              </a:tabLst>
            </a:pPr>
            <a:r>
              <a:rPr lang="ru-RU">
                <a:solidFill>
                  <a:srgbClr val="C00000"/>
                </a:solidFill>
                <a:latin typeface="Calibri" pitchFamily="34" charset="0"/>
                <a:cs typeface="Times New Roman" pitchFamily="18" charset="0"/>
              </a:rPr>
              <a:t>При серной вулканизации в присутствии ускорителей и активаторов побочные реакции в значительной степени подавляются. </a:t>
            </a:r>
            <a:r>
              <a:rPr lang="ru-RU">
                <a:solidFill>
                  <a:srgbClr val="002060"/>
                </a:solidFill>
                <a:latin typeface="Calibri" pitchFamily="34" charset="0"/>
                <a:cs typeface="Times New Roman" pitchFamily="18" charset="0"/>
              </a:rPr>
              <a:t>При этом увеличивается доля серы, участвующей и образовании поперечных связей, особенно при использовании так называемых </a:t>
            </a:r>
            <a:r>
              <a:rPr lang="ru-RU" i="1">
                <a:solidFill>
                  <a:srgbClr val="C00000"/>
                </a:solidFill>
                <a:latin typeface="Calibri" pitchFamily="34" charset="0"/>
                <a:cs typeface="Times New Roman" pitchFamily="18" charset="0"/>
              </a:rPr>
              <a:t>эффективных вулканизующих систем</a:t>
            </a:r>
            <a:r>
              <a:rPr lang="ru-RU">
                <a:solidFill>
                  <a:srgbClr val="002060"/>
                </a:solidFill>
                <a:latin typeface="Calibri" pitchFamily="34" charset="0"/>
                <a:cs typeface="Times New Roman" pitchFamily="18" charset="0"/>
              </a:rPr>
              <a:t>, в которых соотношение ускоритель: сера (по массе) больше, чем в обычных систем.</a:t>
            </a:r>
          </a:p>
        </p:txBody>
      </p:sp>
      <p:sp>
        <p:nvSpPr>
          <p:cNvPr id="3" name="Номер слайда 2"/>
          <p:cNvSpPr>
            <a:spLocks noGrp="1"/>
          </p:cNvSpPr>
          <p:nvPr>
            <p:ph type="sldNum" sz="quarter" idx="12"/>
          </p:nvPr>
        </p:nvSpPr>
        <p:spPr/>
        <p:txBody>
          <a:bodyPr/>
          <a:lstStyle/>
          <a:p>
            <a:pPr>
              <a:defRPr/>
            </a:pPr>
            <a:fld id="{CC848B43-E355-4A04-A35D-7DA191F3868F}" type="slidenum">
              <a:rPr lang="ru-RU"/>
              <a:pPr>
                <a:defRPr/>
              </a:pPr>
              <a:t>78</a:t>
            </a:fld>
            <a:endParaRPr lang="ru-RU"/>
          </a:p>
        </p:txBody>
      </p:sp>
      <p:grpSp>
        <p:nvGrpSpPr>
          <p:cNvPr id="9" name="Группа 7"/>
          <p:cNvGrpSpPr/>
          <p:nvPr/>
        </p:nvGrpSpPr>
        <p:grpSpPr>
          <a:xfrm>
            <a:off x="-32" y="0"/>
            <a:ext cx="9144032" cy="642918"/>
            <a:chOff x="-32" y="0"/>
            <a:chExt cx="9144032" cy="642918"/>
          </a:xfrm>
          <a:solidFill>
            <a:schemeClr val="tx2">
              <a:lumMod val="20000"/>
              <a:lumOff val="80000"/>
            </a:schemeClr>
          </a:solidFill>
          <a:effectLst/>
        </p:grpSpPr>
        <p:grpSp>
          <p:nvGrpSpPr>
            <p:cNvPr id="15" name="Группа 4"/>
            <p:cNvGrpSpPr/>
            <p:nvPr/>
          </p:nvGrpSpPr>
          <p:grpSpPr>
            <a:xfrm>
              <a:off x="0" y="0"/>
              <a:ext cx="9144000" cy="642918"/>
              <a:chOff x="0" y="0"/>
              <a:chExt cx="9144000" cy="642918"/>
            </a:xfrm>
            <a:grpFill/>
          </p:grpSpPr>
          <p:sp>
            <p:nvSpPr>
              <p:cNvPr id="17" name="Прямоугольник 1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6" name="Рисунок 15"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Прямоугольник 1"/>
          <p:cNvSpPr>
            <a:spLocks noChangeArrowheads="1"/>
          </p:cNvSpPr>
          <p:nvPr/>
        </p:nvSpPr>
        <p:spPr bwMode="auto">
          <a:xfrm>
            <a:off x="216000" y="1080000"/>
            <a:ext cx="8640000" cy="5740033"/>
          </a:xfrm>
          <a:prstGeom prst="rect">
            <a:avLst/>
          </a:prstGeom>
          <a:noFill/>
          <a:ln w="9525">
            <a:noFill/>
            <a:miter lim="800000"/>
            <a:headEnd/>
            <a:tailEnd/>
          </a:ln>
        </p:spPr>
        <p:txBody>
          <a:bodyPr wrap="square">
            <a:spAutoFit/>
          </a:bodyPr>
          <a:lstStyle/>
          <a:p>
            <a:pPr algn="just">
              <a:spcAft>
                <a:spcPts val="600"/>
              </a:spcAft>
              <a:tabLst>
                <a:tab pos="6172200" algn="l"/>
              </a:tabLst>
            </a:pPr>
            <a:r>
              <a:rPr lang="ru-RU" dirty="0" smtClean="0">
                <a:solidFill>
                  <a:srgbClr val="002060"/>
                </a:solidFill>
                <a:latin typeface="Calibri" pitchFamily="34" charset="0"/>
                <a:cs typeface="Calibri" pitchFamily="34" charset="0"/>
              </a:rPr>
              <a:t>Этот </a:t>
            </a:r>
            <a:r>
              <a:rPr lang="ru-RU" b="1" dirty="0" smtClean="0">
                <a:solidFill>
                  <a:srgbClr val="0B02C6"/>
                </a:solidFill>
                <a:latin typeface="Calibri" pitchFamily="34" charset="0"/>
                <a:cs typeface="Calibri" pitchFamily="34" charset="0"/>
              </a:rPr>
              <a:t>метод вулканизации осуществляется нагреванием каучука с органическими перекисями</a:t>
            </a:r>
            <a:r>
              <a:rPr lang="ru-RU" dirty="0" smtClean="0">
                <a:solidFill>
                  <a:srgbClr val="002060"/>
                </a:solidFill>
                <a:latin typeface="Calibri" pitchFamily="34" charset="0"/>
                <a:cs typeface="Calibri" pitchFamily="34" charset="0"/>
              </a:rPr>
              <a:t>. Наиболее эффективны </a:t>
            </a:r>
            <a:r>
              <a:rPr lang="ru-RU" i="1" dirty="0" smtClean="0">
                <a:solidFill>
                  <a:srgbClr val="002060"/>
                </a:solidFill>
                <a:latin typeface="Calibri" pitchFamily="34" charset="0"/>
                <a:cs typeface="Calibri" pitchFamily="34" charset="0"/>
              </a:rPr>
              <a:t>трет</a:t>
            </a:r>
            <a:r>
              <a:rPr lang="ru-RU" dirty="0" smtClean="0">
                <a:solidFill>
                  <a:srgbClr val="002060"/>
                </a:solidFill>
                <a:latin typeface="Calibri" pitchFamily="34" charset="0"/>
                <a:cs typeface="Calibri" pitchFamily="34" charset="0"/>
              </a:rPr>
              <a:t>-алкил-(</a:t>
            </a:r>
            <a:r>
              <a:rPr lang="ru-RU" i="1" dirty="0" smtClean="0">
                <a:solidFill>
                  <a:srgbClr val="002060"/>
                </a:solidFill>
                <a:latin typeface="Calibri" pitchFamily="34" charset="0"/>
                <a:cs typeface="Calibri" pitchFamily="34" charset="0"/>
              </a:rPr>
              <a:t>трет</a:t>
            </a:r>
            <a:r>
              <a:rPr lang="ru-RU" dirty="0" smtClean="0">
                <a:solidFill>
                  <a:srgbClr val="002060"/>
                </a:solidFill>
                <a:latin typeface="Calibri" pitchFamily="34" charset="0"/>
                <a:cs typeface="Calibri" pitchFamily="34" charset="0"/>
              </a:rPr>
              <a:t>-</a:t>
            </a:r>
            <a:r>
              <a:rPr lang="ru-RU" dirty="0" err="1" smtClean="0">
                <a:solidFill>
                  <a:srgbClr val="002060"/>
                </a:solidFill>
                <a:latin typeface="Calibri" pitchFamily="34" charset="0"/>
                <a:cs typeface="Calibri" pitchFamily="34" charset="0"/>
              </a:rPr>
              <a:t>аралкил</a:t>
            </a:r>
            <a:r>
              <a:rPr lang="ru-RU" dirty="0" smtClean="0">
                <a:solidFill>
                  <a:srgbClr val="002060"/>
                </a:solidFill>
                <a:latin typeface="Calibri" pitchFamily="34" charset="0"/>
                <a:cs typeface="Calibri" pitchFamily="34" charset="0"/>
              </a:rPr>
              <a:t>)перекиси. Они при нагревании распадаются по </a:t>
            </a:r>
            <a:r>
              <a:rPr lang="ru-RU" dirty="0" err="1" smtClean="0">
                <a:solidFill>
                  <a:srgbClr val="002060"/>
                </a:solidFill>
                <a:latin typeface="Calibri" pitchFamily="34" charset="0"/>
                <a:cs typeface="Calibri" pitchFamily="34" charset="0"/>
              </a:rPr>
              <a:t>нецепной</a:t>
            </a:r>
            <a:r>
              <a:rPr lang="ru-RU" dirty="0" smtClean="0">
                <a:solidFill>
                  <a:srgbClr val="002060"/>
                </a:solidFill>
                <a:latin typeface="Calibri" pitchFamily="34" charset="0"/>
                <a:cs typeface="Calibri" pitchFamily="34" charset="0"/>
              </a:rPr>
              <a:t> свободно-радикальной реакции. Распад перекиси и сшивание каучуков </a:t>
            </a:r>
            <a:r>
              <a:rPr lang="ru-RU" dirty="0" smtClean="0">
                <a:solidFill>
                  <a:srgbClr val="002060"/>
                </a:solidFill>
                <a:cs typeface="Arial" pitchFamily="34" charset="0"/>
              </a:rPr>
              <a:t>–</a:t>
            </a:r>
            <a:r>
              <a:rPr lang="ru-RU" dirty="0" smtClean="0">
                <a:solidFill>
                  <a:srgbClr val="002060"/>
                </a:solidFill>
                <a:latin typeface="Calibri" pitchFamily="34" charset="0"/>
                <a:cs typeface="Calibri" pitchFamily="34" charset="0"/>
              </a:rPr>
              <a:t> реакции первого порядка.</a:t>
            </a:r>
          </a:p>
          <a:p>
            <a:pPr algn="just">
              <a:spcAft>
                <a:spcPts val="600"/>
              </a:spcAft>
              <a:tabLst>
                <a:tab pos="6172200" algn="l"/>
              </a:tabLst>
            </a:pPr>
            <a:r>
              <a:rPr lang="ru-RU" dirty="0" smtClean="0">
                <a:solidFill>
                  <a:srgbClr val="002060"/>
                </a:solidFill>
                <a:latin typeface="Calibri" pitchFamily="34" charset="0"/>
                <a:cs typeface="Calibri" pitchFamily="34" charset="0"/>
              </a:rPr>
              <a:t>Образование поперечных связей и уменьшение количества перекиси </a:t>
            </a:r>
            <a:r>
              <a:rPr lang="ru-RU" dirty="0" smtClean="0">
                <a:solidFill>
                  <a:srgbClr val="002060"/>
                </a:solidFill>
                <a:cs typeface="Arial" pitchFamily="34" charset="0"/>
              </a:rPr>
              <a:t>–</a:t>
            </a:r>
            <a:r>
              <a:rPr lang="ru-RU" dirty="0" smtClean="0">
                <a:solidFill>
                  <a:srgbClr val="002060"/>
                </a:solidFill>
                <a:latin typeface="Calibri" pitchFamily="34" charset="0"/>
                <a:cs typeface="Calibri" pitchFamily="34" charset="0"/>
              </a:rPr>
              <a:t> процессы, протекающие с одинаковыми скоростями. Вулканизация перекисью </a:t>
            </a:r>
            <a:r>
              <a:rPr lang="ru-RU" dirty="0" err="1" smtClean="0">
                <a:solidFill>
                  <a:srgbClr val="002060"/>
                </a:solidFill>
                <a:latin typeface="Calibri" pitchFamily="34" charset="0"/>
                <a:cs typeface="Calibri" pitchFamily="34" charset="0"/>
              </a:rPr>
              <a:t>кумила</a:t>
            </a:r>
            <a:r>
              <a:rPr lang="ru-RU" dirty="0" smtClean="0">
                <a:solidFill>
                  <a:srgbClr val="002060"/>
                </a:solidFill>
                <a:latin typeface="Calibri" pitchFamily="34" charset="0"/>
                <a:cs typeface="Calibri" pitchFamily="34" charset="0"/>
              </a:rPr>
              <a:t> имеет промышленное применение. </a:t>
            </a:r>
          </a:p>
          <a:p>
            <a:pPr algn="just">
              <a:tabLst>
                <a:tab pos="6172200" algn="l"/>
              </a:tabLst>
            </a:pPr>
            <a:r>
              <a:rPr lang="ru-RU" b="1" dirty="0" smtClean="0">
                <a:solidFill>
                  <a:srgbClr val="0B02C6"/>
                </a:solidFill>
                <a:latin typeface="Calibri" pitchFamily="34" charset="0"/>
                <a:cs typeface="Calibri" pitchFamily="34" charset="0"/>
              </a:rPr>
              <a:t>1 стадия </a:t>
            </a:r>
            <a:r>
              <a:rPr lang="ru-RU" dirty="0" smtClean="0">
                <a:solidFill>
                  <a:srgbClr val="002060"/>
                </a:solidFill>
                <a:cs typeface="Arial" pitchFamily="34" charset="0"/>
              </a:rPr>
              <a:t>–</a:t>
            </a:r>
            <a:r>
              <a:rPr lang="ru-RU" dirty="0" smtClean="0">
                <a:solidFill>
                  <a:srgbClr val="002060"/>
                </a:solidFill>
                <a:latin typeface="Calibri" pitchFamily="34" charset="0"/>
                <a:cs typeface="Calibri" pitchFamily="34" charset="0"/>
              </a:rPr>
              <a:t> термический распад перекиси на свободные радикалы.</a:t>
            </a:r>
          </a:p>
          <a:p>
            <a:pPr algn="just">
              <a:spcAft>
                <a:spcPts val="600"/>
              </a:spcAft>
              <a:tabLst>
                <a:tab pos="6172200" algn="l"/>
              </a:tabLst>
            </a:pPr>
            <a:r>
              <a:rPr lang="ru-RU" b="1" dirty="0" smtClean="0">
                <a:solidFill>
                  <a:srgbClr val="0B02C6"/>
                </a:solidFill>
                <a:latin typeface="Calibri" pitchFamily="34" charset="0"/>
                <a:cs typeface="Calibri" pitchFamily="34" charset="0"/>
              </a:rPr>
              <a:t>2 стадия </a:t>
            </a:r>
            <a:r>
              <a:rPr lang="ru-RU" dirty="0" smtClean="0">
                <a:solidFill>
                  <a:srgbClr val="002060"/>
                </a:solidFill>
                <a:cs typeface="Arial" pitchFamily="34" charset="0"/>
              </a:rPr>
              <a:t>– </a:t>
            </a:r>
            <a:r>
              <a:rPr lang="ru-RU" dirty="0" smtClean="0">
                <a:solidFill>
                  <a:srgbClr val="002060"/>
                </a:solidFill>
                <a:latin typeface="Calibri" pitchFamily="34" charset="0"/>
                <a:cs typeface="Calibri" pitchFamily="34" charset="0"/>
              </a:rPr>
              <a:t>образующиеся свободные радикалы отрывают α-метиленовый водород от макромолекул каучука. Макрорадикалы взаимодействуют друг с другом, образуя вулканизационную сетку, состоящую из </a:t>
            </a:r>
            <a:r>
              <a:rPr lang="ru-RU" dirty="0" err="1" smtClean="0">
                <a:solidFill>
                  <a:srgbClr val="002060"/>
                </a:solidFill>
                <a:latin typeface="Calibri" pitchFamily="34" charset="0"/>
                <a:cs typeface="Calibri" pitchFamily="34" charset="0"/>
              </a:rPr>
              <a:t>диалкенильных</a:t>
            </a:r>
            <a:r>
              <a:rPr lang="ru-RU" dirty="0" smtClean="0">
                <a:solidFill>
                  <a:srgbClr val="002060"/>
                </a:solidFill>
                <a:latin typeface="Calibri" pitchFamily="34" charset="0"/>
                <a:cs typeface="Calibri" pitchFamily="34" charset="0"/>
              </a:rPr>
              <a:t> связей С—С и некоторого количества циклических структур в непосредственном соседстве с поперечной связью.</a:t>
            </a:r>
          </a:p>
          <a:p>
            <a:pPr algn="just" eaLnBrk="0" hangingPunct="0">
              <a:spcAft>
                <a:spcPts val="600"/>
              </a:spcAft>
              <a:tabLst>
                <a:tab pos="6172200" algn="l"/>
              </a:tabLst>
            </a:pPr>
            <a:r>
              <a:rPr lang="ru-RU" dirty="0" smtClean="0">
                <a:solidFill>
                  <a:srgbClr val="002060"/>
                </a:solidFill>
                <a:latin typeface="Calibri" pitchFamily="34" charset="0"/>
                <a:cs typeface="Calibri" pitchFamily="34" charset="0"/>
              </a:rPr>
              <a:t>Изменения структуры главной цепи в местах, удаленных от поперечных связей, и деструкция протекают в небольшой степени.</a:t>
            </a:r>
          </a:p>
          <a:p>
            <a:pPr algn="just" eaLnBrk="0" hangingPunct="0">
              <a:tabLst>
                <a:tab pos="6172200" algn="l"/>
              </a:tabLst>
            </a:pPr>
            <a:r>
              <a:rPr lang="ru-RU" dirty="0" smtClean="0">
                <a:solidFill>
                  <a:srgbClr val="002060"/>
                </a:solidFill>
                <a:latin typeface="Calibri" pitchFamily="34" charset="0"/>
                <a:cs typeface="Calibri" pitchFamily="34" charset="0"/>
              </a:rPr>
              <a:t>Вулканизация насыщенных каучуков (</a:t>
            </a:r>
            <a:r>
              <a:rPr lang="ru-RU" dirty="0" err="1" smtClean="0">
                <a:solidFill>
                  <a:srgbClr val="002060"/>
                </a:solidFill>
                <a:latin typeface="Calibri" pitchFamily="34" charset="0"/>
                <a:cs typeface="Calibri" pitchFamily="34" charset="0"/>
              </a:rPr>
              <a:t>диметилсилоксановых</a:t>
            </a:r>
            <a:r>
              <a:rPr lang="ru-RU" dirty="0" smtClean="0">
                <a:solidFill>
                  <a:srgbClr val="002060"/>
                </a:solidFill>
                <a:latin typeface="Calibri" pitchFamily="34" charset="0"/>
                <a:cs typeface="Calibri" pitchFamily="34" charset="0"/>
              </a:rPr>
              <a:t>, этиленпропиленовых, фторкаучуков) протекает путем акцептирования водорода </a:t>
            </a:r>
            <a:r>
              <a:rPr lang="ru-RU" dirty="0" err="1" smtClean="0">
                <a:solidFill>
                  <a:srgbClr val="002060"/>
                </a:solidFill>
                <a:latin typeface="Calibri" pitchFamily="34" charset="0"/>
                <a:cs typeface="Calibri" pitchFamily="34" charset="0"/>
              </a:rPr>
              <a:t>кумильным</a:t>
            </a:r>
            <a:r>
              <a:rPr lang="ru-RU" dirty="0" smtClean="0">
                <a:solidFill>
                  <a:srgbClr val="002060"/>
                </a:solidFill>
                <a:latin typeface="Calibri" pitchFamily="34" charset="0"/>
                <a:cs typeface="Calibri" pitchFamily="34" charset="0"/>
              </a:rPr>
              <a:t> и </a:t>
            </a:r>
            <a:r>
              <a:rPr lang="ru-RU" dirty="0" err="1" smtClean="0">
                <a:solidFill>
                  <a:srgbClr val="002060"/>
                </a:solidFill>
                <a:latin typeface="Calibri" pitchFamily="34" charset="0"/>
                <a:cs typeface="Calibri" pitchFamily="34" charset="0"/>
              </a:rPr>
              <a:t>метильным</a:t>
            </a:r>
            <a:r>
              <a:rPr lang="ru-RU" dirty="0" smtClean="0">
                <a:solidFill>
                  <a:srgbClr val="002060"/>
                </a:solidFill>
                <a:latin typeface="Calibri" pitchFamily="34" charset="0"/>
                <a:cs typeface="Calibri" pitchFamily="34" charset="0"/>
              </a:rPr>
              <a:t> радикалами от </a:t>
            </a:r>
            <a:r>
              <a:rPr lang="ru-RU" dirty="0" err="1" smtClean="0">
                <a:solidFill>
                  <a:srgbClr val="002060"/>
                </a:solidFill>
                <a:latin typeface="Calibri" pitchFamily="34" charset="0"/>
                <a:cs typeface="Calibri" pitchFamily="34" charset="0"/>
              </a:rPr>
              <a:t>метильных</a:t>
            </a:r>
            <a:r>
              <a:rPr lang="ru-RU" dirty="0" smtClean="0">
                <a:solidFill>
                  <a:srgbClr val="002060"/>
                </a:solidFill>
                <a:latin typeface="Calibri" pitchFamily="34" charset="0"/>
                <a:cs typeface="Calibri" pitchFamily="34" charset="0"/>
              </a:rPr>
              <a:t> групп с последующим образованием поперечных связей при взаимодействии двух макрорадикалов.</a:t>
            </a:r>
            <a:endParaRPr lang="ru-RU" dirty="0">
              <a:solidFill>
                <a:srgbClr val="002060"/>
              </a:solidFill>
              <a:latin typeface="Calibri" pitchFamily="34" charset="0"/>
            </a:endParaRPr>
          </a:p>
        </p:txBody>
      </p:sp>
      <p:sp>
        <p:nvSpPr>
          <p:cNvPr id="3" name="Номер слайда 2"/>
          <p:cNvSpPr>
            <a:spLocks noGrp="1"/>
          </p:cNvSpPr>
          <p:nvPr>
            <p:ph type="sldNum" sz="quarter" idx="12"/>
          </p:nvPr>
        </p:nvSpPr>
        <p:spPr/>
        <p:txBody>
          <a:bodyPr/>
          <a:lstStyle/>
          <a:p>
            <a:pPr>
              <a:defRPr/>
            </a:pPr>
            <a:fld id="{2A27A739-5EC3-4A5A-B917-063F7765A121}" type="slidenum">
              <a:rPr lang="ru-RU"/>
              <a:pPr>
                <a:defRPr/>
              </a:pPr>
              <a:t>79</a:t>
            </a:fld>
            <a:endParaRPr lang="ru-RU"/>
          </a:p>
        </p:txBody>
      </p:sp>
      <p:sp>
        <p:nvSpPr>
          <p:cNvPr id="10" name="TextBox 9"/>
          <p:cNvSpPr txBox="1"/>
          <p:nvPr/>
        </p:nvSpPr>
        <p:spPr>
          <a:xfrm>
            <a:off x="3001574" y="714356"/>
            <a:ext cx="2884251" cy="369332"/>
          </a:xfrm>
          <a:prstGeom prst="rect">
            <a:avLst/>
          </a:prstGeom>
          <a:noFill/>
        </p:spPr>
        <p:txBody>
          <a:bodyPr wrap="none" rtlCol="0">
            <a:spAutoFit/>
          </a:bodyPr>
          <a:lstStyle/>
          <a:p>
            <a:r>
              <a:rPr lang="ru-RU" b="1" smtClean="0">
                <a:solidFill>
                  <a:srgbClr val="C00000"/>
                </a:solidFill>
                <a:latin typeface="Calibri" pitchFamily="34" charset="0"/>
              </a:rPr>
              <a:t>Перекисная вулканизация</a:t>
            </a:r>
            <a:r>
              <a:rPr lang="ru-RU" smtClean="0">
                <a:solidFill>
                  <a:srgbClr val="C00000"/>
                </a:solidFill>
                <a:latin typeface="Calibri" pitchFamily="34" charset="0"/>
              </a:rPr>
              <a:t> </a:t>
            </a:r>
            <a:endParaRPr lang="ru-RU">
              <a:solidFill>
                <a:srgbClr val="C00000"/>
              </a:solidFill>
              <a:latin typeface="Calibri" pitchFamily="34" charset="0"/>
            </a:endParaRPr>
          </a:p>
        </p:txBody>
      </p:sp>
      <p:grpSp>
        <p:nvGrpSpPr>
          <p:cNvPr id="11" name="Группа 7"/>
          <p:cNvGrpSpPr/>
          <p:nvPr/>
        </p:nvGrpSpPr>
        <p:grpSpPr>
          <a:xfrm>
            <a:off x="-32" y="0"/>
            <a:ext cx="9144032" cy="642918"/>
            <a:chOff x="-32" y="0"/>
            <a:chExt cx="9144032" cy="642918"/>
          </a:xfrm>
          <a:solidFill>
            <a:schemeClr val="tx2">
              <a:lumMod val="20000"/>
              <a:lumOff val="80000"/>
            </a:schemeClr>
          </a:solidFill>
          <a:effectLst/>
        </p:grpSpPr>
        <p:grpSp>
          <p:nvGrpSpPr>
            <p:cNvPr id="17"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8" name="Рисунок 17"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2130425"/>
            <a:ext cx="8072494" cy="2727335"/>
          </a:xfrm>
        </p:spPr>
        <p:txBody>
          <a:bodyPr>
            <a:normAutofit/>
          </a:bodyPr>
          <a:lstStyle/>
          <a:p>
            <a:r>
              <a:rPr lang="ru-RU" sz="4800" b="1" smtClean="0">
                <a:solidFill>
                  <a:srgbClr val="0B02C6"/>
                </a:solidFill>
                <a:latin typeface="Calibri" pitchFamily="34" charset="0"/>
              </a:rPr>
              <a:t>Полимеры.</a:t>
            </a:r>
            <a:br>
              <a:rPr lang="ru-RU" sz="4800" b="1" smtClean="0">
                <a:solidFill>
                  <a:srgbClr val="0B02C6"/>
                </a:solidFill>
                <a:latin typeface="Calibri" pitchFamily="34" charset="0"/>
              </a:rPr>
            </a:br>
            <a:r>
              <a:rPr lang="ru-RU" sz="4800" b="1" smtClean="0">
                <a:solidFill>
                  <a:srgbClr val="0B02C6"/>
                </a:solidFill>
                <a:latin typeface="Calibri" pitchFamily="34" charset="0"/>
              </a:rPr>
              <a:t>Классификация полимеров</a:t>
            </a:r>
            <a:r>
              <a:rPr lang="en-US" sz="3200" b="1">
                <a:solidFill>
                  <a:srgbClr val="0B02C6"/>
                </a:solidFill>
                <a:latin typeface="Calibri" pitchFamily="34" charset="0"/>
              </a:rPr>
              <a:t/>
            </a:r>
            <a:br>
              <a:rPr lang="en-US" sz="3200" b="1">
                <a:solidFill>
                  <a:srgbClr val="0B02C6"/>
                </a:solidFill>
                <a:latin typeface="Calibri" pitchFamily="34" charset="0"/>
              </a:rPr>
            </a:br>
            <a:endParaRPr lang="ru-RU" sz="3200">
              <a:solidFill>
                <a:srgbClr val="0B02C6"/>
              </a:solidFill>
              <a:latin typeface="Calibri" pitchFamily="34" charset="0"/>
            </a:endParaRPr>
          </a:p>
        </p:txBody>
      </p:sp>
      <p:sp>
        <p:nvSpPr>
          <p:cNvPr id="3" name="Подзаголовок 2"/>
          <p:cNvSpPr>
            <a:spLocks noGrp="1"/>
          </p:cNvSpPr>
          <p:nvPr>
            <p:ph type="subTitle" idx="1"/>
          </p:nvPr>
        </p:nvSpPr>
        <p:spPr/>
        <p:txBody>
          <a:bodyPr/>
          <a:lstStyle/>
          <a:p>
            <a:endParaRPr lang="ru-RU"/>
          </a:p>
        </p:txBody>
      </p:sp>
      <p:sp>
        <p:nvSpPr>
          <p:cNvPr id="9" name="Номер слайда 1"/>
          <p:cNvSpPr>
            <a:spLocks noGrp="1"/>
          </p:cNvSpPr>
          <p:nvPr>
            <p:ph type="sldNum" sz="quarter" idx="12"/>
          </p:nvPr>
        </p:nvSpPr>
        <p:spPr/>
        <p:txBody>
          <a:bodyPr/>
          <a:lstStyle/>
          <a:p>
            <a:fld id="{3B46923B-772B-4878-82EA-E2BF3C0C558C}" type="slidenum">
              <a:rPr lang="ru-RU" smtClean="0"/>
              <a:pPr/>
              <a:t>8</a:t>
            </a:fld>
            <a:endParaRPr lang="ru-RU"/>
          </a:p>
        </p:txBody>
      </p:sp>
      <p:sp>
        <p:nvSpPr>
          <p:cNvPr id="14" name="Подзаголовок 2"/>
          <p:cNvSpPr txBox="1">
            <a:spLocks/>
          </p:cNvSpPr>
          <p:nvPr/>
        </p:nvSpPr>
        <p:spPr>
          <a:xfrm>
            <a:off x="6157914" y="1142984"/>
            <a:ext cx="2986086" cy="68580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1" i="0" u="none" strike="noStrike" kern="1200" cap="none" spc="0" normalizeH="0" baseline="0" noProof="0" smtClean="0">
                <a:ln>
                  <a:noFill/>
                </a:ln>
                <a:solidFill>
                  <a:srgbClr val="0B02C6"/>
                </a:solidFill>
                <a:effectLst/>
                <a:uLnTx/>
                <a:uFillTx/>
                <a:latin typeface="+mn-lt"/>
                <a:ea typeface="+mn-ea"/>
                <a:cs typeface="+mn-cs"/>
              </a:rPr>
              <a:t>Модуль 1</a:t>
            </a:r>
            <a:endParaRPr kumimoji="0" lang="ru-RU" sz="3200" b="1" i="0" u="none" strike="noStrike" kern="1200" cap="none" spc="0" normalizeH="0" baseline="0" noProof="0">
              <a:ln>
                <a:noFill/>
              </a:ln>
              <a:solidFill>
                <a:srgbClr val="0B02C6"/>
              </a:solidFill>
              <a:effectLst/>
              <a:uLnTx/>
              <a:uFillTx/>
              <a:latin typeface="+mn-lt"/>
              <a:ea typeface="+mn-ea"/>
              <a:cs typeface="+mn-cs"/>
            </a:endParaRPr>
          </a:p>
        </p:txBody>
      </p:sp>
      <p:grpSp>
        <p:nvGrpSpPr>
          <p:cNvPr id="15" name="Группа 9"/>
          <p:cNvGrpSpPr/>
          <p:nvPr/>
        </p:nvGrpSpPr>
        <p:grpSpPr>
          <a:xfrm>
            <a:off x="-32" y="0"/>
            <a:ext cx="9144032" cy="642918"/>
            <a:chOff x="-32" y="0"/>
            <a:chExt cx="9144032" cy="642918"/>
          </a:xfrm>
          <a:solidFill>
            <a:schemeClr val="tx2">
              <a:lumMod val="20000"/>
              <a:lumOff val="80000"/>
            </a:schemeClr>
          </a:solidFill>
          <a:effectLst/>
        </p:grpSpPr>
        <p:sp>
          <p:nvSpPr>
            <p:cNvPr id="16" name="Прямоугольник 15"/>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18" name="Рисунок 17"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Прямоугольник 1"/>
          <p:cNvSpPr>
            <a:spLocks noChangeArrowheads="1"/>
          </p:cNvSpPr>
          <p:nvPr/>
        </p:nvSpPr>
        <p:spPr bwMode="auto">
          <a:xfrm>
            <a:off x="216000" y="1080000"/>
            <a:ext cx="8640000" cy="3323987"/>
          </a:xfrm>
          <a:prstGeom prst="rect">
            <a:avLst/>
          </a:prstGeom>
          <a:noFill/>
          <a:ln w="9525">
            <a:noFill/>
            <a:miter lim="800000"/>
            <a:headEnd/>
            <a:tailEnd/>
          </a:ln>
        </p:spPr>
        <p:txBody>
          <a:bodyPr wrap="square">
            <a:spAutoFit/>
          </a:bodyPr>
          <a:lstStyle/>
          <a:p>
            <a:pPr algn="just">
              <a:spcAft>
                <a:spcPts val="1200"/>
              </a:spcAft>
              <a:tabLst>
                <a:tab pos="6172200" algn="l"/>
              </a:tabLst>
            </a:pPr>
            <a:r>
              <a:rPr lang="ru-RU" b="1" smtClean="0">
                <a:solidFill>
                  <a:srgbClr val="0B02C6"/>
                </a:solidFill>
                <a:latin typeface="Calibri" pitchFamily="34" charset="0"/>
                <a:cs typeface="Times New Roman" pitchFamily="18" charset="0"/>
              </a:rPr>
              <a:t>Вулканизация синтетическими смолами</a:t>
            </a:r>
            <a:r>
              <a:rPr lang="ru-RU" b="1" i="1" smtClean="0">
                <a:solidFill>
                  <a:srgbClr val="0B02C6"/>
                </a:solidFill>
                <a:latin typeface="Calibri" pitchFamily="34" charset="0"/>
                <a:cs typeface="Times New Roman" pitchFamily="18" charset="0"/>
              </a:rPr>
              <a:t>.</a:t>
            </a:r>
            <a:r>
              <a:rPr lang="ru-RU" b="1" smtClean="0">
                <a:solidFill>
                  <a:srgbClr val="0B02C6"/>
                </a:solidFill>
                <a:latin typeface="Calibri" pitchFamily="34" charset="0"/>
                <a:cs typeface="Times New Roman" pitchFamily="18" charset="0"/>
              </a:rPr>
              <a:t> </a:t>
            </a:r>
            <a:r>
              <a:rPr lang="ru-RU" smtClean="0">
                <a:solidFill>
                  <a:srgbClr val="002060"/>
                </a:solidFill>
                <a:latin typeface="Calibri" pitchFamily="34" charset="0"/>
                <a:cs typeface="Times New Roman" pitchFamily="18" charset="0"/>
              </a:rPr>
              <a:t>Широкое распространение получила вулканизация бутилкаучука алкилфеноло-формальдегидными смолами. </a:t>
            </a:r>
            <a:endParaRPr lang="ru-RU" smtClean="0">
              <a:solidFill>
                <a:srgbClr val="002060"/>
              </a:solidFill>
              <a:latin typeface="Calibri" pitchFamily="34" charset="0"/>
            </a:endParaRPr>
          </a:p>
          <a:p>
            <a:pPr algn="just" eaLnBrk="0" hangingPunct="0">
              <a:spcAft>
                <a:spcPts val="1200"/>
              </a:spcAft>
              <a:tabLst>
                <a:tab pos="6172200" algn="l"/>
              </a:tabLst>
            </a:pPr>
            <a:r>
              <a:rPr lang="ru-RU" b="1" smtClean="0">
                <a:solidFill>
                  <a:srgbClr val="0B02C6"/>
                </a:solidFill>
                <a:latin typeface="Calibri" pitchFamily="34" charset="0"/>
                <a:cs typeface="Times New Roman" pitchFamily="18" charset="0"/>
              </a:rPr>
              <a:t>Вулканизация дималеимидами. </a:t>
            </a:r>
            <a:r>
              <a:rPr lang="ru-RU" smtClean="0">
                <a:solidFill>
                  <a:srgbClr val="002060"/>
                </a:solidFill>
                <a:latin typeface="Calibri" pitchFamily="34" charset="0"/>
                <a:cs typeface="Times New Roman" pitchFamily="18" charset="0"/>
              </a:rPr>
              <a:t>Для высокотемпературной (160-190 °С) вулканизации некоторых каучуков (синтетического изопренового, этилен-пропиленового) представляет интерес бессерный метод с помощью дималеимидов. </a:t>
            </a:r>
          </a:p>
          <a:p>
            <a:pPr algn="just" eaLnBrk="0" hangingPunct="0">
              <a:spcAft>
                <a:spcPts val="1200"/>
              </a:spcAft>
              <a:tabLst>
                <a:tab pos="6172200" algn="l"/>
              </a:tabLst>
            </a:pPr>
            <a:r>
              <a:rPr lang="ru-RU" smtClean="0">
                <a:solidFill>
                  <a:srgbClr val="002060"/>
                </a:solidFill>
                <a:latin typeface="Calibri" pitchFamily="34" charset="0"/>
                <a:cs typeface="Times New Roman" pitchFamily="18" charset="0"/>
              </a:rPr>
              <a:t>Осуществляют в присутствии инициаторов, в качестве которых используют вещества, распадающиеся на свободные радикалы (органические перекиси, дисульфиды, тиурамы) или под действием ионизирующих излучений. </a:t>
            </a:r>
          </a:p>
          <a:p>
            <a:pPr algn="just" eaLnBrk="0" hangingPunct="0">
              <a:spcAft>
                <a:spcPts val="1200"/>
              </a:spcAft>
              <a:tabLst>
                <a:tab pos="6172200" algn="l"/>
              </a:tabLst>
            </a:pPr>
            <a:r>
              <a:rPr lang="ru-RU" smtClean="0">
                <a:solidFill>
                  <a:srgbClr val="002060"/>
                </a:solidFill>
                <a:latin typeface="Calibri" pitchFamily="34" charset="0"/>
                <a:cs typeface="Times New Roman" pitchFamily="18" charset="0"/>
              </a:rPr>
              <a:t>При использовании инициаторов образуются макрорадикалы, которые взаимодействуют с дималеинимидами по двойной связи.</a:t>
            </a:r>
            <a:endParaRPr lang="ru-RU">
              <a:solidFill>
                <a:srgbClr val="002060"/>
              </a:solidFill>
              <a:latin typeface="Calibri" pitchFamily="34" charset="0"/>
            </a:endParaRPr>
          </a:p>
        </p:txBody>
      </p:sp>
      <p:sp>
        <p:nvSpPr>
          <p:cNvPr id="3" name="Номер слайда 2"/>
          <p:cNvSpPr>
            <a:spLocks noGrp="1"/>
          </p:cNvSpPr>
          <p:nvPr>
            <p:ph type="sldNum" sz="quarter" idx="12"/>
          </p:nvPr>
        </p:nvSpPr>
        <p:spPr/>
        <p:txBody>
          <a:bodyPr/>
          <a:lstStyle/>
          <a:p>
            <a:pPr>
              <a:defRPr/>
            </a:pPr>
            <a:fld id="{2A27A739-5EC3-4A5A-B917-063F7765A121}" type="slidenum">
              <a:rPr lang="ru-RU"/>
              <a:pPr>
                <a:defRPr/>
              </a:pPr>
              <a:t>80</a:t>
            </a:fld>
            <a:endParaRPr lang="ru-RU"/>
          </a:p>
        </p:txBody>
      </p:sp>
      <p:sp>
        <p:nvSpPr>
          <p:cNvPr id="10" name="TextBox 9"/>
          <p:cNvSpPr txBox="1"/>
          <p:nvPr/>
        </p:nvSpPr>
        <p:spPr>
          <a:xfrm>
            <a:off x="1572497" y="714356"/>
            <a:ext cx="5742406" cy="369332"/>
          </a:xfrm>
          <a:prstGeom prst="rect">
            <a:avLst/>
          </a:prstGeom>
          <a:noFill/>
        </p:spPr>
        <p:txBody>
          <a:bodyPr wrap="none" rtlCol="0">
            <a:spAutoFit/>
          </a:bodyPr>
          <a:lstStyle/>
          <a:p>
            <a:pPr algn="ctr"/>
            <a:r>
              <a:rPr lang="ru-RU" b="1" smtClean="0">
                <a:solidFill>
                  <a:srgbClr val="C00000"/>
                </a:solidFill>
                <a:latin typeface="Calibri" pitchFamily="34" charset="0"/>
              </a:rPr>
              <a:t>Вулканизация бессерными вулканизующими агентами</a:t>
            </a:r>
            <a:endParaRPr lang="ru-RU" b="1">
              <a:solidFill>
                <a:srgbClr val="C00000"/>
              </a:solidFill>
              <a:latin typeface="Calibri" pitchFamily="34" charset="0"/>
            </a:endParaRPr>
          </a:p>
        </p:txBody>
      </p:sp>
      <p:grpSp>
        <p:nvGrpSpPr>
          <p:cNvPr id="11" name="Группа 7"/>
          <p:cNvGrpSpPr/>
          <p:nvPr/>
        </p:nvGrpSpPr>
        <p:grpSpPr>
          <a:xfrm>
            <a:off x="-32" y="0"/>
            <a:ext cx="9144032" cy="642918"/>
            <a:chOff x="-32" y="0"/>
            <a:chExt cx="9144032" cy="642918"/>
          </a:xfrm>
          <a:solidFill>
            <a:schemeClr val="tx2">
              <a:lumMod val="20000"/>
              <a:lumOff val="80000"/>
            </a:schemeClr>
          </a:solidFill>
          <a:effectLst/>
        </p:grpSpPr>
        <p:grpSp>
          <p:nvGrpSpPr>
            <p:cNvPr id="17"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8" name="Рисунок 17"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Прямоугольник 1"/>
          <p:cNvSpPr>
            <a:spLocks noChangeArrowheads="1"/>
          </p:cNvSpPr>
          <p:nvPr/>
        </p:nvSpPr>
        <p:spPr bwMode="auto">
          <a:xfrm>
            <a:off x="216000" y="1080000"/>
            <a:ext cx="8640000" cy="4708981"/>
          </a:xfrm>
          <a:prstGeom prst="rect">
            <a:avLst/>
          </a:prstGeom>
          <a:noFill/>
          <a:ln w="9525">
            <a:noFill/>
            <a:miter lim="800000"/>
            <a:headEnd/>
            <a:tailEnd/>
          </a:ln>
        </p:spPr>
        <p:txBody>
          <a:bodyPr wrap="square">
            <a:spAutoFit/>
          </a:bodyPr>
          <a:lstStyle/>
          <a:p>
            <a:pPr algn="just">
              <a:spcAft>
                <a:spcPts val="1200"/>
              </a:spcAft>
              <a:tabLst>
                <a:tab pos="6172200" algn="l"/>
              </a:tabLst>
            </a:pPr>
            <a:r>
              <a:rPr lang="ru-RU" smtClean="0">
                <a:solidFill>
                  <a:srgbClr val="002060"/>
                </a:solidFill>
                <a:latin typeface="Calibri" pitchFamily="34" charset="0"/>
                <a:cs typeface="Times New Roman" pitchFamily="18" charset="0"/>
              </a:rPr>
              <a:t>Каучуки, содержащие в макромолекулах функциональные группы, могут вулканизоваться </a:t>
            </a:r>
            <a:r>
              <a:rPr lang="ru-RU" b="1" smtClean="0">
                <a:solidFill>
                  <a:srgbClr val="0B02C6"/>
                </a:solidFill>
                <a:latin typeface="Calibri" pitchFamily="34" charset="0"/>
                <a:cs typeface="Times New Roman" pitchFamily="18" charset="0"/>
              </a:rPr>
              <a:t>в результате взаимодействия этих групп с дифункциональными веществами</a:t>
            </a:r>
            <a:r>
              <a:rPr lang="ru-RU" smtClean="0">
                <a:solidFill>
                  <a:srgbClr val="002060"/>
                </a:solidFill>
                <a:latin typeface="Calibri" pitchFamily="34" charset="0"/>
                <a:cs typeface="Times New Roman" pitchFamily="18" charset="0"/>
              </a:rPr>
              <a:t>. Функциональные группы могут присутствовать в исходной макромолекуле каучука (карбоксилатиого, хлоропренового, уретанового, винилпиридинового) или быть введены в макромолекулу с помощью вулканизующих агентов. </a:t>
            </a:r>
          </a:p>
          <a:p>
            <a:pPr algn="just">
              <a:spcAft>
                <a:spcPts val="1200"/>
              </a:spcAft>
              <a:tabLst>
                <a:tab pos="6172200" algn="l"/>
              </a:tabLst>
            </a:pPr>
            <a:r>
              <a:rPr lang="ru-RU" smtClean="0">
                <a:solidFill>
                  <a:srgbClr val="002060"/>
                </a:solidFill>
                <a:latin typeface="Calibri" pitchFamily="34" charset="0"/>
                <a:cs typeface="Times New Roman" pitchFamily="18" charset="0"/>
              </a:rPr>
              <a:t>Поперечные связи в карбоксилатных каучуках могут быть образованы реакцией карбоксильных групп с окислами и гидроокисями металлов с ди- и полиэпоксидами, полиаминами, дигуанидинами, пиперазином, гидразином и диизоцианатами.</a:t>
            </a:r>
            <a:endParaRPr lang="ru-RU" smtClean="0">
              <a:solidFill>
                <a:srgbClr val="002060"/>
              </a:solidFill>
              <a:latin typeface="Calibri" pitchFamily="34" charset="0"/>
            </a:endParaRPr>
          </a:p>
          <a:p>
            <a:pPr algn="just" eaLnBrk="0" hangingPunct="0">
              <a:spcAft>
                <a:spcPts val="1200"/>
              </a:spcAft>
              <a:tabLst>
                <a:tab pos="6172200" algn="l"/>
              </a:tabLst>
            </a:pPr>
            <a:r>
              <a:rPr lang="ru-RU" smtClean="0">
                <a:solidFill>
                  <a:srgbClr val="002060"/>
                </a:solidFill>
                <a:latin typeface="Calibri" pitchFamily="34" charset="0"/>
                <a:cs typeface="Times New Roman" pitchFamily="18" charset="0"/>
              </a:rPr>
              <a:t>При использовании дифункциональпых вулканизующих агентов поперечные связи образуются в результате реакции их с функциональными группами полимера. </a:t>
            </a:r>
            <a:endParaRPr lang="ru-RU" smtClean="0">
              <a:solidFill>
                <a:srgbClr val="002060"/>
              </a:solidFill>
              <a:latin typeface="Calibri" pitchFamily="34" charset="0"/>
            </a:endParaRPr>
          </a:p>
          <a:p>
            <a:pPr algn="just" eaLnBrk="0" hangingPunct="0">
              <a:spcAft>
                <a:spcPts val="1200"/>
              </a:spcAft>
              <a:tabLst>
                <a:tab pos="6172200" algn="l"/>
              </a:tabLst>
            </a:pPr>
            <a:r>
              <a:rPr lang="ru-RU" smtClean="0">
                <a:solidFill>
                  <a:srgbClr val="002060"/>
                </a:solidFill>
                <a:latin typeface="Calibri" pitchFamily="34" charset="0"/>
                <a:cs typeface="Times New Roman" pitchFamily="18" charset="0"/>
              </a:rPr>
              <a:t>Вулканизация винилпиридиновых каучуков осуществляется путем реакции пиридиновых колец с кислотами и солями металлов. С галогенидами металлов образуются комплексные соединения. Комплексообразование приводит к получению вулканизатов с координационными поперечными связями</a:t>
            </a:r>
            <a:r>
              <a:rPr lang="ru-RU" smtClean="0">
                <a:solidFill>
                  <a:srgbClr val="000000"/>
                </a:solidFill>
                <a:latin typeface="Calibri" pitchFamily="34" charset="0"/>
                <a:cs typeface="Times New Roman" pitchFamily="18" charset="0"/>
              </a:rPr>
              <a:t>.</a:t>
            </a:r>
            <a:endParaRPr lang="ru-RU">
              <a:latin typeface="Calibri" pitchFamily="34" charset="0"/>
            </a:endParaRPr>
          </a:p>
        </p:txBody>
      </p:sp>
      <p:sp>
        <p:nvSpPr>
          <p:cNvPr id="3" name="Номер слайда 2"/>
          <p:cNvSpPr>
            <a:spLocks noGrp="1"/>
          </p:cNvSpPr>
          <p:nvPr>
            <p:ph type="sldNum" sz="quarter" idx="12"/>
          </p:nvPr>
        </p:nvSpPr>
        <p:spPr/>
        <p:txBody>
          <a:bodyPr/>
          <a:lstStyle/>
          <a:p>
            <a:pPr>
              <a:defRPr/>
            </a:pPr>
            <a:fld id="{2A27A739-5EC3-4A5A-B917-063F7765A121}" type="slidenum">
              <a:rPr lang="ru-RU"/>
              <a:pPr>
                <a:defRPr/>
              </a:pPr>
              <a:t>81</a:t>
            </a:fld>
            <a:endParaRPr lang="ru-RU"/>
          </a:p>
        </p:txBody>
      </p:sp>
      <p:sp>
        <p:nvSpPr>
          <p:cNvPr id="10" name="TextBox 9"/>
          <p:cNvSpPr txBox="1"/>
          <p:nvPr/>
        </p:nvSpPr>
        <p:spPr>
          <a:xfrm>
            <a:off x="1036293" y="714356"/>
            <a:ext cx="6814814" cy="369332"/>
          </a:xfrm>
          <a:prstGeom prst="rect">
            <a:avLst/>
          </a:prstGeom>
          <a:noFill/>
        </p:spPr>
        <p:txBody>
          <a:bodyPr wrap="none" rtlCol="0">
            <a:spAutoFit/>
          </a:bodyPr>
          <a:lstStyle/>
          <a:p>
            <a:pPr indent="269875" algn="ctr">
              <a:tabLst>
                <a:tab pos="6172200" algn="l"/>
              </a:tabLst>
            </a:pPr>
            <a:r>
              <a:rPr lang="ru-RU" b="1" smtClean="0">
                <a:solidFill>
                  <a:srgbClr val="C00000"/>
                </a:solidFill>
                <a:latin typeface="Calibri" pitchFamily="34" charset="0"/>
                <a:cs typeface="Times New Roman" pitchFamily="18" charset="0"/>
              </a:rPr>
              <a:t>Вулканизация каучуков, содержащих функциональные группы</a:t>
            </a:r>
            <a:endParaRPr lang="ru-RU" b="1">
              <a:solidFill>
                <a:srgbClr val="C00000"/>
              </a:solidFill>
              <a:latin typeface="Calibri" pitchFamily="34" charset="0"/>
              <a:cs typeface="Times New Roman" pitchFamily="18" charset="0"/>
            </a:endParaRPr>
          </a:p>
        </p:txBody>
      </p:sp>
      <p:grpSp>
        <p:nvGrpSpPr>
          <p:cNvPr id="11" name="Группа 7"/>
          <p:cNvGrpSpPr/>
          <p:nvPr/>
        </p:nvGrpSpPr>
        <p:grpSpPr>
          <a:xfrm>
            <a:off x="-32" y="0"/>
            <a:ext cx="9144032" cy="642918"/>
            <a:chOff x="-32" y="0"/>
            <a:chExt cx="9144032" cy="642918"/>
          </a:xfrm>
          <a:solidFill>
            <a:schemeClr val="tx2">
              <a:lumMod val="20000"/>
              <a:lumOff val="80000"/>
            </a:schemeClr>
          </a:solidFill>
          <a:effectLst/>
        </p:grpSpPr>
        <p:grpSp>
          <p:nvGrpSpPr>
            <p:cNvPr id="12" name="Группа 4"/>
            <p:cNvGrpSpPr/>
            <p:nvPr/>
          </p:nvGrpSpPr>
          <p:grpSpPr>
            <a:xfrm>
              <a:off x="0" y="0"/>
              <a:ext cx="9144000" cy="642918"/>
              <a:chOff x="0" y="0"/>
              <a:chExt cx="9144000" cy="642918"/>
            </a:xfrm>
            <a:grpFill/>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3" name="Рисунок 12"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Прямоугольник 1"/>
          <p:cNvSpPr>
            <a:spLocks noChangeArrowheads="1"/>
          </p:cNvSpPr>
          <p:nvPr/>
        </p:nvSpPr>
        <p:spPr bwMode="auto">
          <a:xfrm>
            <a:off x="216000" y="1080000"/>
            <a:ext cx="8640000" cy="3877985"/>
          </a:xfrm>
          <a:prstGeom prst="rect">
            <a:avLst/>
          </a:prstGeom>
          <a:noFill/>
          <a:ln w="9525">
            <a:noFill/>
            <a:miter lim="800000"/>
            <a:headEnd/>
            <a:tailEnd/>
          </a:ln>
        </p:spPr>
        <p:txBody>
          <a:bodyPr wrap="square">
            <a:spAutoFit/>
          </a:bodyPr>
          <a:lstStyle/>
          <a:p>
            <a:pPr algn="just">
              <a:spcAft>
                <a:spcPts val="1200"/>
              </a:spcAft>
              <a:tabLst>
                <a:tab pos="6172200" algn="l"/>
              </a:tabLst>
            </a:pPr>
            <a:r>
              <a:rPr lang="ru-RU" dirty="0" smtClean="0">
                <a:solidFill>
                  <a:srgbClr val="002060"/>
                </a:solidFill>
                <a:latin typeface="Calibri" pitchFamily="34" charset="0"/>
                <a:cs typeface="Times New Roman" pitchFamily="18" charset="0"/>
              </a:rPr>
              <a:t>Излучения высокой энергии обычно создаются быстрыми электронами, β- и α-частицами, нейтронами, </a:t>
            </a:r>
            <a:r>
              <a:rPr lang="ru-RU" dirty="0" err="1" smtClean="0">
                <a:solidFill>
                  <a:srgbClr val="002060"/>
                </a:solidFill>
                <a:latin typeface="Calibri" pitchFamily="34" charset="0"/>
                <a:cs typeface="Times New Roman" pitchFamily="18" charset="0"/>
              </a:rPr>
              <a:t>ренгеновскими</a:t>
            </a:r>
            <a:r>
              <a:rPr lang="ru-RU" dirty="0" smtClean="0">
                <a:solidFill>
                  <a:srgbClr val="002060"/>
                </a:solidFill>
                <a:latin typeface="Calibri" pitchFamily="34" charset="0"/>
                <a:cs typeface="Times New Roman" pitchFamily="18" charset="0"/>
              </a:rPr>
              <a:t> лучами, </a:t>
            </a:r>
            <a:r>
              <a:rPr lang="el-GR" dirty="0" smtClean="0">
                <a:solidFill>
                  <a:srgbClr val="002060"/>
                </a:solidFill>
                <a:latin typeface="Calibri" pitchFamily="34" charset="0"/>
                <a:cs typeface="Times New Roman" pitchFamily="18" charset="0"/>
              </a:rPr>
              <a:t>γ</a:t>
            </a:r>
            <a:r>
              <a:rPr lang="ru-RU" dirty="0" smtClean="0">
                <a:solidFill>
                  <a:srgbClr val="002060"/>
                </a:solidFill>
                <a:latin typeface="Calibri" pitchFamily="34" charset="0"/>
                <a:cs typeface="Times New Roman" pitchFamily="18" charset="0"/>
              </a:rPr>
              <a:t>-излучением радиоактивного кобальта. </a:t>
            </a:r>
          </a:p>
          <a:p>
            <a:pPr algn="just">
              <a:spcAft>
                <a:spcPts val="1200"/>
              </a:spcAft>
              <a:tabLst>
                <a:tab pos="6172200" algn="l"/>
              </a:tabLst>
            </a:pPr>
            <a:r>
              <a:rPr lang="ru-RU" dirty="0" smtClean="0">
                <a:solidFill>
                  <a:srgbClr val="002060"/>
                </a:solidFill>
                <a:latin typeface="Calibri" pitchFamily="34" charset="0"/>
                <a:cs typeface="Times New Roman" pitchFamily="18" charset="0"/>
              </a:rPr>
              <a:t>Под действием ионизирующих излучений углеводородные полимеры подвергаются деструкции или образуют пространственную сетку, причем эти процессы сопровождаются выделением водорода. </a:t>
            </a:r>
            <a:r>
              <a:rPr lang="ru-RU" b="1" dirty="0" smtClean="0">
                <a:solidFill>
                  <a:srgbClr val="0B02C6"/>
                </a:solidFill>
                <a:latin typeface="Calibri" pitchFamily="34" charset="0"/>
                <a:cs typeface="Times New Roman" pitchFamily="18" charset="0"/>
              </a:rPr>
              <a:t>Большинство эластомеров при действии радиации подвергается структурированию. </a:t>
            </a:r>
            <a:r>
              <a:rPr lang="ru-RU" dirty="0" smtClean="0">
                <a:solidFill>
                  <a:srgbClr val="002060"/>
                </a:solidFill>
                <a:latin typeface="Calibri" pitchFamily="34" charset="0"/>
                <a:cs typeface="Times New Roman" pitchFamily="18" charset="0"/>
              </a:rPr>
              <a:t>Эффекты, вызванные излучениями различного типа, принципиально одинаковы. Радиационная вулканизация может производится без нагревания и в отсутствии вулканизующих агентов. </a:t>
            </a:r>
          </a:p>
          <a:p>
            <a:pPr algn="just">
              <a:spcAft>
                <a:spcPts val="1200"/>
              </a:spcAft>
              <a:tabLst>
                <a:tab pos="6172200" algn="l"/>
              </a:tabLst>
            </a:pPr>
            <a:endParaRPr lang="ru-RU" dirty="0" smtClean="0">
              <a:solidFill>
                <a:srgbClr val="0B02C6"/>
              </a:solidFill>
              <a:latin typeface="Calibri" pitchFamily="34" charset="0"/>
              <a:cs typeface="Times New Roman" pitchFamily="18" charset="0"/>
            </a:endParaRPr>
          </a:p>
          <a:p>
            <a:pPr algn="just">
              <a:spcAft>
                <a:spcPts val="1200"/>
              </a:spcAft>
              <a:tabLst>
                <a:tab pos="6172200" algn="l"/>
              </a:tabLst>
            </a:pPr>
            <a:r>
              <a:rPr lang="ru-RU" dirty="0" smtClean="0">
                <a:solidFill>
                  <a:srgbClr val="C00000"/>
                </a:solidFill>
                <a:latin typeface="Calibri" pitchFamily="34" charset="0"/>
                <a:cs typeface="Times New Roman" pitchFamily="18" charset="0"/>
              </a:rPr>
              <a:t>Методы </a:t>
            </a:r>
            <a:r>
              <a:rPr lang="ru-RU" dirty="0" err="1" smtClean="0">
                <a:solidFill>
                  <a:srgbClr val="C00000"/>
                </a:solidFill>
                <a:latin typeface="Calibri" pitchFamily="34" charset="0"/>
                <a:cs typeface="Times New Roman" pitchFamily="18" charset="0"/>
              </a:rPr>
              <a:t>бессерной</a:t>
            </a:r>
            <a:r>
              <a:rPr lang="ru-RU" dirty="0" smtClean="0">
                <a:solidFill>
                  <a:srgbClr val="C00000"/>
                </a:solidFill>
                <a:latin typeface="Calibri" pitchFamily="34" charset="0"/>
                <a:cs typeface="Times New Roman" pitchFamily="18" charset="0"/>
              </a:rPr>
              <a:t> и радиационной вулканизации позволяют получать резины, обладающие высокой термической и химической стойкостью</a:t>
            </a:r>
            <a:r>
              <a:rPr lang="ru-RU" b="1" dirty="0" smtClean="0">
                <a:solidFill>
                  <a:srgbClr val="C00000"/>
                </a:solidFill>
                <a:latin typeface="Calibri" pitchFamily="34" charset="0"/>
                <a:cs typeface="Times New Roman" pitchFamily="18" charset="0"/>
              </a:rPr>
              <a:t>.</a:t>
            </a:r>
            <a:endParaRPr lang="ru-RU" b="1" dirty="0">
              <a:solidFill>
                <a:srgbClr val="C00000"/>
              </a:solidFill>
              <a:latin typeface="Calibri" pitchFamily="34" charset="0"/>
            </a:endParaRPr>
          </a:p>
        </p:txBody>
      </p:sp>
      <p:sp>
        <p:nvSpPr>
          <p:cNvPr id="3" name="Номер слайда 2"/>
          <p:cNvSpPr>
            <a:spLocks noGrp="1"/>
          </p:cNvSpPr>
          <p:nvPr>
            <p:ph type="sldNum" sz="quarter" idx="12"/>
          </p:nvPr>
        </p:nvSpPr>
        <p:spPr/>
        <p:txBody>
          <a:bodyPr/>
          <a:lstStyle/>
          <a:p>
            <a:pPr>
              <a:defRPr/>
            </a:pPr>
            <a:fld id="{2A27A739-5EC3-4A5A-B917-063F7765A121}" type="slidenum">
              <a:rPr lang="ru-RU"/>
              <a:pPr>
                <a:defRPr/>
              </a:pPr>
              <a:t>82</a:t>
            </a:fld>
            <a:endParaRPr lang="ru-RU"/>
          </a:p>
        </p:txBody>
      </p:sp>
      <p:sp>
        <p:nvSpPr>
          <p:cNvPr id="10" name="TextBox 9"/>
          <p:cNvSpPr txBox="1"/>
          <p:nvPr/>
        </p:nvSpPr>
        <p:spPr>
          <a:xfrm>
            <a:off x="2857488" y="714356"/>
            <a:ext cx="3387594" cy="369332"/>
          </a:xfrm>
          <a:prstGeom prst="rect">
            <a:avLst/>
          </a:prstGeom>
          <a:noFill/>
        </p:spPr>
        <p:txBody>
          <a:bodyPr wrap="none" rtlCol="0">
            <a:spAutoFit/>
          </a:bodyPr>
          <a:lstStyle/>
          <a:p>
            <a:pPr indent="269875" algn="ctr">
              <a:tabLst>
                <a:tab pos="6172200" algn="l"/>
              </a:tabLst>
            </a:pPr>
            <a:r>
              <a:rPr lang="ru-RU" b="1" smtClean="0">
                <a:solidFill>
                  <a:srgbClr val="C00000"/>
                </a:solidFill>
                <a:latin typeface="Calibri" pitchFamily="34" charset="0"/>
                <a:cs typeface="Times New Roman" pitchFamily="18" charset="0"/>
              </a:rPr>
              <a:t>Радиационная вулканизация</a:t>
            </a:r>
            <a:endParaRPr lang="ru-RU" b="1">
              <a:solidFill>
                <a:srgbClr val="C00000"/>
              </a:solidFill>
              <a:latin typeface="Calibri" pitchFamily="34" charset="0"/>
              <a:cs typeface="Times New Roman" pitchFamily="18" charset="0"/>
            </a:endParaRPr>
          </a:p>
        </p:txBody>
      </p:sp>
      <p:grpSp>
        <p:nvGrpSpPr>
          <p:cNvPr id="11" name="Группа 7"/>
          <p:cNvGrpSpPr/>
          <p:nvPr/>
        </p:nvGrpSpPr>
        <p:grpSpPr>
          <a:xfrm>
            <a:off x="-32" y="0"/>
            <a:ext cx="9144032" cy="642918"/>
            <a:chOff x="-32" y="0"/>
            <a:chExt cx="9144032" cy="642918"/>
          </a:xfrm>
          <a:solidFill>
            <a:schemeClr val="tx2">
              <a:lumMod val="20000"/>
              <a:lumOff val="80000"/>
            </a:schemeClr>
          </a:solidFill>
          <a:effectLst/>
        </p:grpSpPr>
        <p:grpSp>
          <p:nvGrpSpPr>
            <p:cNvPr id="12" name="Группа 4"/>
            <p:cNvGrpSpPr/>
            <p:nvPr/>
          </p:nvGrpSpPr>
          <p:grpSpPr>
            <a:xfrm>
              <a:off x="0" y="0"/>
              <a:ext cx="9144000" cy="642918"/>
              <a:chOff x="0" y="0"/>
              <a:chExt cx="9144000" cy="642918"/>
            </a:xfrm>
            <a:grpFill/>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3" name="Рисунок 12"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Прямоугольник 1"/>
          <p:cNvSpPr>
            <a:spLocks noChangeArrowheads="1"/>
          </p:cNvSpPr>
          <p:nvPr/>
        </p:nvSpPr>
        <p:spPr bwMode="auto">
          <a:xfrm>
            <a:off x="216000" y="720000"/>
            <a:ext cx="8640000" cy="4647426"/>
          </a:xfrm>
          <a:prstGeom prst="rect">
            <a:avLst/>
          </a:prstGeom>
          <a:noFill/>
          <a:ln w="9525">
            <a:noFill/>
            <a:miter lim="800000"/>
            <a:headEnd/>
            <a:tailEnd/>
          </a:ln>
        </p:spPr>
        <p:txBody>
          <a:bodyPr>
            <a:spAutoFit/>
          </a:bodyPr>
          <a:lstStyle/>
          <a:p>
            <a:pPr algn="just">
              <a:spcAft>
                <a:spcPts val="1200"/>
              </a:spcAft>
            </a:pPr>
            <a:r>
              <a:rPr lang="ru-RU">
                <a:solidFill>
                  <a:srgbClr val="002060"/>
                </a:solidFill>
                <a:latin typeface="Calibri" pitchFamily="34" charset="0"/>
              </a:rPr>
              <a:t>Пространственная структура  зависит от большого количества факторов.</a:t>
            </a:r>
          </a:p>
          <a:p>
            <a:pPr algn="just">
              <a:spcAft>
                <a:spcPts val="1200"/>
              </a:spcAft>
            </a:pPr>
            <a:r>
              <a:rPr lang="ru-RU">
                <a:solidFill>
                  <a:srgbClr val="C00000"/>
                </a:solidFill>
                <a:latin typeface="Calibri" pitchFamily="34" charset="0"/>
              </a:rPr>
              <a:t>Определяющие факторы:</a:t>
            </a:r>
          </a:p>
          <a:p>
            <a:pPr algn="just">
              <a:spcAft>
                <a:spcPts val="1200"/>
              </a:spcAft>
              <a:buFontTx/>
              <a:buAutoNum type="arabicPeriod"/>
            </a:pPr>
            <a:r>
              <a:rPr lang="ru-RU" smtClean="0">
                <a:solidFill>
                  <a:srgbClr val="002060"/>
                </a:solidFill>
                <a:latin typeface="Calibri" pitchFamily="34" charset="0"/>
              </a:rPr>
              <a:t> Состав </a:t>
            </a:r>
            <a:r>
              <a:rPr lang="ru-RU">
                <a:solidFill>
                  <a:srgbClr val="002060"/>
                </a:solidFill>
                <a:latin typeface="Calibri" pitchFamily="34" charset="0"/>
              </a:rPr>
              <a:t>резиновой смеси.</a:t>
            </a:r>
          </a:p>
          <a:p>
            <a:pPr algn="just">
              <a:spcAft>
                <a:spcPts val="1200"/>
              </a:spcAft>
              <a:buFontTx/>
              <a:buAutoNum type="arabicPeriod"/>
            </a:pPr>
            <a:r>
              <a:rPr lang="ru-RU" smtClean="0">
                <a:solidFill>
                  <a:srgbClr val="002060"/>
                </a:solidFill>
                <a:latin typeface="Calibri" pitchFamily="34" charset="0"/>
              </a:rPr>
              <a:t> Условия </a:t>
            </a:r>
            <a:r>
              <a:rPr lang="ru-RU">
                <a:solidFill>
                  <a:srgbClr val="002060"/>
                </a:solidFill>
                <a:latin typeface="Calibri" pitchFamily="34" charset="0"/>
              </a:rPr>
              <a:t>проведения вулканизации (температура, продолжительность, давление на </a:t>
            </a:r>
            <a:r>
              <a:rPr lang="ru-RU" smtClean="0">
                <a:solidFill>
                  <a:srgbClr val="002060"/>
                </a:solidFill>
                <a:latin typeface="Calibri" pitchFamily="34" charset="0"/>
              </a:rPr>
              <a:t>пресс-форму</a:t>
            </a:r>
            <a:r>
              <a:rPr lang="ru-RU">
                <a:solidFill>
                  <a:srgbClr val="002060"/>
                </a:solidFill>
                <a:latin typeface="Calibri" pitchFamily="34" charset="0"/>
              </a:rPr>
              <a:t>).</a:t>
            </a:r>
          </a:p>
          <a:p>
            <a:pPr algn="just">
              <a:spcAft>
                <a:spcPts val="1200"/>
              </a:spcAft>
            </a:pPr>
            <a:endParaRPr lang="ru-RU" smtClean="0">
              <a:solidFill>
                <a:srgbClr val="002060"/>
              </a:solidFill>
              <a:latin typeface="Calibri" pitchFamily="34" charset="0"/>
            </a:endParaRPr>
          </a:p>
          <a:p>
            <a:pPr algn="just">
              <a:spcAft>
                <a:spcPts val="1200"/>
              </a:spcAft>
            </a:pPr>
            <a:r>
              <a:rPr lang="ru-RU" smtClean="0">
                <a:solidFill>
                  <a:srgbClr val="002060"/>
                </a:solidFill>
                <a:latin typeface="Calibri" pitchFamily="34" charset="0"/>
              </a:rPr>
              <a:t>На </a:t>
            </a:r>
            <a:r>
              <a:rPr lang="ru-RU">
                <a:solidFill>
                  <a:srgbClr val="002060"/>
                </a:solidFill>
                <a:latin typeface="Calibri" pitchFamily="34" charset="0"/>
              </a:rPr>
              <a:t>гидравлических прессах с  электрообогревом: </a:t>
            </a:r>
          </a:p>
          <a:p>
            <a:pPr algn="just">
              <a:spcAft>
                <a:spcPts val="1200"/>
              </a:spcAft>
            </a:pPr>
            <a:r>
              <a:rPr lang="ru-RU">
                <a:solidFill>
                  <a:srgbClr val="002060"/>
                </a:solidFill>
                <a:latin typeface="Calibri" pitchFamily="34" charset="0"/>
              </a:rPr>
              <a:t>- температура вулканизации </a:t>
            </a:r>
            <a:r>
              <a:rPr lang="ru-RU" smtClean="0">
                <a:solidFill>
                  <a:srgbClr val="002060"/>
                </a:solidFill>
                <a:latin typeface="Calibri" pitchFamily="34" charset="0"/>
              </a:rPr>
              <a:t>составляет 143-180 </a:t>
            </a:r>
            <a:r>
              <a:rPr lang="ru-RU" smtClean="0">
                <a:solidFill>
                  <a:srgbClr val="002060"/>
                </a:solidFill>
                <a:latin typeface="Calibri" pitchFamily="34" charset="0"/>
                <a:cs typeface="Times New Roman" pitchFamily="18" charset="0"/>
              </a:rPr>
              <a:t>°С</a:t>
            </a:r>
            <a:r>
              <a:rPr lang="ru-RU" smtClean="0">
                <a:solidFill>
                  <a:srgbClr val="002060"/>
                </a:solidFill>
                <a:latin typeface="Calibri" pitchFamily="34" charset="0"/>
              </a:rPr>
              <a:t>. </a:t>
            </a:r>
            <a:endParaRPr lang="ru-RU">
              <a:solidFill>
                <a:srgbClr val="002060"/>
              </a:solidFill>
              <a:latin typeface="Calibri" pitchFamily="34" charset="0"/>
            </a:endParaRPr>
          </a:p>
          <a:p>
            <a:pPr algn="just">
              <a:spcAft>
                <a:spcPts val="1200"/>
              </a:spcAft>
            </a:pPr>
            <a:r>
              <a:rPr lang="ru-RU">
                <a:solidFill>
                  <a:srgbClr val="002060"/>
                </a:solidFill>
                <a:latin typeface="Calibri" pitchFamily="34" charset="0"/>
              </a:rPr>
              <a:t>- удельное давление на плиту при вулканизации в гидропрессах для мягких смесей равно 2-5 МПа, для </a:t>
            </a:r>
            <a:r>
              <a:rPr lang="ru-RU" smtClean="0">
                <a:solidFill>
                  <a:srgbClr val="002060"/>
                </a:solidFill>
                <a:latin typeface="Calibri" pitchFamily="34" charset="0"/>
              </a:rPr>
              <a:t>жестких </a:t>
            </a:r>
            <a:r>
              <a:rPr lang="ru-RU" smtClean="0">
                <a:solidFill>
                  <a:srgbClr val="002060"/>
                </a:solidFill>
                <a:cs typeface="Arial" pitchFamily="34" charset="0"/>
              </a:rPr>
              <a:t>–</a:t>
            </a:r>
            <a:r>
              <a:rPr lang="ru-RU" smtClean="0">
                <a:solidFill>
                  <a:srgbClr val="002060"/>
                </a:solidFill>
                <a:latin typeface="Calibri" pitchFamily="34" charset="0"/>
              </a:rPr>
              <a:t> </a:t>
            </a:r>
            <a:r>
              <a:rPr lang="ru-RU">
                <a:solidFill>
                  <a:srgbClr val="002060"/>
                </a:solidFill>
                <a:latin typeface="Calibri" pitchFamily="34" charset="0"/>
              </a:rPr>
              <a:t>7-10 МПа. </a:t>
            </a:r>
          </a:p>
          <a:p>
            <a:pPr algn="just">
              <a:spcAft>
                <a:spcPts val="1200"/>
              </a:spcAft>
            </a:pPr>
            <a:r>
              <a:rPr lang="ru-RU">
                <a:solidFill>
                  <a:srgbClr val="002060"/>
                </a:solidFill>
                <a:latin typeface="Calibri" pitchFamily="34" charset="0"/>
              </a:rPr>
              <a:t>Продолжительность вулканизации при заданной температуре процесса должна соответствовать оптимуму. </a:t>
            </a:r>
          </a:p>
        </p:txBody>
      </p:sp>
      <p:sp>
        <p:nvSpPr>
          <p:cNvPr id="3" name="Номер слайда 2"/>
          <p:cNvSpPr>
            <a:spLocks noGrp="1"/>
          </p:cNvSpPr>
          <p:nvPr>
            <p:ph type="sldNum" sz="quarter" idx="12"/>
          </p:nvPr>
        </p:nvSpPr>
        <p:spPr/>
        <p:txBody>
          <a:bodyPr/>
          <a:lstStyle/>
          <a:p>
            <a:pPr>
              <a:defRPr/>
            </a:pPr>
            <a:fld id="{44D06282-8F43-40BA-B7A7-12D0A3D141B6}" type="slidenum">
              <a:rPr lang="ru-RU"/>
              <a:pPr>
                <a:defRPr/>
              </a:pPr>
              <a:t>83</a:t>
            </a:fld>
            <a:endParaRPr lang="ru-RU"/>
          </a:p>
        </p:txBody>
      </p:sp>
      <p:grpSp>
        <p:nvGrpSpPr>
          <p:cNvPr id="9" name="Группа 7"/>
          <p:cNvGrpSpPr/>
          <p:nvPr/>
        </p:nvGrpSpPr>
        <p:grpSpPr>
          <a:xfrm>
            <a:off x="-32" y="0"/>
            <a:ext cx="9144032" cy="642918"/>
            <a:chOff x="-32" y="0"/>
            <a:chExt cx="9144032" cy="642918"/>
          </a:xfrm>
          <a:solidFill>
            <a:schemeClr val="tx2">
              <a:lumMod val="20000"/>
              <a:lumOff val="80000"/>
            </a:schemeClr>
          </a:solidFill>
          <a:effectLst/>
        </p:grpSpPr>
        <p:grpSp>
          <p:nvGrpSpPr>
            <p:cNvPr id="10" name="Группа 4"/>
            <p:cNvGrpSpPr/>
            <p:nvPr/>
          </p:nvGrpSpPr>
          <p:grpSpPr>
            <a:xfrm>
              <a:off x="0" y="0"/>
              <a:ext cx="9144000" cy="642918"/>
              <a:chOff x="0" y="0"/>
              <a:chExt cx="9144000" cy="642918"/>
            </a:xfrm>
            <a:grpFill/>
          </p:grpSpPr>
          <p:sp>
            <p:nvSpPr>
              <p:cNvPr id="12" name="Прямоугольник 1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1" name="Рисунок 10"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Прямоугольник 1"/>
          <p:cNvSpPr>
            <a:spLocks noChangeArrowheads="1"/>
          </p:cNvSpPr>
          <p:nvPr/>
        </p:nvSpPr>
        <p:spPr bwMode="auto">
          <a:xfrm>
            <a:off x="216000" y="1080000"/>
            <a:ext cx="8640000" cy="4062651"/>
          </a:xfrm>
          <a:prstGeom prst="rect">
            <a:avLst/>
          </a:prstGeom>
          <a:noFill/>
          <a:ln w="9525">
            <a:noFill/>
            <a:miter lim="800000"/>
            <a:headEnd/>
            <a:tailEnd/>
          </a:ln>
        </p:spPr>
        <p:txBody>
          <a:bodyPr wrap="square">
            <a:spAutoFit/>
          </a:bodyPr>
          <a:lstStyle/>
          <a:p>
            <a:pPr algn="just">
              <a:spcAft>
                <a:spcPts val="1200"/>
              </a:spcAft>
              <a:defRPr/>
            </a:pPr>
            <a:r>
              <a:rPr lang="ru-RU" b="1" smtClean="0">
                <a:solidFill>
                  <a:srgbClr val="0B02C6"/>
                </a:solidFill>
                <a:latin typeface="Calibri" pitchFamily="34" charset="0"/>
                <a:cs typeface="Arial" pitchFamily="34" charset="0"/>
              </a:rPr>
              <a:t>При выборе вулканизационной среды необходимо знать теплофизические свойства и их влияние на свойства резиновых смесей и резин. </a:t>
            </a:r>
          </a:p>
          <a:p>
            <a:pPr algn="just">
              <a:spcAft>
                <a:spcPts val="1200"/>
              </a:spcAft>
              <a:defRPr/>
            </a:pPr>
            <a:r>
              <a:rPr lang="ru-RU" b="1" smtClean="0">
                <a:solidFill>
                  <a:srgbClr val="002060"/>
                </a:solidFill>
                <a:latin typeface="Calibri" pitchFamily="34" charset="0"/>
                <a:cs typeface="Arial" pitchFamily="34" charset="0"/>
              </a:rPr>
              <a:t> Теплоносители: </a:t>
            </a:r>
          </a:p>
          <a:p>
            <a:pPr algn="just">
              <a:spcAft>
                <a:spcPts val="1200"/>
              </a:spcAft>
              <a:defRPr/>
            </a:pPr>
            <a:r>
              <a:rPr lang="ru-RU" smtClean="0">
                <a:solidFill>
                  <a:srgbClr val="002060"/>
                </a:solidFill>
                <a:latin typeface="Calibri" pitchFamily="34" charset="0"/>
                <a:cs typeface="Arial" pitchFamily="34" charset="0"/>
              </a:rPr>
              <a:t>• Насыщенный водяной пар; </a:t>
            </a:r>
          </a:p>
          <a:p>
            <a:pPr algn="just">
              <a:spcAft>
                <a:spcPts val="1200"/>
              </a:spcAft>
              <a:defRPr/>
            </a:pPr>
            <a:r>
              <a:rPr lang="ru-RU" smtClean="0">
                <a:solidFill>
                  <a:srgbClr val="002060"/>
                </a:solidFill>
                <a:latin typeface="Calibri" pitchFamily="34" charset="0"/>
                <a:cs typeface="Arial" pitchFamily="34" charset="0"/>
              </a:rPr>
              <a:t>• Перегретая вода (используют, когда нет возможности использовать пар, а также для создания давления внутри пресс-форм); </a:t>
            </a:r>
          </a:p>
          <a:p>
            <a:pPr algn="just">
              <a:spcAft>
                <a:spcPts val="1200"/>
              </a:spcAft>
              <a:defRPr/>
            </a:pPr>
            <a:r>
              <a:rPr lang="ru-RU" smtClean="0">
                <a:solidFill>
                  <a:srgbClr val="002060"/>
                </a:solidFill>
                <a:latin typeface="Calibri" pitchFamily="34" charset="0"/>
                <a:cs typeface="Arial" pitchFamily="34" charset="0"/>
              </a:rPr>
              <a:t>• Электронагрев (применяется при высокотемпературной вулканизации)</a:t>
            </a:r>
          </a:p>
          <a:p>
            <a:pPr algn="just">
              <a:spcAft>
                <a:spcPts val="1200"/>
              </a:spcAft>
              <a:defRPr/>
            </a:pPr>
            <a:r>
              <a:rPr lang="ru-RU" smtClean="0">
                <a:solidFill>
                  <a:srgbClr val="002060"/>
                </a:solidFill>
                <a:latin typeface="Calibri" pitchFamily="34" charset="0"/>
                <a:cs typeface="Arial" pitchFamily="34" charset="0"/>
              </a:rPr>
              <a:t> Т = 180-220 </a:t>
            </a:r>
            <a:r>
              <a:rPr lang="ru-RU" smtClean="0">
                <a:solidFill>
                  <a:srgbClr val="002060"/>
                </a:solidFill>
                <a:latin typeface="Calibri" pitchFamily="34" charset="0"/>
                <a:cs typeface="Times New Roman" pitchFamily="18" charset="0"/>
              </a:rPr>
              <a:t>°С</a:t>
            </a:r>
            <a:r>
              <a:rPr lang="ru-RU" smtClean="0">
                <a:solidFill>
                  <a:srgbClr val="002060"/>
                </a:solidFill>
                <a:latin typeface="Calibri" pitchFamily="34" charset="0"/>
                <a:cs typeface="Arial" pitchFamily="34" charset="0"/>
              </a:rPr>
              <a:t>; </a:t>
            </a:r>
          </a:p>
          <a:p>
            <a:pPr algn="just">
              <a:spcAft>
                <a:spcPts val="1200"/>
              </a:spcAft>
              <a:defRPr/>
            </a:pPr>
            <a:r>
              <a:rPr lang="ru-RU" smtClean="0">
                <a:solidFill>
                  <a:srgbClr val="002060"/>
                </a:solidFill>
                <a:latin typeface="Calibri" pitchFamily="34" charset="0"/>
                <a:cs typeface="Arial" pitchFamily="34" charset="0"/>
              </a:rPr>
              <a:t>• Горячий воздух (применяется ограниченно, потому что при контакте с горячим воздухом происходит окисление каучуков, горячий воздух обладает низкой теплоемкостью (энтальпией) коэффициент теплоотдачи от горячего воздуха).</a:t>
            </a:r>
            <a:endParaRPr lang="ru-RU">
              <a:solidFill>
                <a:srgbClr val="002060"/>
              </a:solidFill>
              <a:latin typeface="Calibri" pitchFamily="34" charset="0"/>
              <a:cs typeface="Arial" pitchFamily="34" charset="0"/>
            </a:endParaRPr>
          </a:p>
        </p:txBody>
      </p:sp>
      <p:sp>
        <p:nvSpPr>
          <p:cNvPr id="3" name="Номер слайда 2"/>
          <p:cNvSpPr>
            <a:spLocks noGrp="1"/>
          </p:cNvSpPr>
          <p:nvPr>
            <p:ph type="sldNum" sz="quarter" idx="12"/>
          </p:nvPr>
        </p:nvSpPr>
        <p:spPr/>
        <p:txBody>
          <a:bodyPr/>
          <a:lstStyle/>
          <a:p>
            <a:pPr>
              <a:defRPr/>
            </a:pPr>
            <a:fld id="{2A27A739-5EC3-4A5A-B917-063F7765A121}" type="slidenum">
              <a:rPr lang="ru-RU"/>
              <a:pPr>
                <a:defRPr/>
              </a:pPr>
              <a:t>84</a:t>
            </a:fld>
            <a:endParaRPr lang="ru-RU"/>
          </a:p>
        </p:txBody>
      </p:sp>
      <p:sp>
        <p:nvSpPr>
          <p:cNvPr id="10" name="TextBox 9"/>
          <p:cNvSpPr txBox="1"/>
          <p:nvPr/>
        </p:nvSpPr>
        <p:spPr>
          <a:xfrm>
            <a:off x="3081788" y="714356"/>
            <a:ext cx="2723823" cy="369332"/>
          </a:xfrm>
          <a:prstGeom prst="rect">
            <a:avLst/>
          </a:prstGeom>
          <a:noFill/>
        </p:spPr>
        <p:txBody>
          <a:bodyPr wrap="none" rtlCol="0">
            <a:spAutoFit/>
          </a:bodyPr>
          <a:lstStyle/>
          <a:p>
            <a:pPr algn="ctr">
              <a:defRPr/>
            </a:pPr>
            <a:r>
              <a:rPr lang="ru-RU" b="1" smtClean="0">
                <a:solidFill>
                  <a:srgbClr val="C00000"/>
                </a:solidFill>
                <a:latin typeface="Calibri" pitchFamily="34" charset="0"/>
                <a:cs typeface="Arial" pitchFamily="34" charset="0"/>
              </a:rPr>
              <a:t>Вулканизационная среда</a:t>
            </a:r>
            <a:endParaRPr lang="ru-RU" b="1">
              <a:solidFill>
                <a:srgbClr val="C00000"/>
              </a:solidFill>
              <a:latin typeface="Calibri" pitchFamily="34" charset="0"/>
              <a:cs typeface="Arial" pitchFamily="34" charset="0"/>
            </a:endParaRPr>
          </a:p>
        </p:txBody>
      </p:sp>
      <p:grpSp>
        <p:nvGrpSpPr>
          <p:cNvPr id="11" name="Группа 7"/>
          <p:cNvGrpSpPr/>
          <p:nvPr/>
        </p:nvGrpSpPr>
        <p:grpSpPr>
          <a:xfrm>
            <a:off x="-32" y="0"/>
            <a:ext cx="9144032" cy="642918"/>
            <a:chOff x="-32" y="0"/>
            <a:chExt cx="9144032" cy="642918"/>
          </a:xfrm>
          <a:solidFill>
            <a:schemeClr val="tx2">
              <a:lumMod val="20000"/>
              <a:lumOff val="80000"/>
            </a:schemeClr>
          </a:solidFill>
          <a:effectLst/>
        </p:grpSpPr>
        <p:grpSp>
          <p:nvGrpSpPr>
            <p:cNvPr id="12" name="Группа 4"/>
            <p:cNvGrpSpPr/>
            <p:nvPr/>
          </p:nvGrpSpPr>
          <p:grpSpPr>
            <a:xfrm>
              <a:off x="0" y="0"/>
              <a:ext cx="9144000" cy="642918"/>
              <a:chOff x="0" y="0"/>
              <a:chExt cx="9144000" cy="642918"/>
            </a:xfrm>
            <a:grpFill/>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3" name="Рисунок 12"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6000" y="720000"/>
            <a:ext cx="8640000" cy="5893921"/>
          </a:xfrm>
          <a:prstGeom prst="rect">
            <a:avLst/>
          </a:prstGeom>
        </p:spPr>
        <p:txBody>
          <a:bodyPr wrap="square">
            <a:spAutoFit/>
          </a:bodyPr>
          <a:lstStyle/>
          <a:p>
            <a:pPr algn="just" fontAlgn="auto">
              <a:spcBef>
                <a:spcPts val="0"/>
              </a:spcBef>
              <a:spcAft>
                <a:spcPts val="600"/>
              </a:spcAft>
              <a:defRPr/>
            </a:pPr>
            <a:r>
              <a:rPr lang="ru-RU">
                <a:solidFill>
                  <a:srgbClr val="0B02C6"/>
                </a:solidFill>
                <a:latin typeface="+mn-lt"/>
                <a:cs typeface="Arial" pitchFamily="34" charset="0"/>
              </a:rPr>
              <a:t>На получение высококачественных резиновых деталей с необходимыми физико-механическими свойствами большое влияние оказывают конструкция и материал вулканизационной формы.</a:t>
            </a:r>
          </a:p>
          <a:p>
            <a:pPr algn="just" fontAlgn="auto">
              <a:spcBef>
                <a:spcPts val="0"/>
              </a:spcBef>
              <a:spcAft>
                <a:spcPts val="600"/>
              </a:spcAft>
              <a:defRPr/>
            </a:pPr>
            <a:r>
              <a:rPr lang="ru-RU" smtClean="0">
                <a:solidFill>
                  <a:srgbClr val="002060"/>
                </a:solidFill>
                <a:latin typeface="+mn-lt"/>
                <a:cs typeface="Arial" pitchFamily="34" charset="0"/>
              </a:rPr>
              <a:t>Правильно </a:t>
            </a:r>
            <a:r>
              <a:rPr lang="ru-RU">
                <a:solidFill>
                  <a:srgbClr val="002060"/>
                </a:solidFill>
                <a:latin typeface="+mn-lt"/>
                <a:cs typeface="Arial" pitchFamily="34" charset="0"/>
              </a:rPr>
              <a:t>спроектированная и изготовленная форма должна обеспечивать:</a:t>
            </a:r>
          </a:p>
          <a:p>
            <a:pPr algn="just" fontAlgn="auto">
              <a:spcBef>
                <a:spcPts val="0"/>
              </a:spcBef>
              <a:spcAft>
                <a:spcPts val="600"/>
              </a:spcAft>
              <a:buFont typeface="+mj-lt"/>
              <a:buAutoNum type="arabicPeriod"/>
              <a:defRPr/>
            </a:pPr>
            <a:r>
              <a:rPr lang="ru-RU" smtClean="0">
                <a:solidFill>
                  <a:srgbClr val="002060"/>
                </a:solidFill>
                <a:latin typeface="+mn-lt"/>
                <a:cs typeface="Arial" pitchFamily="34" charset="0"/>
              </a:rPr>
              <a:t> получение </a:t>
            </a:r>
            <a:r>
              <a:rPr lang="ru-RU">
                <a:solidFill>
                  <a:srgbClr val="002060"/>
                </a:solidFill>
                <a:latin typeface="+mn-lt"/>
                <a:cs typeface="Arial" pitchFamily="34" charset="0"/>
              </a:rPr>
              <a:t>резиновых и резино-металлических деталей заданной конфигурации и размеров;</a:t>
            </a:r>
          </a:p>
          <a:p>
            <a:pPr algn="just" fontAlgn="auto">
              <a:spcBef>
                <a:spcPts val="0"/>
              </a:spcBef>
              <a:spcAft>
                <a:spcPts val="600"/>
              </a:spcAft>
              <a:buFont typeface="+mj-lt"/>
              <a:buAutoNum type="arabicPeriod"/>
              <a:defRPr/>
            </a:pPr>
            <a:r>
              <a:rPr lang="ru-RU" smtClean="0">
                <a:solidFill>
                  <a:srgbClr val="002060"/>
                </a:solidFill>
                <a:latin typeface="+mn-lt"/>
                <a:cs typeface="Arial" pitchFamily="34" charset="0"/>
              </a:rPr>
              <a:t> быстрое </a:t>
            </a:r>
            <a:r>
              <a:rPr lang="ru-RU">
                <a:solidFill>
                  <a:srgbClr val="002060"/>
                </a:solidFill>
                <a:latin typeface="+mn-lt"/>
                <a:cs typeface="Arial" pitchFamily="34" charset="0"/>
              </a:rPr>
              <a:t>и полное заполнение полости формы резиновой смесью;</a:t>
            </a:r>
          </a:p>
          <a:p>
            <a:pPr algn="just" fontAlgn="auto">
              <a:spcBef>
                <a:spcPts val="0"/>
              </a:spcBef>
              <a:spcAft>
                <a:spcPts val="600"/>
              </a:spcAft>
              <a:buFont typeface="+mj-lt"/>
              <a:buAutoNum type="arabicPeriod"/>
              <a:defRPr/>
            </a:pPr>
            <a:r>
              <a:rPr lang="ru-RU" smtClean="0">
                <a:solidFill>
                  <a:srgbClr val="002060"/>
                </a:solidFill>
                <a:latin typeface="+mn-lt"/>
                <a:cs typeface="Arial" pitchFamily="34" charset="0"/>
              </a:rPr>
              <a:t> быструю </a:t>
            </a:r>
            <a:r>
              <a:rPr lang="ru-RU">
                <a:solidFill>
                  <a:srgbClr val="002060"/>
                </a:solidFill>
                <a:latin typeface="+mn-lt"/>
                <a:cs typeface="Arial" pitchFamily="34" charset="0"/>
              </a:rPr>
              <a:t>и удобную сборку и разборку формы, закладку заготовки, выемку          вулканизованного изделия и очистку формы;</a:t>
            </a:r>
          </a:p>
          <a:p>
            <a:pPr algn="just" fontAlgn="auto">
              <a:spcBef>
                <a:spcPts val="0"/>
              </a:spcBef>
              <a:spcAft>
                <a:spcPts val="600"/>
              </a:spcAft>
              <a:buFont typeface="+mj-lt"/>
              <a:buAutoNum type="arabicPeriod"/>
              <a:defRPr/>
            </a:pPr>
            <a:r>
              <a:rPr lang="ru-RU" smtClean="0">
                <a:solidFill>
                  <a:srgbClr val="002060"/>
                </a:solidFill>
                <a:latin typeface="+mn-lt"/>
                <a:cs typeface="Arial" pitchFamily="34" charset="0"/>
              </a:rPr>
              <a:t> прием </a:t>
            </a:r>
            <a:r>
              <a:rPr lang="ru-RU">
                <a:solidFill>
                  <a:srgbClr val="002060"/>
                </a:solidFill>
                <a:latin typeface="+mn-lt"/>
                <a:cs typeface="Arial" pitchFamily="34" charset="0"/>
              </a:rPr>
              <a:t>выпрессовок и легкое удаление заусенцев, не нарушающее рабочих кромок и поверхностей резиновой детали.</a:t>
            </a:r>
          </a:p>
          <a:p>
            <a:pPr algn="just" fontAlgn="auto">
              <a:spcBef>
                <a:spcPts val="0"/>
              </a:spcBef>
              <a:spcAft>
                <a:spcPts val="600"/>
              </a:spcAft>
              <a:buFont typeface="+mj-lt"/>
              <a:buAutoNum type="arabicPeriod"/>
              <a:defRPr/>
            </a:pPr>
            <a:r>
              <a:rPr lang="ru-RU" smtClean="0">
                <a:solidFill>
                  <a:srgbClr val="002060"/>
                </a:solidFill>
                <a:latin typeface="+mn-lt"/>
                <a:cs typeface="Arial" pitchFamily="34" charset="0"/>
              </a:rPr>
              <a:t> вулканизационные </a:t>
            </a:r>
            <a:r>
              <a:rPr lang="ru-RU">
                <a:solidFill>
                  <a:srgbClr val="002060"/>
                </a:solidFill>
                <a:latin typeface="+mn-lt"/>
                <a:cs typeface="Arial" pitchFamily="34" charset="0"/>
              </a:rPr>
              <a:t>формы изготовляются обычно из углеродистых сталей. </a:t>
            </a:r>
          </a:p>
          <a:p>
            <a:pPr algn="just" fontAlgn="auto">
              <a:spcBef>
                <a:spcPts val="0"/>
              </a:spcBef>
              <a:spcAft>
                <a:spcPts val="600"/>
              </a:spcAft>
              <a:defRPr/>
            </a:pPr>
            <a:r>
              <a:rPr lang="ru-RU" smtClean="0">
                <a:solidFill>
                  <a:srgbClr val="002060"/>
                </a:solidFill>
                <a:latin typeface="+mn-lt"/>
                <a:cs typeface="Arial" pitchFamily="34" charset="0"/>
              </a:rPr>
              <a:t>Применение </a:t>
            </a:r>
            <a:r>
              <a:rPr lang="ru-RU">
                <a:solidFill>
                  <a:srgbClr val="002060"/>
                </a:solidFill>
                <a:latin typeface="+mn-lt"/>
                <a:cs typeface="Arial" pitchFamily="34" charset="0"/>
              </a:rPr>
              <a:t>легированных сталей диктуется их стойкостью против коррозии, которая может иметь место под влиянием химически активных ингредиентов, входящих в состав резиновой смеси, или от атмосферного воздействия. Для получения резиновых деталей с чистыми и гладкими поверхностями внутренние полости пресс-форм должны быть хорошо обработаны и отшлифованы. С целью повышения качества резиновых деталей и увеличения сроков службы пресс-форм их рабочие поверхности хромируются.</a:t>
            </a:r>
          </a:p>
        </p:txBody>
      </p:sp>
      <p:sp>
        <p:nvSpPr>
          <p:cNvPr id="3" name="Номер слайда 2"/>
          <p:cNvSpPr>
            <a:spLocks noGrp="1"/>
          </p:cNvSpPr>
          <p:nvPr>
            <p:ph type="sldNum" sz="quarter" idx="12"/>
          </p:nvPr>
        </p:nvSpPr>
        <p:spPr/>
        <p:txBody>
          <a:bodyPr/>
          <a:lstStyle/>
          <a:p>
            <a:pPr>
              <a:defRPr/>
            </a:pPr>
            <a:fld id="{59AE7806-D4B2-4427-91E9-3D20BC57CD6E}" type="slidenum">
              <a:rPr lang="ru-RU"/>
              <a:pPr>
                <a:defRPr/>
              </a:pPr>
              <a:t>85</a:t>
            </a:fld>
            <a:endParaRPr lang="ru-RU"/>
          </a:p>
        </p:txBody>
      </p:sp>
      <p:grpSp>
        <p:nvGrpSpPr>
          <p:cNvPr id="9" name="Группа 7"/>
          <p:cNvGrpSpPr/>
          <p:nvPr/>
        </p:nvGrpSpPr>
        <p:grpSpPr>
          <a:xfrm>
            <a:off x="-32" y="0"/>
            <a:ext cx="9144032" cy="642918"/>
            <a:chOff x="-32" y="0"/>
            <a:chExt cx="9144032" cy="642918"/>
          </a:xfrm>
          <a:solidFill>
            <a:schemeClr val="tx2">
              <a:lumMod val="20000"/>
              <a:lumOff val="80000"/>
            </a:schemeClr>
          </a:solidFill>
          <a:effectLst/>
        </p:grpSpPr>
        <p:grpSp>
          <p:nvGrpSpPr>
            <p:cNvPr id="10" name="Группа 4"/>
            <p:cNvGrpSpPr/>
            <p:nvPr/>
          </p:nvGrpSpPr>
          <p:grpSpPr>
            <a:xfrm>
              <a:off x="0" y="0"/>
              <a:ext cx="9144000" cy="642918"/>
              <a:chOff x="0" y="0"/>
              <a:chExt cx="9144000" cy="642918"/>
            </a:xfrm>
            <a:grpFill/>
          </p:grpSpPr>
          <p:sp>
            <p:nvSpPr>
              <p:cNvPr id="12" name="Прямоугольник 1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1" name="Рисунок 10"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Прямоугольник 1"/>
          <p:cNvSpPr>
            <a:spLocks noChangeArrowheads="1"/>
          </p:cNvSpPr>
          <p:nvPr/>
        </p:nvSpPr>
        <p:spPr bwMode="auto">
          <a:xfrm>
            <a:off x="216000" y="1366613"/>
            <a:ext cx="8640000" cy="3600986"/>
          </a:xfrm>
          <a:prstGeom prst="rect">
            <a:avLst/>
          </a:prstGeom>
          <a:noFill/>
          <a:ln w="9525">
            <a:noFill/>
            <a:miter lim="800000"/>
            <a:headEnd/>
            <a:tailEnd/>
          </a:ln>
        </p:spPr>
        <p:txBody>
          <a:bodyPr wrap="square">
            <a:spAutoFit/>
          </a:bodyPr>
          <a:lstStyle/>
          <a:p>
            <a:pPr algn="just">
              <a:spcAft>
                <a:spcPts val="1200"/>
              </a:spcAft>
            </a:pPr>
            <a:r>
              <a:rPr lang="ru-RU" smtClean="0">
                <a:solidFill>
                  <a:srgbClr val="002060"/>
                </a:solidFill>
                <a:latin typeface="Calibri" pitchFamily="34" charset="0"/>
              </a:rPr>
              <a:t>В формах для прессования (пресс-формах) получают изделия массой от нескольких граммов до 5-10 килограмм, простой и сложной конфигурации, с металлической арматурой, мало- и  крупногабаритные, плоские и объемные, т.е. очень разнообразные.</a:t>
            </a:r>
          </a:p>
          <a:p>
            <a:pPr algn="just">
              <a:spcAft>
                <a:spcPts val="600"/>
              </a:spcAft>
            </a:pPr>
            <a:r>
              <a:rPr lang="ru-RU" b="1" smtClean="0">
                <a:solidFill>
                  <a:srgbClr val="002060"/>
                </a:solidFill>
                <a:latin typeface="Calibri" pitchFamily="34" charset="0"/>
              </a:rPr>
              <a:t>Пресс-формы должны обеспечить</a:t>
            </a:r>
            <a:r>
              <a:rPr lang="ru-RU" smtClean="0">
                <a:solidFill>
                  <a:srgbClr val="002060"/>
                </a:solidFill>
                <a:latin typeface="Calibri" pitchFamily="34" charset="0"/>
              </a:rPr>
              <a:t>: </a:t>
            </a:r>
            <a:endParaRPr lang="en-US" smtClean="0">
              <a:solidFill>
                <a:srgbClr val="002060"/>
              </a:solidFill>
              <a:latin typeface="Calibri" pitchFamily="34" charset="0"/>
            </a:endParaRPr>
          </a:p>
          <a:p>
            <a:pPr algn="just">
              <a:spcAft>
                <a:spcPts val="600"/>
              </a:spcAft>
              <a:buFontTx/>
              <a:buChar char="•"/>
            </a:pPr>
            <a:r>
              <a:rPr lang="ru-RU" smtClean="0">
                <a:solidFill>
                  <a:srgbClr val="002060"/>
                </a:solidFill>
                <a:latin typeface="Calibri" pitchFamily="34" charset="0"/>
              </a:rPr>
              <a:t>перевод массы в вязкотекучее  состояние; </a:t>
            </a:r>
            <a:endParaRPr lang="en-US" smtClean="0">
              <a:solidFill>
                <a:srgbClr val="002060"/>
              </a:solidFill>
              <a:latin typeface="Calibri" pitchFamily="34" charset="0"/>
            </a:endParaRPr>
          </a:p>
          <a:p>
            <a:pPr algn="just">
              <a:spcAft>
                <a:spcPts val="600"/>
              </a:spcAft>
              <a:buFontTx/>
              <a:buChar char="•"/>
            </a:pPr>
            <a:r>
              <a:rPr lang="ru-RU" smtClean="0">
                <a:solidFill>
                  <a:srgbClr val="002060"/>
                </a:solidFill>
                <a:latin typeface="Calibri" pitchFamily="34" charset="0"/>
              </a:rPr>
              <a:t>деформирование массы и придание ей требуемой конфигурации (соответствующей полости, образующейся в замкнутой форме); </a:t>
            </a:r>
            <a:endParaRPr lang="en-US" smtClean="0">
              <a:solidFill>
                <a:srgbClr val="002060"/>
              </a:solidFill>
              <a:latin typeface="Calibri" pitchFamily="34" charset="0"/>
            </a:endParaRPr>
          </a:p>
          <a:p>
            <a:pPr algn="just">
              <a:spcAft>
                <a:spcPts val="600"/>
              </a:spcAft>
              <a:buFontTx/>
              <a:buChar char="•"/>
            </a:pPr>
            <a:r>
              <a:rPr lang="ru-RU" smtClean="0">
                <a:solidFill>
                  <a:srgbClr val="002060"/>
                </a:solidFill>
                <a:latin typeface="Calibri" pitchFamily="34" charset="0"/>
              </a:rPr>
              <a:t>фиксацию этой конфигурации, т.е. изделия; извлечение, удаление</a:t>
            </a:r>
            <a:r>
              <a:rPr lang="en-US" smtClean="0">
                <a:solidFill>
                  <a:srgbClr val="002060"/>
                </a:solidFill>
                <a:latin typeface="Calibri" pitchFamily="34" charset="0"/>
              </a:rPr>
              <a:t> </a:t>
            </a:r>
            <a:r>
              <a:rPr lang="ru-RU" smtClean="0">
                <a:solidFill>
                  <a:srgbClr val="002060"/>
                </a:solidFill>
                <a:latin typeface="Calibri" pitchFamily="34" charset="0"/>
              </a:rPr>
              <a:t>отпрессованного изделия из рабочей зоны. </a:t>
            </a:r>
          </a:p>
          <a:p>
            <a:pPr algn="just"/>
            <a:endParaRPr lang="en-US">
              <a:solidFill>
                <a:srgbClr val="002060"/>
              </a:solidFill>
              <a:latin typeface="Calibri" pitchFamily="34" charset="0"/>
            </a:endParaRPr>
          </a:p>
        </p:txBody>
      </p:sp>
      <p:sp>
        <p:nvSpPr>
          <p:cNvPr id="3" name="Номер слайда 2"/>
          <p:cNvSpPr>
            <a:spLocks noGrp="1"/>
          </p:cNvSpPr>
          <p:nvPr>
            <p:ph type="sldNum" sz="quarter" idx="12"/>
          </p:nvPr>
        </p:nvSpPr>
        <p:spPr/>
        <p:txBody>
          <a:bodyPr/>
          <a:lstStyle/>
          <a:p>
            <a:pPr>
              <a:defRPr/>
            </a:pPr>
            <a:fld id="{2A27A739-5EC3-4A5A-B917-063F7765A121}" type="slidenum">
              <a:rPr lang="ru-RU"/>
              <a:pPr>
                <a:defRPr/>
              </a:pPr>
              <a:t>86</a:t>
            </a:fld>
            <a:endParaRPr lang="ru-RU"/>
          </a:p>
        </p:txBody>
      </p:sp>
      <p:sp>
        <p:nvSpPr>
          <p:cNvPr id="10" name="TextBox 9"/>
          <p:cNvSpPr txBox="1"/>
          <p:nvPr/>
        </p:nvSpPr>
        <p:spPr>
          <a:xfrm>
            <a:off x="1574773" y="714356"/>
            <a:ext cx="5737853" cy="646331"/>
          </a:xfrm>
          <a:prstGeom prst="rect">
            <a:avLst/>
          </a:prstGeom>
          <a:noFill/>
        </p:spPr>
        <p:txBody>
          <a:bodyPr wrap="none" rtlCol="0">
            <a:spAutoFit/>
          </a:bodyPr>
          <a:lstStyle/>
          <a:p>
            <a:pPr algn="ctr"/>
            <a:r>
              <a:rPr lang="ru-RU" b="1" smtClean="0">
                <a:solidFill>
                  <a:srgbClr val="CC0000"/>
                </a:solidFill>
                <a:latin typeface="Calibri" pitchFamily="34" charset="0"/>
              </a:rPr>
              <a:t>Технологические процессы изготовления и материалы </a:t>
            </a:r>
          </a:p>
          <a:p>
            <a:pPr algn="ctr"/>
            <a:r>
              <a:rPr lang="ru-RU" b="1" smtClean="0">
                <a:solidFill>
                  <a:srgbClr val="CC0000"/>
                </a:solidFill>
                <a:latin typeface="Calibri" pitchFamily="34" charset="0"/>
              </a:rPr>
              <a:t>формообразующих деталей пресс-форм</a:t>
            </a:r>
            <a:r>
              <a:rPr lang="ru-RU" smtClean="0">
                <a:solidFill>
                  <a:srgbClr val="CC0000"/>
                </a:solidFill>
                <a:latin typeface="Calibri" pitchFamily="34" charset="0"/>
              </a:rPr>
              <a:t> </a:t>
            </a:r>
            <a:endParaRPr lang="ru-RU">
              <a:solidFill>
                <a:srgbClr val="CC0000"/>
              </a:solidFill>
              <a:latin typeface="Calibri" pitchFamily="34" charset="0"/>
            </a:endParaRPr>
          </a:p>
        </p:txBody>
      </p:sp>
      <p:pic>
        <p:nvPicPr>
          <p:cNvPr id="11" name="Picture 2"/>
          <p:cNvPicPr>
            <a:picLocks noChangeAspect="1" noChangeArrowheads="1"/>
          </p:cNvPicPr>
          <p:nvPr/>
        </p:nvPicPr>
        <p:blipFill>
          <a:blip r:embed="rId4" cstate="print"/>
          <a:srcRect/>
          <a:stretch>
            <a:fillRect/>
          </a:stretch>
        </p:blipFill>
        <p:spPr bwMode="auto">
          <a:xfrm>
            <a:off x="6429388" y="2285992"/>
            <a:ext cx="2107143" cy="1119048"/>
          </a:xfrm>
          <a:prstGeom prst="rect">
            <a:avLst/>
          </a:prstGeom>
          <a:noFill/>
          <a:ln w="9525">
            <a:noFill/>
            <a:miter lim="800000"/>
            <a:headEnd/>
            <a:tailEnd/>
          </a:ln>
        </p:spPr>
      </p:pic>
      <p:pic>
        <p:nvPicPr>
          <p:cNvPr id="12" name="Picture 7" descr="DSC00322"/>
          <p:cNvPicPr>
            <a:picLocks noChangeAspect="1" noChangeArrowheads="1"/>
          </p:cNvPicPr>
          <p:nvPr/>
        </p:nvPicPr>
        <p:blipFill>
          <a:blip r:embed="rId5" cstate="print"/>
          <a:srcRect/>
          <a:stretch>
            <a:fillRect/>
          </a:stretch>
        </p:blipFill>
        <p:spPr bwMode="auto">
          <a:xfrm>
            <a:off x="3286116" y="4714884"/>
            <a:ext cx="2401263" cy="1800000"/>
          </a:xfrm>
          <a:prstGeom prst="rect">
            <a:avLst/>
          </a:prstGeom>
          <a:noFill/>
          <a:ln w="9525">
            <a:noFill/>
            <a:miter lim="800000"/>
            <a:headEnd/>
            <a:tailEnd/>
          </a:ln>
        </p:spPr>
      </p:pic>
      <p:pic>
        <p:nvPicPr>
          <p:cNvPr id="13" name="Picture 9" descr="5"/>
          <p:cNvPicPr>
            <a:picLocks noChangeAspect="1" noChangeArrowheads="1"/>
          </p:cNvPicPr>
          <p:nvPr/>
        </p:nvPicPr>
        <p:blipFill>
          <a:blip r:embed="rId6" cstate="print"/>
          <a:srcRect/>
          <a:stretch>
            <a:fillRect/>
          </a:stretch>
        </p:blipFill>
        <p:spPr bwMode="auto">
          <a:xfrm>
            <a:off x="6215074" y="4286256"/>
            <a:ext cx="1671638" cy="2232025"/>
          </a:xfrm>
          <a:prstGeom prst="rect">
            <a:avLst/>
          </a:prstGeom>
          <a:noFill/>
          <a:ln w="9525">
            <a:noFill/>
            <a:miter lim="800000"/>
            <a:headEnd/>
            <a:tailEnd/>
          </a:ln>
        </p:spPr>
      </p:pic>
      <p:pic>
        <p:nvPicPr>
          <p:cNvPr id="14" name="Picture 3"/>
          <p:cNvPicPr>
            <a:picLocks noChangeAspect="1" noChangeArrowheads="1"/>
          </p:cNvPicPr>
          <p:nvPr/>
        </p:nvPicPr>
        <p:blipFill>
          <a:blip r:embed="rId7" cstate="print"/>
          <a:srcRect/>
          <a:stretch>
            <a:fillRect/>
          </a:stretch>
        </p:blipFill>
        <p:spPr bwMode="auto">
          <a:xfrm>
            <a:off x="357158" y="4714884"/>
            <a:ext cx="2488230" cy="1800000"/>
          </a:xfrm>
          <a:prstGeom prst="rect">
            <a:avLst/>
          </a:prstGeom>
          <a:noFill/>
          <a:ln w="9525">
            <a:noFill/>
            <a:miter lim="800000"/>
            <a:headEnd/>
            <a:tailEnd/>
          </a:ln>
        </p:spPr>
      </p:pic>
      <p:grpSp>
        <p:nvGrpSpPr>
          <p:cNvPr id="15" name="Группа 7"/>
          <p:cNvGrpSpPr/>
          <p:nvPr/>
        </p:nvGrpSpPr>
        <p:grpSpPr>
          <a:xfrm>
            <a:off x="-32" y="0"/>
            <a:ext cx="9144032" cy="642918"/>
            <a:chOff x="-32" y="0"/>
            <a:chExt cx="9144032" cy="642918"/>
          </a:xfrm>
          <a:solidFill>
            <a:schemeClr val="tx2">
              <a:lumMod val="20000"/>
              <a:lumOff val="80000"/>
            </a:schemeClr>
          </a:solidFill>
          <a:effectLst/>
        </p:grpSpPr>
        <p:grpSp>
          <p:nvGrpSpPr>
            <p:cNvPr id="16" name="Группа 4"/>
            <p:cNvGrpSpPr/>
            <p:nvPr/>
          </p:nvGrpSpPr>
          <p:grpSpPr>
            <a:xfrm>
              <a:off x="0" y="0"/>
              <a:ext cx="9144000" cy="642918"/>
              <a:chOff x="0" y="0"/>
              <a:chExt cx="9144000" cy="642918"/>
            </a:xfrm>
            <a:grpFill/>
          </p:grpSpPr>
          <p:sp>
            <p:nvSpPr>
              <p:cNvPr id="18" name="Прямоугольник 17"/>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7" name="Рисунок 16" descr="logo_lable_s-vfu_clear.png"/>
            <p:cNvPicPr>
              <a:picLocks noChangeAspect="1"/>
            </p:cNvPicPr>
            <p:nvPr/>
          </p:nvPicPr>
          <p:blipFill>
            <a:blip r:embed="rId8"/>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313" y="720000"/>
            <a:ext cx="8640000" cy="5355312"/>
          </a:xfrm>
          <a:prstGeom prst="rect">
            <a:avLst/>
          </a:prstGeom>
          <a:noFill/>
        </p:spPr>
        <p:txBody>
          <a:bodyPr>
            <a:spAutoFit/>
          </a:bodyPr>
          <a:lstStyle/>
          <a:p>
            <a:pPr algn="ctr" fontAlgn="auto">
              <a:spcBef>
                <a:spcPts val="0"/>
              </a:spcBef>
              <a:spcAft>
                <a:spcPts val="0"/>
              </a:spcAft>
              <a:defRPr/>
            </a:pPr>
            <a:r>
              <a:rPr lang="ru-RU" b="1">
                <a:solidFill>
                  <a:srgbClr val="C00000"/>
                </a:solidFill>
                <a:latin typeface="+mn-lt"/>
                <a:cs typeface="Arial" pitchFamily="34" charset="0"/>
              </a:rPr>
              <a:t>Основные виды вулканизационного оборудования</a:t>
            </a:r>
          </a:p>
          <a:p>
            <a:pPr marL="342900" indent="-342900" fontAlgn="auto">
              <a:spcBef>
                <a:spcPts val="0"/>
              </a:spcBef>
              <a:spcAft>
                <a:spcPts val="0"/>
              </a:spcAft>
              <a:buFontTx/>
              <a:buAutoNum type="arabicPeriod"/>
              <a:defRPr/>
            </a:pPr>
            <a:r>
              <a:rPr lang="ru-RU">
                <a:solidFill>
                  <a:srgbClr val="002060"/>
                </a:solidFill>
                <a:latin typeface="+mn-lt"/>
                <a:cs typeface="Arial" pitchFamily="34" charset="0"/>
              </a:rPr>
              <a:t>Вулканизационные котлы</a:t>
            </a:r>
          </a:p>
          <a:p>
            <a:pPr marL="342900" indent="-342900" fontAlgn="auto">
              <a:spcBef>
                <a:spcPts val="0"/>
              </a:spcBef>
              <a:spcAft>
                <a:spcPts val="0"/>
              </a:spcAft>
              <a:buFontTx/>
              <a:buAutoNum type="arabicPeriod"/>
              <a:defRPr/>
            </a:pPr>
            <a:r>
              <a:rPr lang="ru-RU">
                <a:solidFill>
                  <a:srgbClr val="002060"/>
                </a:solidFill>
                <a:latin typeface="+mn-lt"/>
                <a:cs typeface="Arial" pitchFamily="34" charset="0"/>
              </a:rPr>
              <a:t>Вулканизационные пресса</a:t>
            </a:r>
          </a:p>
          <a:p>
            <a:pPr marL="342900" indent="-342900" fontAlgn="auto">
              <a:spcBef>
                <a:spcPts val="0"/>
              </a:spcBef>
              <a:spcAft>
                <a:spcPts val="0"/>
              </a:spcAft>
              <a:buFontTx/>
              <a:buAutoNum type="arabicPeriod"/>
              <a:defRPr/>
            </a:pPr>
            <a:r>
              <a:rPr lang="ru-RU" smtClean="0">
                <a:solidFill>
                  <a:srgbClr val="002060"/>
                </a:solidFill>
                <a:latin typeface="+mn-lt"/>
                <a:cs typeface="Arial" pitchFamily="34" charset="0"/>
              </a:rPr>
              <a:t>Автоклав-пресса</a:t>
            </a:r>
          </a:p>
          <a:p>
            <a:pPr marL="342900" indent="-342900" fontAlgn="auto">
              <a:spcBef>
                <a:spcPts val="0"/>
              </a:spcBef>
              <a:spcAft>
                <a:spcPts val="0"/>
              </a:spcAft>
              <a:buFontTx/>
              <a:buAutoNum type="arabicPeriod"/>
              <a:defRPr/>
            </a:pPr>
            <a:endParaRPr lang="ru-RU" b="1">
              <a:solidFill>
                <a:srgbClr val="002060"/>
              </a:solidFill>
              <a:latin typeface="+mn-lt"/>
              <a:cs typeface="Arial" pitchFamily="34" charset="0"/>
            </a:endParaRPr>
          </a:p>
          <a:p>
            <a:pPr marL="342900" indent="-342900" algn="ctr" fontAlgn="auto">
              <a:spcBef>
                <a:spcPts val="0"/>
              </a:spcBef>
              <a:spcAft>
                <a:spcPts val="0"/>
              </a:spcAft>
              <a:defRPr/>
            </a:pPr>
            <a:r>
              <a:rPr lang="ru-RU" b="1">
                <a:solidFill>
                  <a:srgbClr val="C00000"/>
                </a:solidFill>
                <a:latin typeface="+mn-lt"/>
                <a:cs typeface="Arial" pitchFamily="34" charset="0"/>
              </a:rPr>
              <a:t>Специальные виды вулканизационного оборудования</a:t>
            </a:r>
            <a:endParaRPr lang="ru-RU" b="1">
              <a:latin typeface="+mn-lt"/>
              <a:cs typeface="Arial" pitchFamily="34" charset="0"/>
            </a:endParaRPr>
          </a:p>
          <a:p>
            <a:pPr marL="342900" indent="-342900" fontAlgn="auto">
              <a:spcBef>
                <a:spcPts val="0"/>
              </a:spcBef>
              <a:spcAft>
                <a:spcPts val="0"/>
              </a:spcAft>
              <a:buFontTx/>
              <a:buAutoNum type="arabicPeriod"/>
              <a:defRPr/>
            </a:pPr>
            <a:r>
              <a:rPr lang="ru-RU">
                <a:solidFill>
                  <a:srgbClr val="002060"/>
                </a:solidFill>
                <a:latin typeface="+mn-lt"/>
                <a:cs typeface="Arial" pitchFamily="34" charset="0"/>
              </a:rPr>
              <a:t>Индивидуальные вулканизаторы для покрышек и камер</a:t>
            </a:r>
          </a:p>
          <a:p>
            <a:pPr marL="342900" indent="-342900" fontAlgn="auto">
              <a:spcBef>
                <a:spcPts val="0"/>
              </a:spcBef>
              <a:spcAft>
                <a:spcPts val="0"/>
              </a:spcAft>
              <a:buFontTx/>
              <a:buAutoNum type="arabicPeriod"/>
              <a:defRPr/>
            </a:pPr>
            <a:r>
              <a:rPr lang="ru-RU">
                <a:solidFill>
                  <a:srgbClr val="002060"/>
                </a:solidFill>
                <a:latin typeface="+mn-lt"/>
                <a:cs typeface="Arial" pitchFamily="34" charset="0"/>
              </a:rPr>
              <a:t>Форматоры-вулканизаторы покрышек</a:t>
            </a:r>
          </a:p>
          <a:p>
            <a:pPr marL="342900" indent="-342900" fontAlgn="auto">
              <a:spcBef>
                <a:spcPts val="0"/>
              </a:spcBef>
              <a:spcAft>
                <a:spcPts val="0"/>
              </a:spcAft>
              <a:buFontTx/>
              <a:buAutoNum type="arabicPeriod"/>
              <a:defRPr/>
            </a:pPr>
            <a:r>
              <a:rPr lang="ru-RU">
                <a:solidFill>
                  <a:srgbClr val="002060"/>
                </a:solidFill>
                <a:latin typeface="+mn-lt"/>
                <a:cs typeface="Arial" pitchFamily="34" charset="0"/>
              </a:rPr>
              <a:t>Автоклав-прессы для вулканизации покрышек</a:t>
            </a:r>
          </a:p>
          <a:p>
            <a:pPr marL="342900" indent="-342900" fontAlgn="auto">
              <a:spcBef>
                <a:spcPts val="0"/>
              </a:spcBef>
              <a:spcAft>
                <a:spcPts val="0"/>
              </a:spcAft>
              <a:buFontTx/>
              <a:buAutoNum type="arabicPeriod"/>
              <a:defRPr/>
            </a:pPr>
            <a:r>
              <a:rPr lang="ru-RU">
                <a:solidFill>
                  <a:srgbClr val="002060"/>
                </a:solidFill>
                <a:latin typeface="+mn-lt"/>
                <a:cs typeface="Arial" pitchFamily="34" charset="0"/>
              </a:rPr>
              <a:t>Вулканизационные прессы для транспортерных лент и плоских приводных ремней</a:t>
            </a:r>
          </a:p>
          <a:p>
            <a:pPr marL="342900" indent="-342900" fontAlgn="auto">
              <a:spcBef>
                <a:spcPts val="0"/>
              </a:spcBef>
              <a:spcAft>
                <a:spcPts val="0"/>
              </a:spcAft>
              <a:buFontTx/>
              <a:buAutoNum type="arabicPeriod"/>
              <a:defRPr/>
            </a:pPr>
            <a:r>
              <a:rPr lang="ru-RU">
                <a:solidFill>
                  <a:srgbClr val="002060"/>
                </a:solidFill>
                <a:latin typeface="+mn-lt"/>
                <a:cs typeface="Arial" pitchFamily="34" charset="0"/>
              </a:rPr>
              <a:t>Вулканизационные прессы для клиновых ремней</a:t>
            </a:r>
          </a:p>
          <a:p>
            <a:pPr marL="342900" indent="-342900" fontAlgn="auto">
              <a:spcBef>
                <a:spcPts val="0"/>
              </a:spcBef>
              <a:spcAft>
                <a:spcPts val="0"/>
              </a:spcAft>
              <a:buFontTx/>
              <a:buAutoNum type="arabicPeriod"/>
              <a:defRPr/>
            </a:pPr>
            <a:r>
              <a:rPr lang="ru-RU">
                <a:solidFill>
                  <a:srgbClr val="002060"/>
                </a:solidFill>
                <a:latin typeface="+mn-lt"/>
                <a:cs typeface="Arial" pitchFamily="34" charset="0"/>
              </a:rPr>
              <a:t>Камерные вулканизаторы для прорезиненных тканей</a:t>
            </a:r>
          </a:p>
          <a:p>
            <a:pPr marL="342900" indent="-342900" fontAlgn="auto">
              <a:spcBef>
                <a:spcPts val="0"/>
              </a:spcBef>
              <a:spcAft>
                <a:spcPts val="0"/>
              </a:spcAft>
              <a:buFontTx/>
              <a:buAutoNum type="arabicPeriod"/>
              <a:defRPr/>
            </a:pPr>
            <a:r>
              <a:rPr lang="ru-RU">
                <a:solidFill>
                  <a:srgbClr val="002060"/>
                </a:solidFill>
                <a:latin typeface="+mn-lt"/>
                <a:cs typeface="Arial" pitchFamily="34" charset="0"/>
              </a:rPr>
              <a:t>Барабанные вулканизаторы для плоских приводных ремней, транспортерных лент и резиновых листов</a:t>
            </a:r>
          </a:p>
          <a:p>
            <a:pPr marL="342900" indent="-342900" fontAlgn="auto">
              <a:spcBef>
                <a:spcPts val="0"/>
              </a:spcBef>
              <a:spcAft>
                <a:spcPts val="0"/>
              </a:spcAft>
              <a:buFontTx/>
              <a:buAutoNum type="arabicPeriod"/>
              <a:defRPr/>
            </a:pPr>
            <a:r>
              <a:rPr lang="ru-RU">
                <a:solidFill>
                  <a:srgbClr val="002060"/>
                </a:solidFill>
                <a:latin typeface="+mn-lt"/>
                <a:cs typeface="Arial" pitchFamily="34" charset="0"/>
              </a:rPr>
              <a:t>Камерные вулканизационные агрегаты для производства изделий (игрушек, мячей)</a:t>
            </a:r>
          </a:p>
          <a:p>
            <a:pPr marL="342900" indent="-342900" fontAlgn="auto">
              <a:spcBef>
                <a:spcPts val="0"/>
              </a:spcBef>
              <a:spcAft>
                <a:spcPts val="0"/>
              </a:spcAft>
              <a:buFontTx/>
              <a:buAutoNum type="arabicPeriod"/>
              <a:defRPr/>
            </a:pPr>
            <a:r>
              <a:rPr lang="ru-RU">
                <a:solidFill>
                  <a:srgbClr val="002060"/>
                </a:solidFill>
                <a:latin typeface="+mn-lt"/>
                <a:cs typeface="Arial" pitchFamily="34" charset="0"/>
              </a:rPr>
              <a:t>Карусельные пресс-автоматы для формовых изделий</a:t>
            </a:r>
          </a:p>
          <a:p>
            <a:pPr marL="342900" indent="-342900" fontAlgn="auto">
              <a:spcBef>
                <a:spcPts val="0"/>
              </a:spcBef>
              <a:spcAft>
                <a:spcPts val="0"/>
              </a:spcAft>
              <a:buFontTx/>
              <a:buAutoNum type="arabicPeriod"/>
              <a:defRPr/>
            </a:pPr>
            <a:r>
              <a:rPr lang="ru-RU">
                <a:solidFill>
                  <a:srgbClr val="002060"/>
                </a:solidFill>
                <a:latin typeface="+mn-lt"/>
                <a:cs typeface="Arial" pitchFamily="34" charset="0"/>
              </a:rPr>
              <a:t>Непрерывные вулканизаторы неформовых изделий </a:t>
            </a:r>
          </a:p>
        </p:txBody>
      </p:sp>
      <p:sp>
        <p:nvSpPr>
          <p:cNvPr id="4" name="Номер слайда 3"/>
          <p:cNvSpPr>
            <a:spLocks noGrp="1"/>
          </p:cNvSpPr>
          <p:nvPr>
            <p:ph type="sldNum" sz="quarter" idx="12"/>
          </p:nvPr>
        </p:nvSpPr>
        <p:spPr/>
        <p:txBody>
          <a:bodyPr/>
          <a:lstStyle/>
          <a:p>
            <a:pPr>
              <a:defRPr/>
            </a:pPr>
            <a:fld id="{2B1F7227-CE1D-4EFF-B1D1-EF275851551B}" type="slidenum">
              <a:rPr lang="ru-RU"/>
              <a:pPr>
                <a:defRPr/>
              </a:pPr>
              <a:t>87</a:t>
            </a:fld>
            <a:endParaRPr lang="ru-RU"/>
          </a:p>
        </p:txBody>
      </p:sp>
      <p:grpSp>
        <p:nvGrpSpPr>
          <p:cNvPr id="9" name="Группа 7"/>
          <p:cNvGrpSpPr/>
          <p:nvPr/>
        </p:nvGrpSpPr>
        <p:grpSpPr>
          <a:xfrm>
            <a:off x="-32" y="0"/>
            <a:ext cx="9144032" cy="642918"/>
            <a:chOff x="-32" y="0"/>
            <a:chExt cx="9144032" cy="642918"/>
          </a:xfrm>
          <a:solidFill>
            <a:schemeClr val="tx2">
              <a:lumMod val="20000"/>
              <a:lumOff val="80000"/>
            </a:schemeClr>
          </a:solidFill>
          <a:effectLst/>
        </p:grpSpPr>
        <p:grpSp>
          <p:nvGrpSpPr>
            <p:cNvPr id="10" name="Группа 4"/>
            <p:cNvGrpSpPr/>
            <p:nvPr/>
          </p:nvGrpSpPr>
          <p:grpSpPr>
            <a:xfrm>
              <a:off x="0" y="0"/>
              <a:ext cx="9144000" cy="642918"/>
              <a:chOff x="0" y="0"/>
              <a:chExt cx="9144000" cy="642918"/>
            </a:xfrm>
            <a:grpFill/>
          </p:grpSpPr>
          <p:sp>
            <p:nvSpPr>
              <p:cNvPr id="12" name="Прямоугольник 1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1" name="Рисунок 10"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3" name="Picture 5"/>
          <p:cNvPicPr>
            <a:picLocks noChangeAspect="1" noChangeArrowheads="1"/>
          </p:cNvPicPr>
          <p:nvPr/>
        </p:nvPicPr>
        <p:blipFill>
          <a:blip r:embed="rId4" cstate="print"/>
          <a:srcRect/>
          <a:stretch>
            <a:fillRect/>
          </a:stretch>
        </p:blipFill>
        <p:spPr bwMode="auto">
          <a:xfrm>
            <a:off x="4500562" y="5286388"/>
            <a:ext cx="1581150" cy="1428751"/>
          </a:xfrm>
          <a:prstGeom prst="rect">
            <a:avLst/>
          </a:prstGeom>
          <a:noFill/>
          <a:ln w="9525">
            <a:noFill/>
            <a:miter lim="800000"/>
            <a:headEnd/>
            <a:tailEnd/>
          </a:ln>
        </p:spPr>
      </p:pic>
      <p:pic>
        <p:nvPicPr>
          <p:cNvPr id="65538" name="Picture 2"/>
          <p:cNvPicPr>
            <a:picLocks noChangeAspect="1" noChangeArrowheads="1"/>
          </p:cNvPicPr>
          <p:nvPr/>
        </p:nvPicPr>
        <p:blipFill>
          <a:blip r:embed="rId5" cstate="print"/>
          <a:srcRect/>
          <a:stretch>
            <a:fillRect/>
          </a:stretch>
        </p:blipFill>
        <p:spPr bwMode="auto">
          <a:xfrm>
            <a:off x="571504" y="768934"/>
            <a:ext cx="3244110" cy="2160000"/>
          </a:xfrm>
          <a:prstGeom prst="rect">
            <a:avLst/>
          </a:prstGeom>
          <a:noFill/>
          <a:ln w="9525">
            <a:noFill/>
            <a:miter lim="800000"/>
            <a:headEnd/>
            <a:tailEnd/>
          </a:ln>
        </p:spPr>
      </p:pic>
      <p:pic>
        <p:nvPicPr>
          <p:cNvPr id="65539" name="Picture 3"/>
          <p:cNvPicPr>
            <a:picLocks noChangeAspect="1" noChangeArrowheads="1"/>
          </p:cNvPicPr>
          <p:nvPr/>
        </p:nvPicPr>
        <p:blipFill>
          <a:blip r:embed="rId6" cstate="print"/>
          <a:srcRect/>
          <a:stretch>
            <a:fillRect/>
          </a:stretch>
        </p:blipFill>
        <p:spPr bwMode="auto">
          <a:xfrm>
            <a:off x="4929188" y="785794"/>
            <a:ext cx="2879998" cy="2160000"/>
          </a:xfrm>
          <a:prstGeom prst="rect">
            <a:avLst/>
          </a:prstGeom>
          <a:noFill/>
          <a:ln w="9525">
            <a:noFill/>
            <a:miter lim="800000"/>
            <a:headEnd/>
            <a:tailEnd/>
          </a:ln>
        </p:spPr>
      </p:pic>
      <p:sp>
        <p:nvSpPr>
          <p:cNvPr id="65540" name="TextBox 4"/>
          <p:cNvSpPr txBox="1">
            <a:spLocks noChangeArrowheads="1"/>
          </p:cNvSpPr>
          <p:nvPr/>
        </p:nvSpPr>
        <p:spPr bwMode="auto">
          <a:xfrm>
            <a:off x="642944" y="2857500"/>
            <a:ext cx="3143238" cy="646331"/>
          </a:xfrm>
          <a:prstGeom prst="rect">
            <a:avLst/>
          </a:prstGeom>
          <a:noFill/>
          <a:ln w="9525">
            <a:noFill/>
            <a:miter lim="800000"/>
            <a:headEnd/>
            <a:tailEnd/>
          </a:ln>
        </p:spPr>
        <p:txBody>
          <a:bodyPr wrap="square">
            <a:spAutoFit/>
          </a:bodyPr>
          <a:lstStyle/>
          <a:p>
            <a:r>
              <a:rPr lang="ru-RU">
                <a:solidFill>
                  <a:srgbClr val="002060"/>
                </a:solidFill>
                <a:latin typeface="Calibri" pitchFamily="34" charset="0"/>
              </a:rPr>
              <a:t>Форматор – вулканизатор для покрышек</a:t>
            </a:r>
          </a:p>
        </p:txBody>
      </p:sp>
      <p:sp>
        <p:nvSpPr>
          <p:cNvPr id="65541" name="TextBox 5"/>
          <p:cNvSpPr txBox="1">
            <a:spLocks noChangeArrowheads="1"/>
          </p:cNvSpPr>
          <p:nvPr/>
        </p:nvSpPr>
        <p:spPr bwMode="auto">
          <a:xfrm>
            <a:off x="5357813" y="2928937"/>
            <a:ext cx="2214562" cy="369332"/>
          </a:xfrm>
          <a:prstGeom prst="rect">
            <a:avLst/>
          </a:prstGeom>
          <a:noFill/>
          <a:ln w="9525">
            <a:noFill/>
            <a:miter lim="800000"/>
            <a:headEnd/>
            <a:tailEnd/>
          </a:ln>
        </p:spPr>
        <p:txBody>
          <a:bodyPr>
            <a:spAutoFit/>
          </a:bodyPr>
          <a:lstStyle/>
          <a:p>
            <a:pPr algn="ctr"/>
            <a:r>
              <a:rPr lang="ru-RU">
                <a:solidFill>
                  <a:srgbClr val="002060"/>
                </a:solidFill>
                <a:latin typeface="Calibri" pitchFamily="34" charset="0"/>
              </a:rPr>
              <a:t>Автоклавы</a:t>
            </a:r>
          </a:p>
        </p:txBody>
      </p:sp>
      <p:pic>
        <p:nvPicPr>
          <p:cNvPr id="65542" name="Picture 4"/>
          <p:cNvPicPr>
            <a:picLocks noChangeAspect="1" noChangeArrowheads="1"/>
          </p:cNvPicPr>
          <p:nvPr/>
        </p:nvPicPr>
        <p:blipFill>
          <a:blip r:embed="rId7" cstate="print"/>
          <a:srcRect l="8933" r="7690"/>
          <a:stretch>
            <a:fillRect/>
          </a:stretch>
        </p:blipFill>
        <p:spPr bwMode="auto">
          <a:xfrm>
            <a:off x="3143240" y="3714752"/>
            <a:ext cx="2000264" cy="1800000"/>
          </a:xfrm>
          <a:prstGeom prst="rect">
            <a:avLst/>
          </a:prstGeom>
          <a:noFill/>
          <a:ln w="9525">
            <a:noFill/>
            <a:miter lim="800000"/>
            <a:headEnd/>
            <a:tailEnd/>
          </a:ln>
        </p:spPr>
      </p:pic>
      <p:pic>
        <p:nvPicPr>
          <p:cNvPr id="65544" name="Picture 6"/>
          <p:cNvPicPr>
            <a:picLocks noChangeAspect="1" noChangeArrowheads="1"/>
          </p:cNvPicPr>
          <p:nvPr/>
        </p:nvPicPr>
        <p:blipFill>
          <a:blip r:embed="rId8" cstate="print"/>
          <a:srcRect/>
          <a:stretch>
            <a:fillRect/>
          </a:stretch>
        </p:blipFill>
        <p:spPr bwMode="auto">
          <a:xfrm>
            <a:off x="6000760" y="5065970"/>
            <a:ext cx="1714500" cy="1568197"/>
          </a:xfrm>
          <a:prstGeom prst="rect">
            <a:avLst/>
          </a:prstGeom>
          <a:noFill/>
          <a:ln w="9525">
            <a:noFill/>
            <a:miter lim="800000"/>
            <a:headEnd/>
            <a:tailEnd/>
          </a:ln>
        </p:spPr>
      </p:pic>
      <p:pic>
        <p:nvPicPr>
          <p:cNvPr id="65545" name="Picture 7"/>
          <p:cNvPicPr>
            <a:picLocks noChangeAspect="1" noChangeArrowheads="1"/>
          </p:cNvPicPr>
          <p:nvPr/>
        </p:nvPicPr>
        <p:blipFill>
          <a:blip r:embed="rId9" cstate="print"/>
          <a:srcRect l="7500"/>
          <a:stretch>
            <a:fillRect/>
          </a:stretch>
        </p:blipFill>
        <p:spPr bwMode="auto">
          <a:xfrm>
            <a:off x="5990127" y="3571876"/>
            <a:ext cx="1762124" cy="1428751"/>
          </a:xfrm>
          <a:prstGeom prst="rect">
            <a:avLst/>
          </a:prstGeom>
          <a:noFill/>
          <a:ln w="9525">
            <a:noFill/>
            <a:miter lim="800000"/>
            <a:headEnd/>
            <a:tailEnd/>
          </a:ln>
        </p:spPr>
      </p:pic>
      <p:pic>
        <p:nvPicPr>
          <p:cNvPr id="65546" name="Picture 8"/>
          <p:cNvPicPr>
            <a:picLocks noChangeAspect="1" noChangeArrowheads="1"/>
          </p:cNvPicPr>
          <p:nvPr/>
        </p:nvPicPr>
        <p:blipFill>
          <a:blip r:embed="rId10" cstate="print"/>
          <a:srcRect/>
          <a:stretch>
            <a:fillRect/>
          </a:stretch>
        </p:blipFill>
        <p:spPr bwMode="auto">
          <a:xfrm>
            <a:off x="571505" y="3714756"/>
            <a:ext cx="2399535" cy="1800000"/>
          </a:xfrm>
          <a:prstGeom prst="rect">
            <a:avLst/>
          </a:prstGeom>
          <a:noFill/>
          <a:ln w="9525">
            <a:noFill/>
            <a:miter lim="800000"/>
            <a:headEnd/>
            <a:tailEnd/>
          </a:ln>
        </p:spPr>
      </p:pic>
      <p:sp>
        <p:nvSpPr>
          <p:cNvPr id="11" name="Номер слайда 10"/>
          <p:cNvSpPr>
            <a:spLocks noGrp="1"/>
          </p:cNvSpPr>
          <p:nvPr>
            <p:ph type="sldNum" sz="quarter" idx="12"/>
          </p:nvPr>
        </p:nvSpPr>
        <p:spPr/>
        <p:txBody>
          <a:bodyPr/>
          <a:lstStyle/>
          <a:p>
            <a:pPr>
              <a:defRPr/>
            </a:pPr>
            <a:fld id="{16572B83-8C73-4706-A4EB-A6892576EF43}" type="slidenum">
              <a:rPr lang="ru-RU"/>
              <a:pPr>
                <a:defRPr/>
              </a:pPr>
              <a:t>88</a:t>
            </a:fld>
            <a:endParaRPr lang="ru-RU"/>
          </a:p>
        </p:txBody>
      </p:sp>
      <p:grpSp>
        <p:nvGrpSpPr>
          <p:cNvPr id="17" name="Группа 7"/>
          <p:cNvGrpSpPr/>
          <p:nvPr/>
        </p:nvGrpSpPr>
        <p:grpSpPr>
          <a:xfrm>
            <a:off x="-32" y="0"/>
            <a:ext cx="9144032" cy="642918"/>
            <a:chOff x="-32" y="0"/>
            <a:chExt cx="9144032" cy="642918"/>
          </a:xfrm>
          <a:solidFill>
            <a:schemeClr val="tx2">
              <a:lumMod val="20000"/>
              <a:lumOff val="80000"/>
            </a:schemeClr>
          </a:solidFill>
          <a:effectLst/>
        </p:grpSpPr>
        <p:grpSp>
          <p:nvGrpSpPr>
            <p:cNvPr id="18" name="Группа 4"/>
            <p:cNvGrpSpPr/>
            <p:nvPr/>
          </p:nvGrpSpPr>
          <p:grpSpPr>
            <a:xfrm>
              <a:off x="0" y="0"/>
              <a:ext cx="9144000" cy="642918"/>
              <a:chOff x="0" y="0"/>
              <a:chExt cx="9144000" cy="642918"/>
            </a:xfrm>
            <a:grpFill/>
          </p:grpSpPr>
          <p:sp>
            <p:nvSpPr>
              <p:cNvPr id="20" name="Прямоугольник 19"/>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9" name="Рисунок 18" descr="logo_lable_s-vfu_clear.png"/>
            <p:cNvPicPr>
              <a:picLocks noChangeAspect="1"/>
            </p:cNvPicPr>
            <p:nvPr/>
          </p:nvPicPr>
          <p:blipFill>
            <a:blip r:embed="rId11"/>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Прямоугольник 1"/>
          <p:cNvSpPr>
            <a:spLocks noChangeArrowheads="1"/>
          </p:cNvSpPr>
          <p:nvPr/>
        </p:nvSpPr>
        <p:spPr bwMode="auto">
          <a:xfrm>
            <a:off x="216000" y="1080000"/>
            <a:ext cx="8640000" cy="2369880"/>
          </a:xfrm>
          <a:prstGeom prst="rect">
            <a:avLst/>
          </a:prstGeom>
          <a:noFill/>
          <a:ln w="9525">
            <a:noFill/>
            <a:miter lim="800000"/>
            <a:headEnd/>
            <a:tailEnd/>
          </a:ln>
        </p:spPr>
        <p:txBody>
          <a:bodyPr wrap="square">
            <a:spAutoFit/>
          </a:bodyPr>
          <a:lstStyle/>
          <a:p>
            <a:pPr algn="just">
              <a:spcAft>
                <a:spcPts val="1200"/>
              </a:spcAft>
            </a:pPr>
            <a:r>
              <a:rPr lang="ru-RU" smtClean="0">
                <a:solidFill>
                  <a:srgbClr val="002060"/>
                </a:solidFill>
                <a:latin typeface="Calibri" pitchFamily="34" charset="0"/>
                <a:cs typeface="Times New Roman" pitchFamily="18" charset="0"/>
              </a:rPr>
              <a:t>Структурными параметрами, определяющими свойства вулканизата, являются:   </a:t>
            </a:r>
          </a:p>
          <a:p>
            <a:pPr algn="just">
              <a:spcAft>
                <a:spcPts val="1200"/>
              </a:spcAft>
            </a:pPr>
            <a:r>
              <a:rPr lang="ru-RU" smtClean="0">
                <a:solidFill>
                  <a:srgbClr val="002060"/>
                </a:solidFill>
                <a:latin typeface="Calibri" pitchFamily="34" charset="0"/>
                <a:cs typeface="Times New Roman" pitchFamily="18" charset="0"/>
              </a:rPr>
              <a:t>а) плотность поперечных связей или длина молекулярных цепей между узлами вулканизационной сетки; </a:t>
            </a:r>
          </a:p>
          <a:p>
            <a:pPr algn="just">
              <a:spcAft>
                <a:spcPts val="1200"/>
              </a:spcAft>
            </a:pPr>
            <a:r>
              <a:rPr lang="ru-RU" smtClean="0">
                <a:solidFill>
                  <a:srgbClr val="002060"/>
                </a:solidFill>
                <a:latin typeface="Calibri" pitchFamily="34" charset="0"/>
                <a:cs typeface="Times New Roman" pitchFamily="18" charset="0"/>
              </a:rPr>
              <a:t>б) химический состав и распределение поперечных связей; </a:t>
            </a:r>
          </a:p>
          <a:p>
            <a:pPr algn="just">
              <a:spcAft>
                <a:spcPts val="1200"/>
              </a:spcAft>
            </a:pPr>
            <a:r>
              <a:rPr lang="ru-RU" smtClean="0">
                <a:solidFill>
                  <a:srgbClr val="002060"/>
                </a:solidFill>
                <a:latin typeface="Calibri" pitchFamily="34" charset="0"/>
                <a:cs typeface="Times New Roman" pitchFamily="18" charset="0"/>
              </a:rPr>
              <a:t>в) различие в исходной молекулярной массы каучука и образованной сшитой резины; </a:t>
            </a:r>
          </a:p>
          <a:p>
            <a:pPr algn="just">
              <a:spcAft>
                <a:spcPts val="1200"/>
              </a:spcAft>
            </a:pPr>
            <a:r>
              <a:rPr lang="ru-RU" smtClean="0">
                <a:solidFill>
                  <a:srgbClr val="002060"/>
                </a:solidFill>
                <a:latin typeface="Calibri" pitchFamily="34" charset="0"/>
                <a:cs typeface="Times New Roman" pitchFamily="18" charset="0"/>
              </a:rPr>
              <a:t>г) структура полимерной цепи, входящей в вулканизационную сетку.</a:t>
            </a:r>
            <a:endParaRPr lang="ru-RU">
              <a:solidFill>
                <a:srgbClr val="002060"/>
              </a:solidFill>
              <a:latin typeface="Calibri" pitchFamily="34" charset="0"/>
            </a:endParaRPr>
          </a:p>
        </p:txBody>
      </p:sp>
      <p:sp>
        <p:nvSpPr>
          <p:cNvPr id="3" name="Номер слайда 2"/>
          <p:cNvSpPr>
            <a:spLocks noGrp="1"/>
          </p:cNvSpPr>
          <p:nvPr>
            <p:ph type="sldNum" sz="quarter" idx="12"/>
          </p:nvPr>
        </p:nvSpPr>
        <p:spPr/>
        <p:txBody>
          <a:bodyPr/>
          <a:lstStyle/>
          <a:p>
            <a:pPr>
              <a:defRPr/>
            </a:pPr>
            <a:fld id="{2A27A739-5EC3-4A5A-B917-063F7765A121}" type="slidenum">
              <a:rPr lang="ru-RU"/>
              <a:pPr>
                <a:defRPr/>
              </a:pPr>
              <a:t>89</a:t>
            </a:fld>
            <a:endParaRPr lang="ru-RU"/>
          </a:p>
        </p:txBody>
      </p:sp>
      <p:sp>
        <p:nvSpPr>
          <p:cNvPr id="10" name="TextBox 9"/>
          <p:cNvSpPr txBox="1"/>
          <p:nvPr/>
        </p:nvSpPr>
        <p:spPr>
          <a:xfrm>
            <a:off x="1655692" y="714356"/>
            <a:ext cx="5576014" cy="369332"/>
          </a:xfrm>
          <a:prstGeom prst="rect">
            <a:avLst/>
          </a:prstGeom>
          <a:noFill/>
        </p:spPr>
        <p:txBody>
          <a:bodyPr wrap="none" rtlCol="0">
            <a:spAutoFit/>
          </a:bodyPr>
          <a:lstStyle/>
          <a:p>
            <a:pPr indent="269875" algn="ctr"/>
            <a:r>
              <a:rPr lang="ru-RU" b="1" smtClean="0">
                <a:solidFill>
                  <a:srgbClr val="C00000"/>
                </a:solidFill>
                <a:latin typeface="Calibri" pitchFamily="34" charset="0"/>
                <a:cs typeface="Times New Roman" pitchFamily="18" charset="0"/>
              </a:rPr>
              <a:t>Зависимость свойств вулканизатов от их структуры</a:t>
            </a:r>
            <a:endParaRPr lang="ru-RU" b="1">
              <a:solidFill>
                <a:srgbClr val="C00000"/>
              </a:solidFill>
              <a:latin typeface="Calibri" pitchFamily="34" charset="0"/>
              <a:cs typeface="Times New Roman" pitchFamily="18" charset="0"/>
            </a:endParaRPr>
          </a:p>
        </p:txBody>
      </p:sp>
      <p:grpSp>
        <p:nvGrpSpPr>
          <p:cNvPr id="11" name="Группа 7"/>
          <p:cNvGrpSpPr/>
          <p:nvPr/>
        </p:nvGrpSpPr>
        <p:grpSpPr>
          <a:xfrm>
            <a:off x="-32" y="0"/>
            <a:ext cx="9144032" cy="642918"/>
            <a:chOff x="-32" y="0"/>
            <a:chExt cx="9144032" cy="642918"/>
          </a:xfrm>
          <a:solidFill>
            <a:schemeClr val="tx2">
              <a:lumMod val="20000"/>
              <a:lumOff val="80000"/>
            </a:schemeClr>
          </a:solidFill>
          <a:effectLst/>
        </p:grpSpPr>
        <p:grpSp>
          <p:nvGrpSpPr>
            <p:cNvPr id="12" name="Группа 4"/>
            <p:cNvGrpSpPr/>
            <p:nvPr/>
          </p:nvGrpSpPr>
          <p:grpSpPr>
            <a:xfrm>
              <a:off x="0" y="0"/>
              <a:ext cx="9144000" cy="642918"/>
              <a:chOff x="0" y="0"/>
              <a:chExt cx="9144000" cy="642918"/>
            </a:xfrm>
            <a:grpFill/>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3" name="Рисунок 12"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sz="3200" b="1" smtClean="0">
                <a:solidFill>
                  <a:srgbClr val="0B02C6"/>
                </a:solidFill>
              </a:rPr>
              <a:t>Полимеры. Общие сведения</a:t>
            </a:r>
            <a:endParaRPr lang="ru-RU" sz="3200">
              <a:solidFill>
                <a:srgbClr val="0B02C6"/>
              </a:solidFill>
            </a:endParaRPr>
          </a:p>
        </p:txBody>
      </p:sp>
      <p:sp>
        <p:nvSpPr>
          <p:cNvPr id="3" name="Подзаголовок 2"/>
          <p:cNvSpPr>
            <a:spLocks noGrp="1"/>
          </p:cNvSpPr>
          <p:nvPr>
            <p:ph type="subTitle" idx="1"/>
          </p:nvPr>
        </p:nvSpPr>
        <p:spPr/>
        <p:txBody>
          <a:bodyPr/>
          <a:lstStyle/>
          <a:p>
            <a:endParaRPr lang="ru-RU"/>
          </a:p>
        </p:txBody>
      </p:sp>
      <p:sp>
        <p:nvSpPr>
          <p:cNvPr id="9" name="Номер слайда 1"/>
          <p:cNvSpPr>
            <a:spLocks noGrp="1"/>
          </p:cNvSpPr>
          <p:nvPr>
            <p:ph type="sldNum" sz="quarter" idx="12"/>
          </p:nvPr>
        </p:nvSpPr>
        <p:spPr/>
        <p:txBody>
          <a:bodyPr/>
          <a:lstStyle/>
          <a:p>
            <a:fld id="{3B46923B-772B-4878-82EA-E2BF3C0C558C}" type="slidenum">
              <a:rPr lang="ru-RU" smtClean="0"/>
              <a:pPr/>
              <a:t>9</a:t>
            </a:fld>
            <a:endParaRPr lang="ru-RU"/>
          </a:p>
        </p:txBody>
      </p:sp>
      <p:grpSp>
        <p:nvGrpSpPr>
          <p:cNvPr id="11" name="Группа 9"/>
          <p:cNvGrpSpPr/>
          <p:nvPr/>
        </p:nvGrpSpPr>
        <p:grpSpPr>
          <a:xfrm>
            <a:off x="-32" y="0"/>
            <a:ext cx="9144032" cy="642918"/>
            <a:chOff x="-32" y="0"/>
            <a:chExt cx="9144032" cy="642918"/>
          </a:xfrm>
          <a:solidFill>
            <a:schemeClr val="tx2">
              <a:lumMod val="20000"/>
              <a:lumOff val="80000"/>
            </a:schemeClr>
          </a:solidFill>
          <a:effectLst/>
        </p:grpSpPr>
        <p:sp>
          <p:nvSpPr>
            <p:cNvPr id="12" name="Прямоугольник 11"/>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Полимеры. Классификация полимеров</a:t>
              </a:r>
              <a:endParaRPr lang="ru-RU" sz="1600" b="1">
                <a:solidFill>
                  <a:srgbClr val="0B02C6"/>
                </a:solidFill>
              </a:endParaRPr>
            </a:p>
          </p:txBody>
        </p:sp>
        <p:pic>
          <p:nvPicPr>
            <p:cNvPr id="17" name="Рисунок 16"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Прямоугольник 1"/>
          <p:cNvSpPr>
            <a:spLocks noChangeArrowheads="1"/>
          </p:cNvSpPr>
          <p:nvPr/>
        </p:nvSpPr>
        <p:spPr bwMode="auto">
          <a:xfrm>
            <a:off x="216000" y="1080000"/>
            <a:ext cx="8640000" cy="4308872"/>
          </a:xfrm>
          <a:prstGeom prst="rect">
            <a:avLst/>
          </a:prstGeom>
          <a:noFill/>
          <a:ln w="9525">
            <a:noFill/>
            <a:miter lim="800000"/>
            <a:headEnd/>
            <a:tailEnd/>
          </a:ln>
        </p:spPr>
        <p:txBody>
          <a:bodyPr wrap="square">
            <a:spAutoFit/>
          </a:bodyPr>
          <a:lstStyle/>
          <a:p>
            <a:pPr algn="just" eaLnBrk="0" hangingPunct="0">
              <a:spcAft>
                <a:spcPts val="1200"/>
              </a:spcAft>
              <a:buFont typeface="+mj-lt"/>
              <a:buAutoNum type="arabicPeriod"/>
              <a:defRPr/>
            </a:pPr>
            <a:r>
              <a:rPr lang="ru-RU" dirty="0" smtClean="0">
                <a:solidFill>
                  <a:srgbClr val="002060"/>
                </a:solidFill>
                <a:cs typeface="Times New Roman" pitchFamily="18" charset="0"/>
              </a:rPr>
              <a:t>С увеличением степени сшивания </a:t>
            </a:r>
            <a:r>
              <a:rPr lang="ru-RU" b="1" dirty="0" smtClean="0">
                <a:solidFill>
                  <a:srgbClr val="002060"/>
                </a:solidFill>
                <a:cs typeface="Times New Roman" pitchFamily="18" charset="0"/>
              </a:rPr>
              <a:t>твердость </a:t>
            </a:r>
            <a:r>
              <a:rPr lang="ru-RU" dirty="0" err="1" smtClean="0">
                <a:solidFill>
                  <a:srgbClr val="002060"/>
                </a:solidFill>
                <a:cs typeface="Times New Roman" pitchFamily="18" charset="0"/>
              </a:rPr>
              <a:t>вулканизата</a:t>
            </a:r>
            <a:r>
              <a:rPr lang="ru-RU" dirty="0" smtClean="0">
                <a:solidFill>
                  <a:srgbClr val="002060"/>
                </a:solidFill>
                <a:cs typeface="Times New Roman" pitchFamily="18" charset="0"/>
              </a:rPr>
              <a:t> монотонно повышается.</a:t>
            </a:r>
          </a:p>
          <a:p>
            <a:pPr algn="just" eaLnBrk="0" hangingPunct="0">
              <a:spcAft>
                <a:spcPts val="1200"/>
              </a:spcAft>
              <a:buFont typeface="+mj-lt"/>
              <a:buAutoNum type="arabicPeriod"/>
              <a:defRPr/>
            </a:pPr>
            <a:r>
              <a:rPr lang="ru-RU" dirty="0" smtClean="0">
                <a:solidFill>
                  <a:srgbClr val="002060"/>
                </a:solidFill>
                <a:cs typeface="Times New Roman" pitchFamily="18" charset="0"/>
              </a:rPr>
              <a:t>Зависимость </a:t>
            </a:r>
            <a:r>
              <a:rPr lang="ru-RU" b="1" dirty="0" smtClean="0">
                <a:solidFill>
                  <a:srgbClr val="002060"/>
                </a:solidFill>
                <a:cs typeface="Times New Roman" pitchFamily="18" charset="0"/>
              </a:rPr>
              <a:t>прочности </a:t>
            </a:r>
            <a:r>
              <a:rPr lang="ru-RU" dirty="0" err="1" smtClean="0">
                <a:solidFill>
                  <a:srgbClr val="002060"/>
                </a:solidFill>
                <a:cs typeface="Times New Roman" pitchFamily="18" charset="0"/>
              </a:rPr>
              <a:t>вулканизата</a:t>
            </a:r>
            <a:r>
              <a:rPr lang="ru-RU" dirty="0" smtClean="0">
                <a:solidFill>
                  <a:srgbClr val="002060"/>
                </a:solidFill>
                <a:cs typeface="Times New Roman" pitchFamily="18" charset="0"/>
              </a:rPr>
              <a:t> при растяжении от плотности поперечных связей проходит через максимум, что объясняется повышением прочности при увеличении числа цепей сетки, поддерживающих напряжение.</a:t>
            </a:r>
          </a:p>
          <a:p>
            <a:pPr algn="just" eaLnBrk="0" hangingPunct="0">
              <a:spcAft>
                <a:spcPts val="1200"/>
              </a:spcAft>
              <a:defRPr/>
            </a:pPr>
            <a:r>
              <a:rPr lang="ru-RU" dirty="0" smtClean="0">
                <a:solidFill>
                  <a:srgbClr val="002060"/>
                </a:solidFill>
                <a:cs typeface="Times New Roman" pitchFamily="18" charset="0"/>
              </a:rPr>
              <a:t>3. При увеличении степени вулканизации относительное и остаточное удлинение уменьшается, асимптотически приближаясь к некоторому малому значению. Между эластичностью и степенью сшивания наблюдается зависимость, которая в области мягких резин описывается уравнением:</a:t>
            </a:r>
            <a:endParaRPr lang="ru-RU" dirty="0" smtClean="0">
              <a:solidFill>
                <a:srgbClr val="002060"/>
              </a:solidFill>
              <a:cs typeface="Arial" pitchFamily="34" charset="0"/>
            </a:endParaRPr>
          </a:p>
          <a:p>
            <a:pPr algn="ctr" eaLnBrk="0" hangingPunct="0">
              <a:spcAft>
                <a:spcPts val="1200"/>
              </a:spcAft>
              <a:defRPr/>
            </a:pPr>
            <a:r>
              <a:rPr lang="en-US" b="1" i="1" dirty="0" smtClean="0">
                <a:solidFill>
                  <a:srgbClr val="002060"/>
                </a:solidFill>
                <a:cs typeface="Times New Roman" pitchFamily="18" charset="0"/>
              </a:rPr>
              <a:t>W </a:t>
            </a:r>
            <a:r>
              <a:rPr lang="ru-RU" b="1" dirty="0" smtClean="0">
                <a:solidFill>
                  <a:srgbClr val="002060"/>
                </a:solidFill>
                <a:cs typeface="Times New Roman" pitchFamily="18" charset="0"/>
              </a:rPr>
              <a:t>  =   ½ ρ</a:t>
            </a:r>
            <a:r>
              <a:rPr lang="en-US" b="1" i="1" dirty="0" err="1" smtClean="0">
                <a:solidFill>
                  <a:srgbClr val="002060"/>
                </a:solidFill>
                <a:cs typeface="Times New Roman" pitchFamily="18" charset="0"/>
              </a:rPr>
              <a:t>RTM</a:t>
            </a:r>
            <a:r>
              <a:rPr lang="en-US" b="1" baseline="-30000" dirty="0" err="1" smtClean="0">
                <a:solidFill>
                  <a:srgbClr val="002060"/>
                </a:solidFill>
                <a:cs typeface="Times New Roman" pitchFamily="18" charset="0"/>
              </a:rPr>
              <a:t>c</a:t>
            </a:r>
            <a:r>
              <a:rPr lang="ru-RU" b="1" baseline="30000" dirty="0" smtClean="0">
                <a:solidFill>
                  <a:srgbClr val="002060"/>
                </a:solidFill>
                <a:cs typeface="Times New Roman" pitchFamily="18" charset="0"/>
              </a:rPr>
              <a:t>-1</a:t>
            </a:r>
            <a:r>
              <a:rPr lang="ru-RU" b="1" dirty="0" smtClean="0">
                <a:solidFill>
                  <a:srgbClr val="002060"/>
                </a:solidFill>
                <a:cs typeface="Times New Roman" pitchFamily="18" charset="0"/>
              </a:rPr>
              <a:t>  (</a:t>
            </a:r>
            <a:r>
              <a:rPr lang="en-US" b="1" dirty="0" smtClean="0">
                <a:solidFill>
                  <a:srgbClr val="002060"/>
                </a:solidFill>
                <a:cs typeface="Times New Roman" pitchFamily="18" charset="0"/>
              </a:rPr>
              <a:t>λ</a:t>
            </a:r>
            <a:r>
              <a:rPr lang="ru-RU" b="1" baseline="-30000" dirty="0" smtClean="0">
                <a:solidFill>
                  <a:srgbClr val="002060"/>
                </a:solidFill>
                <a:cs typeface="Times New Roman" pitchFamily="18" charset="0"/>
              </a:rPr>
              <a:t>1</a:t>
            </a:r>
            <a:r>
              <a:rPr lang="ru-RU" b="1" baseline="30000" dirty="0" smtClean="0">
                <a:solidFill>
                  <a:srgbClr val="002060"/>
                </a:solidFill>
                <a:cs typeface="Times New Roman" pitchFamily="18" charset="0"/>
              </a:rPr>
              <a:t>2  </a:t>
            </a:r>
            <a:r>
              <a:rPr lang="ru-RU" b="1" dirty="0" smtClean="0">
                <a:solidFill>
                  <a:srgbClr val="002060"/>
                </a:solidFill>
                <a:cs typeface="Times New Roman" pitchFamily="18" charset="0"/>
              </a:rPr>
              <a:t>+  </a:t>
            </a:r>
            <a:r>
              <a:rPr lang="en-US" b="1" dirty="0" smtClean="0">
                <a:solidFill>
                  <a:srgbClr val="002060"/>
                </a:solidFill>
                <a:cs typeface="Times New Roman" pitchFamily="18" charset="0"/>
              </a:rPr>
              <a:t>λ</a:t>
            </a:r>
            <a:r>
              <a:rPr lang="ru-RU" b="1" baseline="-30000" dirty="0" smtClean="0">
                <a:solidFill>
                  <a:srgbClr val="002060"/>
                </a:solidFill>
                <a:cs typeface="Times New Roman" pitchFamily="18" charset="0"/>
              </a:rPr>
              <a:t>2</a:t>
            </a:r>
            <a:r>
              <a:rPr lang="ru-RU" b="1" baseline="30000" dirty="0" smtClean="0">
                <a:solidFill>
                  <a:srgbClr val="002060"/>
                </a:solidFill>
                <a:cs typeface="Times New Roman" pitchFamily="18" charset="0"/>
              </a:rPr>
              <a:t>2  </a:t>
            </a:r>
            <a:r>
              <a:rPr lang="ru-RU" b="1" dirty="0" smtClean="0">
                <a:solidFill>
                  <a:srgbClr val="002060"/>
                </a:solidFill>
                <a:cs typeface="Times New Roman" pitchFamily="18" charset="0"/>
              </a:rPr>
              <a:t>+  </a:t>
            </a:r>
            <a:r>
              <a:rPr lang="en-US" b="1" dirty="0" smtClean="0">
                <a:solidFill>
                  <a:srgbClr val="002060"/>
                </a:solidFill>
                <a:cs typeface="Times New Roman" pitchFamily="18" charset="0"/>
              </a:rPr>
              <a:t>λ</a:t>
            </a:r>
            <a:r>
              <a:rPr lang="ru-RU" b="1" baseline="-30000" dirty="0" smtClean="0">
                <a:solidFill>
                  <a:srgbClr val="002060"/>
                </a:solidFill>
                <a:cs typeface="Times New Roman" pitchFamily="18" charset="0"/>
              </a:rPr>
              <a:t>3</a:t>
            </a:r>
            <a:r>
              <a:rPr lang="ru-RU" b="1" baseline="30000" dirty="0" smtClean="0">
                <a:solidFill>
                  <a:srgbClr val="002060"/>
                </a:solidFill>
                <a:cs typeface="Times New Roman" pitchFamily="18" charset="0"/>
              </a:rPr>
              <a:t>2</a:t>
            </a:r>
            <a:r>
              <a:rPr lang="ru-RU" b="1" dirty="0" smtClean="0">
                <a:solidFill>
                  <a:srgbClr val="002060"/>
                </a:solidFill>
                <a:cs typeface="Times New Roman" pitchFamily="18" charset="0"/>
              </a:rPr>
              <a:t>  - 3)</a:t>
            </a:r>
            <a:endParaRPr lang="ru-RU" dirty="0" smtClean="0">
              <a:solidFill>
                <a:srgbClr val="002060"/>
              </a:solidFill>
              <a:cs typeface="Arial" pitchFamily="34" charset="0"/>
            </a:endParaRPr>
          </a:p>
          <a:p>
            <a:pPr algn="just" eaLnBrk="0" hangingPunct="0">
              <a:spcAft>
                <a:spcPts val="1200"/>
              </a:spcAft>
              <a:defRPr/>
            </a:pPr>
            <a:r>
              <a:rPr lang="ru-RU" dirty="0" smtClean="0">
                <a:solidFill>
                  <a:srgbClr val="002060"/>
                </a:solidFill>
                <a:cs typeface="Times New Roman" pitchFamily="18" charset="0"/>
              </a:rPr>
              <a:t>где </a:t>
            </a:r>
            <a:r>
              <a:rPr lang="en-US" i="1" dirty="0" smtClean="0">
                <a:solidFill>
                  <a:srgbClr val="002060"/>
                </a:solidFill>
                <a:cs typeface="Times New Roman" pitchFamily="18" charset="0"/>
              </a:rPr>
              <a:t>W</a:t>
            </a:r>
            <a:r>
              <a:rPr lang="ru-RU" i="1" dirty="0" smtClean="0">
                <a:solidFill>
                  <a:srgbClr val="002060"/>
                </a:solidFill>
                <a:cs typeface="Times New Roman" pitchFamily="18" charset="0"/>
              </a:rPr>
              <a:t> </a:t>
            </a:r>
            <a:r>
              <a:rPr lang="ru-RU" dirty="0" smtClean="0">
                <a:solidFill>
                  <a:srgbClr val="002060"/>
                </a:solidFill>
                <a:cs typeface="Times New Roman" pitchFamily="18" charset="0"/>
              </a:rPr>
              <a:t>– модуль эластичности,  ρ – плотность </a:t>
            </a:r>
            <a:r>
              <a:rPr lang="ru-RU" dirty="0" err="1" smtClean="0">
                <a:solidFill>
                  <a:srgbClr val="002060"/>
                </a:solidFill>
                <a:cs typeface="Times New Roman" pitchFamily="18" charset="0"/>
              </a:rPr>
              <a:t>вулканизата</a:t>
            </a:r>
            <a:r>
              <a:rPr lang="ru-RU" dirty="0" smtClean="0">
                <a:solidFill>
                  <a:srgbClr val="002060"/>
                </a:solidFill>
                <a:cs typeface="Times New Roman" pitchFamily="18" charset="0"/>
              </a:rPr>
              <a:t>,  </a:t>
            </a:r>
            <a:r>
              <a:rPr lang="en-US" i="1" dirty="0" smtClean="0">
                <a:solidFill>
                  <a:srgbClr val="002060"/>
                </a:solidFill>
                <a:cs typeface="Times New Roman" pitchFamily="18" charset="0"/>
              </a:rPr>
              <a:t>R</a:t>
            </a:r>
            <a:r>
              <a:rPr lang="ru-RU" i="1" dirty="0" smtClean="0">
                <a:solidFill>
                  <a:srgbClr val="002060"/>
                </a:solidFill>
                <a:cs typeface="Times New Roman" pitchFamily="18" charset="0"/>
              </a:rPr>
              <a:t> </a:t>
            </a:r>
            <a:r>
              <a:rPr lang="ru-RU" dirty="0" smtClean="0">
                <a:solidFill>
                  <a:srgbClr val="002060"/>
                </a:solidFill>
                <a:cs typeface="Times New Roman" pitchFamily="18" charset="0"/>
              </a:rPr>
              <a:t>–</a:t>
            </a:r>
            <a:r>
              <a:rPr lang="ru-RU" i="1" dirty="0" smtClean="0">
                <a:solidFill>
                  <a:srgbClr val="002060"/>
                </a:solidFill>
                <a:cs typeface="Times New Roman" pitchFamily="18" charset="0"/>
              </a:rPr>
              <a:t>  </a:t>
            </a:r>
            <a:r>
              <a:rPr lang="ru-RU" dirty="0" smtClean="0">
                <a:solidFill>
                  <a:srgbClr val="002060"/>
                </a:solidFill>
                <a:cs typeface="Times New Roman" pitchFamily="18" charset="0"/>
              </a:rPr>
              <a:t>газовая постоянная, </a:t>
            </a:r>
            <a:r>
              <a:rPr lang="en-US" dirty="0" smtClean="0">
                <a:solidFill>
                  <a:srgbClr val="002060"/>
                </a:solidFill>
                <a:cs typeface="Times New Roman" pitchFamily="18" charset="0"/>
              </a:rPr>
              <a:t>T</a:t>
            </a:r>
            <a:r>
              <a:rPr lang="ru-RU" dirty="0" smtClean="0">
                <a:solidFill>
                  <a:srgbClr val="002060"/>
                </a:solidFill>
                <a:cs typeface="Times New Roman" pitchFamily="18" charset="0"/>
              </a:rPr>
              <a:t> – абсолютная температура, </a:t>
            </a:r>
            <a:r>
              <a:rPr lang="en-US" dirty="0" smtClean="0">
                <a:solidFill>
                  <a:srgbClr val="002060"/>
                </a:solidFill>
                <a:cs typeface="Times New Roman" pitchFamily="18" charset="0"/>
              </a:rPr>
              <a:t>M</a:t>
            </a:r>
            <a:r>
              <a:rPr lang="ru-RU" baseline="-25000" dirty="0" smtClean="0">
                <a:solidFill>
                  <a:srgbClr val="002060"/>
                </a:solidFill>
                <a:cs typeface="Times New Roman" pitchFamily="18" charset="0"/>
              </a:rPr>
              <a:t>с</a:t>
            </a:r>
            <a:r>
              <a:rPr lang="ru-RU" dirty="0" smtClean="0">
                <a:solidFill>
                  <a:srgbClr val="002060"/>
                </a:solidFill>
                <a:cs typeface="Times New Roman" pitchFamily="18" charset="0"/>
              </a:rPr>
              <a:t> – молекулярная масса участка цепи между узлами вулканизационной сетки, λ</a:t>
            </a:r>
            <a:r>
              <a:rPr lang="ru-RU" baseline="-30000" dirty="0" smtClean="0">
                <a:solidFill>
                  <a:srgbClr val="002060"/>
                </a:solidFill>
                <a:cs typeface="Times New Roman" pitchFamily="18" charset="0"/>
              </a:rPr>
              <a:t>1 </a:t>
            </a:r>
            <a:r>
              <a:rPr lang="ru-RU" dirty="0" smtClean="0">
                <a:solidFill>
                  <a:srgbClr val="002060"/>
                </a:solidFill>
                <a:cs typeface="Times New Roman" pitchFamily="18" charset="0"/>
              </a:rPr>
              <a:t>,λ</a:t>
            </a:r>
            <a:r>
              <a:rPr lang="ru-RU" baseline="-30000" dirty="0" smtClean="0">
                <a:solidFill>
                  <a:srgbClr val="002060"/>
                </a:solidFill>
                <a:cs typeface="Times New Roman" pitchFamily="18" charset="0"/>
              </a:rPr>
              <a:t>2,  </a:t>
            </a:r>
            <a:r>
              <a:rPr lang="ru-RU" dirty="0" smtClean="0">
                <a:solidFill>
                  <a:srgbClr val="002060"/>
                </a:solidFill>
                <a:cs typeface="Times New Roman" pitchFamily="18" charset="0"/>
              </a:rPr>
              <a:t>λ</a:t>
            </a:r>
            <a:r>
              <a:rPr lang="ru-RU" baseline="-30000" dirty="0" smtClean="0">
                <a:solidFill>
                  <a:srgbClr val="002060"/>
                </a:solidFill>
                <a:cs typeface="Times New Roman" pitchFamily="18" charset="0"/>
              </a:rPr>
              <a:t>3 </a:t>
            </a:r>
            <a:r>
              <a:rPr lang="ru-RU" dirty="0" smtClean="0">
                <a:solidFill>
                  <a:srgbClr val="002060"/>
                </a:solidFill>
                <a:cs typeface="Times New Roman" pitchFamily="18" charset="0"/>
              </a:rPr>
              <a:t>– отношение длины растянутого образца к длине нерастянутого образца по трем координатам.</a:t>
            </a:r>
            <a:endParaRPr lang="ru-RU" dirty="0">
              <a:solidFill>
                <a:srgbClr val="002060"/>
              </a:solidFill>
              <a:cs typeface="Times New Roman" pitchFamily="18" charset="0"/>
            </a:endParaRPr>
          </a:p>
        </p:txBody>
      </p:sp>
      <p:sp>
        <p:nvSpPr>
          <p:cNvPr id="3" name="Номер слайда 2"/>
          <p:cNvSpPr>
            <a:spLocks noGrp="1"/>
          </p:cNvSpPr>
          <p:nvPr>
            <p:ph type="sldNum" sz="quarter" idx="12"/>
          </p:nvPr>
        </p:nvSpPr>
        <p:spPr/>
        <p:txBody>
          <a:bodyPr/>
          <a:lstStyle/>
          <a:p>
            <a:pPr>
              <a:defRPr/>
            </a:pPr>
            <a:fld id="{2A27A739-5EC3-4A5A-B917-063F7765A121}" type="slidenum">
              <a:rPr lang="ru-RU"/>
              <a:pPr>
                <a:defRPr/>
              </a:pPr>
              <a:t>90</a:t>
            </a:fld>
            <a:endParaRPr lang="ru-RU"/>
          </a:p>
        </p:txBody>
      </p:sp>
      <p:sp>
        <p:nvSpPr>
          <p:cNvPr id="10" name="TextBox 9"/>
          <p:cNvSpPr txBox="1"/>
          <p:nvPr/>
        </p:nvSpPr>
        <p:spPr>
          <a:xfrm>
            <a:off x="1752898" y="714356"/>
            <a:ext cx="5381601" cy="369332"/>
          </a:xfrm>
          <a:prstGeom prst="rect">
            <a:avLst/>
          </a:prstGeom>
          <a:noFill/>
        </p:spPr>
        <p:txBody>
          <a:bodyPr wrap="none" rtlCol="0">
            <a:spAutoFit/>
          </a:bodyPr>
          <a:lstStyle/>
          <a:p>
            <a:pPr indent="449263" algn="ctr">
              <a:defRPr/>
            </a:pPr>
            <a:r>
              <a:rPr lang="ru-RU" b="1" smtClean="0">
                <a:solidFill>
                  <a:srgbClr val="C00000"/>
                </a:solidFill>
                <a:cs typeface="Times New Roman" pitchFamily="18" charset="0"/>
              </a:rPr>
              <a:t>Изменение свойств каучука при вулканизации</a:t>
            </a:r>
            <a:endParaRPr lang="ru-RU" b="1">
              <a:solidFill>
                <a:srgbClr val="C00000"/>
              </a:solidFill>
              <a:cs typeface="Times New Roman" pitchFamily="18" charset="0"/>
            </a:endParaRPr>
          </a:p>
        </p:txBody>
      </p:sp>
      <p:grpSp>
        <p:nvGrpSpPr>
          <p:cNvPr id="11" name="Группа 7"/>
          <p:cNvGrpSpPr/>
          <p:nvPr/>
        </p:nvGrpSpPr>
        <p:grpSpPr>
          <a:xfrm>
            <a:off x="-32" y="0"/>
            <a:ext cx="9144032" cy="642918"/>
            <a:chOff x="-32" y="0"/>
            <a:chExt cx="9144032" cy="642918"/>
          </a:xfrm>
          <a:solidFill>
            <a:schemeClr val="tx2">
              <a:lumMod val="20000"/>
              <a:lumOff val="80000"/>
            </a:schemeClr>
          </a:solidFill>
          <a:effectLst/>
        </p:grpSpPr>
        <p:grpSp>
          <p:nvGrpSpPr>
            <p:cNvPr id="12" name="Группа 4"/>
            <p:cNvGrpSpPr/>
            <p:nvPr/>
          </p:nvGrpSpPr>
          <p:grpSpPr>
            <a:xfrm>
              <a:off x="0" y="0"/>
              <a:ext cx="9144000" cy="642918"/>
              <a:chOff x="0" y="0"/>
              <a:chExt cx="9144000" cy="642918"/>
            </a:xfrm>
            <a:grpFill/>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3" name="Рисунок 12"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6000" y="1080000"/>
            <a:ext cx="8640000" cy="5139869"/>
          </a:xfrm>
          <a:prstGeom prst="rect">
            <a:avLst/>
          </a:prstGeom>
        </p:spPr>
        <p:txBody>
          <a:bodyPr wrap="square">
            <a:spAutoFit/>
          </a:bodyPr>
          <a:lstStyle/>
          <a:p>
            <a:pPr algn="just" eaLnBrk="0" hangingPunct="0">
              <a:spcAft>
                <a:spcPts val="1200"/>
              </a:spcAft>
              <a:defRPr/>
            </a:pPr>
            <a:r>
              <a:rPr lang="ru-RU" dirty="0">
                <a:solidFill>
                  <a:srgbClr val="002060"/>
                </a:solidFill>
                <a:cs typeface="Times New Roman" pitchFamily="18" charset="0"/>
              </a:rPr>
              <a:t>4. При увеличении степени сшивания наблюдается повышение способности </a:t>
            </a:r>
            <a:r>
              <a:rPr lang="ru-RU" dirty="0" err="1">
                <a:solidFill>
                  <a:srgbClr val="002060"/>
                </a:solidFill>
                <a:cs typeface="Times New Roman" pitchFamily="18" charset="0"/>
              </a:rPr>
              <a:t>вулканизатов</a:t>
            </a:r>
            <a:r>
              <a:rPr lang="ru-RU" dirty="0">
                <a:solidFill>
                  <a:srgbClr val="002060"/>
                </a:solidFill>
                <a:cs typeface="Times New Roman" pitchFamily="18" charset="0"/>
              </a:rPr>
              <a:t> проявлять высокоэластические свойства при пониженных температурах. Однако </a:t>
            </a:r>
            <a:r>
              <a:rPr lang="ru-RU" b="1" dirty="0">
                <a:solidFill>
                  <a:srgbClr val="0B02C6"/>
                </a:solidFill>
                <a:cs typeface="Times New Roman" pitchFamily="18" charset="0"/>
              </a:rPr>
              <a:t>морозостойкость</a:t>
            </a:r>
            <a:r>
              <a:rPr lang="ru-RU" b="1" dirty="0">
                <a:solidFill>
                  <a:srgbClr val="002060"/>
                </a:solidFill>
                <a:cs typeface="Times New Roman" pitchFamily="18" charset="0"/>
              </a:rPr>
              <a:t> </a:t>
            </a:r>
            <a:r>
              <a:rPr lang="ru-RU" dirty="0">
                <a:solidFill>
                  <a:srgbClr val="002060"/>
                </a:solidFill>
                <a:cs typeface="Times New Roman" pitchFamily="18" charset="0"/>
              </a:rPr>
              <a:t>от степени вулканизации зависит незначительно</a:t>
            </a:r>
            <a:r>
              <a:rPr lang="ru-RU" dirty="0" smtClean="0">
                <a:solidFill>
                  <a:srgbClr val="002060"/>
                </a:solidFill>
                <a:cs typeface="Times New Roman" pitchFamily="18" charset="0"/>
              </a:rPr>
              <a:t>.</a:t>
            </a:r>
          </a:p>
          <a:p>
            <a:pPr algn="just" eaLnBrk="0" hangingPunct="0">
              <a:spcAft>
                <a:spcPts val="1200"/>
              </a:spcAft>
              <a:defRPr/>
            </a:pPr>
            <a:r>
              <a:rPr lang="ru-RU" dirty="0" smtClean="0">
                <a:solidFill>
                  <a:srgbClr val="002060"/>
                </a:solidFill>
                <a:cs typeface="Times New Roman" pitchFamily="18" charset="0"/>
              </a:rPr>
              <a:t>5</a:t>
            </a:r>
            <a:r>
              <a:rPr lang="ru-RU" dirty="0">
                <a:solidFill>
                  <a:srgbClr val="002060"/>
                </a:solidFill>
                <a:cs typeface="Times New Roman" pitchFamily="18" charset="0"/>
              </a:rPr>
              <a:t>. С увеличением степени сшивания уменьшается способность </a:t>
            </a:r>
            <a:r>
              <a:rPr lang="ru-RU" dirty="0" err="1">
                <a:solidFill>
                  <a:srgbClr val="002060"/>
                </a:solidFill>
                <a:cs typeface="Times New Roman" pitchFamily="18" charset="0"/>
              </a:rPr>
              <a:t>вулканизата</a:t>
            </a:r>
            <a:r>
              <a:rPr lang="ru-RU" dirty="0">
                <a:solidFill>
                  <a:srgbClr val="002060"/>
                </a:solidFill>
                <a:cs typeface="Times New Roman" pitchFamily="18" charset="0"/>
              </a:rPr>
              <a:t> набухать в органических растворителях. Между степенью сшивания и </a:t>
            </a:r>
            <a:r>
              <a:rPr lang="ru-RU" b="1" dirty="0" err="1">
                <a:solidFill>
                  <a:srgbClr val="0B02C6"/>
                </a:solidFill>
                <a:cs typeface="Times New Roman" pitchFamily="18" charset="0"/>
              </a:rPr>
              <a:t>набухаемостью</a:t>
            </a:r>
            <a:r>
              <a:rPr lang="ru-RU" dirty="0">
                <a:solidFill>
                  <a:srgbClr val="0B02C6"/>
                </a:solidFill>
                <a:cs typeface="Times New Roman" pitchFamily="18" charset="0"/>
              </a:rPr>
              <a:t> </a:t>
            </a:r>
            <a:r>
              <a:rPr lang="ru-RU" dirty="0" err="1">
                <a:solidFill>
                  <a:srgbClr val="002060"/>
                </a:solidFill>
                <a:cs typeface="Times New Roman" pitchFamily="18" charset="0"/>
              </a:rPr>
              <a:t>вулканизата</a:t>
            </a:r>
            <a:r>
              <a:rPr lang="ru-RU" dirty="0">
                <a:solidFill>
                  <a:srgbClr val="002060"/>
                </a:solidFill>
                <a:cs typeface="Times New Roman" pitchFamily="18" charset="0"/>
              </a:rPr>
              <a:t> наблюдается определенная зависимость</a:t>
            </a:r>
            <a:r>
              <a:rPr lang="ru-RU" i="1" dirty="0">
                <a:solidFill>
                  <a:srgbClr val="002060"/>
                </a:solidFill>
                <a:cs typeface="Times New Roman" pitchFamily="18" charset="0"/>
              </a:rPr>
              <a:t>, </a:t>
            </a:r>
            <a:r>
              <a:rPr lang="ru-RU" dirty="0">
                <a:solidFill>
                  <a:srgbClr val="002060"/>
                </a:solidFill>
                <a:cs typeface="Times New Roman" pitchFamily="18" charset="0"/>
              </a:rPr>
              <a:t>в соответствии с которой по равновесному набуханию определяют число поперечных связей.</a:t>
            </a:r>
          </a:p>
          <a:p>
            <a:pPr algn="just" eaLnBrk="0" hangingPunct="0">
              <a:spcAft>
                <a:spcPts val="1200"/>
              </a:spcAft>
              <a:defRPr/>
            </a:pPr>
            <a:r>
              <a:rPr lang="ru-RU" dirty="0" smtClean="0">
                <a:solidFill>
                  <a:srgbClr val="002060"/>
                </a:solidFill>
                <a:cs typeface="Times New Roman" pitchFamily="18" charset="0"/>
              </a:rPr>
              <a:t>6</a:t>
            </a:r>
            <a:r>
              <a:rPr lang="ru-RU" dirty="0">
                <a:solidFill>
                  <a:srgbClr val="002060"/>
                </a:solidFill>
                <a:cs typeface="Times New Roman" pitchFamily="18" charset="0"/>
              </a:rPr>
              <a:t>. Способность к диффузии газов в эластомерах с увеличением степени сшивания несколько снижается. </a:t>
            </a:r>
            <a:endParaRPr lang="ru-RU" dirty="0" smtClean="0">
              <a:solidFill>
                <a:srgbClr val="002060"/>
              </a:solidFill>
              <a:cs typeface="Times New Roman" pitchFamily="18" charset="0"/>
            </a:endParaRPr>
          </a:p>
          <a:p>
            <a:pPr algn="just" eaLnBrk="0" hangingPunct="0">
              <a:spcAft>
                <a:spcPts val="1200"/>
              </a:spcAft>
              <a:defRPr/>
            </a:pPr>
            <a:r>
              <a:rPr lang="ru-RU" dirty="0" smtClean="0">
                <a:solidFill>
                  <a:srgbClr val="002060"/>
                </a:solidFill>
                <a:cs typeface="Times New Roman" pitchFamily="18" charset="0"/>
              </a:rPr>
              <a:t>7</a:t>
            </a:r>
            <a:r>
              <a:rPr lang="ru-RU" dirty="0">
                <a:solidFill>
                  <a:srgbClr val="002060"/>
                </a:solidFill>
                <a:cs typeface="Times New Roman" pitchFamily="18" charset="0"/>
              </a:rPr>
              <a:t>. Теплостойкость не имеет прямой зависимости от степени сшивания, этот показатель больше зависит от химического состава поперечных связей.</a:t>
            </a:r>
          </a:p>
          <a:p>
            <a:pPr algn="just" eaLnBrk="0" hangingPunct="0">
              <a:spcAft>
                <a:spcPts val="1200"/>
              </a:spcAft>
              <a:defRPr/>
            </a:pPr>
            <a:r>
              <a:rPr lang="ru-RU" dirty="0" smtClean="0">
                <a:solidFill>
                  <a:srgbClr val="002060"/>
                </a:solidFill>
                <a:cs typeface="Times New Roman" pitchFamily="18" charset="0"/>
              </a:rPr>
              <a:t>8</a:t>
            </a:r>
            <a:r>
              <a:rPr lang="ru-RU" dirty="0">
                <a:solidFill>
                  <a:srgbClr val="002060"/>
                </a:solidFill>
                <a:cs typeface="Times New Roman" pitchFamily="18" charset="0"/>
              </a:rPr>
              <a:t>. При вулканизации сильно меняются и другие технические свойства резин: динамические потери, сопротивление многократным деформациям, теплообразование при многократных деформациях; в меньшей степени изменяется износостойкость</a:t>
            </a:r>
            <a:r>
              <a:rPr lang="ru-RU" dirty="0">
                <a:solidFill>
                  <a:srgbClr val="002060"/>
                </a:solidFill>
                <a:cs typeface="Arial" pitchFamily="34" charset="0"/>
              </a:rPr>
              <a:t> </a:t>
            </a:r>
          </a:p>
        </p:txBody>
      </p:sp>
      <p:sp>
        <p:nvSpPr>
          <p:cNvPr id="8" name="TextBox 7"/>
          <p:cNvSpPr txBox="1"/>
          <p:nvPr/>
        </p:nvSpPr>
        <p:spPr>
          <a:xfrm>
            <a:off x="1752898" y="720000"/>
            <a:ext cx="5381601" cy="369332"/>
          </a:xfrm>
          <a:prstGeom prst="rect">
            <a:avLst/>
          </a:prstGeom>
          <a:noFill/>
        </p:spPr>
        <p:txBody>
          <a:bodyPr wrap="none" rtlCol="0">
            <a:spAutoFit/>
          </a:bodyPr>
          <a:lstStyle/>
          <a:p>
            <a:pPr indent="449263" algn="ctr">
              <a:defRPr/>
            </a:pPr>
            <a:r>
              <a:rPr lang="ru-RU" b="1" smtClean="0">
                <a:solidFill>
                  <a:srgbClr val="C00000"/>
                </a:solidFill>
                <a:cs typeface="Times New Roman" pitchFamily="18" charset="0"/>
              </a:rPr>
              <a:t>Изменение свойств каучука при вулканизации</a:t>
            </a:r>
            <a:endParaRPr lang="ru-RU" b="1">
              <a:solidFill>
                <a:srgbClr val="C00000"/>
              </a:solidFill>
              <a:cs typeface="Times New Roman" pitchFamily="18" charset="0"/>
            </a:endParaRPr>
          </a:p>
        </p:txBody>
      </p:sp>
      <p:sp>
        <p:nvSpPr>
          <p:cNvPr id="10" name="Номер слайда 9"/>
          <p:cNvSpPr>
            <a:spLocks noGrp="1"/>
          </p:cNvSpPr>
          <p:nvPr>
            <p:ph type="sldNum" sz="quarter" idx="12"/>
          </p:nvPr>
        </p:nvSpPr>
        <p:spPr/>
        <p:txBody>
          <a:bodyPr/>
          <a:lstStyle/>
          <a:p>
            <a:fld id="{3B46923B-772B-4878-82EA-E2BF3C0C558C}" type="slidenum">
              <a:rPr lang="ru-RU" smtClean="0"/>
              <a:pPr/>
              <a:t>91</a:t>
            </a:fld>
            <a:endParaRPr lang="ru-RU"/>
          </a:p>
        </p:txBody>
      </p:sp>
      <p:grpSp>
        <p:nvGrpSpPr>
          <p:cNvPr id="11" name="Группа 7"/>
          <p:cNvGrpSpPr/>
          <p:nvPr/>
        </p:nvGrpSpPr>
        <p:grpSpPr>
          <a:xfrm>
            <a:off x="-32" y="0"/>
            <a:ext cx="9144032" cy="642918"/>
            <a:chOff x="-32" y="0"/>
            <a:chExt cx="9144032" cy="642918"/>
          </a:xfrm>
          <a:solidFill>
            <a:schemeClr val="tx2">
              <a:lumMod val="20000"/>
              <a:lumOff val="80000"/>
            </a:schemeClr>
          </a:solidFill>
          <a:effectLst/>
        </p:grpSpPr>
        <p:grpSp>
          <p:nvGrpSpPr>
            <p:cNvPr id="12" name="Группа 4"/>
            <p:cNvGrpSpPr/>
            <p:nvPr/>
          </p:nvGrpSpPr>
          <p:grpSpPr>
            <a:xfrm>
              <a:off x="0" y="0"/>
              <a:ext cx="9144000" cy="642918"/>
              <a:chOff x="0" y="0"/>
              <a:chExt cx="9144000" cy="642918"/>
            </a:xfrm>
            <a:grpFill/>
          </p:grpSpPr>
          <p:sp>
            <p:nvSpPr>
              <p:cNvPr id="14" name="Прямоугольник 13"/>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3" name="Рисунок 12"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2000" y="1080000"/>
            <a:ext cx="8640000" cy="1831271"/>
          </a:xfrm>
          <a:prstGeom prst="rect">
            <a:avLst/>
          </a:prstGeom>
        </p:spPr>
        <p:txBody>
          <a:bodyPr wrap="square">
            <a:spAutoFit/>
          </a:bodyPr>
          <a:lstStyle/>
          <a:p>
            <a:pPr algn="just">
              <a:spcAft>
                <a:spcPts val="600"/>
              </a:spcAft>
              <a:defRPr/>
            </a:pPr>
            <a:r>
              <a:rPr lang="ru-RU" b="1" dirty="0" smtClean="0">
                <a:solidFill>
                  <a:srgbClr val="0B02C6"/>
                </a:solidFill>
                <a:cs typeface="Times New Roman" pitchFamily="18" charset="0"/>
              </a:rPr>
              <a:t>Кинетическая кривая вулканизации </a:t>
            </a:r>
            <a:r>
              <a:rPr lang="ru-RU" dirty="0" smtClean="0">
                <a:solidFill>
                  <a:srgbClr val="002060"/>
                </a:solidFill>
                <a:cs typeface="Times New Roman" pitchFamily="18" charset="0"/>
              </a:rPr>
              <a:t>– зависимость величины какого-либо показателя (прочности, модуля, остаточного удлинения) от времени вулканизации  (степени  сшивания) при определенной температуре.</a:t>
            </a:r>
          </a:p>
          <a:p>
            <a:pPr algn="just">
              <a:spcAft>
                <a:spcPts val="1200"/>
              </a:spcAft>
              <a:defRPr/>
            </a:pPr>
            <a:r>
              <a:rPr lang="ru-RU" dirty="0" smtClean="0">
                <a:solidFill>
                  <a:srgbClr val="002060"/>
                </a:solidFill>
                <a:cs typeface="Times New Roman" pitchFamily="18" charset="0"/>
              </a:rPr>
              <a:t>На рис. представлена зависимость напряжения </a:t>
            </a:r>
            <a:r>
              <a:rPr lang="en-US" dirty="0" smtClean="0">
                <a:solidFill>
                  <a:srgbClr val="002060"/>
                </a:solidFill>
                <a:cs typeface="Times New Roman" pitchFamily="18" charset="0"/>
              </a:rPr>
              <a:t>f</a:t>
            </a:r>
            <a:r>
              <a:rPr lang="ru-RU" dirty="0" smtClean="0">
                <a:solidFill>
                  <a:srgbClr val="002060"/>
                </a:solidFill>
                <a:cs typeface="Times New Roman" pitchFamily="18" charset="0"/>
              </a:rPr>
              <a:t> при заданном удлинении (100 или 300%) от продолжительности вулканизации; имеет </a:t>
            </a:r>
            <a:r>
              <a:rPr lang="en-US" dirty="0" smtClean="0">
                <a:solidFill>
                  <a:srgbClr val="002060"/>
                </a:solidFill>
                <a:cs typeface="Times New Roman" pitchFamily="18" charset="0"/>
              </a:rPr>
              <a:t>S</a:t>
            </a:r>
            <a:r>
              <a:rPr lang="ru-RU" dirty="0" smtClean="0">
                <a:solidFill>
                  <a:srgbClr val="002060"/>
                </a:solidFill>
                <a:cs typeface="Times New Roman" pitchFamily="18" charset="0"/>
              </a:rPr>
              <a:t>-образный вид, характеризуется наличием 3 стадий. </a:t>
            </a:r>
            <a:endParaRPr lang="ru-RU" dirty="0">
              <a:solidFill>
                <a:srgbClr val="002060"/>
              </a:solidFill>
              <a:cs typeface="Times New Roman" pitchFamily="18" charset="0"/>
            </a:endParaRPr>
          </a:p>
        </p:txBody>
      </p:sp>
      <p:sp>
        <p:nvSpPr>
          <p:cNvPr id="8" name="TextBox 7"/>
          <p:cNvSpPr txBox="1"/>
          <p:nvPr/>
        </p:nvSpPr>
        <p:spPr>
          <a:xfrm>
            <a:off x="3147605" y="714356"/>
            <a:ext cx="2592184" cy="369332"/>
          </a:xfrm>
          <a:prstGeom prst="rect">
            <a:avLst/>
          </a:prstGeom>
          <a:noFill/>
        </p:spPr>
        <p:txBody>
          <a:bodyPr wrap="none" rtlCol="0">
            <a:spAutoFit/>
          </a:bodyPr>
          <a:lstStyle/>
          <a:p>
            <a:pPr algn="ctr">
              <a:defRPr/>
            </a:pPr>
            <a:r>
              <a:rPr lang="ru-RU" b="1" smtClean="0">
                <a:solidFill>
                  <a:srgbClr val="C00000"/>
                </a:solidFill>
                <a:cs typeface="Times New Roman" pitchFamily="18" charset="0"/>
              </a:rPr>
              <a:t>Кинетика вулканизации</a:t>
            </a:r>
            <a:endParaRPr lang="ru-RU" b="1">
              <a:solidFill>
                <a:srgbClr val="C00000"/>
              </a:solidFill>
              <a:cs typeface="Times New Roman" pitchFamily="18" charset="0"/>
            </a:endParaRPr>
          </a:p>
        </p:txBody>
      </p:sp>
      <p:pic>
        <p:nvPicPr>
          <p:cNvPr id="9" name="Picture 2"/>
          <p:cNvPicPr>
            <a:picLocks noChangeAspect="1" noChangeArrowheads="1"/>
          </p:cNvPicPr>
          <p:nvPr/>
        </p:nvPicPr>
        <p:blipFill>
          <a:blip r:embed="rId4" cstate="print"/>
          <a:srcRect/>
          <a:stretch>
            <a:fillRect/>
          </a:stretch>
        </p:blipFill>
        <p:spPr bwMode="auto">
          <a:xfrm>
            <a:off x="330194" y="2928934"/>
            <a:ext cx="3313112" cy="3344863"/>
          </a:xfrm>
          <a:prstGeom prst="rect">
            <a:avLst/>
          </a:prstGeom>
          <a:noFill/>
          <a:ln w="9525">
            <a:noFill/>
            <a:miter lim="800000"/>
            <a:headEnd/>
            <a:tailEnd/>
          </a:ln>
        </p:spPr>
      </p:pic>
      <p:sp>
        <p:nvSpPr>
          <p:cNvPr id="10" name="Прямоугольник 2"/>
          <p:cNvSpPr>
            <a:spLocks noChangeArrowheads="1"/>
          </p:cNvSpPr>
          <p:nvPr/>
        </p:nvSpPr>
        <p:spPr bwMode="auto">
          <a:xfrm>
            <a:off x="3779840" y="2571744"/>
            <a:ext cx="5078439" cy="3970318"/>
          </a:xfrm>
          <a:prstGeom prst="rect">
            <a:avLst/>
          </a:prstGeom>
          <a:noFill/>
          <a:ln w="9525">
            <a:noFill/>
            <a:miter lim="800000"/>
            <a:headEnd/>
            <a:tailEnd/>
          </a:ln>
        </p:spPr>
        <p:txBody>
          <a:bodyPr wrap="square">
            <a:spAutoFit/>
          </a:bodyPr>
          <a:lstStyle/>
          <a:p>
            <a:pPr algn="just">
              <a:defRPr/>
            </a:pPr>
            <a:r>
              <a:rPr lang="ru-RU" b="1" dirty="0">
                <a:solidFill>
                  <a:srgbClr val="0B02C6"/>
                </a:solidFill>
                <a:latin typeface="+mj-lt"/>
                <a:cs typeface="Times New Roman" pitchFamily="18" charset="0"/>
              </a:rPr>
              <a:t>АБ</a:t>
            </a:r>
            <a:r>
              <a:rPr lang="ru-RU" dirty="0">
                <a:solidFill>
                  <a:srgbClr val="0B02C6"/>
                </a:solidFill>
                <a:latin typeface="+mj-lt"/>
                <a:cs typeface="Times New Roman" pitchFamily="18" charset="0"/>
              </a:rPr>
              <a:t> – </a:t>
            </a:r>
            <a:r>
              <a:rPr lang="ru-RU" b="1" dirty="0">
                <a:solidFill>
                  <a:srgbClr val="0B02C6"/>
                </a:solidFill>
                <a:latin typeface="+mj-lt"/>
                <a:cs typeface="Times New Roman" pitchFamily="18" charset="0"/>
              </a:rPr>
              <a:t>индукционный период</a:t>
            </a:r>
            <a:r>
              <a:rPr lang="ru-RU" dirty="0">
                <a:solidFill>
                  <a:srgbClr val="002060"/>
                </a:solidFill>
                <a:latin typeface="+mj-lt"/>
                <a:cs typeface="Times New Roman" pitchFamily="18" charset="0"/>
              </a:rPr>
              <a:t>, длительность которого определяется стойкостью резиновой смеси к преждевременной вулканизации, резиновая смесь находится в </a:t>
            </a:r>
            <a:r>
              <a:rPr lang="ru-RU" dirty="0" err="1">
                <a:solidFill>
                  <a:srgbClr val="002060"/>
                </a:solidFill>
                <a:latin typeface="+mj-lt"/>
                <a:cs typeface="Times New Roman" pitchFamily="18" charset="0"/>
              </a:rPr>
              <a:t>вязкотекучем</a:t>
            </a:r>
            <a:r>
              <a:rPr lang="ru-RU" dirty="0">
                <a:solidFill>
                  <a:srgbClr val="002060"/>
                </a:solidFill>
                <a:latin typeface="+mj-lt"/>
                <a:cs typeface="Times New Roman" pitchFamily="18" charset="0"/>
              </a:rPr>
              <a:t> состоянии; </a:t>
            </a:r>
          </a:p>
          <a:p>
            <a:pPr algn="just">
              <a:defRPr/>
            </a:pPr>
            <a:r>
              <a:rPr lang="ru-RU" b="1" dirty="0" smtClean="0">
                <a:solidFill>
                  <a:srgbClr val="0B02C6"/>
                </a:solidFill>
                <a:latin typeface="+mj-lt"/>
                <a:cs typeface="Times New Roman" pitchFamily="18" charset="0"/>
              </a:rPr>
              <a:t>БВ </a:t>
            </a:r>
            <a:r>
              <a:rPr lang="ru-RU" b="1" dirty="0">
                <a:solidFill>
                  <a:srgbClr val="0B02C6"/>
                </a:solidFill>
                <a:latin typeface="+mj-lt"/>
                <a:cs typeface="Times New Roman" pitchFamily="18" charset="0"/>
              </a:rPr>
              <a:t>– формирование вулканизационной сетки, созревание вулканизационной сетки</a:t>
            </a:r>
            <a:r>
              <a:rPr lang="ru-RU" dirty="0">
                <a:solidFill>
                  <a:srgbClr val="002060"/>
                </a:solidFill>
                <a:latin typeface="+mj-lt"/>
                <a:cs typeface="Times New Roman" pitchFamily="18" charset="0"/>
              </a:rPr>
              <a:t>; скорость поперечного сшивания зависит от температуры, типа вулканизующего агента и ускорителя вулканизации; т. </a:t>
            </a:r>
            <a:r>
              <a:rPr lang="ru-RU" b="1" dirty="0">
                <a:solidFill>
                  <a:srgbClr val="002060"/>
                </a:solidFill>
                <a:latin typeface="+mj-lt"/>
                <a:cs typeface="Times New Roman" pitchFamily="18" charset="0"/>
              </a:rPr>
              <a:t>В</a:t>
            </a:r>
            <a:r>
              <a:rPr lang="ru-RU" dirty="0">
                <a:solidFill>
                  <a:srgbClr val="002060"/>
                </a:solidFill>
                <a:latin typeface="+mj-lt"/>
                <a:cs typeface="Times New Roman" pitchFamily="18" charset="0"/>
              </a:rPr>
              <a:t> – оптимум вулканизации;</a:t>
            </a:r>
          </a:p>
          <a:p>
            <a:pPr algn="just">
              <a:defRPr/>
            </a:pPr>
            <a:r>
              <a:rPr lang="ru-RU" b="1" dirty="0" smtClean="0">
                <a:solidFill>
                  <a:srgbClr val="0B02C6"/>
                </a:solidFill>
                <a:latin typeface="+mj-lt"/>
                <a:cs typeface="Times New Roman" pitchFamily="18" charset="0"/>
              </a:rPr>
              <a:t>ВГ </a:t>
            </a:r>
            <a:r>
              <a:rPr lang="ru-RU" b="1" dirty="0">
                <a:solidFill>
                  <a:srgbClr val="0B02C6"/>
                </a:solidFill>
                <a:latin typeface="+mj-lt"/>
                <a:cs typeface="Times New Roman" pitchFamily="18" charset="0"/>
              </a:rPr>
              <a:t>– плато вулканизации и стадия </a:t>
            </a:r>
            <a:r>
              <a:rPr lang="ru-RU" b="1" dirty="0" err="1">
                <a:solidFill>
                  <a:srgbClr val="0B02C6"/>
                </a:solidFill>
                <a:latin typeface="+mj-lt"/>
                <a:cs typeface="Times New Roman" pitchFamily="18" charset="0"/>
              </a:rPr>
              <a:t>перевулканизации</a:t>
            </a:r>
            <a:r>
              <a:rPr lang="ru-RU" b="1" dirty="0">
                <a:solidFill>
                  <a:srgbClr val="0B02C6"/>
                </a:solidFill>
                <a:latin typeface="+mj-lt"/>
                <a:cs typeface="Times New Roman" pitchFamily="18" charset="0"/>
              </a:rPr>
              <a:t>  (реверсии)</a:t>
            </a:r>
            <a:r>
              <a:rPr lang="ru-RU" b="1" dirty="0">
                <a:solidFill>
                  <a:srgbClr val="002060"/>
                </a:solidFill>
                <a:latin typeface="+mj-lt"/>
                <a:cs typeface="Times New Roman" pitchFamily="18" charset="0"/>
              </a:rPr>
              <a:t>,</a:t>
            </a:r>
            <a:r>
              <a:rPr lang="ru-RU" b="1" dirty="0">
                <a:solidFill>
                  <a:srgbClr val="0B02C6"/>
                </a:solidFill>
                <a:latin typeface="+mj-lt"/>
                <a:cs typeface="Times New Roman" pitchFamily="18" charset="0"/>
              </a:rPr>
              <a:t> </a:t>
            </a:r>
            <a:r>
              <a:rPr lang="ru-RU" dirty="0">
                <a:solidFill>
                  <a:srgbClr val="002060"/>
                </a:solidFill>
                <a:latin typeface="+mj-lt"/>
                <a:cs typeface="Times New Roman" pitchFamily="18" charset="0"/>
              </a:rPr>
              <a:t>которая сопровождается деструктивными процессами распада образовавшихся поперечных связей.</a:t>
            </a:r>
          </a:p>
        </p:txBody>
      </p:sp>
      <p:sp>
        <p:nvSpPr>
          <p:cNvPr id="11" name="Номер слайда 2"/>
          <p:cNvSpPr>
            <a:spLocks noGrp="1"/>
          </p:cNvSpPr>
          <p:nvPr>
            <p:ph type="sldNum" sz="quarter" idx="12"/>
          </p:nvPr>
        </p:nvSpPr>
        <p:spPr/>
        <p:txBody>
          <a:bodyPr/>
          <a:lstStyle/>
          <a:p>
            <a:pPr>
              <a:defRPr/>
            </a:pPr>
            <a:fld id="{2A27A739-5EC3-4A5A-B917-063F7765A121}" type="slidenum">
              <a:rPr lang="ru-RU"/>
              <a:pPr>
                <a:defRPr/>
              </a:pPr>
              <a:t>92</a:t>
            </a:fld>
            <a:endParaRPr lang="ru-RU"/>
          </a:p>
        </p:txBody>
      </p:sp>
      <p:grpSp>
        <p:nvGrpSpPr>
          <p:cNvPr id="12" name="Группа 7"/>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5" name="Прямоугольник 1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4" name="Рисунок 13"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Прямоугольник 1"/>
          <p:cNvSpPr>
            <a:spLocks noChangeArrowheads="1"/>
          </p:cNvSpPr>
          <p:nvPr/>
        </p:nvSpPr>
        <p:spPr bwMode="auto">
          <a:xfrm>
            <a:off x="252000" y="720000"/>
            <a:ext cx="8640000" cy="3970318"/>
          </a:xfrm>
          <a:prstGeom prst="rect">
            <a:avLst/>
          </a:prstGeom>
          <a:noFill/>
          <a:ln w="9525">
            <a:noFill/>
            <a:miter lim="800000"/>
            <a:headEnd/>
            <a:tailEnd/>
          </a:ln>
        </p:spPr>
        <p:txBody>
          <a:bodyPr wrap="square">
            <a:spAutoFit/>
          </a:bodyPr>
          <a:lstStyle/>
          <a:p>
            <a:pPr algn="just">
              <a:defRPr/>
            </a:pPr>
            <a:r>
              <a:rPr lang="ru-RU" b="1">
                <a:solidFill>
                  <a:srgbClr val="0B02C6"/>
                </a:solidFill>
                <a:latin typeface="+mn-lt"/>
                <a:cs typeface="Times New Roman" pitchFamily="18" charset="0"/>
              </a:rPr>
              <a:t>Оптимум вулканизации </a:t>
            </a:r>
            <a:r>
              <a:rPr lang="ru-RU" smtClean="0">
                <a:solidFill>
                  <a:srgbClr val="002060"/>
                </a:solidFill>
                <a:cs typeface="Times New Roman" pitchFamily="18" charset="0"/>
              </a:rPr>
              <a:t>– </a:t>
            </a:r>
            <a:r>
              <a:rPr lang="ru-RU">
                <a:solidFill>
                  <a:srgbClr val="002060"/>
                </a:solidFill>
                <a:latin typeface="+mn-lt"/>
                <a:cs typeface="Times New Roman" pitchFamily="18" charset="0"/>
              </a:rPr>
              <a:t>время вулканизации в течение которого получают вулканизаты с наилучшим комплексом свойств. Вулканизаты с меньшим временем вулканизации называются недовулканизованными, с большим – </a:t>
            </a:r>
            <a:r>
              <a:rPr lang="ru-RU" smtClean="0">
                <a:solidFill>
                  <a:srgbClr val="002060"/>
                </a:solidFill>
                <a:latin typeface="+mn-lt"/>
                <a:cs typeface="Times New Roman" pitchFamily="18" charset="0"/>
              </a:rPr>
              <a:t>перевулканизован-ными</a:t>
            </a:r>
            <a:r>
              <a:rPr lang="ru-RU">
                <a:solidFill>
                  <a:srgbClr val="002060"/>
                </a:solidFill>
                <a:latin typeface="+mn-lt"/>
                <a:cs typeface="Times New Roman" pitchFamily="18" charset="0"/>
              </a:rPr>
              <a:t>. </a:t>
            </a:r>
          </a:p>
          <a:p>
            <a:pPr algn="just">
              <a:defRPr/>
            </a:pPr>
            <a:endParaRPr lang="ru-RU">
              <a:solidFill>
                <a:srgbClr val="002060"/>
              </a:solidFill>
              <a:latin typeface="+mn-lt"/>
              <a:cs typeface="Times New Roman" pitchFamily="18" charset="0"/>
            </a:endParaRPr>
          </a:p>
          <a:p>
            <a:pPr algn="just">
              <a:defRPr/>
            </a:pPr>
            <a:r>
              <a:rPr lang="ru-RU" b="1" smtClean="0">
                <a:solidFill>
                  <a:srgbClr val="0B02C6"/>
                </a:solidFill>
                <a:latin typeface="+mn-lt"/>
                <a:cs typeface="Times New Roman" pitchFamily="18" charset="0"/>
              </a:rPr>
              <a:t>Плато </a:t>
            </a:r>
            <a:r>
              <a:rPr lang="ru-RU" b="1">
                <a:solidFill>
                  <a:srgbClr val="0B02C6"/>
                </a:solidFill>
                <a:latin typeface="+mn-lt"/>
                <a:cs typeface="Times New Roman" pitchFamily="18" charset="0"/>
              </a:rPr>
              <a:t>вулканизации </a:t>
            </a:r>
            <a:r>
              <a:rPr lang="ru-RU">
                <a:solidFill>
                  <a:srgbClr val="002060"/>
                </a:solidFill>
                <a:latin typeface="+mn-lt"/>
                <a:cs typeface="Times New Roman" pitchFamily="18" charset="0"/>
              </a:rPr>
              <a:t>– это отрезок времени (ВГ), в течение которого значения измеряемых параметров близки к оптимальным и меняются относительно мало. В соответствии с этим различают широкое и узкое плато вулканизации. С технологической точки зрения предпочтительно широкое плато вулканизации. </a:t>
            </a:r>
            <a:endParaRPr lang="ru-RU">
              <a:solidFill>
                <a:srgbClr val="002060"/>
              </a:solidFill>
              <a:latin typeface="+mn-lt"/>
              <a:cs typeface="Arial" pitchFamily="34" charset="0"/>
            </a:endParaRPr>
          </a:p>
          <a:p>
            <a:pPr algn="just">
              <a:defRPr/>
            </a:pPr>
            <a:endParaRPr lang="ru-RU" b="1">
              <a:solidFill>
                <a:srgbClr val="002060"/>
              </a:solidFill>
              <a:latin typeface="+mn-lt"/>
              <a:cs typeface="Times New Roman" pitchFamily="18" charset="0"/>
            </a:endParaRPr>
          </a:p>
          <a:p>
            <a:pPr algn="just">
              <a:defRPr/>
            </a:pPr>
            <a:r>
              <a:rPr lang="ru-RU" b="1" smtClean="0">
                <a:solidFill>
                  <a:srgbClr val="0B02C6"/>
                </a:solidFill>
                <a:latin typeface="+mn-lt"/>
                <a:cs typeface="Times New Roman" pitchFamily="18" charset="0"/>
              </a:rPr>
              <a:t>Реверсия </a:t>
            </a:r>
            <a:r>
              <a:rPr lang="ru-RU">
                <a:solidFill>
                  <a:srgbClr val="002060"/>
                </a:solidFill>
                <a:latin typeface="+mn-lt"/>
                <a:cs typeface="Times New Roman" pitchFamily="18" charset="0"/>
              </a:rPr>
              <a:t>обусловлена наложением двух процессов: образования поперечных связей и реакций  деструкции (распада поперечных связей). С технической  точки зрения реверсия – нежелательный процесс, резины характеризуются меньшей прочностью, имеют низкое сопротивление старению.</a:t>
            </a:r>
          </a:p>
        </p:txBody>
      </p:sp>
      <p:sp>
        <p:nvSpPr>
          <p:cNvPr id="9" name="Номер слайда 8"/>
          <p:cNvSpPr>
            <a:spLocks noGrp="1"/>
          </p:cNvSpPr>
          <p:nvPr>
            <p:ph type="sldNum" sz="quarter" idx="12"/>
          </p:nvPr>
        </p:nvSpPr>
        <p:spPr/>
        <p:txBody>
          <a:bodyPr/>
          <a:lstStyle/>
          <a:p>
            <a:fld id="{3B46923B-772B-4878-82EA-E2BF3C0C558C}" type="slidenum">
              <a:rPr lang="ru-RU" smtClean="0"/>
              <a:pPr/>
              <a:t>93</a:t>
            </a:fld>
            <a:endParaRPr lang="ru-RU"/>
          </a:p>
        </p:txBody>
      </p:sp>
      <p:grpSp>
        <p:nvGrpSpPr>
          <p:cNvPr id="10" name="Группа 7"/>
          <p:cNvGrpSpPr/>
          <p:nvPr/>
        </p:nvGrpSpPr>
        <p:grpSpPr>
          <a:xfrm>
            <a:off x="-32" y="0"/>
            <a:ext cx="9144032" cy="642918"/>
            <a:chOff x="-32" y="0"/>
            <a:chExt cx="9144032" cy="642918"/>
          </a:xfrm>
          <a:solidFill>
            <a:schemeClr val="tx2">
              <a:lumMod val="20000"/>
              <a:lumOff val="80000"/>
            </a:schemeClr>
          </a:solidFill>
          <a:effectLst/>
        </p:grpSpPr>
        <p:grpSp>
          <p:nvGrpSpPr>
            <p:cNvPr id="11" name="Группа 4"/>
            <p:cNvGrpSpPr/>
            <p:nvPr/>
          </p:nvGrpSpPr>
          <p:grpSpPr>
            <a:xfrm>
              <a:off x="0" y="0"/>
              <a:ext cx="9144000" cy="642918"/>
              <a:chOff x="0" y="0"/>
              <a:chExt cx="9144000" cy="642918"/>
            </a:xfrm>
            <a:grpFill/>
          </p:grpSpPr>
          <p:sp>
            <p:nvSpPr>
              <p:cNvPr id="13" name="Прямоугольник 12"/>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2" name="Рисунок 11"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2000" y="1080000"/>
            <a:ext cx="8640000" cy="2893100"/>
          </a:xfrm>
          <a:prstGeom prst="rect">
            <a:avLst/>
          </a:prstGeom>
        </p:spPr>
        <p:txBody>
          <a:bodyPr wrap="square">
            <a:spAutoFit/>
          </a:bodyPr>
          <a:lstStyle/>
          <a:p>
            <a:pPr algn="just">
              <a:spcAft>
                <a:spcPts val="600"/>
              </a:spcAft>
            </a:pPr>
            <a:r>
              <a:rPr lang="ru-RU" b="1" smtClean="0">
                <a:solidFill>
                  <a:srgbClr val="0B02C6"/>
                </a:solidFill>
                <a:latin typeface="Calibri" pitchFamily="34" charset="0"/>
                <a:cs typeface="Calibri" pitchFamily="34" charset="0"/>
              </a:rPr>
              <a:t>Скорость вулканизации </a:t>
            </a:r>
            <a:r>
              <a:rPr lang="ru-RU" smtClean="0">
                <a:solidFill>
                  <a:srgbClr val="002060"/>
                </a:solidFill>
                <a:latin typeface="Calibri" pitchFamily="34" charset="0"/>
                <a:cs typeface="Calibri" pitchFamily="34" charset="0"/>
              </a:rPr>
              <a:t>определяется:</a:t>
            </a:r>
          </a:p>
          <a:p>
            <a:pPr algn="just">
              <a:spcAft>
                <a:spcPts val="600"/>
              </a:spcAft>
            </a:pPr>
            <a:r>
              <a:rPr lang="ru-RU" smtClean="0">
                <a:solidFill>
                  <a:srgbClr val="002060"/>
                </a:solidFill>
                <a:latin typeface="Calibri" pitchFamily="34" charset="0"/>
                <a:cs typeface="Calibri" pitchFamily="34" charset="0"/>
              </a:rPr>
              <a:t>- физическими;</a:t>
            </a:r>
          </a:p>
          <a:p>
            <a:pPr algn="just">
              <a:spcAft>
                <a:spcPts val="600"/>
              </a:spcAft>
            </a:pPr>
            <a:r>
              <a:rPr lang="ru-RU" smtClean="0">
                <a:solidFill>
                  <a:srgbClr val="002060"/>
                </a:solidFill>
                <a:latin typeface="Calibri" pitchFamily="34" charset="0"/>
                <a:cs typeface="Calibri" pitchFamily="34" charset="0"/>
              </a:rPr>
              <a:t>- химическими методами. </a:t>
            </a:r>
          </a:p>
          <a:p>
            <a:pPr algn="just">
              <a:spcAft>
                <a:spcPts val="600"/>
              </a:spcAft>
            </a:pPr>
            <a:r>
              <a:rPr lang="ru-RU" b="1" smtClean="0">
                <a:solidFill>
                  <a:srgbClr val="0B02C6"/>
                </a:solidFill>
                <a:latin typeface="Calibri" pitchFamily="34" charset="0"/>
                <a:cs typeface="Calibri" pitchFamily="34" charset="0"/>
              </a:rPr>
              <a:t>Химические методы </a:t>
            </a:r>
            <a:r>
              <a:rPr lang="ru-RU" smtClean="0">
                <a:solidFill>
                  <a:srgbClr val="002060"/>
                </a:solidFill>
                <a:latin typeface="Calibri" pitchFamily="34" charset="0"/>
                <a:cs typeface="Calibri" pitchFamily="34" charset="0"/>
              </a:rPr>
              <a:t>позволяют определить расход агента вулканизации в образцах вулканизатов с различным временем вулканизации, например определение содержания свободной и связанной серы. </a:t>
            </a:r>
          </a:p>
          <a:p>
            <a:pPr algn="just">
              <a:spcAft>
                <a:spcPts val="600"/>
              </a:spcAft>
            </a:pPr>
            <a:r>
              <a:rPr lang="ru-RU" smtClean="0">
                <a:solidFill>
                  <a:srgbClr val="002060"/>
                </a:solidFill>
                <a:latin typeface="Calibri" pitchFamily="34" charset="0"/>
                <a:cs typeface="Calibri" pitchFamily="34" charset="0"/>
              </a:rPr>
              <a:t>К </a:t>
            </a:r>
            <a:r>
              <a:rPr lang="ru-RU" b="1" smtClean="0">
                <a:solidFill>
                  <a:srgbClr val="0B02C6"/>
                </a:solidFill>
                <a:latin typeface="Calibri" pitchFamily="34" charset="0"/>
                <a:cs typeface="Calibri" pitchFamily="34" charset="0"/>
              </a:rPr>
              <a:t>физическим</a:t>
            </a:r>
            <a:r>
              <a:rPr lang="ru-RU" smtClean="0">
                <a:solidFill>
                  <a:srgbClr val="002060"/>
                </a:solidFill>
                <a:latin typeface="Calibri" pitchFamily="34" charset="0"/>
                <a:cs typeface="Calibri" pitchFamily="34" charset="0"/>
              </a:rPr>
              <a:t> относится</a:t>
            </a:r>
            <a:r>
              <a:rPr lang="ru-RU" i="1" smtClean="0">
                <a:solidFill>
                  <a:srgbClr val="002060"/>
                </a:solidFill>
                <a:latin typeface="Calibri" pitchFamily="34" charset="0"/>
                <a:cs typeface="Calibri" pitchFamily="34" charset="0"/>
              </a:rPr>
              <a:t> </a:t>
            </a:r>
            <a:r>
              <a:rPr lang="ru-RU" smtClean="0">
                <a:solidFill>
                  <a:srgbClr val="002060"/>
                </a:solidFill>
                <a:latin typeface="Calibri" pitchFamily="34" charset="0"/>
                <a:cs typeface="Calibri" pitchFamily="34" charset="0"/>
              </a:rPr>
              <a:t>метод определения количества поперечных связей методом равновесного набухания, при этом исследуются вулканизаты с разным временем вулканизации. </a:t>
            </a:r>
          </a:p>
        </p:txBody>
      </p:sp>
      <p:sp>
        <p:nvSpPr>
          <p:cNvPr id="8" name="TextBox 7"/>
          <p:cNvSpPr txBox="1"/>
          <p:nvPr/>
        </p:nvSpPr>
        <p:spPr>
          <a:xfrm>
            <a:off x="2042335" y="714356"/>
            <a:ext cx="4802725" cy="369332"/>
          </a:xfrm>
          <a:prstGeom prst="rect">
            <a:avLst/>
          </a:prstGeom>
          <a:noFill/>
        </p:spPr>
        <p:txBody>
          <a:bodyPr wrap="none" rtlCol="0">
            <a:spAutoFit/>
          </a:bodyPr>
          <a:lstStyle/>
          <a:p>
            <a:pPr algn="ctr">
              <a:defRPr/>
            </a:pPr>
            <a:r>
              <a:rPr lang="ru-RU" b="1" smtClean="0">
                <a:solidFill>
                  <a:srgbClr val="C00000"/>
                </a:solidFill>
                <a:latin typeface="Calibri" pitchFamily="34" charset="0"/>
                <a:cs typeface="Calibri" pitchFamily="34" charset="0"/>
              </a:rPr>
              <a:t>Методы определения скорости вулканизации</a:t>
            </a:r>
            <a:endParaRPr lang="ru-RU" b="1">
              <a:solidFill>
                <a:srgbClr val="C00000"/>
              </a:solidFill>
              <a:cs typeface="Times New Roman" pitchFamily="18" charset="0"/>
            </a:endParaRPr>
          </a:p>
        </p:txBody>
      </p:sp>
      <p:sp>
        <p:nvSpPr>
          <p:cNvPr id="11" name="Номер слайда 2"/>
          <p:cNvSpPr>
            <a:spLocks noGrp="1"/>
          </p:cNvSpPr>
          <p:nvPr>
            <p:ph type="sldNum" sz="quarter" idx="12"/>
          </p:nvPr>
        </p:nvSpPr>
        <p:spPr/>
        <p:txBody>
          <a:bodyPr/>
          <a:lstStyle/>
          <a:p>
            <a:pPr>
              <a:defRPr/>
            </a:pPr>
            <a:fld id="{2A27A739-5EC3-4A5A-B917-063F7765A121}" type="slidenum">
              <a:rPr lang="ru-RU"/>
              <a:pPr>
                <a:defRPr/>
              </a:pPr>
              <a:t>94</a:t>
            </a:fld>
            <a:endParaRPr lang="ru-RU"/>
          </a:p>
        </p:txBody>
      </p:sp>
      <p:pic>
        <p:nvPicPr>
          <p:cNvPr id="12" name="Picture 2" descr="http://www.science-education.ru/i/2013/3/CorrectFile4745/image002.jpg"/>
          <p:cNvPicPr>
            <a:picLocks noChangeAspect="1" noChangeArrowheads="1"/>
          </p:cNvPicPr>
          <p:nvPr/>
        </p:nvPicPr>
        <p:blipFill>
          <a:blip r:embed="rId4" cstate="print"/>
          <a:srcRect/>
          <a:stretch>
            <a:fillRect/>
          </a:stretch>
        </p:blipFill>
        <p:spPr bwMode="auto">
          <a:xfrm>
            <a:off x="541336" y="4000504"/>
            <a:ext cx="3744912" cy="2676525"/>
          </a:xfrm>
          <a:prstGeom prst="rect">
            <a:avLst/>
          </a:prstGeom>
          <a:noFill/>
          <a:ln w="9525">
            <a:noFill/>
            <a:miter lim="800000"/>
            <a:headEnd/>
            <a:tailEnd/>
          </a:ln>
        </p:spPr>
      </p:pic>
      <p:sp>
        <p:nvSpPr>
          <p:cNvPr id="13" name="TextBox 12"/>
          <p:cNvSpPr txBox="1"/>
          <p:nvPr/>
        </p:nvSpPr>
        <p:spPr>
          <a:xfrm>
            <a:off x="4714875" y="3880498"/>
            <a:ext cx="4071967" cy="1477328"/>
          </a:xfrm>
          <a:prstGeom prst="rect">
            <a:avLst/>
          </a:prstGeom>
          <a:noFill/>
        </p:spPr>
        <p:txBody>
          <a:bodyPr wrap="square" rtlCol="0">
            <a:spAutoFit/>
          </a:bodyPr>
          <a:lstStyle/>
          <a:p>
            <a:pPr algn="just"/>
            <a:r>
              <a:rPr lang="ru-RU" b="1" smtClean="0">
                <a:solidFill>
                  <a:srgbClr val="0B02C6"/>
                </a:solidFill>
                <a:latin typeface="Calibri" pitchFamily="34" charset="0"/>
                <a:cs typeface="Calibri" pitchFamily="34" charset="0"/>
              </a:rPr>
              <a:t>Кинетическую кривую вулканизации </a:t>
            </a:r>
            <a:r>
              <a:rPr lang="ru-RU" smtClean="0">
                <a:solidFill>
                  <a:srgbClr val="002060"/>
                </a:solidFill>
                <a:latin typeface="Calibri" pitchFamily="34" charset="0"/>
                <a:cs typeface="Calibri" pitchFamily="34" charset="0"/>
              </a:rPr>
              <a:t>с использованием одного образца возможно получить с помощью реометров различных конструкций.</a:t>
            </a:r>
          </a:p>
          <a:p>
            <a:pPr algn="just"/>
            <a:endParaRPr lang="ru-RU"/>
          </a:p>
        </p:txBody>
      </p:sp>
      <p:grpSp>
        <p:nvGrpSpPr>
          <p:cNvPr id="14" name="Группа 7"/>
          <p:cNvGrpSpPr/>
          <p:nvPr/>
        </p:nvGrpSpPr>
        <p:grpSpPr>
          <a:xfrm>
            <a:off x="-32" y="0"/>
            <a:ext cx="9144032" cy="642918"/>
            <a:chOff x="-32" y="0"/>
            <a:chExt cx="9144032" cy="642918"/>
          </a:xfrm>
          <a:solidFill>
            <a:schemeClr val="tx2">
              <a:lumMod val="20000"/>
              <a:lumOff val="80000"/>
            </a:schemeClr>
          </a:solidFill>
          <a:effectLst/>
        </p:grpSpPr>
        <p:grpSp>
          <p:nvGrpSpPr>
            <p:cNvPr id="15" name="Группа 4"/>
            <p:cNvGrpSpPr/>
            <p:nvPr/>
          </p:nvGrpSpPr>
          <p:grpSpPr>
            <a:xfrm>
              <a:off x="0" y="0"/>
              <a:ext cx="9144000" cy="642918"/>
              <a:chOff x="0" y="0"/>
              <a:chExt cx="9144000" cy="642918"/>
            </a:xfrm>
            <a:grpFill/>
          </p:grpSpPr>
          <p:sp>
            <p:nvSpPr>
              <p:cNvPr id="17" name="Прямоугольник 16"/>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857224" y="0"/>
                <a:ext cx="7500990" cy="615553"/>
              </a:xfrm>
              <a:prstGeom prst="rect">
                <a:avLst/>
              </a:prstGeom>
              <a:grpFill/>
              <a:ln>
                <a:noFill/>
              </a:ln>
            </p:spPr>
            <p:txBody>
              <a:bodyPr wrap="square">
                <a:spAutoFit/>
              </a:bodyPr>
              <a:lstStyle/>
              <a:p>
                <a:r>
                  <a:rPr lang="ru-RU" b="1" dirty="0">
                    <a:solidFill>
                      <a:srgbClr val="0B02C6"/>
                    </a:solidFill>
                  </a:rPr>
                  <a:t>Резина – промышленный полимерный материал</a:t>
                </a:r>
                <a:endParaRPr lang="ru-RU" dirty="0" smtClean="0">
                  <a:solidFill>
                    <a:srgbClr val="0B02C6"/>
                  </a:solidFill>
                </a:endParaRPr>
              </a:p>
              <a:p>
                <a:r>
                  <a:rPr lang="ru-RU" sz="1600" b="1" dirty="0" smtClean="0">
                    <a:solidFill>
                      <a:srgbClr val="0B02C6"/>
                    </a:solidFill>
                  </a:rPr>
                  <a:t>Модуль. Вулканизация. Основная технологическая схема изготовления РТИ</a:t>
                </a:r>
                <a:endParaRPr lang="ru-RU" sz="1600" b="1" dirty="0">
                  <a:solidFill>
                    <a:srgbClr val="0B02C6"/>
                  </a:solidFill>
                </a:endParaRPr>
              </a:p>
            </p:txBody>
          </p:sp>
        </p:grpSp>
        <p:pic>
          <p:nvPicPr>
            <p:cNvPr id="16" name="Рисунок 15" descr="logo_lable_s-vfu_clear.png"/>
            <p:cNvPicPr>
              <a:picLocks noChangeAspect="1"/>
            </p:cNvPicPr>
            <p:nvPr/>
          </p:nvPicPr>
          <p:blipFill>
            <a:blip r:embed="rId5"/>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2285992"/>
            <a:ext cx="8072494" cy="1441451"/>
          </a:xfrm>
        </p:spPr>
        <p:txBody>
          <a:bodyPr>
            <a:normAutofit/>
          </a:bodyPr>
          <a:lstStyle/>
          <a:p>
            <a:r>
              <a:rPr lang="ru-RU" sz="4800" b="1" smtClean="0">
                <a:solidFill>
                  <a:srgbClr val="0B02C6"/>
                </a:solidFill>
              </a:rPr>
              <a:t>Деструкция полимеров </a:t>
            </a:r>
            <a:r>
              <a:rPr lang="en-US" sz="3200" b="1">
                <a:solidFill>
                  <a:srgbClr val="0B02C6"/>
                </a:solidFill>
                <a:latin typeface="Calibri" pitchFamily="34" charset="0"/>
              </a:rPr>
              <a:t/>
            </a:r>
            <a:br>
              <a:rPr lang="en-US" sz="3200" b="1">
                <a:solidFill>
                  <a:srgbClr val="0B02C6"/>
                </a:solidFill>
                <a:latin typeface="Calibri" pitchFamily="34" charset="0"/>
              </a:rPr>
            </a:br>
            <a:endParaRPr lang="ru-RU" sz="3200">
              <a:solidFill>
                <a:srgbClr val="0B02C6"/>
              </a:solidFill>
              <a:latin typeface="Calibri" pitchFamily="34" charset="0"/>
            </a:endParaRPr>
          </a:p>
        </p:txBody>
      </p:sp>
      <p:sp>
        <p:nvSpPr>
          <p:cNvPr id="10" name="Номер слайда 9"/>
          <p:cNvSpPr>
            <a:spLocks noGrp="1"/>
          </p:cNvSpPr>
          <p:nvPr>
            <p:ph type="sldNum" sz="quarter" idx="12"/>
          </p:nvPr>
        </p:nvSpPr>
        <p:spPr/>
        <p:txBody>
          <a:bodyPr/>
          <a:lstStyle/>
          <a:p>
            <a:fld id="{3B46923B-772B-4878-82EA-E2BF3C0C558C}" type="slidenum">
              <a:rPr lang="ru-RU" smtClean="0"/>
              <a:pPr/>
              <a:t>95</a:t>
            </a:fld>
            <a:endParaRPr lang="ru-RU"/>
          </a:p>
        </p:txBody>
      </p:sp>
      <p:sp>
        <p:nvSpPr>
          <p:cNvPr id="11" name="Подзаголовок 2"/>
          <p:cNvSpPr txBox="1">
            <a:spLocks/>
          </p:cNvSpPr>
          <p:nvPr/>
        </p:nvSpPr>
        <p:spPr>
          <a:xfrm>
            <a:off x="6157914" y="1142984"/>
            <a:ext cx="2986086" cy="68580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1" i="0" u="none" strike="noStrike" kern="1200" cap="none" spc="0" normalizeH="0" baseline="0" noProof="0" smtClean="0">
                <a:ln>
                  <a:noFill/>
                </a:ln>
                <a:solidFill>
                  <a:srgbClr val="0B02C6"/>
                </a:solidFill>
                <a:effectLst/>
                <a:uLnTx/>
                <a:uFillTx/>
                <a:latin typeface="+mn-lt"/>
                <a:ea typeface="+mn-ea"/>
                <a:cs typeface="+mn-cs"/>
              </a:rPr>
              <a:t>Модуль 6</a:t>
            </a:r>
            <a:endParaRPr kumimoji="0" lang="ru-RU" sz="3200" b="1" i="0" u="none" strike="noStrike" kern="1200" cap="none" spc="0" normalizeH="0" baseline="0" noProof="0">
              <a:ln>
                <a:noFill/>
              </a:ln>
              <a:solidFill>
                <a:srgbClr val="0B02C6"/>
              </a:solidFill>
              <a:effectLst/>
              <a:uLnTx/>
              <a:uFillTx/>
              <a:latin typeface="+mn-lt"/>
              <a:ea typeface="+mn-ea"/>
              <a:cs typeface="+mn-cs"/>
            </a:endParaRPr>
          </a:p>
        </p:txBody>
      </p:sp>
      <p:grpSp>
        <p:nvGrpSpPr>
          <p:cNvPr id="12" name="Группа 7"/>
          <p:cNvGrpSpPr/>
          <p:nvPr/>
        </p:nvGrpSpPr>
        <p:grpSpPr>
          <a:xfrm>
            <a:off x="-32" y="0"/>
            <a:ext cx="9144032" cy="642918"/>
            <a:chOff x="-32" y="0"/>
            <a:chExt cx="9144032" cy="642918"/>
          </a:xfrm>
          <a:solidFill>
            <a:schemeClr val="tx2">
              <a:lumMod val="20000"/>
              <a:lumOff val="80000"/>
            </a:schemeClr>
          </a:solidFill>
          <a:effectLst/>
        </p:grpSpPr>
        <p:grpSp>
          <p:nvGrpSpPr>
            <p:cNvPr id="13" name="Группа 4"/>
            <p:cNvGrpSpPr/>
            <p:nvPr/>
          </p:nvGrpSpPr>
          <p:grpSpPr>
            <a:xfrm>
              <a:off x="0" y="0"/>
              <a:ext cx="9144000" cy="642918"/>
              <a:chOff x="0" y="0"/>
              <a:chExt cx="9144000" cy="642918"/>
            </a:xfrm>
            <a:grpFill/>
          </p:grpSpPr>
          <p:sp>
            <p:nvSpPr>
              <p:cNvPr id="15" name="Прямоугольник 14"/>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Деструкция полимеров </a:t>
                </a:r>
                <a:endParaRPr lang="ru-RU" sz="1600" b="1">
                  <a:solidFill>
                    <a:srgbClr val="0B02C6"/>
                  </a:solidFill>
                </a:endParaRPr>
              </a:p>
            </p:txBody>
          </p:sp>
        </p:grpSp>
        <p:pic>
          <p:nvPicPr>
            <p:cNvPr id="14" name="Рисунок 13"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Номер слайда 9"/>
          <p:cNvSpPr>
            <a:spLocks noGrp="1"/>
          </p:cNvSpPr>
          <p:nvPr>
            <p:ph type="sldNum" sz="quarter" idx="12"/>
          </p:nvPr>
        </p:nvSpPr>
        <p:spPr/>
        <p:txBody>
          <a:bodyPr/>
          <a:lstStyle/>
          <a:p>
            <a:fld id="{3B46923B-772B-4878-82EA-E2BF3C0C558C}" type="slidenum">
              <a:rPr lang="ru-RU" smtClean="0"/>
              <a:pPr/>
              <a:t>96</a:t>
            </a:fld>
            <a:endParaRPr lang="ru-RU"/>
          </a:p>
        </p:txBody>
      </p:sp>
      <p:sp>
        <p:nvSpPr>
          <p:cNvPr id="12" name="Прямоугольник 11"/>
          <p:cNvSpPr/>
          <p:nvPr/>
        </p:nvSpPr>
        <p:spPr>
          <a:xfrm>
            <a:off x="252000" y="720000"/>
            <a:ext cx="8640000" cy="1631216"/>
          </a:xfrm>
          <a:prstGeom prst="rect">
            <a:avLst/>
          </a:prstGeom>
        </p:spPr>
        <p:txBody>
          <a:bodyPr wrap="square">
            <a:spAutoFit/>
          </a:bodyPr>
          <a:lstStyle/>
          <a:p>
            <a:pPr algn="just" eaLnBrk="0" fontAlgn="base" hangingPunct="0">
              <a:spcAft>
                <a:spcPts val="1200"/>
              </a:spcAft>
            </a:pPr>
            <a:r>
              <a:rPr lang="ru-RU" b="1" smtClean="0">
                <a:solidFill>
                  <a:srgbClr val="C00000"/>
                </a:solidFill>
              </a:rPr>
              <a:t>Старение полимеров</a:t>
            </a:r>
            <a:r>
              <a:rPr lang="ru-RU" smtClean="0">
                <a:solidFill>
                  <a:srgbClr val="002060"/>
                </a:solidFill>
              </a:rPr>
              <a:t> — деструкция макромолекул (либо, наоборот, их сшивание) под действием тепла, излучений, воды, воздуха и других факторов.</a:t>
            </a:r>
            <a:r>
              <a:rPr lang="en-US" smtClean="0">
                <a:solidFill>
                  <a:srgbClr val="002060"/>
                </a:solidFill>
              </a:rPr>
              <a:t> </a:t>
            </a:r>
            <a:r>
              <a:rPr lang="ru-RU" smtClean="0">
                <a:solidFill>
                  <a:srgbClr val="002060"/>
                </a:solidFill>
              </a:rPr>
              <a:t>	</a:t>
            </a:r>
          </a:p>
          <a:p>
            <a:pPr algn="just" eaLnBrk="0" fontAlgn="base" hangingPunct="0">
              <a:spcAft>
                <a:spcPts val="1200"/>
              </a:spcAft>
            </a:pPr>
            <a:r>
              <a:rPr lang="ru-RU" smtClean="0">
                <a:solidFill>
                  <a:srgbClr val="002060"/>
                </a:solidFill>
              </a:rPr>
              <a:t>В результате этого у полимера радикально меняются свойства: уменьшается молярная масса полимера, изменяется его строение, физические и химические свойства, и он становится часто непригоден для практического использования. </a:t>
            </a:r>
            <a:endParaRPr lang="ru-RU">
              <a:solidFill>
                <a:srgbClr val="002060"/>
              </a:solidFill>
            </a:endParaRPr>
          </a:p>
        </p:txBody>
      </p:sp>
      <p:sp>
        <p:nvSpPr>
          <p:cNvPr id="13" name="Прямоугольник 12"/>
          <p:cNvSpPr/>
          <p:nvPr/>
        </p:nvSpPr>
        <p:spPr>
          <a:xfrm>
            <a:off x="571504" y="3857628"/>
            <a:ext cx="4000496" cy="2308324"/>
          </a:xfrm>
          <a:prstGeom prst="rect">
            <a:avLst/>
          </a:prstGeom>
        </p:spPr>
        <p:txBody>
          <a:bodyPr wrap="square">
            <a:spAutoFit/>
          </a:bodyPr>
          <a:lstStyle/>
          <a:p>
            <a:pPr algn="just"/>
            <a:r>
              <a:rPr lang="ru-RU" smtClean="0">
                <a:solidFill>
                  <a:srgbClr val="002060"/>
                </a:solidFill>
              </a:rPr>
              <a:t>Для химического старения полимеров характерно протекание превращений по механизму цепных реакций, сопровождающееся образованием активных центров — свободных радикалов, ионов, электронно-возбужденных частиц, то есть происходит деструкция полимеров </a:t>
            </a:r>
            <a:endParaRPr lang="ru-RU">
              <a:solidFill>
                <a:srgbClr val="002060"/>
              </a:solidFill>
            </a:endParaRPr>
          </a:p>
        </p:txBody>
      </p:sp>
      <p:sp>
        <p:nvSpPr>
          <p:cNvPr id="14" name="Прямоугольник 13"/>
          <p:cNvSpPr/>
          <p:nvPr/>
        </p:nvSpPr>
        <p:spPr>
          <a:xfrm>
            <a:off x="4786314" y="3857628"/>
            <a:ext cx="4000528" cy="2031325"/>
          </a:xfrm>
          <a:prstGeom prst="rect">
            <a:avLst/>
          </a:prstGeom>
        </p:spPr>
        <p:txBody>
          <a:bodyPr wrap="square">
            <a:spAutoFit/>
          </a:bodyPr>
          <a:lstStyle/>
          <a:p>
            <a:pPr algn="just"/>
            <a:r>
              <a:rPr lang="ru-RU" dirty="0" smtClean="0">
                <a:solidFill>
                  <a:srgbClr val="002060"/>
                </a:solidFill>
              </a:rPr>
              <a:t>Процессы перестройки структуры полимеров, а также процессы переноса вещества через полимерный материал, сопровождаемые измене-</a:t>
            </a:r>
            <a:r>
              <a:rPr lang="ru-RU" dirty="0" err="1" smtClean="0">
                <a:solidFill>
                  <a:srgbClr val="002060"/>
                </a:solidFill>
              </a:rPr>
              <a:t>нием</a:t>
            </a:r>
            <a:r>
              <a:rPr lang="ru-RU" dirty="0" smtClean="0">
                <a:solidFill>
                  <a:srgbClr val="002060"/>
                </a:solidFill>
              </a:rPr>
              <a:t> состава на локальном уровне относятся к физическому старению полимеров.</a:t>
            </a:r>
            <a:endParaRPr lang="ru-RU" dirty="0">
              <a:solidFill>
                <a:srgbClr val="002060"/>
              </a:solidFill>
            </a:endParaRPr>
          </a:p>
        </p:txBody>
      </p:sp>
      <p:sp>
        <p:nvSpPr>
          <p:cNvPr id="15" name="Прямоугольник 14"/>
          <p:cNvSpPr/>
          <p:nvPr/>
        </p:nvSpPr>
        <p:spPr>
          <a:xfrm>
            <a:off x="3500430" y="2571744"/>
            <a:ext cx="2359172" cy="369332"/>
          </a:xfrm>
          <a:prstGeom prst="rect">
            <a:avLst/>
          </a:prstGeom>
        </p:spPr>
        <p:txBody>
          <a:bodyPr wrap="none">
            <a:spAutoFit/>
          </a:bodyPr>
          <a:lstStyle/>
          <a:p>
            <a:r>
              <a:rPr lang="ru-RU" b="1" smtClean="0">
                <a:solidFill>
                  <a:srgbClr val="C00000"/>
                </a:solidFill>
              </a:rPr>
              <a:t>Старение полимеров</a:t>
            </a:r>
            <a:r>
              <a:rPr lang="ru-RU" smtClean="0">
                <a:solidFill>
                  <a:srgbClr val="002060"/>
                </a:solidFill>
              </a:rPr>
              <a:t> </a:t>
            </a:r>
            <a:endParaRPr lang="ru-RU"/>
          </a:p>
        </p:txBody>
      </p:sp>
      <p:sp>
        <p:nvSpPr>
          <p:cNvPr id="16" name="TextBox 15"/>
          <p:cNvSpPr txBox="1"/>
          <p:nvPr/>
        </p:nvSpPr>
        <p:spPr>
          <a:xfrm>
            <a:off x="1857356" y="3429000"/>
            <a:ext cx="1366913" cy="369332"/>
          </a:xfrm>
          <a:prstGeom prst="rect">
            <a:avLst/>
          </a:prstGeom>
          <a:noFill/>
        </p:spPr>
        <p:txBody>
          <a:bodyPr wrap="none" rtlCol="0">
            <a:spAutoFit/>
          </a:bodyPr>
          <a:lstStyle/>
          <a:p>
            <a:r>
              <a:rPr lang="ru-RU" b="1" smtClean="0">
                <a:solidFill>
                  <a:srgbClr val="0B02C6"/>
                </a:solidFill>
              </a:rPr>
              <a:t>физическое</a:t>
            </a:r>
            <a:endParaRPr lang="ru-RU" b="1">
              <a:solidFill>
                <a:srgbClr val="0B02C6"/>
              </a:solidFill>
            </a:endParaRPr>
          </a:p>
        </p:txBody>
      </p:sp>
      <p:sp>
        <p:nvSpPr>
          <p:cNvPr id="17" name="TextBox 16"/>
          <p:cNvSpPr txBox="1"/>
          <p:nvPr/>
        </p:nvSpPr>
        <p:spPr>
          <a:xfrm>
            <a:off x="6072198" y="3416858"/>
            <a:ext cx="1384546" cy="369332"/>
          </a:xfrm>
          <a:prstGeom prst="rect">
            <a:avLst/>
          </a:prstGeom>
          <a:noFill/>
        </p:spPr>
        <p:txBody>
          <a:bodyPr wrap="none" rtlCol="0">
            <a:spAutoFit/>
          </a:bodyPr>
          <a:lstStyle/>
          <a:p>
            <a:r>
              <a:rPr lang="ru-RU" b="1" smtClean="0">
                <a:solidFill>
                  <a:srgbClr val="0B02C6"/>
                </a:solidFill>
              </a:rPr>
              <a:t>химическое</a:t>
            </a:r>
            <a:endParaRPr lang="ru-RU" b="1">
              <a:solidFill>
                <a:srgbClr val="0B02C6"/>
              </a:solidFill>
            </a:endParaRPr>
          </a:p>
        </p:txBody>
      </p:sp>
      <p:cxnSp>
        <p:nvCxnSpPr>
          <p:cNvPr id="19" name="Прямая со стрелкой 18"/>
          <p:cNvCxnSpPr>
            <a:endCxn id="16" idx="0"/>
          </p:cNvCxnSpPr>
          <p:nvPr/>
        </p:nvCxnSpPr>
        <p:spPr>
          <a:xfrm rot="10800000" flipV="1">
            <a:off x="2540814" y="2928934"/>
            <a:ext cx="1531121" cy="500066"/>
          </a:xfrm>
          <a:prstGeom prst="straightConnector1">
            <a:avLst/>
          </a:prstGeom>
          <a:ln w="31750">
            <a:solidFill>
              <a:srgbClr val="0B02C6"/>
            </a:solidFill>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a:endCxn id="17" idx="0"/>
          </p:cNvCxnSpPr>
          <p:nvPr/>
        </p:nvCxnSpPr>
        <p:spPr>
          <a:xfrm>
            <a:off x="5000628" y="2928934"/>
            <a:ext cx="1763843" cy="487924"/>
          </a:xfrm>
          <a:prstGeom prst="straightConnector1">
            <a:avLst/>
          </a:prstGeom>
          <a:ln w="31750">
            <a:solidFill>
              <a:srgbClr val="0B02C6"/>
            </a:solidFill>
            <a:tailEnd type="arrow"/>
          </a:ln>
        </p:spPr>
        <p:style>
          <a:lnRef idx="1">
            <a:schemeClr val="accent1"/>
          </a:lnRef>
          <a:fillRef idx="0">
            <a:schemeClr val="accent1"/>
          </a:fillRef>
          <a:effectRef idx="0">
            <a:schemeClr val="accent1"/>
          </a:effectRef>
          <a:fontRef idx="minor">
            <a:schemeClr val="tx1"/>
          </a:fontRef>
        </p:style>
      </p:cxnSp>
      <p:grpSp>
        <p:nvGrpSpPr>
          <p:cNvPr id="26" name="Группа 7"/>
          <p:cNvGrpSpPr/>
          <p:nvPr/>
        </p:nvGrpSpPr>
        <p:grpSpPr>
          <a:xfrm>
            <a:off x="-32" y="0"/>
            <a:ext cx="9144032" cy="642918"/>
            <a:chOff x="-32" y="0"/>
            <a:chExt cx="9144032" cy="642918"/>
          </a:xfrm>
          <a:solidFill>
            <a:schemeClr val="tx2">
              <a:lumMod val="20000"/>
              <a:lumOff val="80000"/>
            </a:schemeClr>
          </a:solidFill>
          <a:effectLst/>
        </p:grpSpPr>
        <p:grpSp>
          <p:nvGrpSpPr>
            <p:cNvPr id="27" name="Группа 4"/>
            <p:cNvGrpSpPr/>
            <p:nvPr/>
          </p:nvGrpSpPr>
          <p:grpSpPr>
            <a:xfrm>
              <a:off x="0" y="0"/>
              <a:ext cx="9144000" cy="642918"/>
              <a:chOff x="0" y="0"/>
              <a:chExt cx="9144000" cy="642918"/>
            </a:xfrm>
            <a:grpFill/>
          </p:grpSpPr>
          <p:sp>
            <p:nvSpPr>
              <p:cNvPr id="29" name="Прямоугольник 2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Деструкция полимеров </a:t>
                </a:r>
                <a:endParaRPr lang="ru-RU" sz="1600" b="1">
                  <a:solidFill>
                    <a:srgbClr val="0B02C6"/>
                  </a:solidFill>
                </a:endParaRPr>
              </a:p>
            </p:txBody>
          </p:sp>
        </p:grpSp>
        <p:pic>
          <p:nvPicPr>
            <p:cNvPr id="28" name="Рисунок 27"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2000" y="720000"/>
            <a:ext cx="8640000" cy="5126055"/>
          </a:xfrm>
        </p:spPr>
        <p:txBody>
          <a:bodyPr>
            <a:noAutofit/>
          </a:bodyPr>
          <a:lstStyle/>
          <a:p>
            <a:pPr>
              <a:buNone/>
            </a:pPr>
            <a:r>
              <a:rPr lang="ru-RU" sz="1800" b="1" dirty="0" smtClean="0">
                <a:solidFill>
                  <a:srgbClr val="C00000"/>
                </a:solidFill>
              </a:rPr>
              <a:t>Механизмы старения </a:t>
            </a:r>
            <a:r>
              <a:rPr lang="ru-RU" sz="1800" dirty="0" smtClean="0">
                <a:solidFill>
                  <a:srgbClr val="002060"/>
                </a:solidFill>
              </a:rPr>
              <a:t>зависят от вида воздействия: </a:t>
            </a:r>
          </a:p>
          <a:p>
            <a:pPr marL="0" indent="361950" fontAlgn="base"/>
            <a:r>
              <a:rPr lang="ru-RU" sz="1800" b="1" dirty="0" smtClean="0">
                <a:solidFill>
                  <a:srgbClr val="0B02C6"/>
                </a:solidFill>
              </a:rPr>
              <a:t>Термическое</a:t>
            </a:r>
            <a:r>
              <a:rPr lang="ru-RU" sz="1800" dirty="0" smtClean="0">
                <a:solidFill>
                  <a:srgbClr val="002060"/>
                </a:solidFill>
              </a:rPr>
              <a:t> (происходит разрыв макромолекул, разрушение боковых групп, дегидратация);</a:t>
            </a:r>
          </a:p>
          <a:p>
            <a:pPr marL="0" indent="361950" fontAlgn="base"/>
            <a:r>
              <a:rPr lang="ru-RU" sz="1800" b="1" dirty="0" err="1" smtClean="0">
                <a:solidFill>
                  <a:srgbClr val="0B02C6"/>
                </a:solidFill>
              </a:rPr>
              <a:t>Термоокислительное</a:t>
            </a:r>
            <a:r>
              <a:rPr lang="ru-RU" sz="1800" b="1" dirty="0" smtClean="0">
                <a:solidFill>
                  <a:srgbClr val="0B02C6"/>
                </a:solidFill>
              </a:rPr>
              <a:t> </a:t>
            </a:r>
            <a:r>
              <a:rPr lang="ru-RU" sz="1800" dirty="0" smtClean="0">
                <a:solidFill>
                  <a:srgbClr val="002060"/>
                </a:solidFill>
              </a:rPr>
              <a:t>(в результате протекания цепной реакции окисления полимера происходит образование гидроперекисей и их распад); </a:t>
            </a:r>
          </a:p>
          <a:p>
            <a:pPr marL="0" indent="361950" fontAlgn="base"/>
            <a:r>
              <a:rPr lang="ru-RU" sz="1800" b="1" dirty="0" smtClean="0">
                <a:solidFill>
                  <a:srgbClr val="0B02C6"/>
                </a:solidFill>
              </a:rPr>
              <a:t>Световое</a:t>
            </a:r>
            <a:r>
              <a:rPr lang="ru-RU" sz="1800" dirty="0" smtClean="0">
                <a:solidFill>
                  <a:srgbClr val="002060"/>
                </a:solidFill>
              </a:rPr>
              <a:t> (изменение состава полимеров происходит в результате фотохимических реакций); </a:t>
            </a:r>
          </a:p>
          <a:p>
            <a:pPr marL="0" indent="361950" fontAlgn="base"/>
            <a:r>
              <a:rPr lang="ru-RU" sz="1800" b="1" dirty="0" smtClean="0">
                <a:solidFill>
                  <a:srgbClr val="0B02C6"/>
                </a:solidFill>
              </a:rPr>
              <a:t>Озонное</a:t>
            </a:r>
            <a:r>
              <a:rPr lang="ru-RU" sz="1800" dirty="0" smtClean="0">
                <a:solidFill>
                  <a:srgbClr val="002060"/>
                </a:solidFill>
              </a:rPr>
              <a:t> (деструкция макромолекул под действием озона);</a:t>
            </a:r>
          </a:p>
          <a:p>
            <a:pPr marL="0" indent="361950" fontAlgn="base"/>
            <a:r>
              <a:rPr lang="ru-RU" sz="1800" b="1" dirty="0" smtClean="0">
                <a:solidFill>
                  <a:srgbClr val="0B02C6"/>
                </a:solidFill>
              </a:rPr>
              <a:t>Радиационное </a:t>
            </a:r>
            <a:r>
              <a:rPr lang="ru-RU" sz="1800" dirty="0" smtClean="0">
                <a:solidFill>
                  <a:srgbClr val="002060"/>
                </a:solidFill>
              </a:rPr>
              <a:t>(протекает под действием излучений высокой энергии: рентгеновские лучи, </a:t>
            </a:r>
            <a:r>
              <a:rPr lang="el-GR" sz="1800" dirty="0" smtClean="0">
                <a:solidFill>
                  <a:srgbClr val="002060"/>
                </a:solidFill>
              </a:rPr>
              <a:t>γ</a:t>
            </a:r>
            <a:r>
              <a:rPr lang="ru-RU" sz="1800" dirty="0" smtClean="0">
                <a:solidFill>
                  <a:srgbClr val="002060"/>
                </a:solidFill>
              </a:rPr>
              <a:t>-лучи).</a:t>
            </a:r>
          </a:p>
          <a:p>
            <a:pPr marL="0" indent="361950" fontAlgn="base"/>
            <a:endParaRPr lang="ru-RU" sz="1800" dirty="0" smtClean="0">
              <a:solidFill>
                <a:srgbClr val="002060"/>
              </a:solidFill>
            </a:endParaRPr>
          </a:p>
          <a:p>
            <a:pPr marL="0" indent="0" fontAlgn="base">
              <a:buNone/>
            </a:pPr>
            <a:r>
              <a:rPr lang="ru-RU" sz="1800" dirty="0" smtClean="0">
                <a:solidFill>
                  <a:srgbClr val="002060"/>
                </a:solidFill>
              </a:rPr>
              <a:t> </a:t>
            </a:r>
            <a:r>
              <a:rPr lang="ru-RU" sz="1800" b="1" dirty="0" smtClean="0">
                <a:solidFill>
                  <a:srgbClr val="0B02C6"/>
                </a:solidFill>
              </a:rPr>
              <a:t>Скорость старения </a:t>
            </a:r>
            <a:r>
              <a:rPr lang="ru-RU" sz="1800" dirty="0" smtClean="0">
                <a:solidFill>
                  <a:srgbClr val="002060"/>
                </a:solidFill>
              </a:rPr>
              <a:t>зависит от чувствительности полимера к воздействию различных факторов, их интенсивности, от состава полимерного материала. </a:t>
            </a:r>
          </a:p>
          <a:p>
            <a:pPr marL="0" indent="0" fontAlgn="base">
              <a:buNone/>
            </a:pPr>
            <a:endParaRPr lang="ru-RU" sz="1800" dirty="0" smtClean="0">
              <a:solidFill>
                <a:srgbClr val="002060"/>
              </a:solidFill>
            </a:endParaRPr>
          </a:p>
          <a:p>
            <a:pPr marL="0" indent="0" fontAlgn="base">
              <a:buNone/>
            </a:pPr>
            <a:r>
              <a:rPr lang="ru-RU" sz="1800" dirty="0" smtClean="0">
                <a:solidFill>
                  <a:srgbClr val="002060"/>
                </a:solidFill>
              </a:rPr>
              <a:t> Эффективный способ защиты полимеров от старения — </a:t>
            </a:r>
            <a:r>
              <a:rPr lang="ru-RU" sz="1800" b="1" dirty="0" smtClean="0">
                <a:solidFill>
                  <a:srgbClr val="0B02C6"/>
                </a:solidFill>
              </a:rPr>
              <a:t>введение стабилизаторов </a:t>
            </a:r>
            <a:r>
              <a:rPr lang="ru-RU" sz="1800" dirty="0" smtClean="0">
                <a:solidFill>
                  <a:srgbClr val="002060"/>
                </a:solidFill>
              </a:rPr>
              <a:t>полимеров.</a:t>
            </a:r>
          </a:p>
          <a:p>
            <a:pPr marL="0" indent="0" algn="just">
              <a:spcBef>
                <a:spcPts val="0"/>
              </a:spcBef>
              <a:spcAft>
                <a:spcPts val="1200"/>
              </a:spcAft>
              <a:buNone/>
            </a:pPr>
            <a:r>
              <a:rPr lang="ru-RU" sz="1800" dirty="0" smtClean="0"/>
              <a:t/>
            </a:r>
            <a:br>
              <a:rPr lang="ru-RU" sz="1800" dirty="0" smtClean="0"/>
            </a:br>
            <a:endParaRPr lang="ru-RU" sz="1800" dirty="0"/>
          </a:p>
        </p:txBody>
      </p:sp>
      <p:sp>
        <p:nvSpPr>
          <p:cNvPr id="13" name="Номер слайда 12"/>
          <p:cNvSpPr>
            <a:spLocks noGrp="1"/>
          </p:cNvSpPr>
          <p:nvPr>
            <p:ph type="sldNum" sz="quarter" idx="12"/>
          </p:nvPr>
        </p:nvSpPr>
        <p:spPr/>
        <p:txBody>
          <a:bodyPr/>
          <a:lstStyle/>
          <a:p>
            <a:fld id="{3B46923B-772B-4878-82EA-E2BF3C0C558C}" type="slidenum">
              <a:rPr lang="ru-RU" smtClean="0"/>
              <a:pPr/>
              <a:t>97</a:t>
            </a:fld>
            <a:endParaRPr lang="ru-RU"/>
          </a:p>
        </p:txBody>
      </p:sp>
      <p:grpSp>
        <p:nvGrpSpPr>
          <p:cNvPr id="16" name="Группа 7"/>
          <p:cNvGrpSpPr/>
          <p:nvPr/>
        </p:nvGrpSpPr>
        <p:grpSpPr>
          <a:xfrm>
            <a:off x="-32" y="0"/>
            <a:ext cx="9144032" cy="642918"/>
            <a:chOff x="-32" y="0"/>
            <a:chExt cx="9144032" cy="642918"/>
          </a:xfrm>
          <a:solidFill>
            <a:schemeClr val="tx2">
              <a:lumMod val="20000"/>
              <a:lumOff val="80000"/>
            </a:schemeClr>
          </a:solidFill>
          <a:effectLst/>
        </p:grpSpPr>
        <p:grpSp>
          <p:nvGrpSpPr>
            <p:cNvPr id="17" name="Группа 4"/>
            <p:cNvGrpSpPr/>
            <p:nvPr/>
          </p:nvGrpSpPr>
          <p:grpSpPr>
            <a:xfrm>
              <a:off x="0" y="0"/>
              <a:ext cx="9144000" cy="642918"/>
              <a:chOff x="0" y="0"/>
              <a:chExt cx="9144000" cy="642918"/>
            </a:xfrm>
            <a:grpFill/>
          </p:grpSpPr>
          <p:sp>
            <p:nvSpPr>
              <p:cNvPr id="19" name="Прямоугольник 18"/>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57224" y="0"/>
                <a:ext cx="7500990" cy="615553"/>
              </a:xfrm>
              <a:prstGeom prst="rect">
                <a:avLst/>
              </a:prstGeom>
              <a:grpFill/>
              <a:ln>
                <a:noFill/>
              </a:ln>
            </p:spPr>
            <p:txBody>
              <a:bodyPr wrap="square">
                <a:spAutoFit/>
              </a:bodyPr>
              <a:lstStyle/>
              <a:p>
                <a:r>
                  <a:rPr lang="ru-RU" b="1">
                    <a:solidFill>
                      <a:srgbClr val="0B02C6"/>
                    </a:solidFill>
                  </a:rPr>
                  <a:t>Резина – промышленный полимерный материал</a:t>
                </a:r>
                <a:endParaRPr lang="ru-RU" smtClean="0">
                  <a:solidFill>
                    <a:srgbClr val="0B02C6"/>
                  </a:solidFill>
                </a:endParaRPr>
              </a:p>
              <a:p>
                <a:r>
                  <a:rPr lang="ru-RU" sz="1600" b="1" smtClean="0">
                    <a:solidFill>
                      <a:srgbClr val="0B02C6"/>
                    </a:solidFill>
                  </a:rPr>
                  <a:t>Модуль. Деструкция полимеров </a:t>
                </a:r>
                <a:endParaRPr lang="ru-RU" sz="1600" b="1">
                  <a:solidFill>
                    <a:srgbClr val="0B02C6"/>
                  </a:solidFill>
                </a:endParaRPr>
              </a:p>
            </p:txBody>
          </p:sp>
        </p:grpSp>
        <p:pic>
          <p:nvPicPr>
            <p:cNvPr id="18" name="Рисунок 17"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sp>
        <p:nvSpPr>
          <p:cNvPr id="4" name="ISPRING_QUIZ_SHAPE0"/>
          <p:cNvSpPr/>
          <p:nvPr/>
        </p:nvSpPr>
        <p:spPr>
          <a:xfrm>
            <a:off x="0" y="0"/>
            <a:ext cx="9144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ISPRING_QUIZ_SHAPE1"/>
          <p:cNvPicPr>
            <a:picLocks/>
          </p:cNvPicPr>
          <p:nvPr/>
        </p:nvPicPr>
        <p:blipFill>
          <a:blip r:embed="rId4">
            <a:extLst>
              <a:ext uri="{28A0092B-C50C-407E-A947-70E740481C1C}">
                <a14:useLocalDpi xmlns:a14="http://schemas.microsoft.com/office/drawing/2010/main" val="0"/>
              </a:ext>
            </a:extLst>
          </a:blip>
          <a:stretch>
            <a:fillRect/>
          </a:stretch>
        </p:blipFill>
        <p:spPr>
          <a:xfrm>
            <a:off x="1609090" y="1851660"/>
            <a:ext cx="5930900" cy="4445000"/>
          </a:xfrm>
          <a:prstGeom prst="rect">
            <a:avLst/>
          </a:prstGeom>
          <a:effectLst>
            <a:innerShdw>
              <a:scrgbClr r="0" g="0" b="0">
                <a:alpha val="0"/>
              </a:scrgbClr>
            </a:innerShdw>
          </a:effectLst>
        </p:spPr>
      </p:pic>
      <p:sp>
        <p:nvSpPr>
          <p:cNvPr id="6" name="ISPRING_QUIZ_SHAPE2"/>
          <p:cNvSpPr txBox="1"/>
          <p:nvPr/>
        </p:nvSpPr>
        <p:spPr>
          <a:xfrm>
            <a:off x="548640" y="411480"/>
            <a:ext cx="8046720" cy="553998"/>
          </a:xfrm>
          <a:prstGeom prst="rect">
            <a:avLst/>
          </a:prstGeom>
          <a:noFill/>
          <a:effectLst>
            <a:innerShdw>
              <a:scrgbClr r="0" g="0" b="0">
                <a:alpha val="0"/>
              </a:scrgbClr>
            </a:innerShdw>
          </a:effectLst>
        </p:spPr>
        <p:txBody>
          <a:bodyPr vert="horz" rtlCol="0">
            <a:spAutoFit/>
          </a:bodyPr>
          <a:lstStyle/>
          <a:p>
            <a:pPr algn="ctr"/>
            <a:r>
              <a:rPr lang="ru-RU" sz="3000" smtClean="0">
                <a:solidFill>
                  <a:srgbClr val="343944"/>
                </a:solidFill>
                <a:effectLst/>
                <a:latin typeface="Segoe UI" panose="020B0502040204020203" pitchFamily="34" charset="0"/>
              </a:rPr>
              <a:t>   Тест</a:t>
            </a:r>
            <a:endParaRPr lang="ru-RU" sz="3000">
              <a:solidFill>
                <a:srgbClr val="343944"/>
              </a:solidFill>
              <a:effectLst/>
              <a:latin typeface="Segoe UI" panose="020B0502040204020203" pitchFamily="34" charset="0"/>
            </a:endParaRPr>
          </a:p>
        </p:txBody>
      </p:sp>
      <p:pic>
        <p:nvPicPr>
          <p:cNvPr id="7" name="ISPRING_QUIZ_SHAPE3"/>
          <p:cNvPicPr>
            <a:picLocks/>
          </p:cNvPicPr>
          <p:nvPr/>
        </p:nvPicPr>
        <p:blipFill>
          <a:blip r:embed="rId5">
            <a:extLst>
              <a:ext uri="{28A0092B-C50C-407E-A947-70E740481C1C}">
                <a14:useLocalDpi xmlns:a14="http://schemas.microsoft.com/office/drawing/2010/main" val="0"/>
              </a:ext>
            </a:extLst>
          </a:blip>
          <a:stretch>
            <a:fillRect/>
          </a:stretch>
        </p:blipFill>
        <p:spPr>
          <a:xfrm>
            <a:off x="3871923" y="482600"/>
            <a:ext cx="406400" cy="406400"/>
          </a:xfrm>
          <a:prstGeom prst="rect">
            <a:avLst/>
          </a:prstGeom>
          <a:effectLst>
            <a:innerShdw>
              <a:scrgbClr r="0" g="0" b="0">
                <a:alpha val="0"/>
              </a:scrgbClr>
            </a:innerShdw>
          </a:effectLst>
        </p:spPr>
      </p:pic>
      <p:sp>
        <p:nvSpPr>
          <p:cNvPr id="8" name="ISPRING_QUIZ_SHAPE4"/>
          <p:cNvSpPr txBox="1"/>
          <p:nvPr/>
        </p:nvSpPr>
        <p:spPr>
          <a:xfrm>
            <a:off x="548640" y="1097280"/>
            <a:ext cx="8046720" cy="430887"/>
          </a:xfrm>
          <a:prstGeom prst="rect">
            <a:avLst/>
          </a:prstGeom>
          <a:noFill/>
          <a:effectLst>
            <a:innerShdw>
              <a:scrgbClr r="0" g="0" b="0">
                <a:alpha val="0"/>
              </a:scrgbClr>
            </a:innerShdw>
          </a:effectLst>
        </p:spPr>
        <p:txBody>
          <a:bodyPr vert="horz" rtlCol="0">
            <a:spAutoFit/>
          </a:bodyPr>
          <a:lstStyle/>
          <a:p>
            <a:pPr algn="ctr"/>
            <a:r>
              <a:rPr lang="ru-RU" sz="2200" smtClean="0">
                <a:solidFill>
                  <a:srgbClr val="343944"/>
                </a:solidFill>
                <a:effectLst/>
                <a:latin typeface="Segoe UI" panose="020B0502040204020203" pitchFamily="34" charset="0"/>
              </a:rPr>
              <a:t>Щелкните кнопку </a:t>
            </a:r>
            <a:r>
              <a:rPr lang="ru-RU" sz="2200" b="1" smtClean="0">
                <a:solidFill>
                  <a:srgbClr val="343944"/>
                </a:solidFill>
                <a:effectLst/>
                <a:latin typeface="Segoe UI Semibold" panose="020B0702040204020203" pitchFamily="34" charset="0"/>
              </a:rPr>
              <a:t>Тест</a:t>
            </a:r>
            <a:r>
              <a:rPr lang="ru-RU" sz="2200" smtClean="0">
                <a:solidFill>
                  <a:srgbClr val="343944"/>
                </a:solidFill>
                <a:effectLst/>
                <a:latin typeface="Segoe UI" panose="020B0502040204020203" pitchFamily="34" charset="0"/>
              </a:rPr>
              <a:t> для редактирования этого теста</a:t>
            </a:r>
            <a:endParaRPr lang="ru-RU" sz="22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665136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42910" y="2916243"/>
            <a:ext cx="8143932" cy="2227269"/>
          </a:xfrm>
        </p:spPr>
        <p:txBody>
          <a:bodyPr>
            <a:normAutofit fontScale="90000"/>
          </a:bodyPr>
          <a:lstStyle/>
          <a:p>
            <a:r>
              <a:rPr lang="ru-RU" sz="5900" b="1" smtClean="0">
                <a:solidFill>
                  <a:srgbClr val="0B02C6"/>
                </a:solidFill>
              </a:rPr>
              <a:t>Ингредиенты </a:t>
            </a:r>
            <a:br>
              <a:rPr lang="ru-RU" sz="5900" b="1" smtClean="0">
                <a:solidFill>
                  <a:srgbClr val="0B02C6"/>
                </a:solidFill>
              </a:rPr>
            </a:br>
            <a:r>
              <a:rPr lang="ru-RU" sz="5900" b="1" smtClean="0">
                <a:solidFill>
                  <a:srgbClr val="0B02C6"/>
                </a:solidFill>
              </a:rPr>
              <a:t>резиновых смесей </a:t>
            </a:r>
            <a:br>
              <a:rPr lang="ru-RU" sz="5900" b="1" smtClean="0">
                <a:solidFill>
                  <a:srgbClr val="0B02C6"/>
                </a:solidFill>
              </a:rPr>
            </a:br>
            <a:r>
              <a:rPr lang="ru-RU" sz="5900" b="1" smtClean="0">
                <a:solidFill>
                  <a:srgbClr val="0B02C6"/>
                </a:solidFill>
              </a:rPr>
              <a:t>и их функциональное назначение </a:t>
            </a:r>
            <a:r>
              <a:rPr lang="en-US" sz="5300" b="1">
                <a:solidFill>
                  <a:srgbClr val="0B02C6"/>
                </a:solidFill>
                <a:latin typeface="Calibri" pitchFamily="34" charset="0"/>
              </a:rPr>
              <a:t/>
            </a:r>
            <a:br>
              <a:rPr lang="en-US" sz="5300" b="1">
                <a:solidFill>
                  <a:srgbClr val="0B02C6"/>
                </a:solidFill>
                <a:latin typeface="Calibri" pitchFamily="34" charset="0"/>
              </a:rPr>
            </a:br>
            <a:endParaRPr lang="ru-RU" sz="5300">
              <a:solidFill>
                <a:srgbClr val="0B02C6"/>
              </a:solidFill>
              <a:latin typeface="Calibri" pitchFamily="34" charset="0"/>
            </a:endParaRPr>
          </a:p>
        </p:txBody>
      </p:sp>
      <p:sp>
        <p:nvSpPr>
          <p:cNvPr id="10" name="Подзаголовок 2"/>
          <p:cNvSpPr>
            <a:spLocks noGrp="1"/>
          </p:cNvSpPr>
          <p:nvPr>
            <p:ph type="subTitle" idx="1"/>
          </p:nvPr>
        </p:nvSpPr>
        <p:spPr>
          <a:xfrm>
            <a:off x="6157914" y="1142984"/>
            <a:ext cx="2986086" cy="685808"/>
          </a:xfrm>
        </p:spPr>
        <p:txBody>
          <a:bodyPr/>
          <a:lstStyle/>
          <a:p>
            <a:r>
              <a:rPr lang="ru-RU" b="1" smtClean="0">
                <a:solidFill>
                  <a:srgbClr val="0B02C6"/>
                </a:solidFill>
              </a:rPr>
              <a:t>Часть 2</a:t>
            </a:r>
            <a:endParaRPr lang="ru-RU" b="1">
              <a:solidFill>
                <a:srgbClr val="0B02C6"/>
              </a:solidFill>
            </a:endParaRPr>
          </a:p>
        </p:txBody>
      </p:sp>
      <p:sp>
        <p:nvSpPr>
          <p:cNvPr id="8" name="Номер слайда 1"/>
          <p:cNvSpPr>
            <a:spLocks noGrp="1"/>
          </p:cNvSpPr>
          <p:nvPr>
            <p:ph type="sldNum" sz="quarter" idx="12"/>
          </p:nvPr>
        </p:nvSpPr>
        <p:spPr/>
        <p:txBody>
          <a:bodyPr/>
          <a:lstStyle/>
          <a:p>
            <a:fld id="{3B46923B-772B-4878-82EA-E2BF3C0C558C}" type="slidenum">
              <a:rPr lang="ru-RU" smtClean="0"/>
              <a:pPr/>
              <a:t>99</a:t>
            </a:fld>
            <a:endParaRPr lang="ru-RU"/>
          </a:p>
        </p:txBody>
      </p:sp>
      <p:grpSp>
        <p:nvGrpSpPr>
          <p:cNvPr id="3" name="Группа 9"/>
          <p:cNvGrpSpPr/>
          <p:nvPr/>
        </p:nvGrpSpPr>
        <p:grpSpPr>
          <a:xfrm>
            <a:off x="-32" y="0"/>
            <a:ext cx="9144032" cy="642918"/>
            <a:chOff x="-32" y="0"/>
            <a:chExt cx="9144032" cy="642918"/>
          </a:xfrm>
          <a:solidFill>
            <a:schemeClr val="tx2">
              <a:lumMod val="20000"/>
              <a:lumOff val="80000"/>
            </a:schemeClr>
          </a:solidFill>
          <a:effectLst/>
        </p:grpSpPr>
        <p:sp>
          <p:nvSpPr>
            <p:cNvPr id="13" name="Прямоугольник 12"/>
            <p:cNvSpPr/>
            <p:nvPr/>
          </p:nvSpPr>
          <p:spPr>
            <a:xfrm>
              <a:off x="0" y="0"/>
              <a:ext cx="9144000" cy="642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857224" y="130710"/>
              <a:ext cx="7500990" cy="369332"/>
            </a:xfrm>
            <a:prstGeom prst="rect">
              <a:avLst/>
            </a:prstGeom>
            <a:grpFill/>
            <a:ln>
              <a:noFill/>
            </a:ln>
          </p:spPr>
          <p:txBody>
            <a:bodyPr wrap="square">
              <a:spAutoFit/>
            </a:bodyPr>
            <a:lstStyle/>
            <a:p>
              <a:r>
                <a:rPr lang="ru-RU" b="1">
                  <a:solidFill>
                    <a:srgbClr val="0B02C6"/>
                  </a:solidFill>
                </a:rPr>
                <a:t>Резина – промышленный полимерный </a:t>
              </a:r>
              <a:r>
                <a:rPr lang="ru-RU" b="1" smtClean="0">
                  <a:solidFill>
                    <a:srgbClr val="0B02C6"/>
                  </a:solidFill>
                </a:rPr>
                <a:t>материал</a:t>
              </a:r>
              <a:endParaRPr lang="ru-RU" smtClean="0">
                <a:solidFill>
                  <a:srgbClr val="0B02C6"/>
                </a:solidFill>
              </a:endParaRPr>
            </a:p>
          </p:txBody>
        </p:sp>
        <p:pic>
          <p:nvPicPr>
            <p:cNvPr id="15" name="Рисунок 14" descr="logo_lable_s-vfu_clear.png"/>
            <p:cNvPicPr>
              <a:picLocks noChangeAspect="1"/>
            </p:cNvPicPr>
            <p:nvPr/>
          </p:nvPicPr>
          <p:blipFill>
            <a:blip r:embed="rId4"/>
            <a:stretch>
              <a:fillRect/>
            </a:stretch>
          </p:blipFill>
          <p:spPr>
            <a:xfrm>
              <a:off x="-32" y="4"/>
              <a:ext cx="725335" cy="632739"/>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34B518CB-9A36-4EE3-B1E0-2AB2A00A75D3"/>
  <p:tag name="ISPRINGONLINEFOLDERID" val="0"/>
  <p:tag name="ISPRINGONLINEFOLDERPATH" val="Каталог"/>
  <p:tag name="ISPRINGCLOUDFOLDERID" val="0"/>
  <p:tag name="ISPRINGCLOUDFOLDERPATH" val="Каталог"/>
  <p:tag name="ISPRING_ULTRA_SCORM_KEYWORDS" val="резина, полимеры, эластомеры, каучук, эксплуатационные свойства, физические свойства "/>
  <p:tag name="ISPRING_SCORM_RATE_SLIDES" val="0"/>
  <p:tag name="ISPRING_SCORM_USE_CUSTOM_PASSING_SCORE" val="1"/>
  <p:tag name="ISPRING_SCORM_PASSING_SCORE" val="70.000000"/>
  <p:tag name="ISPRING_PROJECT_FOLDER_UPDATED" val="1"/>
  <p:tag name="ISPRING_OUTPUT_FOLDER" val="C:\Users\Bmb\Downloads\Резина - промышленный полимер с лекциями 2015-12-25"/>
  <p:tag name="ISPRING_ULTRA_SCORM_DURATION" val="0"/>
  <p:tag name="ISPRING_RESOURCE_FOLDER" val="C:\Users\Омто-1\Desktop\Дистант курс - Резина\Исходники ЭУК\Part_1\ЭУК ч.1\"/>
  <p:tag name="ISPRING_PRESENTATION_PATH" val="C:\Users\Омто-1\Desktop\Дистант курс - Резина\Исходники ЭУК\Part_1\ЭУК ч.1.pptx"/>
  <p:tag name="GENSWF_MOVIE_ONCLICK_URL" val="http://"/>
  <p:tag name="GENSWF_MOVIE_ONCLICK_URL_TARGET" val="_self"/>
  <p:tag name="GENSWF_MOVIE_PRESENTATION_END_URL" val="http://"/>
  <p:tag name="GENSWF_MOVIE_PRESENTATION_END_URL_TARGET" val="_self"/>
  <p:tag name="ISPRING_PLAYERS_CUSTOMIZATION" val="UEsDBBQAAgAIAD1PTk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CsdHpIuGqKR9gFAABbFgAAHQAAAHVuaXZlcnNhbC9jb21tb25fbWVzc2FnZXMubG5nzVhtT9tWFP5eqf/BilRpk1baTmpVTbzIcS7BqmNT2wG6F1loIIQEQWq2qR8T6FYmtsJQEYwVurFpX7oPHiQlkBf+wvVf2C/ZOefaiR2obIPQ9iFtbHKfe85zn/N2B0eeLS5I38w+Lc8vlYYy9wbuZqTZ0pdLM/OluaFM0R69/TAjlb+aLs1MLyyVZocypaWMNDJ888bgwnRp7uvpuVn4fvOGJA0uzpbL8FgexqfeszQ/M5QZzzqKURiX9SeOZuQNJ6vmM8P8F97hR7zjLfMGP5P4KTy2+Bl3eRteND5/+sHHDx4+u3f/wYeDd3ywJNhWQda0WHSJwO/fTYCt26ahObAB0xydTdmA/YpvAP4W30q32ijamqozAPgNlm/wnwHobTqIcZNNwPo9WL0Nn1exq4umyXTbsTQ1xxzVcnTDJr40ZrMcudL01iV+5lWAoBp8mvwdryNJ+LoNXzv8b+9b+mMDGOz4v/Wq+OAtw/c6/PuDBC+awO4Jr0mIIxhve99xN87GnFGQVd0xmWWbqmKrhg52bfBDOLqOV5H4McCeiX3AhOY5A8SLOvwO7IbfuLApHjFY70rejwjDW2QUrEDX6gOxJpnypKrnHdswNMthei54A5ZtgzmHYEzFWwWSyPUKfKkC/KEvr3pKfFO2mEmadb0qeXl6CQRHCH/fe4HmIAxZB0RW01o0pubHNPjYZNZrMKsC5wk+p4MZZ3iUf4AwkHrhWwIQECwzQfCWNWmYKNJNJBwFiOsljGKSaxO9q4UEHBKl+x5VxO2t6ooBIaPY4f33AIOOHJDW+EnEgjjAArMsOc+crDEFwUdgW/wgzSrjEZ4q302z5gmzRJ6KW6TLE2pexqDD7BDEIKWGTW9NQj4xIfjEXxz5y4IJjHikBn9R976nUEO+6qHc4K0NpLPIYo+LoAdV1ihtdmECy9rRjOSSXQ2MxIttEwZWvHUQzqm3EmsNJFyF5VDSj4vqp86orGos54DGc8akY4tyQES1ewStgpkNibQOivfzUJcC+N0tPx3rOTZ1SxKpqp6Ma4SBUPBWvJdAcSMtuX3uRKpBn1dBZSDd1/0S4Apv8Jt/uieRzH9hwTg+nzETcnMZfzBur88ZIL5KMKsh6fETzLbX4ZWlMF02VSNGeEIn0O+Q8PpMPE8/eeNSWj76n8qz6/hlJXoJVaah5bKupFZnWkFev1uWqM9ZFavZT4ANuFhxvefYNCYHYND2QVZntxen5xeSL1P1UYM460BSRzdq2PDEd0w9BN0IQPZQt6BwCP7nWBaogvjdY0e0jJE94vuo3i4TwKpBzUsDeb4Yz02ON8mylmqL6cHFjBO3lDKiONyo3PbSJemPglbqHekFLK9jP+2r1c99fiaF5Ss4dkUyaayoQq1/pIuxVVtj1PyQwGgqeSGmE8xBbTK5AfslbO5gn2KBBZyKHuN8RkVeRPeMmxyCM8dIF4YXbidiKuEM4lV75GH0HiHVLcErd0euYrDPzZvI5Bayrs8Y72XcZt08dQXNhHPN9evGYrKpjDmKrCtMjD7L/ojnJlwKqQA51mzL0eQsE00mHjPeFNR8qZ34BbAd5EyUQsINxNieY6MybBKQ+Qa2wInx9J/Knwlx+q38FaaIbf47jIx/8QOYlg/4Wwlw9/kOOLDLNz5JhQv5EKsT6+J/RmNui6r9KW98EYdmy9koAF1PvMZRB6zZSbLcvx0JnUPiOxJbhSCJ3h9s0nFRmHW8dZpGMJhJea0LBsZuF0gafP+NQl2iTHRMhXoV/y4JaDe4sMBZdyDeYoheXxyybcvKWAEC3KI7gIaYkmmCWcH/04AVZPMRFAuavwFtB+yvon8QXi3hDWa4vguL+Kod3oLO2b8I6SokDUDvHmyfWlZMIs0gracBunpTgDzZ6rgj53J0fQgYu9hEA0o7qAD+DUONikDIVnzZDN8yYibru2dMur8yJutQ9P4LE6hPCbI95EPxHESh3yEdBk1MFK37VKZr4ME7oVvhfwFQSwMEFAACAAgArHR6SKyWhwTUBQAAIBYAAC4AAAB1bml2ZXJzYWwvY3VzdG9tX3ByZXNldHMvMC9jb21tb25fbWVzc2FnZXMubG5nzVhtT9tWFP7Or7AiVdqklbaTWlUTL3KcS7Dq2NR2gO5FFhoIIUGQmm3qxwS6lYmtMFQEY4VubNqX7oMHSQnkhb9w/Rf2S3bOuXZiByrbILR9SBubnOeec+5znnvOHRp9trQofTP3tLywXBrO3Bu8m5HmSl8uzy6U5oczRXvs9sOMVP5qpjQ7s7hcmhvOlJYz0ujIwNDiTGn+65n5uZGBAUkaWporl+GhPAIPvUdpYXY4M5F1FKMwIetPHM3IG05WzWdG+C+8w495x1vhDX4u8TN4bPFz7vI2vGh8/vSDjx88fHbv/oMPh+74YAmgrYKsabHgEmHfvxsPrdumoTmAzzRHZ9M2QL/imwC/zbdTGRtFW1N1Bva/gfUm/xlw3qZCmDDZJJjvg/EOfF7FGRdNk+m2Y2lqjjmq5eiGTbnSmM1yFEfT25D4uVeB5NTg0+TveB0ThK/b8LXD//a+pT82IHsd/7deFR+8Ffheh39/kOBFEzJ7ymsS4ohst73vuBvjYs4oyKrumMyyTVWxVUMHtzb5Eexax6tI/ARQz8Uy4EHzwvriRR1+B27Db1xYE3cXnHcl70eE4S3yCSwwsvpgnEemPKXqecc2DM1ymJ4L3oBjO+DNEfhS8dYgRRR4Bb5UAf3IJ1Y9HbwpW8wksrpelWI8Sw/gCMIfeC/QGUQh3yCL1ZT+jKv5cQ0+Njn1GpyqwFZCwKlQJhju4h9ACcy6CCweA5jKTCC6ZU0ZJrJzC3ONzENzCUuXeNrE0Goh5obY6L6HDzFLq7piQKkodnj5fYCgzQagdX4acSAGr8AsS84zJ2tMQ80R1jY/TGFkPML95HspTJ4wSyhTjI0uT6p5GSsNFSEoPJKDLW9dwlSiCPg5v7zaV0QWsMoxLfiLuvc91Rfmqh7SA299MJVDFntcBCaoskY62UUJHGtHRcgltxpYfpe7JvyreBtAmTNvNc4ZUFiF5ZDKj4vqp86YrGos5wC3c8aUYwv1pzS1e+lZAy8bEnEcmO5LTzcB8LtbvgDrOTZ9SxLqVE+WaYSBGvBWvZeQ4EbK1PZFE5H/vqCCo4AIX/c13xXB4Dd/a08jUn/pCXFyUSQTpuYK4WC93lwskPYqwayFeMdPUWFvIChLYbpsqkYM6wRJoLUh1vV5eDH5FIxLWnz8/+RmN+6r8vMKlEyTlStGkpqaadl441FZ4kjOqniE/QTQAIuHrPccG8TE9gxaPFBzdntpZmExsZWqjxmUsA5oOcZQw/Ymtj3qAehGgLGPjAVuQ9U/x8OAzg2/T+yI5jCyRGzT1FtkEhJqUK/SwBRfDucmhptiWUu1xYjgotDEWJIOil2N8mw/nTJ/FPRN74go4Hcd22afpr7i+foJ5qs4WEX0M45NoQY/0rXYqq0x6nWIWTR6vBAjCCpPmzxuwHLJGjlYplhgQUJFU3FRRjErokvGNY4glBNMFlYVriZKKeGg4VV7qcOiPcZEt0RWuTt6DX/9zLyJDGch5/p88V7GrNUVp2vwJSwwN84Zi8mmMu4osq4wMd+s+EOcm8wSFAATrNmWo8lZJjpK3GK8Baj5LDv1T7x2IJNIg2T4YijPsTEZ1ggy+QZWwJHw7J/Kn8lg+n38FYaFHf47zIR/8UMYhg/5WwlgD/guuL/HNz9JAwsaiKcR68J/RlNsi872M974IgbMlrNRe7p5eI3zDPiym8Dav/YIbUHSyw9bhdqIXg1s0UZRcXW8DZo5sISJca1LJsJuv0fce/9lQV0i+TmhU3kN/y4JaDe4i8BZdjDWYahZnxaybcvKeAHK2qL5viGGYJpTVvH/FFgF2XwEpwNN1wC2C95XMTooqpaIBVWt7yoi9oQOr0Bb7N9wdLmRwr53t3VAnSkKRzPQ8RQ41z7/MUe2OuHIuRxdBwLEHnbKANIOFN+/PKiR6Ic8xZfN8K0halffvWHC5ZVxWYcj7j/wgDqSQN1BAcVzUHx+K3QUtCsRsO5DeWRgYOhO73L3X1BLAwQUAAIACACsdHpI4NbRPXwFAABSFwAAJwAAAHVuaXZlcnNhbC9mbGFzaF9wdWJsaXNoaW5nX3NldHRpbmdzLnhtbNVYW08bRxR+968YbZW3xmtCIATZRinYCqq5FDtSqqpCa+9gb1nvWrvjEvpkjNpQEQVUBTUlbWjaqi/pgxu8jbmY/IXZv9Bf0jM767txhnARfVjZO3vOd75zmbNnNjzxKK+jr7Fla6YRkYaCIQlhI2OqmpGNSA9S8ZtjErKJYqiKbho4IhmmhCaigXChmNY1O5fEhICojQDGsMcLJCLlCCmMy/LKykpQswsWe2rqRQL4djBj5uWChW1sEGzJBV1ZhR+yWsC25CMIAMCVNw1fLRoIIBTmSDOmWtQx0lRgbmjMKUWP64qdk2QullYyy1nLLBrqpKmbFrKy6Yj00XBoZHT0k4YMh5rS8thgMbGjsMiWybiiqhpjoehJ7RuMcljL5oDuUOi2hFY0leQi0nDoFsMBebkXx0PnzisMZ9KEKBjEN5DHRFEVovBbbtHCS9iCdGA7SqwiBtCOtTZJgh+R5gJfUlcNJa9lUvAEsVhFpKnU4kIsHluIzU7GFh8sJDhVYY3UdCoRE9JJJqanYouzc6lYcvF+aiZxZqVU7GHqDEpnZSYMf//z+dhCYnr208XU3FwiNT3f0vKS0Rb2sNyZwTBk2ixa7XkiuWI+bSiaDrumK1k2JrDvdMXK4pQZ16CslhTdxhL6qoCznxUVXSOrrNRgey5jXLhnF3CGLLAyikisNKQWHAcEYlBbzSIdudus0TtjHa7L3HrLrb4swwohSiYHxUwatdi+0pBaMo0Oz9g9Spu62vQH59NYnVXyuG2PJpc1Iw6SQxJaghzo4OlcARsoqRjQFzQC3meaAHYxbRONeP0g7kvfszRFR4AHjQujmWRPNDI5xbI7gt4MPNuLmegX9EdaocfUccv0kNa+5GHhz07T8VTegErJ3aA1t+w+QW4J/qzRE1iu0DqtUUcI6A96BDrHtOKugX0AFNL6GeRLwFZU/oWPX6OHQvIv3cfMG6bhOUffgGuOoKkadwRMlt119iuk95zWmUGI6DpLBtyV3c2eqLpbQmA/MNVv6Ql3gDrgAGC8hetvQGFovl/vwMAJGDhmsm6JLzgg6REAF76DmNWQu9Z48g/oO3SfniCvZFiIKhNCnH4BPbDPaNEqoB4zjLe9dVTmsB+3LFbBAUiIQ49hzQutQw+YawjIVBCtekEDTvQAmEJBVegBrQaFWD2jR+5WE9YnV2kAe0Gvu5sdwMgLQbcrkOo1D2aDRdiPrE+z4ROHbSGBXzd4W56enYo9vHHFlAdE/2KYsjJklht1tgFw4tFAPMEOq7QTKAOHV3JXybJlRpzBOFAK6+5T93vWftqQ3c3gRZao96ziNa79a1CmZ63MwQ5dfo1+QFlePMFmafJKgrR4pXmhobr6Am6E3es9VbiOmFn+4jgl2APY+DmqMrFD0KnD26AiHl0Rp8uMo/uEwbNqYRIOeO/4PexDYvCqpdDgUO90tOIxqLF3an8WnErJ3QLfD911IbuhoVvDt0dG74zdHQ/K/5b+vDlQyR+553VFMxoz9+TAE4ewZtfp5j16p5wixLS6zhLvURpwoujRjZtWHqZsrPYY7X9K8qf53mE3LLNBvP9c7p0erutYTn+lOzBm/w4D5V/0N7oN12tE9+hLmBRf0V26PS64G9i09w52RJU3Anj58J5UbzQttj0EsV4Aj5+gy7wWPCRsw6S+A8x36XPBF/C2p/VMsNttA6MduiMqLcgBGIudEuiukNxeRztum7y7Bm33qaDZfXaq8Lr6Yz+pfj5hroc3mT+1X1nXOk8POW07n7/9XEkLOffRnvegS2ohe1By7Ph4CJm9tGr4X7TqywzzdYoav2t+l+v4EBeW+36CZU/ymqHlIZa6puLmd9voyO1QWO7/KBAAtM7v4NHAf1BLAwQUAAIACACsdHpIgF3m+dUCAABTCgAAIQAAAHVuaXZlcnNhbC9mbGFzaF9za2luX3NldHRpbmdzLnhtbJVW207jMBB936+ouu8EQq9SqNSWRkJiFwSIdyeZJlYdO7Kdsv37tROH2G2y6YKQ6jPneC6emRKIA6arH6NREDPC+DtIiWkqNNJgI5w8jKNSSkZvYkYlUHlDGc8RGa9+htVP4FXMIRU7Ar9Ws0cxtG7u75eb3e01EuPDDxf+Zt0niFleIHp6Zim7iVB8SDkraTIYWnYqgBNMD9rBbL3oZxIs5JOE3InpMdw9hv51koKDEKBD8v1JOJ8MqgiKgDSeJo/690pN6+rf2Z/JjlhgWcnms8Xd8q5PVqAU3CLf305ns00/n6rb/+NVaoGEP1Jn7k/vpsteKkEn4O7lk8l8vu19lYIVZXEWzTpchNNeAWepLqirmd/O1tNwUEMYStT4KcHOD+fhdlCgE9KOdFVnS3/b66Ipz3ljmI/23Ad6XDkjr7quZwtBP3pEYCV5CYHXnGqbyNjXSynVfMBqj4hQBBtqSa8q6FdUCofWgi3xDb4wTYwzC2gZn4yUOWzrgO3rXEMr2G431bKwud+YFSKHowFb7xbYMn+rwl4wLbBlvhOcwAslpwv6uaXWNI+8QeY5rfqb6J0HUGagSB2bijWnxqpdPevZFZZvAzScnCWwEjqeD5yDfrjAq7A6Ju8iqICiI06RxIz+0rzoVGUjAu/MYJqtu7UCiSWBro6rYlR72n6w6jzckPXXQptbfR5JtcX1CIFQ30nAn+iejUdG+TCu3Iy9blGO+AH4B2NEWBLtu0+BpERxlitP1yookyCuDYjVw9VHDzyrBoHXXeTAXNJVfVrmEfCdejQMTde4WM3LcJoR9Sc/MXxB4gp6jLVSZuo6ivB3U1qA6QBAPM6alq0PtSUvicQEjkCM1QKqhPsyC4Rq0b5uW8tn2EtrRAxwVT+aPdG2lrPjHEOH4FOF1a2oLcM9L1EkqsScqW92cJuTs5WbVaY7z/ZeA6aTnJuV/bKCCtT/TP4FUEsDBBQAAgAIAKx0ekgDziClZgUAAOMWAAAmAAAAdW5pdmVyc2FsL2h0bWxfcHVibGlzaGluZ19zZXR0aW5ncy54bWzNWFtPG0cUfudXjLbKW2NDCIQg2ygFW6CYS/FGSlVVaO0d7G3Wu6vdcQl9MkZtqIgCqoKakjY0bdWX9MEN3sZcTP7C7F/oL+mZnfXdOEPCJQ8re2fP+c53LnP2zEYmHuZ19A22Hc00otJQaFBC2MiYqmZko9I9OXF9TEIOUQxV0U0DRyXDlNBEbCBiFdK65uRSmBAQdRDAGM64RaJSjhBrPBxeWVkJaY5ls6emXiCA74QyZj5s2djBBsF22NKVVfghqxZ2pABBAACuvGkEarGBAYQiHGnWVAs6RpoKzA2NOaXo0ySvS2EulVYyD7K2WTDUSVM3bWRn01Hpk+HBkdHRz+oyHGlKy2ODhcSJwSJbJuOKqmqMhKKntG8xymEtmwO2Q4M3JbSiqSQXlYYHbzAckA934/jo3HeF4UyaEASDBAbymCiqQhR+yy3aeBnbkA3sxIhdwADattYiSfBD0ljgS+qqoeS1jAxPEAtVVJqSlxbjifhifG4yvnRvMcmpCmvIM3IyLqSTSs5MxZfm5uV4amlank2eWUmO35fPoHRWZsLw018sxBeTM3N3l+T5+aQ8s9DU8pPREvZIuD2DEci0WbBb80RyhXzaUDQdNk1HshxMYNvpip3FspnQoKyWFd3BEvrawtnPC4qukVVWarA7H2Bs3XEsnCGLrIyiEisNqQnHAYEY1FajSEduN2r01lib62FuvelWT5YRhRAlk4NiJvVabF2pSy2bRptn7B6lTV1t+IPzaazOKXmI70LCkNAyBF0H1+YtbKCUYkAf0Ai4m2loOIW0QzTi7/9EIH3H1hQdwR6HRoXRbKrL/UxOsZ22KDcizTZfJvYl/YmW6TF1vRI9pNWveBz4s9N0fJXXoFL0NmjVK3mPkVeEP2v0BJbLtEar1BUC+pMegc4xLXtrYB8AhbR+AfkisBWVfx7gV+mhkPwL7xHzhmn4ztHX4JoraKrKHQGTJW+d/QrpPaM1ZhAius6SAXclb7Mrqt6WENiPTPU7esIdoC44ABhv4PoHUBha4NdbMHACBo6ZrFfkCy5I+gTAhe8hZlXkrdWf/Av6Lt2nJ8gvGRai8oQQp19BD+wzWrQCqMcM4013HZU47KdNixVwABLi0mNY80Pr0gPmGgIyZUQrftCAEz0AplBQZXpAKyEhVk/pkbfVgA3IlevAftBr3mYbMPJD0OkKpHrNh9lgEQ4iG9Cs+8Rhm0jg1zXeh2fmpuL3r10y5T7RPx+mrAyZ5XqdbQCceDQQT7DLKu0EysDlldxRsmyZEWcwLpTCuvfE+4G1nxZkbzN0niXqPyv7jWv/IyjTs1Zmf4cuvkbfoyzPn2CjNHklQVr80jzXUF1+AdfD7veeClxHzCx/cZwS7D5sghxVmNgh6NTgbVAWj66I0yXG0XvM4Fm1MAkXvHeDHvY+MXjZVKhzqLU7WvYZVNk7tTcLTqXobYHvh966kN3BoRvDN0dGb43dHg+F/yv+db2vUjBjL+iKZtSH7Mm+RwxhzY7jzDv0Tjk2iGl1HB7eodTnCNGlmzDtPIzVWO0y2vtYFIzv3cNuJMwm796DuH9c6JjD01c3iNPf6A4M1n/ACPk3/Z1uw/UK0T36AmbDl3SXbo8L1j+b797CHqjwrQ+vG96FavU2xTaEINZz4PEz9JVXgseCbZjNd4D5Ln0m+Mrd9rWeCva3bWC0Q3dEpQU5AGOxcwHdFZLba2vALbN2x2jtPRE0u8/OEX4ffxQkNcgnTPLw7grm9EvrUx/SNU7bwB/ecC6lafQ8vWt9uwbvMxfUNPagyNgR8RByeWH5v7p2fHWR/ZgCxe8a39faPqhFwj0/pQ7AevuH6djA/1BLAwQUAAIACACsdHpIRAX1qrYBAAAdBgAAHwAAAHVuaXZlcnNhbC9odG1sX3NraW5fc2V0dGluZ3MuanONlMtOwzAQRff9iipsUdWmebTs+rKE1AUS7BALN52mUR07st1AQfw7cVrATiYUZxNfHd/xjDXz0etXy0u8/l3/o/6v9w/uvtbAaFoe4dbVWYeeG91TLNvCU5YDyzh4DaQ0yI4yBT/65y+COXu8dt2cHo2vsgw98WNmiQUmSsRXIVqJaK+Y4Rsmvn+f7ll5nXOyKr05ai34IBFcA9cDLmROa8a7IfWyU2zAogR5Bd3RBBzT8Xg6Xw27yF9Hn0z8+czmEpEXlJ/WIhWDDU0OqRRHvu2Kvz8VIKs3P1zsotnEBVim9L2GvBl4SVZL4neThQSl4BLX9wMSByjM6AaY5RsszfcH6hi3E2rQZaYy/U3H0WQ0Hdl0QVNoVWk8DKNo7mK88rpezTOn4U1fkvHDUTh1CEZPIFtWQRDHC6eahSiORTvkjExI6HBSpKYiLTQeRrOQoCgTdJvx9MytfBKTBcqZyxrbS1miqb9wDK1Ez6/mtJBotNAeadO8a3T8o+012riqEXWNnGTYHOCYKJDT6Kwq0cvo5hQx++cqbSoPIJ+EYNVo7HtUa5rs82pWVLd/uXbRRqje5xdQSwMEFAACAAgArHR6SI3XTVvtAAAAVAIAABoAAAB1bml2ZXJzYWwvaTE4bl9wcmVzZXRzLnhtbJ2SsW7DIBCGd54C3V6TbJEFzlYpW4d2tlybuFRwWBzUffxi4UTpUCF1QOK47/+PO5Dnb2f5lw5kPCo4NgfgGkc/GZwVvL0+P52AUxxwGqxHrQA98HPHpDme8CVo0pF4tkBS8BHj0gqxrmtjaAnZgbxNMRtTM3on8nIexaYUS5FC0bbmX+r9DDrGOJfvydh4wS7vc1QQTmFUsGn6ERuDVw/iL2DSFUDXHDRVgGuoAJ9LBQjpAZDi3vMWjYmid7+VOLj8aIl0gJLIKdOWuRXboupvIz3sQ+2dJhrm3JLF+X6fffKl+K0ek+LhN3TsB1BLAwQUAAIACACsdHpIpdGwEY8AAACVAAAAHAAAAHVuaXZlcnNhbC9sb2NhbF9zZXR0aW5ncy54bWyzsa/IzVEoSy0qzszPs1Uy1DNQUkjNS85PycxLt1UKDXHTtVBSKC5JzEtJzMnPS7VVystXUrC347LJyU9OzAlOLSkBKixWKMhJrEwtCknNBTJKUv0Sc4EqL0y8sOPC9gt7L2y92Kh7Yf/FhgtbgdytF/ZebLqw4WLbhR0X+xV0FS7MAAruAQmD8T4lfTsuAFBLAwQUAAIACABAT05HI7RO+/sCAACwCAAAFAAAAHVuaXZlcnNhbC9wbGF5ZXIueG1srVXfT9swEH4u0v6HyO/YLR0DqgTEkNAexoTUse2tMombeE3izHYI5a/f2c7vpWxIe2iVnO/77nz33cW/es5S74lJxUUeoAWeI4/loYh4Hgfo4evt8Tm6unx35Bcp3TPp8ShAZc4NgKbIi5gKJS80gO+pTgLUM2BgRl4huZBc74H7FLjbSCdL9O5oBi65ClCidbEipKoqzBUg8liJtDQkCociI4VkiuWaSeLSQF6DXem/o+GXiZzofcFUD1notweuSVqOZ8UHJNUSCxmTk/l8QX7cfV6HCcvoMc+VpnnIkAeVnNlSPtJwdyeiMmXK2Ga+S3LNtDZJWNvM1yu+OM89JcMAOYdNxpSiMVM4zWNEHJZMgP1tSlVS86gBreFVO17zWr+Ned80brZzpHMuyseUqwSO+pDOOgn0yTCqn9nrWgU9NAq6NUzIk+xXySWL7Ou3VozzBXIBW8XZPLGqQjiAp1saaiH3NwADFdUdxG3TsGsatqCWA7fR1x0Fam67ZVSXkjWlmvlPPGLiC5WSGllcalkyn4yMNZYMwT5xV66b1DXET3SWnv5Db4zfqDU/1WudsYD/0ZhPQNTWhOcRe77l4KNZBjXVDIptbFgXKTYxu5xU+Zj1dD0wuRzrpsBFPE1lzGAMI6op6ezkEJRJqsAlLOUI2zs4CE54nKTw05MM49ODNBmVu0mG3sFBcCrC3QS0NbdlJOM6jsTUKsgnE+vED0ulRcZfrDwHe0avrA5fG7nm6Lrg7cHZ/I9RHMRoBnOLJlaXeertq+bw3sypVp3PpnCWgVphHpguC+fVzEJZjHwitqVlqm/6OTX7sAcd5Tw1HdNc30HvolrzF+ZVPDJfusXS1CRhRjMB+nC+7DFAP2G7DMJb06GIW5E3dcCY2Df3byvabPm6da7rhzrsQw2fOKscxs3UR1BHLEWZR6Me4qL7iKgUdtq1ZNRL2RZutDgBkYoiQO/hob7zxelFd+WzxUWDtXndu8Aulzes9DrhTkGk1nV7Eb/eDfD4G1BLAwQUAAIACACsdHpISNVn1pACAAB4BwAAKQAAAHVuaXZlcnNhbC9za2luX2N1c3RvbWl6YXRpb25fc2V0dGluZ3MueG1slZVdb9owFIbv9yssfkCJvxOJIuXDnpCmrhqddjmZ4LKowY4S07VTfvwcGAthKWXkKj7nOa/9+nAya54Kk+4aZ7fFL+UKa5baucJsmvkHAGa5LW19X+tGu/3CcAkYtdW3k12j6wlonDJrVa9vJ4+qbPTkkH4EQOEDq51z1tzk1jht3I2x9VaVE/Csyp0vI/e/yfR90D53gldjjyrX52IYR4kI3qUGSkiGKIlHmdxuK2VeP9mNvVmp/GlT251ZX7PHH6+VrsvCPPUyLA7fSC6Lxi2c3o5sLpMik+gKqvJX1+h+bwgRycllsFQrXQ71SNY912DnghfMOCOfi6ZwJyRnIYzgKFmpjR5zHgeUseQNxHiN/7utA+P0i+uNQBTSaDy7VK+6HpMghPN0/LYqW+2q0W3FMpR0nKntpnN5DOMBi6m8jJVWrf1//i8jkOQyvcx0h+vkeqtZhNJxoaFhg86ZTU8Gyn7mTM+HzqHQt8Ks7c+FebR/wOPASbtoMw/A4d5AyOMwC/0bSQgCnAgkQpAJmvpYhLMIpz6WIZjOpmclDnVrnfshM151Nh1E/wUWxg9DtzBr/TLHw+zT0PAEH2tvv89r5ox0T3tUbfdWEUAg5VS0KMYYM5DSDGZBy3nEYwhEQGiA2yREGGEAKYURayFHFPs3GTFfhYiIAcIJQVmLBPI0iOMkQ2nLcQRh7NVEGKWtlAkPAgAhxCRrKcMyCYDPxr5GjMPOQJzhBLM2TmIYYiBTmUjSikywlIIQCRYELUkSHAS9uf3pTu3qV68+ztHOdwqOXsFotO+2YXPN8l1d++QHvfVd7jRYqUYvfB8nX5eLO7Fcfr//Ipbi7iF+WHy+O3SyZ7qP6BFp/KK34M2P629QSwMEFAACAAgArHR6SKXhkHFDIAAA4D0AABcAAAB1bml2ZXJzYWwvdW5pdmVyc2FsLnBuZ+17CVRT17o/tYqt0upV1NIyOCEEECvWagRCsTgAMshgDBBoLwaqTGUImECCletFsCbKqDIEFWRMIkGICZCoVxuSCHGARAghKoFgAkQSQyDjC4pW733/t9Z7/3k9z1qw1znnt/f+vt+3v+Gc7JMX6L/viyVfLzExMfnCe79XkInJwhwTkwVjn5kar0jHtocYm09Sg/btNiH0WL4wniyM9fTzNDFpxi7V/rzIeP75r/shqSYmX/5j7u8TRlLdERMTd7i3l2fI8cgJAZQI1yCsX2V9sVO0VHTi0y+Xr13Xcyt/p4uz5dqrVLtWL++Ni/8Scim/JGfjohDbo1XnbtjiQ2p3+3tLTztsOlj4mSt+vzlldWjFznSr2n7vBLu7Jx7s5hWiZFr3LCI5VssbUIUNZ3h7uKdiyLOkUWpN8sRWnr7tm7/MH5QDRZ7r5481+S77vd4cot0HTfNOvzki7Flr59Hnl+6x2DiPTrlsnzOP9nI2h52bR7vZ42bvxw512m4BvuuGCCzyJG7490/P27EMswGgbIVSqOnMkOkO0rTFQmSLv6hmhMKqyp5xpKs3H4l6K2RAkYfSXajZbNcMyAW9Oo+lQezkj+SWsEDWo2VajeFhmfD8zHC2pD1J352t+lFGKLZ6q4fbQarL2Bb9iE2wKfNMd2qR52zFLFHPt0GqhmyGwKYTZ+d1F+WlOOWkuILdtINb0OoyVlX5mLXvVaVoh1Sv8DCgkqaZchvdNzbZG8jYgvhSRh1qPd8OyIwMuFGIzX5eO+TUWDhJ16hAyslLHgcmYxHujAhB0YT0iXRKvhPSdq0yiQTiFcCVT6DU6EMkbRvvkkivHuIO95IiTgURbT3KjI13Mpjxe0dA8SBRHDUypL7Z/z2jES7NpILQMNREv54gLo+OLbOkV/5j6nhAsdg+Rw4iyGCdehZUFjDdqDoSylSP28zeF4lxR4RObM5RKB1dsQ1XaOmIO99EhDMY+QNtmCgmx4kt2U7ANStV9vwjEMxBTo2G9YK/d966ci+md0TFDS7vH0ERvXmxtnZZrVBbtkN/knsP8iTC7VCBBviiqZChDbe7DPytu5m3kl0+OLrz/AR390bmFFd8rvCJ0muX3Y3Q9F7m9KVdU9DCBMlx70QiEeGXcZ8FJW4Hgvwrunik8hNEDt7/pQJJSkBHemPKVD+5J06UwigV4iipIknQs1Ve7qDSddjIy1MzUc6MYffQyqtmLPHRzUPyAWuFfiOlAhZHitfFi8RBiw64/6GGdE20VjFjr4JiIaXC37YzxOeUiM3FbpHuteqOJn6sIOxrglT+NU8liv9zPSlF39r9HS6/AJPmSaAjP/j/wEvAAq0dmTrlxu8gAddT/wqxqwCifTDVmGJlXH2yW3/P53BMseYguGEjkOkOwjmd2S6dKhiMDJjhpTGajswa3RlVbmnnkaMNZ3MLYvzaGtfXpbhNqi/JQaOoXZtGbk+1CpQK/0lkj1JxuCXR0IvAuIzNIFM0l2UBtuQWwaV48J6w+mHuhENmgcNqLJPzk+4+GMNxxeHUAh/5TNxRpBYYo4lPPQAKZzySv6fILmBT4Z1dD++TlF4udpdDbxYpN8IF0xcSUZM2AZap9BK8HSnu9kEG6/O4VU79dqoWN2mhG3kwCs8XL0RCS3noLBAkkuGbojk+uGtrD40itGVjGT26sBIlMN3/qaJDvq2LqmxNq9dxLbFlvOLs1MFBgqp5SYdl+5LTyuQUTRsuo0CT4S62TBLs4FvipMEjQFbVsJQ5wejw8E6Mbd9Oyc4SxpUNR4ccg+i+ZKj1RCPFwI3KMMy9oEpZskEJjEW1cYZHMhwN3NikfX/qVf5kZCPJlQINWJh6B+GW11T4wMkj0vP66PGmjSqsHQZ4uQkG3No9lepSUXhfW9bbzF3Ja+LonIjiC3AIt8aV2U0aVkCwpaLpqSNudgLA4deOd3xc2codFgmVDb8jx91iVGHyJ7P9eKB1BmoQiZUnrTItHo5jTyhb7aRqTWVqEBYHm82yxKpCEBIXe9y9YfFa4kSzLAAfVfjXyZlteEubDUyOC1sC7Iu2RXQMT0kReGbsJtyp8Xb0JqpOMSjZ3jd8iOSmGc9/F2QKVt5Ub9HEYewagFOulV4Eu2uAqJRW79LJarI12QfjYM+NFt39joviRcOgFV2bIJGc5umJRxWimP4pr3T3yAK+NM5f/lWrbOpCsRNd2hqDimRQszFgbMXJKsIYpBAmBadTh62jgrm8zJv6+y0C9cCkBiFUlSsGuXAKym0oeKSeXTWsqRS1uo/qvFMyobjqI97Jh3DF25VfSWN/RjlDyCWewOmpGUq2Flj9gClLwrQQGjl31a4Q3D2kszR2F2MneqjH68+AwXwWFhLyVp8YiK0xNPhP1xMpIRiGT4qHHbs1QA9l51X77+StHFQebqVVgkt4Ex2Vg1H0lGC7hlky5iCTNJw3juyotk4KtZsUbHWEoHlx3STLOPcXPVOS5paOaXyCI+DqpOtkwxKSZaZ7zHSjI74gvp02vZHtAB+fBIIp1wns6ddhgmTGknbFudJKBrPHNMHMifiM+2pInkMmCVUiRuPZOuTvyoxvMaciCjQMcaVxzYhmR5slF5TtIS3rpVwh0WFvxttEJ19QsGKt3aVmNKra19869fmFlf3x9MrvwJJjOdsQYwoEy03UOlTasYbcWYIU2mQOkgVJSOP0SIKqUdMkQi+5pmwJvHegZjpzXOy+qBd572ABJx7UrgTmRSdmWrteMVvxJiXC6k+KCCJRWuejkZrRdcTQ6RGg/sQrzfkiZ2nfvvaC9XZgg+XSCoecIeLbrBsJmXTYH2QCQ2WcVK+4aoYcss+xLonYU8SJoUn6UKDid2ldHv9fzeVdp97KZywUAmkTQvUTzpCxoDH59QvWWmNzYulB00+MbcRpl8+MzdPdRZ5zd9dcMVtgbG4uhy03NrdO2efMXXX2slg413Xdv991qMFM3RU186rbIF9KRysucvSj3QbFWeFiZ+eWtdvWtVwuszDi7k+NuYy56l8J6bNntxj8M3d/FhEe82OM1w5X480Lzx7CHhiml9F7Kxcu8HrvYmCGfPF1Scxi4+k2+5wTE9R+49S3zFhrf2pPTDde/DbH5bMnhDKruQmqzBa0Sd9AOyQuY2eiZlrLsl/64mizggy0tBOG04wTaZC2xMXjfd1fGlExx/tgD6J0jh7pit+WZT0dTdLdFWaletQETma/zLHRliT8hpqfjqhnVZl7AE74TBoGOegGgfWTq2+mfCkxxASiQpvS+CaZ8JZPjeRYVOLNfACKh1g9U0V4MPsy1yNLoRMaUMKQB6Jp5CqO5LAoSy7T9mZKjZ67RqhrxrZq+sAMKpzsjp4GTuKGiRpQmnuE5zwDEFaV9uGoUhoGOLmeHLyiLz30jyNQVpFD2vPDg9p+mW6bDC/NLx3IEGzBhmoseXtWAZUzSstiz5c7BePGAX76eywgBz2Ti37p51mwIBZaWfBLZ9QeVhhNhG6656dbN2buTKHak3lBAKpLXUkoM9UpR3IYXnNQlTXpmDkZvgz8YJ6pEpc6mnW6UxQGAzsg0icLtcLbJCfDtUDWhLl/KwgDC0ThnTg1BIddIByyMtRJEGoK4yuzIdkRRLPnrHkWAyJN+0LdHuKjrJaW16F4MMajTWC1Fx6rPIz4Urm9tWifYLhXEYFNBVvcYIHgxYUun71elIXuCIuiOzU+hYm6hrZw4s16WOhgr1DnTSmEPYS+aFkNaqURrCWsKofkFPijZAjYtMaElSw5DKjjKllrCU3zhhIZRTzriMnmxYbaBjSx4yCrdihXNfeEiUK8g/m1bg0F9Y45EtZlnKY/oJM8TnCpY1VathBCWFNFnlVzPnFhHKKPCSRc8fZM0baDGs0B0LwCWOgNEdrK8V5AfmkQ32opbgCtc/ViuNTpKwPb8AlXMGXZWDZXDNlT4PKZPvBPg0YkFJ7cmLLKL79gf16BEhDYUAVcvbc1Kr9E6XAVXlZHPBn6IphxJnprsDTlfnwUrEfdR6xbX18SKzQGwYCSvlBPaRxTN2BNqJtXzQkW2Nu3o5G6onay9jDEEPmA6nyvO8FwRl1HzAn9vDA7TjjMe3xMgLTl/HhEmKix5Nic+7vHo3nDtrnYB7GqT9Q3Zh1DbA4no5xDh0TCRFQluBgkQD4Nf7uoW80u7bdYqJk/LfJkrX3rdb/OGj2Q+C8e+J9w1v/r0PjNOWiD1KAdJaMVvjuiZuVrkmgzpzifEg+gyQrXSqEy0bToTf9/cF3GcOgpXhJN30ocyhpepn+61ysySt5eIZzSEjK2VaW9IaitxJOS8oNXZLa8faj7xDzXgaZ5XVevzi2m4xRjkSQfex1dI52NQdtt11xoPVHqa4zrWMxcXH06EvQhfA17B23qbFmUfiSKNsvEaZmqLHkhrmN2UAxSTa5W7ZsL0S9TADlezkVE1ETcDg/1VQ+kYoOHfAMem60dliUiMl670xbeBZcxBc6QlZnyNSXf06vHFrywZpwp640FKS7uUDkC8lLggVzdfY72frtvEvaNLF8Hm+q0HIO2rPBhdIpcXbMF9UKQuV7e5v1JGri/pWSPStcDeK0MYSssUJ/InFpSVV4+ejfNzz/IlxBzuJCOIDmzJ8pNiPX00oIR+J2yCS69VM6n6/iEvQXgUhvDlE22YlWzMr8qWu46da4x552ode1fr1Px6D8H2TVASuT25OBBY6VCBaRhNLFl5WOjPtX7SVBBz1TKow5rsGj7RvqW2U7KlmX9/m/oOGuf0yACbgLLelctASCCRE2nHqr7SBGCwhWxftxQZrBGnLTSqpDRVewJqf2sgPf167S39YqZz4vHFVkxEBTUEdadXAanN3mgW2Gbs6k6RwrSnsGazl+LwNfTF6fxeHclyyjgPGT4vMCnXX7pPBnbjbQN5NZehxTKa0tgOnUGOkjSZEcT6IvjSx1PaivWIrqZYg+cMvpoGFPms2qvqvjKG/PHeVn0olCNrHIfggRCX19Sfatel7KincDJk6lbmxMNG9nHoJWMKWzQmY5rIf2FHC3yVCBaKNcUwM9PTFJP7n+jdKfM+FBdWp5l7XshC+9oV12sdKjaSOYpgXuL3ft33OtBLrqbbGCpGVcVSVbb7O5IpxHouItFjEBLpq8viEdZQfTBtQ+GfjZvUFWnmU89KfJ2sDeipQQIBHT3mfV/b7AOCImDlvBowHRbMKh6bYNuA4TMniLRaCklK587ZJE6KgOgrdVmBaWXIg6C6YsP0hfPWiH2r6t+s5z3ZvnF70u5c8kxY9Lhl2NlmjbfY3yfJVUD4pv+otZqn8cOxsd4NuZ1mdERQbxmtuK8e/3usbb19vOXjJUQIu0N46XGutzaas5ut9g1RuC+Px1B9PA/hre2mqlZpfTjCiURpRQ83vMXxFmm7Dia124ROB84wtlVQoPagz77KEk7UNZoeoIHoA/PQmUxP7x4FzlMrvz/F/uud5ohxRlDlNlnWMOrbtxMavbsqCtNsThRX2x4STeJvKl1FmfsovNnrWRoFXi+ksDDHojpL++VJRkeqAa1vsIp6C3H4n8Je8LZT7Px7oiFkaX/dIOw5GRclwy541OfN5nw5ziL3orvFhCD313xtFjYUfxnqG0p8jTcoas9IymT4h4p910YNaassYqMoWfF6rt2oIf6QYSA+s5grLX+wabQ94e8e5RVFSd5ZzD7nJ1+Fml+AjP7N1qZwpbXAnII9WWf1Lxl8fl3sAfb4e9EL/Isv2ZGvfZOrhyX04+LPHm974X15EsuY5c+CvHfXQghXEHUTRnko3zDE1UHpSLbMGGYWUyDldW+RLsnpr3fe7oNFpj/e4D+OdHt5q0ZG9BUyw76S0fDTHgWL1uxY2AC91ilVxkU3QzDkAGtuGwYX5ykl9L1zB3k9on0TLr1jg/UyyxzsR+5R9QXbhnS/gEeQqS280ft73GS+eZrm50z6dUX6sXBYKlbrkqa3P5P/cYCtBTDVDcdeju1LLfIk8KqK6nZWJ+yEbwMJnRLxHOKvVsDoLAixzgSwdpOAwdbw3AR9WkdVsBEDJy/KgAYab0BvAfPAEXOhrAVEaQEd7ISIVTdpAisUnM/oKdH211lbt4+9xxFGajLxzkEHGsn6ocMyhiECF28gYLTHYNOBwQRmhhRsHa4ofUX7+RU4wSQNtChVa7nRwDXSW71xv+S7SNPzo9QsoXDo+nuBuUF1w9o/b7GrIHo20dtdWLKW3fmmdtRUmIEzkEONTtZE8qZRjhuMn2aOQHH7f/58WZsNeGID0Y63Iwt08CVDxMYWeEfrAA/QI48aUllPFgSFyJNr8GsAWSn0KeJC2DuMYRBJp2x4GhnRQIJpLHCxR1pT0Q0wfwE/sAix3JSVG9qFzXXLZHL69sHvw/9wFJlIab47B9jWxPBDT9AfIv3f1K4wN5grWJPUKm10/V8abH3LDkT2k/QRz6SzFg23GRG4w251xluiZHhkdET4YzBmvcX5Y0KWCDhr/WNKRgMfy8L67CblFS8E04n5DO/l1LNbSk4ftztIBKBcKN+eF9luPHBKA1ypnQ8NYtwUMNTOACauYz655vYJNRmzkQuKLENKmTvGnX+gIQKQE7Qyeq0eg3ARSJTWlqRzxZZxT0735gYVFIUBq7xMfbcdUgPVeUNbDEQ2C1R+eXjweB1ffq42UIdhtMqovROpfzeldxYl9/EpkNKlK0o6+F12DLG/suhGvwxfssH5LgGm7qXFm14iM88m5jZ+fpdw2tHu/Q6pd9KmPObFayqLFQDTX3P+gM5O//mclr3Mfh9FOL/qBCVeLPnSvUag9JQpaMoqPAP6iD9ZdnRgK9/49nSpe+GnKuhMvS3ouICLP/1hrG42gNefNux9F9qqqls7dXsLIVMV5vd7J63MLJNmyjO6NAIouYfx9tKPU3eyXwd+q6aiue95eIT/rsn91vp/wKdeylhUNYanIkRqlQxdZ4wziHTTkWPa0cQbuau3QDOldf3HrOnr77PuyX8Pas8r3uPruX73idzp+Q9qu8efM8QazHvmym59+NU/89OBd6cA1L1R+mu8emaniTUY3XtOcbM8zXoiU6N4WkpSOcnrR1713WiGRa45KyN/rJNx+wkFjV+1kPTmT1atgTD7wUJDTphhgJsYGE7pywX3U8AaZ8tE2oHOWiJ37pC/jLEF7E1aeqxfQZRGeN+tDi5fWIo6b2I72dRtNvOcG2wa8J8t6Ct0dwT4EmK0nfrzL0EbZx1nE6fevNtgu8D1mFDsRrLRb3892Qa591tePKCi28wa9AA9hyjazOLRgC+em6AtlvFKgzQV+CQSYZBgmM8NcWWHIdowlasOKa7dJgrPHSgL5kEugd232udjaLBO4qg/SC2XKYul8KLi36Rqusc657fnKT8GaPS28x8fp564JgTNF5dlKemHub2kZZlPf1UJuiRN3mgK+KgqtvL0C87JxpPQGy2kJw1sXx1WJgxqxbtBE5SZQ5snhjKbrRkkdQScAnYokiDSJLfDDUfUfbpgTHW5KGcIM4GNlZa6funeWJZVRG2LasdM5jpAD95ks95bXtkxco4yApAELcRxX3+4rDei1Vs2bKkEg7NLzP/ltIJElNRbodEOwXyLnnRAbimTfUTFEzccupgZRS070ZiFCd8Lv/+sM84eFK4aU11vWMqVbmPcaeacAlCBpZ4MjRxRx8X2yq/kqbDBLQ2X4vgkUfJmjFMsOQrBh8YM1mqdG/gBd8LKSES16lanMntPFXEh8UruE3kgGNo/cpavwWoij0oPtdoA6viEMZBEf6US3Z7QhOJUnkrQcmqsnTkN0VZhZOxbsLhZJY6Qto60tyS1XnpKEoAIUcmFI1I47ri2ApWwus3OcYH/Vr3NrOG9b/oXHcZi0jPRMfT3KCNJEPzCaPcgF8xMG8rDzaPNDbTd92N4XCI5McN9S5knFVSrHG+TDS8vEAjnaZAifgluEFCyi/Q0gQp4giikzasAM+9WXhw0DR5IJpdZW4P+A4TFFM9uBOtbGwylDZ18S43dAEgtCGO2vwHYwHdvxLgw4VToLYHROn4M60P6j30Eaq4fiRdtFM63Cs9bOPIlqCta9s4cjdxWCnMqIPcobrBPqzGMmzpDfGfGW3gosdaHRrpQSxHLGE0XllPDHhdGfm8TmUWr99wuBkroceRxyyKiGB8tiIX9R7R9bDlAbUfo9h/w6mOt7mc5knX6PWcVo8MQuO73w2W/7r5f6Zu+Aj9CP0I/Qj9CP0I/Qj9CP0I/Qj9CP0I/Qj9CP2vQY+nWby6yNHHZMoXL7/4l/l34/tKPW1ml+JosxVC3bHMFf+8bzRQ2+xhOLMDp9N6xAWY/hbHOtAVPxYz94VPakfo642rt9jV/4Vtrf/hjlgRP/HtrluRy/+aTbr/ia95zqsAUZo/DBmKUvSLjCSQnEzPUmwxZNDTP0fgp1Aehp4ynuHBEf54sCaDgd4sV8spx+9rFBfeCTGUq70q1NOT9BV0/TcJFr+uMvyB1anLVM9oR8ri+VbD29ni4XUyTrTiEOzBQMTkzNPRr5IeI/0Q1vMCYpmltGlDIhCL+kJfiNOz2mWsCeb3Ahr4HMcbtMVVMeZiH/AUwL9pqVm3JYWlWD7/8dCBlKnbuejnvhOUsVBBaSLOkSmGifc4Yp1z9K9q9RDN3XRW9GApgPPjvO5bmeSD1NQHju1bBCBwIaeb4EY1Q2JkYyNbJ9lF4nXze6QfiGT0NDEOnBFFRRE2Wd0j0G1ejbnUZe4OeEZL07gtmqfMisnL0lZUDaFeTFOuZEHj90WGWqSF92TVHHgz25F9BO2+c7LUuVEcDJm6FkSBi73NS9ysVibMGsXpb4ev2aoauawp1/F3z9MQq8jjoDrdxaJlr7XxFadsCmdXRRDStPoBvv7nJo38HCpde9B5XoJtCInhm+m4X+dmcMLVbjMsfpUAezCVJ0rPgAU6x7KoTnRp6TOa2xGclaEd9LbTFP08XTgnNHVbtscv4RZFz2tTeKuADN+LKfURqjPJURg+USO6UGy+O/brw/OdyH7Op8d6tts4iNk2s/wo/TXFwGAPaTKC2ibj4qW+ZD99lxIqHT5efnNiq83zOZZ6pxB7VbkdskwZVwUL9ShTUyz79ALqNtSejgnhsoEg0xEHHAslzOnYzFjwgtbEJ2h6i/dLU1lg3tD0F6vn7VsmupI36abYKrlzxnxxqxO5cHKGsnY9ky6Vm1sKDCVuwkHg6g3SPZbkVRsE4KKejiHNownFckQClHrmcGKmjGV45RiFatFfUPf3ckYuDNDZ6lRUuPQecFl3iUsdyH7228FQqmiZL5H5TbnND7wuQenwdLLWJwx0A/H7zYlPs2zeas/EGDKfRLOqdokJKC6DQ0H29Ad/VtPbRTle/GPc1oKJgl172/Dwxo0aMaW3D8AQK75S1fDF6yTuzFOOCILS70q0RRovE3wMilmp1I+kc8XC6qHSIA2YC48lmuUjJ7FMozwp/Nzqpiihj9wUzr9ntM+L6oVI/nr7tx62SQAcjcYv8trMnhAdpvWe+roVpOIp9ynPXlI2xoeOH4Gyrk46XNyFhpuQ3XGMm8YVvuz8I7v6lNpJG3ZVbkcGfHuIwEMfP5lp4yCgtliX4Y0rpduNpdaaSLoDqBOvjRaSYfso4YMJQ5+dOwNIcZXkF7Wm1TkiJVfODIweH/HuYfiyzlpGC2IERNpqeIfPtSVXHc5vKvUMlffuWd+3TyQcGF0ngya00P4Y9MfAApfcaDqjvHLRB38mLIMbrWgCmxarf7AVqN9I2VhIJZ4VpCvno1gXX7R1zfrBTaduJ0DYf6Oyan0wu2QgPbB4O9CjZxoOisiOqsWER3mw0qVbJUD3V/kXcufGUXn/VqgwwA0EM2RXJpiYjNqSmGnDbZJ5l4Zl/JGQveYFIR6QI/lif+MTvEdDCT6M3DPnAxx1DmTpZS0fql4974NJhbmR3yaXRj9bDk9sX/0FfNGBnpaWjp72dqIrzFD312rCy3pHtCT/MnJcmQUUc5hIvdDIN3VOgnpey+qdUItX51QEPnEIp+4fVIFCqPDYpjWDbt+Fs6qOPSxQnn3RlP2kDvRrxeulKk3tXrxLhfV75jMfoRKC99zm71r9ZbKTlcTxAJDcTQoSU6W8ikMMIij0c5L1Vb2/PyrU6Z4PqVIjBJ90uzunRIC7StnpWrJrGUomgROjLrLTva0MNNXlR/jMcOUFrHGx20v8/BMd/ya/1vfNpewkzQ9/GLsh6lqXhz1OcJyPem0UmVFcxp11mJofoZ+kdqyoX/J7E2eVOwWnUAaB7x6hU5/bnXqA/H1Xdk+bdJU9fJVfSF7IKRbV8ONcrGrvTfWRIPbC18zuIIppKme2IjK0tBmt3MLwNdq/c1lNG7FJKvnGN2kDrhEZie1uc6mjHQtlfiNEdTnElXEpRvqw58VpB8gV84vgYtOpW9EwoYjgUpePjW4O3OPP5YEYR6A+pxyQGOFTiMG6O+z6YDHckDtHfQZiv1wvUA3hmSR42TBntE11s01G0kfYSJ+0uG3is6q6ckW0ZfuWXM3teDJHfCDjecOjt6qnfE9Ze9lVnOUPjOXMHocQUxCnCRfCQqlw1ZxYGfVpUrm20OHxZMEVJz6OclIMGJw+W5sbE2dhjrj6aCMh6htfyYqmXPSTSV8y58fBQwttBdPza8nVBR94vMmxxHNlDRjBJ+aGtpV6tg8a6apd+wZA2kDZ//y+cBmSPrIAa25PLg6DqNoWseeMyoZybDkeUky23VjN8TGecpJ1lV0lNmbOD3NVk6E9Rd/1Ogep/8GNNWbKsZnFhZV3fqRpvh9BvP0QdxMnGaR5NDdzY3//wbmsJ2EPpIwPC7+RuPyJ+p6sE1Q4soS3KFuwumge0U9XcRWKSLMoEmmOBkzd7t5qoxCQ38umiBfGBFILEH55SQJwPoRofFdk9NiuWRfRuRz5y8PkPrkTcdZ4913V0RGAaEjq6FgYTLP6ri8YHef9v62o+R9XTIVlZQabv5U6VXxCfLVxrvzy3uPvRdj908l/A1BLAwQUAAIACACsdHpI0s9tEU8AAABrAAAAGwAAAHVuaXZlcnNhbC91bml2ZXJzYWwucG5nLnhtbLOxr8jNUShLLSrOzM+zVTLUM1Cyt+PlsikoSi3LTC1XqLBVMrI00DOAACWFSlslEyMEtzwzpSTDVsnC1BghlpGamZ5RYqtkZoLQpw80EwBQSwECAAAUAAIACAA9T05HDcAxHsABAADaAwAADwAAAAAAAAABAAAAAAAAAAAAbm9uZS9wbGF5ZXIueG1sUEsBAgAAFAACAAgArHR6SLhqikfYBQAAWxYAAB0AAAAAAAAAAQAAAAAA7QEAAHVuaXZlcnNhbC9jb21tb25fbWVzc2FnZXMubG5nUEsBAgAAFAACAAgArHR6SKyWhwTUBQAAIBYAAC4AAAAAAAAAAQAAAAAAAAgAAHVuaXZlcnNhbC9jdXN0b21fcHJlc2V0cy8wL2NvbW1vbl9tZXNzYWdlcy5sbmdQSwECAAAUAAIACACsdHpI4NbRPXwFAABSFwAAJwAAAAAAAAABAAAAAAAgDgAAdW5pdmVyc2FsL2ZsYXNoX3B1Ymxpc2hpbmdfc2V0dGluZ3MueG1sUEsBAgAAFAACAAgArHR6SIBd5vnVAgAAUwoAACEAAAAAAAAAAQAAAAAA4RMAAHVuaXZlcnNhbC9mbGFzaF9za2luX3NldHRpbmdzLnhtbFBLAQIAABQAAgAIAKx0ekgDziClZgUAAOMWAAAmAAAAAAAAAAEAAAAAAPUWAAB1bml2ZXJzYWwvaHRtbF9wdWJsaXNoaW5nX3NldHRpbmdzLnhtbFBLAQIAABQAAgAIAKx0ekhEBfWqtgEAAB0GAAAfAAAAAAAAAAEAAAAAAJ8cAAB1bml2ZXJzYWwvaHRtbF9za2luX3NldHRpbmdzLmpzUEsBAgAAFAACAAgArHR6SI3XTVvtAAAAVAIAABoAAAAAAAAAAQAAAAAAkh4AAHVuaXZlcnNhbC9pMThuX3ByZXNldHMueG1sUEsBAgAAFAACAAgArHR6SKXRsBGPAAAAlQAAABwAAAAAAAAAAQAAAAAAtx8AAHVuaXZlcnNhbC9sb2NhbF9zZXR0aW5ncy54bWxQSwECAAAUAAIACABAT05HI7RO+/sCAACwCAAAFAAAAAAAAAABAAAAAACAIAAAdW5pdmVyc2FsL3BsYXllci54bWxQSwECAAAUAAIACACsdHpISNVn1pACAAB4BwAAKQAAAAAAAAABAAAAAACtIwAAdW5pdmVyc2FsL3NraW5fY3VzdG9taXphdGlvbl9zZXR0aW5ncy54bWxQSwECAAAUAAIACACsdHpIpeGQcUMgAADgPQAAFwAAAAAAAAAAAAAAAACEJgAAdW5pdmVyc2FsL3VuaXZlcnNhbC5wbmdQSwECAAAUAAIACACsdHpI0s9tEU8AAABrAAAAGwAAAAAAAAABAAAAAAD8RgAAdW5pdmVyc2FsL3VuaXZlcnNhbC5wbmcueG1sUEsFBgAAAAANAA0A4gMAAIRHAAAAAA=="/>
  <p:tag name="ISPRING_ULTRA_SCORM_COURCE_TITLE" val="Раздел 1. Резина - промышленный полимерный материал"/>
  <p:tag name="ISPRING_ULTRA_SCORM_LESSON_TITLE" val="Резина - промышленный полимерный материал"/>
  <p:tag name="ISPRING_PRESENTATION_TITLE" val="rezina1"/>
  <p:tag name="FLASHSPRING_PRESENTATION_REFERENCES" val="F&#10;Литература.pdf&#10;C:\Users\Омто-1\Desktop\Дистант курс - Резина\Исходники ЭУК\Part_1\ЭУК ч.1\attachment\att1\Литература.pdf&#10;_blank&#10;|&#10;"/>
  <p:tag name="ISPRING_SCORM_ENDPOINT" val="&lt;endpoint&gt;&lt;enable&gt;0&lt;/enable&gt;&lt;lrs&gt;http://&lt;/lrs&gt;&lt;auth&gt;0&lt;/auth&gt;&lt;login&gt;&lt;/login&gt;&lt;password&gt;&lt;/password&gt;&lt;key&gt;&lt;/key&gt;&lt;name&gt;&lt;/name&gt;&lt;email&gt;&lt;/email&gt;&lt;/endpoint&gt;&#10;"/>
  <p:tag name="ISPRING_UUID" val="{5E59F5B0-531A-4763-8164-65F7DFAC3E59}"/>
  <p:tag name="ISPRING_SCREEN_RECS_UPDATED" val="C:\Users\Омто-1\Desktop\Дистант курс - Резина\Исходники ЭУК\Part_1\ЭУК ч.1\"/>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PLAYER_LAYOUT_TYPE" val="Full"/>
  <p:tag name="ISPRING_SLIDE_INDENT_LEVEL" val="2"/>
</p:tagLst>
</file>

<file path=ppt/tags/tag10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LAYOUT_TYPE" val="Full"/>
  <p:tag name="GENSWF_SLIDE_TITLE" val="Часть 2. Ингредиенты резиновых смесей и их функциональное назначение"/>
</p:tagLst>
</file>

<file path=ppt/tags/tag10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LAYOUT_TYPE" val="Full"/>
  <p:tag name="GENSWF_SLIDE_TITLE" val="Содержание курса"/>
</p:tagLst>
</file>

<file path=ppt/tags/tag10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1"/>
  <p:tag name="ISPRING_PRESENTER_ID" val="None"/>
  <p:tag name="ISPRING_CUSTOM_TIMING_USED" val="0"/>
  <p:tag name="GENSWF_SLIDE_TITLE" val="Модуль 7. Каучуки. Классификация и свойства резин"/>
  <p:tag name="ISPRING_PLAYER_LAYOUT_TYPE" val="Full"/>
</p:tagLst>
</file>

<file path=ppt/tags/tag10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Классификация резин по назначению. Каучуки общего назначения (неполярные каучуки) — НК, СКБ, СКС, СКИ"/>
</p:tagLst>
</file>

<file path=ppt/tags/tag10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Каучуки общего назначения (неполярные каучуки) — НК, СКБ, СКС, СКИ"/>
</p:tagLst>
</file>

<file path=ppt/tags/tag10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Физико-механические свойства бутадиеновых каучуков и вулканизатов"/>
</p:tagLst>
</file>

<file path=ppt/tags/tag10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Каучуки общего назначения (неполярные каучуки) — НК, СКБ, СКС, СКИ"/>
</p:tagLst>
</file>

<file path=ppt/tags/tag10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Lst>
</file>

<file path=ppt/tags/tag10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Каучуки общего назначения (неполярные каучуки) — НК, СКБ, СКС, СКИ"/>
</p:tagLst>
</file>

<file path=ppt/tags/tag10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Характеристики промышленных изопреновых каучуков и вулканизатов СКИ-5 и СКИ-3"/>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Что такое полимеры"/>
  <p:tag name="ISPRING_PLAYER_LAYOUT_TYPE" val="Full"/>
  <p:tag name="ISPRING_SLIDE_INDENT_LEVEL" val="3"/>
</p:tagLst>
</file>

<file path=ppt/tags/tag11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Каучуки специального назначения БНК, ПХП, СКФ, БАК, БАКХ, ЭАКХ, СКЭХГ, СКПО, СКУ, СКТ и др."/>
</p:tagLst>
</file>

<file path=ppt/tags/tag11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Каучуки специального назначения БНК, ПХП, СКФ, БАК, БАКХ, ЭАКХ, СКЭХГ, СКПО, СКУ, СКТ и др."/>
</p:tagLst>
</file>

<file path=ppt/tags/tag11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Каучуки специального назначения БНК, ПХП, СКФ, БАК, БАКХ, ЭАКХ, СКЭХГ, СКПО, СКУ, СКТ и др."/>
</p:tagLst>
</file>

<file path=ppt/tags/tag11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Каучуки специального назначения БНК, ПХП, СКФ, БАК, БАКХ, ЭАКХ, СКЭХГ, СКПО, СКУ, СКТ и др."/>
</p:tagLst>
</file>

<file path=ppt/tags/tag11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Каучуки специального назначения БНК, ПХП, СКФ, БАК, БАКХ, ЭАКХ, СКЭХГ, СКПО, СКУ, СКТ и др."/>
</p:tagLst>
</file>

<file path=ppt/tags/tag11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Каучуки специального назначения БНК, ПХП, СКФ, БАК, БАКХ, ЭАКХ, СКЭХГ, СКПО, СКУ, СКТ и др."/>
</p:tagLst>
</file>

<file path=ppt/tags/tag11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Каучуки специального назначения БНК, ПХП, СКФ, БАК, БАКХ, ЭАКХ, СКЭХГ, СКПО, СКУ, СКТ и др."/>
</p:tagLst>
</file>

<file path=ppt/tags/tag11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Свойства бутадиен-нитрильных каучуков"/>
</p:tagLst>
</file>

<file path=ppt/tags/tag11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Lst>
</file>

<file path=ppt/tags/tag11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Свойства резин на основе хлоропреновых каучуков"/>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Мономеры. Гомополимеры. Сополимеры"/>
  <p:tag name="ISPRING_SLIDE_INDENT_LEVEL" val="3"/>
  <p:tag name="ISPRING_PLAYER_LAYOUT_TYPE" val="Full"/>
</p:tagLst>
</file>

<file path=ppt/tags/tag12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Механические свойства наполненных вулканизатов стандартных смесей на основе этилен-пропиленовых каучуков"/>
</p:tagLst>
</file>

<file path=ppt/tags/tag12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Характеристики вулканизатов, полученных на основе насыщенных и ненасыщенных эпихлоргидриновых каучуков"/>
</p:tagLst>
</file>

<file path=ppt/tags/tag12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Lst>
</file>

<file path=ppt/tags/tag12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Lst>
</file>

<file path=ppt/tags/tag12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Lst>
</file>

<file path=ppt/tags/tag12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Виды специальных резин"/>
</p:tagLst>
</file>

<file path=ppt/tags/tag12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 name="GENSWF_SLIDE_TITLE" val="Классификация резин по способу получения и типу резин"/>
</p:tagLst>
</file>

<file path=ppt/tags/tag12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PRESENTER_ID" val="None"/>
  <p:tag name="ISPRING_CUSTOM_TIMING_USED" val="0"/>
  <p:tag name="ISPRING_PLAYER_LAYOUT_TYPE" val="Full"/>
</p:tagLst>
</file>

<file path=ppt/tags/tag128.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1"/>
  <p:tag name="ISPRING_PLAYER_LAYOUT_TYPE" val="Full"/>
  <p:tag name="GENSWF_SLIDE_TITLE" val="Модуль 8. Основные ингредиенты резиновых смесей"/>
</p:tagLst>
</file>

<file path=ppt/tags/tag12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Ингредиенты резиновых смесей"/>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Полимеризация"/>
  <p:tag name="ISPRING_SLIDE_INDENT_LEVEL" val="3"/>
  <p:tag name="ISPRING_PLAYER_LAYOUT_TYPE" val="Full"/>
</p:tagLst>
</file>

<file path=ppt/tags/tag13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Ингредиенты резиновых смесей"/>
</p:tagLst>
</file>

<file path=ppt/tags/tag13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Ингредиенты резиновых смесей"/>
</p:tagLst>
</file>

<file path=ppt/tags/tag132.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1"/>
  <p:tag name="ISPRING_PLAYER_LAYOUT_TYPE" val="Full"/>
  <p:tag name="GENSWF_SLIDE_TITLE" val="Модуль 9. Вулканизующие агенты"/>
</p:tagLst>
</file>

<file path=ppt/tags/tag13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GENSWF_SLIDE_TITLE" val="Вулканизующие агенты"/>
  <p:tag name="ISPRING_PLAYER_LAYOUT_TYPE" val="Full"/>
</p:tagLst>
</file>

<file path=ppt/tags/tag13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GENSWF_SLIDE_TITLE" val="Вулканизующие агенты"/>
  <p:tag name="ISPRING_PLAYER_LAYOUT_TYPE" val="Full"/>
</p:tagLst>
</file>

<file path=ppt/tags/tag13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GENSWF_SLIDE_TITLE" val="Вулканизующие агенты"/>
  <p:tag name="ISPRING_PLAYER_LAYOUT_TYPE" val="Full"/>
</p:tagLst>
</file>

<file path=ppt/tags/tag136.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Ускорители вулканизации"/>
  <p:tag name="ISPRING_SLIDE_INDENT_LEVEL" val="2"/>
  <p:tag name="ISPRING_PLAYER_LAYOUT_TYPE" val="Full"/>
</p:tagLst>
</file>

<file path=ppt/tags/tag137.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Ускорители вулканизации"/>
</p:tagLst>
</file>

<file path=ppt/tags/tag138.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Требования к ускорителям"/>
</p:tagLst>
</file>

<file path=ppt/tags/tag139.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Классификация по активности"/>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Степень полимеризации. Олигомеры"/>
  <p:tag name="ISPRING_SLIDE_INDENT_LEVEL" val="3"/>
  <p:tag name="ISPRING_PLAYER_LAYOUT_TYPE" val="Full"/>
</p:tagLst>
</file>

<file path=ppt/tags/tag140.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Двойные системы ускорителей"/>
</p:tagLst>
</file>

<file path=ppt/tags/tag141.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Механизм действия"/>
</p:tagLst>
</file>

<file path=ppt/tags/tag142.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ТИАЗОЛЫ"/>
</p:tagLst>
</file>

<file path=ppt/tags/tag143.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ТИАЗОЛЫ"/>
</p:tagLst>
</file>

<file path=ppt/tags/tag144.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СУЛЬФЕНАМИДЫ"/>
</p:tagLst>
</file>

<file path=ppt/tags/tag145.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СУЛЬФЕНАМИДЫ"/>
</p:tagLst>
</file>

<file path=ppt/tags/tag146.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ДИТИОКАРБАМАТЫ"/>
</p:tagLst>
</file>

<file path=ppt/tags/tag147.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ДИТИОКАРБАМАТЫ"/>
</p:tagLst>
</file>

<file path=ppt/tags/tag148.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ТИУРАМЫ"/>
</p:tagLst>
</file>

<file path=ppt/tags/tag149.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ТИУРАМЫ"/>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Структурная формула полимера"/>
  <p:tag name="ISPRING_SLIDE_INDENT_LEVEL" val="3"/>
  <p:tag name="ISPRING_PLAYER_LAYOUT_TYPE" val="Full"/>
</p:tagLst>
</file>

<file path=ppt/tags/tag150.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КСАНТОГЕНАТЫ"/>
</p:tagLst>
</file>

<file path=ppt/tags/tag151.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КСАНТОГЕНАТЫ"/>
</p:tagLst>
</file>

<file path=ppt/tags/tag152.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ГУАНИДИНЫ"/>
</p:tagLst>
</file>

<file path=ppt/tags/tag153.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ГУАНИДИНЫ"/>
</p:tagLst>
</file>

<file path=ppt/tags/tag154.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Активаторы вулканизации"/>
  <p:tag name="ISPRING_SLIDE_INDENT_LEVEL" val="2"/>
  <p:tag name="ISPRING_PLAYER_LAYOUT_TYPE" val="Full"/>
</p:tagLst>
</file>

<file path=ppt/tags/tag155.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Активаторы вулканизации"/>
</p:tagLst>
</file>

<file path=ppt/tags/tag156.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Замедлители вулканизации"/>
  <p:tag name="ISPRING_SLIDE_INDENT_LEVEL" val="2"/>
  <p:tag name="ISPRING_PLAYER_LAYOUT_TYPE" val="Full"/>
</p:tagLst>
</file>

<file path=ppt/tags/tag157.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Замедлители вулканизации"/>
</p:tagLst>
</file>

<file path=ppt/tags/tag158.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Замедлители вулканизации"/>
</p:tagLst>
</file>

<file path=ppt/tags/tag159.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Замедлители вулканизации"/>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Lst>
</file>

<file path=ppt/tags/tag160.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1"/>
  <p:tag name="ISPRING_PLAYER_LAYOUT_TYPE" val="Full"/>
  <p:tag name="GENSWF_SLIDE_TITLE" val="Модуль 10. Наполнители"/>
</p:tagLst>
</file>

<file path=ppt/tags/tag16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GENSWF_SLIDE_TITLE" val="Наполнители"/>
  <p:tag name="ISPRING_PLAYER_LAYOUT_TYPE" val="Full"/>
</p:tagLst>
</file>

<file path=ppt/tags/tag16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GENSWF_SLIDE_TITLE" val="Наполнители"/>
  <p:tag name="ISPRING_PLAYER_LAYOUT_TYPE" val="Full"/>
</p:tagLst>
</file>

<file path=ppt/tags/tag163.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PLAYER_LAYOUT_TYPE" val="Full"/>
  <p:tag name="GENSWF_SLIDE_TITLE" val="Основные характеристики ТУ"/>
  <p:tag name="ISPRING_SLIDE_INDENT_LEVEL" val="2"/>
</p:tagLst>
</file>

<file path=ppt/tags/tag164.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Дисперсность ТУ"/>
</p:tagLst>
</file>

<file path=ppt/tags/tag165.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Удельная поверхность ТУ"/>
</p:tagLst>
</file>

<file path=ppt/tags/tag166.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Структурность ТУ"/>
</p:tagLst>
</file>

<file path=ppt/tags/tag167.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Плотность ТУ"/>
</p:tagLst>
</file>

<file path=ppt/tags/tag168.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Гранулирование ТУ"/>
</p:tagLst>
</file>

<file path=ppt/tags/tag169.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Основные промышленные способы получения ТУ"/>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Основные отличия ВМС от НМС"/>
  <p:tag name="ISPRING_SLIDE_INDENT_LEVEL" val="3"/>
  <p:tag name="ISPRING_PLAYER_LAYOUT_TYPE" val="Full"/>
</p:tagLst>
</file>

<file path=ppt/tags/tag170.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Основные промышленные способы получения ТУ"/>
</p:tagLst>
</file>

<file path=ppt/tags/tag171.xml><?xml version="1.0" encoding="utf-8"?>
<p:tagLst xmlns:a="http://schemas.openxmlformats.org/drawingml/2006/main" xmlns:r="http://schemas.openxmlformats.org/officeDocument/2006/relationships" xmlns:p="http://schemas.openxmlformats.org/presentationml/2006/main">
  <p:tag name="GENSWF_ADVANCE_TIME" val="0.00"/>
  <p:tag name="ISPRING_PRESENTER_ID" val="None"/>
  <p:tag name="ISPRING_CUSTOM_TIMING_USED" val="0"/>
  <p:tag name="ISPRING_SLIDE_INDENT_LEVEL" val="3"/>
  <p:tag name="ISPRING_PLAYER_LAYOUT_TYPE" val="Full"/>
  <p:tag name="GENSWF_SLIDE_TITLE" val="Классификация ТУ"/>
</p:tagLst>
</file>

<file path=ppt/tags/tag172.xml><?xml version="1.0" encoding="utf-8"?>
<p:tagLst xmlns:a="http://schemas.openxmlformats.org/drawingml/2006/main" xmlns:r="http://schemas.openxmlformats.org/officeDocument/2006/relationships" xmlns:p="http://schemas.openxmlformats.org/presentationml/2006/main">
  <p:tag name="GENSWF_ADVANCE_TIME" val="0.00"/>
  <p:tag name="ISPRING_PRESENTER_ID" val="None"/>
  <p:tag name="ISPRING_CUSTOM_TIMING_USED" val="0"/>
  <p:tag name="ISPRING_SLIDE_INDENT_LEVEL" val="3"/>
  <p:tag name="ISPRING_PLAYER_LAYOUT_TYPE" val="Full"/>
  <p:tag name="GENSWF_SLIDE_TITLE" val="Международная классификация ASTM"/>
</p:tagLst>
</file>

<file path=ppt/tags/tag173.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Белая сажа"/>
  <p:tag name="ISPRING_SLIDE_INDENT_LEVEL" val="2"/>
  <p:tag name="ISPRING_PLAYER_LAYOUT_TYPE" val="Full"/>
</p:tagLst>
</file>

<file path=ppt/tags/tag174.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ISPRING_PLAYER_LAYOUT_TYPE" val="Full"/>
  <p:tag name="GENSWF_SLIDE_TITLE" val="Белая сажа"/>
</p:tagLst>
</file>

<file path=ppt/tags/tag175.xml><?xml version="1.0" encoding="utf-8"?>
<p:tagLst xmlns:a="http://schemas.openxmlformats.org/drawingml/2006/main" xmlns:r="http://schemas.openxmlformats.org/officeDocument/2006/relationships" xmlns:p="http://schemas.openxmlformats.org/presentationml/2006/main">
  <p:tag name="GENSWF_ADVANCE_TIME" val="0.00"/>
  <p:tag name="ISPRING_PRESENTER_ID" val="None"/>
  <p:tag name="ISPRING_CUSTOM_TIMING_USED" val="0"/>
  <p:tag name="ISPRING_SLIDE_INDENT_LEVEL" val="3"/>
  <p:tag name="ISPRING_PLAYER_LAYOUT_TYPE" val="Full"/>
  <p:tag name="GENSWF_SLIDE_TITLE" val="Белая сажа"/>
</p:tagLst>
</file>

<file path=ppt/tags/tag176.xml><?xml version="1.0" encoding="utf-8"?>
<p:tagLst xmlns:a="http://schemas.openxmlformats.org/drawingml/2006/main" xmlns:r="http://schemas.openxmlformats.org/officeDocument/2006/relationships" xmlns:p="http://schemas.openxmlformats.org/presentationml/2006/main">
  <p:tag name="GENSWF_ADVANCE_TIME" val="0.00"/>
  <p:tag name="ISPRING_PRESENTER_ID" val="None"/>
  <p:tag name="ISPRING_CUSTOM_TIMING_USED" val="0"/>
  <p:tag name="ISPRING_SLIDE_INDENT_LEVEL" val="3"/>
  <p:tag name="ISPRING_PLAYER_LAYOUT_TYPE" val="Full"/>
  <p:tag name="GENSWF_SLIDE_TITLE" val="Белая сажа"/>
</p:tagLst>
</file>

<file path=ppt/tags/tag177.xml><?xml version="1.0" encoding="utf-8"?>
<p:tagLst xmlns:a="http://schemas.openxmlformats.org/drawingml/2006/main" xmlns:r="http://schemas.openxmlformats.org/officeDocument/2006/relationships" xmlns:p="http://schemas.openxmlformats.org/presentationml/2006/main">
  <p:tag name="GENSWF_ADVANCE_TIME" val="0.00"/>
  <p:tag name="ISPRING_PRESENTER_ID" val="None"/>
  <p:tag name="ISPRING_CUSTOM_TIMING_USED" val="0"/>
  <p:tag name="GENSWF_SLIDE_TITLE" val="Зеленая шина"/>
  <p:tag name="ISPRING_SLIDE_INDENT_LEVEL" val="2"/>
  <p:tag name="ISPRING_PLAYER_LAYOUT_TYPE" val="Full"/>
</p:tagLst>
</file>

<file path=ppt/tags/tag178.xml><?xml version="1.0" encoding="utf-8"?>
<p:tagLst xmlns:a="http://schemas.openxmlformats.org/drawingml/2006/main" xmlns:r="http://schemas.openxmlformats.org/officeDocument/2006/relationships" xmlns:p="http://schemas.openxmlformats.org/presentationml/2006/main">
  <p:tag name="GENSWF_ADVANCE_TIME" val="0.00"/>
  <p:tag name="ISPRING_PRESENTER_ID" val="None"/>
  <p:tag name="ISPRING_CUSTOM_TIMING_USED" val="0"/>
  <p:tag name="ISPRING_PLAYER_LAYOUT_TYPE" val="Full"/>
  <p:tag name="GENSWF_SLIDE_TITLE" val="Теории усиления"/>
  <p:tag name="ISPRING_SLIDE_INDENT_LEVEL" val="2"/>
</p:tagLst>
</file>

<file path=ppt/tags/tag179.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PLAYER_LAYOUT_TYPE" val="Full"/>
  <p:tag name="GENSWF_SLIDE_TITLE" val="Адгезионная теория. Школа П.А. Ребиндера"/>
  <p:tag name="ISPRING_SLIDE_INDENT_LEVEL" val="2"/>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Lst>
</file>

<file path=ppt/tags/tag180.xml><?xml version="1.0" encoding="utf-8"?>
<p:tagLst xmlns:a="http://schemas.openxmlformats.org/drawingml/2006/main" xmlns:r="http://schemas.openxmlformats.org/officeDocument/2006/relationships" xmlns:p="http://schemas.openxmlformats.org/presentationml/2006/main">
  <p:tag name="GENSWF_ADVANCE_TIME" val="0.00"/>
  <p:tag name="ISPRING_PRESENTER_ID" val="None"/>
  <p:tag name="ISPRING_CUSTOM_TIMING_USED" val="0"/>
  <p:tag name="ISPRING_PLAYER_LAYOUT_TYPE" val="Full"/>
  <p:tag name="GENSWF_SLIDE_TITLE" val="Схема формирования углеродно-каучуковых частиц"/>
  <p:tag name="ISPRING_SLIDE_INDENT_LEVEL" val="2"/>
</p:tagLst>
</file>

<file path=ppt/tags/tag181.xml><?xml version="1.0" encoding="utf-8"?>
<p:tagLst xmlns:a="http://schemas.openxmlformats.org/drawingml/2006/main" xmlns:r="http://schemas.openxmlformats.org/officeDocument/2006/relationships" xmlns:p="http://schemas.openxmlformats.org/presentationml/2006/main">
  <p:tag name="GENSWF_ADVANCE_TIME" val="0.00"/>
  <p:tag name="ISPRING_PRESENTER_ID" val="None"/>
  <p:tag name="ISPRING_CUSTOM_TIMING_USED" val="0"/>
  <p:tag name="ISPRING_PLAYER_LAYOUT_TYPE" val="Full"/>
  <p:tag name="GENSWF_SLIDE_TITLE" val="Направления поиска новых активных наполнителей резин"/>
  <p:tag name="ISPRING_SLIDE_INDENT_LEVEL" val="2"/>
</p:tagLst>
</file>

<file path=ppt/tags/tag182.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1"/>
  <p:tag name="ISPRING_PLAYER_LAYOUT_TYPE" val="Full"/>
  <p:tag name="GENSWF_SLIDE_TITLE" val="Модуль 11. Пластификаторы. Мягчители"/>
</p:tagLst>
</file>

<file path=ppt/tags/tag18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Пластификаторы"/>
</p:tagLst>
</file>

<file path=ppt/tags/tag18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Физико-химические свойства некоторых пластификаторов"/>
</p:tagLst>
</file>

<file path=ppt/tags/tag18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Мягчители"/>
</p:tagLst>
</file>

<file path=ppt/tags/tag18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Выбор пластификаторов для некоторых каучуков"/>
</p:tagLst>
</file>

<file path=ppt/tags/tag187.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PLAYER_LAYOUT_TYPE" val="Full"/>
  <p:tag name="GENSWF_SLIDE_TITLE" val="Модуль 12. Противостарители"/>
  <p:tag name="ISPRING_SLIDE_INDENT_LEVEL" val="1"/>
</p:tagLst>
</file>

<file path=ppt/tags/tag18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Старение"/>
</p:tagLst>
</file>

<file path=ppt/tags/tag18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Стойкость вулканизатов к старению"/>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По происхождению"/>
  <p:tag name="ISPRING_SLIDE_INDENT_LEVEL" val="3"/>
  <p:tag name="ISPRING_PLAYER_LAYOUT_TYPE" val="Full"/>
</p:tagLst>
</file>

<file path=ppt/tags/tag19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Противостарители"/>
</p:tagLst>
</file>

<file path=ppt/tags/tag19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Выбор противостарителя"/>
</p:tagLst>
</file>

<file path=ppt/tags/tag19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Выбор противостарителя"/>
</p:tagLst>
</file>

<file path=ppt/tags/tag19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Виды противостарителей. Противостарители химического действия"/>
</p:tagLst>
</file>

<file path=ppt/tags/tag19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Виды противостарителей. Противостарители физического действия"/>
</p:tagLst>
</file>

<file path=ppt/tags/tag19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Механизм действия противостарителей"/>
</p:tagLst>
</file>

<file path=ppt/tags/tag19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Противостарители (антиоксиданты)"/>
</p:tagLst>
</file>

<file path=ppt/tags/tag19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Противостарители (антиоксиданты)"/>
</p:tagLst>
</file>

<file path=ppt/tags/tag19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Противостарители (антиоксиданты)"/>
</p:tagLst>
</file>

<file path=ppt/tags/tag19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Противостарители (антиоксиданты)"/>
</p:tagLst>
</file>

<file path=ppt/tags/tag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GENSWF_SLIDE_TITLE" val="Курс &quot;Резина - промышленный полимер&quot;"/>
  <p:tag name="ISPRING_PLAYER_LAYOUT_TYPE" val="Full"/>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Природные полимеры"/>
  <p:tag name="ISPRING_PLAYER_LAYOUT_TYPE" val="Full"/>
  <p:tag name="ISPRING_SLIDE_INDENT_LEVEL" val="3"/>
</p:tagLst>
</file>

<file path=ppt/tags/tag20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Противостарители (антиоксиданты)"/>
</p:tagLst>
</file>

<file path=ppt/tags/tag20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2"/>
  <p:tag name="ISPRING_CUSTOM_TIMING_USED" val="0"/>
  <p:tag name="ISPRING_PLAYER_LAYOUT_TYPE" val="Full"/>
  <p:tag name="GENSWF_SLIDE_TITLE" val="Противостарители (антиоксиданты)"/>
</p:tagLst>
</file>

<file path=ppt/tags/tag202.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QuizProperties&gt;&#10;"/>
  <p:tag name="ISPRING_QUIZ_SHAPES_ADDED" val="1"/>
  <p:tag name="ISPRING_RESOURCE_QUIZ" val="quiz3.quiz"/>
  <p:tag name="ISPRING_QUIZ_FULL_PATH" val="C:\Users\Омто-1\Desktop\Дистант курс - Резина\Исходники ЭУК\Part_1\ЭУК ч.1\quiz\quiz3.quiz"/>
  <p:tag name="ISPRING_QUIZ_RELATIVE_PATH" val="ЭУК ч.1\quiz\quiz3.quiz"/>
  <p:tag name="GENSWF_SLIDE_TITLE" val="Контролирующие вопросы к части 1"/>
  <p:tag name="GENSWF_ADVANCE_TIME" val="0.00"/>
  <p:tag name="ISPRING_SLIDE_INDENT_LEVEL" val="0"/>
  <p:tag name="ISPRING_CUSTOM_TIMING_USED" val="0"/>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Искусственные полимеры. Синтетические полимеры"/>
  <p:tag name="ISPRING_PLAYER_LAYOUT_TYPE" val="Full"/>
  <p:tag name="ISPRING_SLIDE_INDENT_LEVEL" val="3"/>
</p:tagLst>
</file>

<file path=ppt/tags/tag22.xml><?xml version="1.0" encoding="utf-8"?>
<p:tagLst xmlns:a="http://schemas.openxmlformats.org/drawingml/2006/main" xmlns:r="http://schemas.openxmlformats.org/officeDocument/2006/relationships" xmlns:p="http://schemas.openxmlformats.org/presentationml/2006/main">
  <p:tag name="GENSWF_SLIDE_TITLE" val="По химическому строению (по типу атомов в молекуле)"/>
  <p:tag name="GENSWF_ADVANCE_TIME" val="0.00"/>
  <p:tag name="ISPRING_CUSTOM_TIMING_USED" val="0"/>
  <p:tag name="ISPRING_SLIDE_INDENT_LEVEL" val="3"/>
  <p:tag name="ISPRING_PLAYER_LAYOUT_TYPE" val="Full"/>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По пространственному строению (по геометрии основной цепи)"/>
  <p:tag name="ISPRING_SLIDE_INDENT_LEVEL" val="3"/>
  <p:tag name="ISPRING_PLAYER_LAYOUT_TYPE" val="Full"/>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Примеры линейных однотяжных и двутяжных полимеров"/>
  <p:tag name="ISPRING_PLAYER_LAYOUT_TYPE" val="Full"/>
  <p:tag name="ISPRING_SLIDE_INDENT_LEVEL" val="3"/>
</p:tagLst>
</file>

<file path=ppt/tags/tag25.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Примеры разветвленных полимеров"/>
  <p:tag name="ISPRING_PLAYER_LAYOUT_TYPE" val="Full"/>
  <p:tag name="ISPRING_SLIDE_INDENT_LEVEL" val="3"/>
</p:tagLst>
</file>

<file path=ppt/tags/tag26.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Примеры сшитых полимеров"/>
  <p:tag name="ISPRING_PLAYER_LAYOUT_TYPE" val="Full"/>
  <p:tag name="ISPRING_SLIDE_INDENT_LEVEL" val="3"/>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По способу присоединения звеньев, определяющего порядок в основной цепи макромолекулы"/>
  <p:tag name="ISPRING_PLAYER_LAYOUT_TYPE" val="Full"/>
  <p:tag name="ISPRING_SLIDE_INDENT_LEVEL" val="3"/>
</p:tagLst>
</file>

<file path=ppt/tags/tag28.xml><?xml version="1.0" encoding="utf-8"?>
<p:tagLst xmlns:a="http://schemas.openxmlformats.org/drawingml/2006/main" xmlns:r="http://schemas.openxmlformats.org/officeDocument/2006/relationships" xmlns:p="http://schemas.openxmlformats.org/presentationml/2006/main">
  <p:tag name="GENSWF_SLIDE_TITLE" val="Классификация полимеров регулярного строения по расположению заместителей в пространстве"/>
  <p:tag name="GENSWF_ADVANCE_TIME" val="0.00"/>
  <p:tag name="ISPRING_CUSTOM_TIMING_USED" val="0"/>
  <p:tag name="ISPRING_PLAYER_LAYOUT_TYPE" val="Full"/>
  <p:tag name="ISPRING_SLIDE_INDENT_LEVEL" val="3"/>
</p:tagLst>
</file>

<file path=ppt/tags/tag29.xml><?xml version="1.0" encoding="utf-8"?>
<p:tagLst xmlns:a="http://schemas.openxmlformats.org/drawingml/2006/main" xmlns:r="http://schemas.openxmlformats.org/officeDocument/2006/relationships" xmlns:p="http://schemas.openxmlformats.org/presentationml/2006/main">
  <p:tag name="GENSWF_SLIDE_TITLE" val="Классификация сополимеров по способу расположения звеньев различного строения"/>
  <p:tag name="GENSWF_ADVANCE_TIME" val="0.00"/>
  <p:tag name="ISPRING_CUSTOM_TIMING_USED" val="0"/>
  <p:tag name="ISPRING_PLAYER_LAYOUT_TYPE" val="Full"/>
  <p:tag name="ISPRING_SLIDE_INDENT_LEVEL" val="3"/>
</p:tagLst>
</file>

<file path=ppt/tags/tag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LAYOUT_TYPE" val="Full"/>
  <p:tag name="GENSWF_SLIDE_TITLE" val="Содержание курса"/>
</p:tagLst>
</file>

<file path=ppt/tags/tag30.xml><?xml version="1.0" encoding="utf-8"?>
<p:tagLst xmlns:a="http://schemas.openxmlformats.org/drawingml/2006/main" xmlns:r="http://schemas.openxmlformats.org/officeDocument/2006/relationships" xmlns:p="http://schemas.openxmlformats.org/presentationml/2006/main">
  <p:tag name="GENSWF_SLIDE_TITLE" val="Классификация полимеров по назначению"/>
  <p:tag name="GENSWF_ADVANCE_TIME" val="0.00"/>
  <p:tag name="ISPRING_CUSTOM_TIMING_USED" val="0"/>
  <p:tag name="ISPRING_PLAYER_LAYOUT_TYPE" val="Full"/>
  <p:tag name="ISPRING_SLIDE_INDENT_LEVEL" val="3"/>
</p:tagLst>
</file>

<file path=ppt/tags/tag31.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Модуль 2. Резина - сложная многокомпонентная система"/>
  <p:tag name="ISPRING_SLIDE_INDENT_LEVEL" val="1"/>
  <p:tag name="ISPRING_PLAYER_LAYOUT_TYPE" val="Full"/>
</p:tagLst>
</file>

<file path=ppt/tags/tag32.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2"/>
  <p:tag name="GENSWF_SLIDE_TITLE" val="Резина - общие сведения"/>
  <p:tag name="ISPRING_PLAYER_LAYOUT_TYPE" val="Full"/>
</p:tagLst>
</file>

<file path=ppt/tags/tag33.xml><?xml version="1.0" encoding="utf-8"?>
<p:tagLst xmlns:a="http://schemas.openxmlformats.org/drawingml/2006/main" xmlns:r="http://schemas.openxmlformats.org/officeDocument/2006/relationships" xmlns:p="http://schemas.openxmlformats.org/presentationml/2006/main">
  <p:tag name="GENSWF_SLIDE_TITLE" val="Уникальность резины - эластичность"/>
  <p:tag name="GENSWF_ADVANCE_TIME" val="0.00"/>
  <p:tag name="ISPRING_CUSTOM_TIMING_USED" val="0"/>
  <p:tag name="ISPRING_SLIDE_INDENT_LEVEL" val="3"/>
  <p:tag name="ISPRING_PLAYER_LAYOUT_TYPE" val="Full"/>
</p:tagLst>
</file>

<file path=ppt/tags/tag34.xml><?xml version="1.0" encoding="utf-8"?>
<p:tagLst xmlns:a="http://schemas.openxmlformats.org/drawingml/2006/main" xmlns:r="http://schemas.openxmlformats.org/officeDocument/2006/relationships" xmlns:p="http://schemas.openxmlformats.org/presentationml/2006/main">
  <p:tag name="GENSWF_SLIDE_TITLE" val="Структура макромолекул"/>
  <p:tag name="GENSWF_ADVANCE_TIME" val="0.00"/>
  <p:tag name="ISPRING_CUSTOM_TIMING_USED" val="0"/>
  <p:tag name="ISPRING_SLIDE_INDENT_LEVEL" val="3"/>
  <p:tag name="ISPRING_PLAYER_LAYOUT_TYPE" val="Full"/>
</p:tagLst>
</file>

<file path=ppt/tags/tag35.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Высокоэластичность – основное свойство резин"/>
  <p:tag name="ISPRING_SLIDE_INDENT_LEVEL" val="2"/>
  <p:tag name="ISPRING_PLAYER_LAYOUT_TYPE" val="Full"/>
</p:tagLst>
</file>

<file path=ppt/tags/tag36.xml><?xml version="1.0" encoding="utf-8"?>
<p:tagLst xmlns:a="http://schemas.openxmlformats.org/drawingml/2006/main" xmlns:r="http://schemas.openxmlformats.org/officeDocument/2006/relationships" xmlns:p="http://schemas.openxmlformats.org/presentationml/2006/main">
  <p:tag name="GENSWF_SLIDE_TITLE" val="Эластомеры"/>
  <p:tag name="GENSWF_ADVANCE_TIME" val="0.00"/>
  <p:tag name="ISPRING_CUSTOM_TIMING_USED" val="0"/>
  <p:tag name="ISPRING_SLIDE_INDENT_LEVEL" val="3"/>
  <p:tag name="ISPRING_PLAYER_LAYOUT_TYPE" val="Full"/>
</p:tagLst>
</file>

<file path=ppt/tags/tag37.xml><?xml version="1.0" encoding="utf-8"?>
<p:tagLst xmlns:a="http://schemas.openxmlformats.org/drawingml/2006/main" xmlns:r="http://schemas.openxmlformats.org/officeDocument/2006/relationships" xmlns:p="http://schemas.openxmlformats.org/presentationml/2006/main">
  <p:tag name="GENSWF_SLIDE_TITLE" val="Эластомеры"/>
  <p:tag name="GENSWF_ADVANCE_TIME" val="0.00"/>
  <p:tag name="ISPRING_CUSTOM_TIMING_USED" val="0"/>
  <p:tag name="ISPRING_SLIDE_INDENT_LEVEL" val="3"/>
  <p:tag name="ISPRING_PLAYER_LAYOUT_TYPE" val="Full"/>
</p:tagLst>
</file>

<file path=ppt/tags/tag38.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2"/>
  <p:tag name="ISPRING_PLAYER_LAYOUT_TYPE" val="Full"/>
</p:tagLst>
</file>

<file path=ppt/tags/tag39.xml><?xml version="1.0" encoding="utf-8"?>
<p:tagLst xmlns:a="http://schemas.openxmlformats.org/drawingml/2006/main" xmlns:r="http://schemas.openxmlformats.org/officeDocument/2006/relationships" xmlns:p="http://schemas.openxmlformats.org/presentationml/2006/main">
  <p:tag name="GENSWF_SLIDE_TITLE" val="Производство натурального каучука"/>
  <p:tag name="GENSWF_ADVANCE_TIME" val="0.00"/>
  <p:tag name="ISPRING_CUSTOM_TIMING_USED" val="0"/>
  <p:tag name="ISPRING_SLIDE_INDENT_LEVEL" val="3"/>
  <p:tag name="ISPRING_PLAYER_LAYOUT_TYPE" val="Full"/>
</p:tagLst>
</file>

<file path=ppt/tags/tag4.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Введение"/>
  <p:tag name="ISPRING_PLAYER_LAYOUT_TYPE" val="Full"/>
  <p:tag name="ISPRING_SLIDE_INDENT_LEVEL" val="0"/>
</p:tagLst>
</file>

<file path=ppt/tags/tag40.xml><?xml version="1.0" encoding="utf-8"?>
<p:tagLst xmlns:a="http://schemas.openxmlformats.org/drawingml/2006/main" xmlns:r="http://schemas.openxmlformats.org/officeDocument/2006/relationships" xmlns:p="http://schemas.openxmlformats.org/presentationml/2006/main">
  <p:tag name="GENSWF_SLIDE_TITLE" val="Производство натурального каучука"/>
  <p:tag name="GENSWF_ADVANCE_TIME" val="0.00"/>
  <p:tag name="ISPRING_CUSTOM_TIMING_USED" val="0"/>
  <p:tag name="ISPRING_SLIDE_INDENT_LEVEL" val="3"/>
  <p:tag name="ISPRING_PLAYER_LAYOUT_TYPE" val="Full"/>
</p:tagLst>
</file>

<file path=ppt/tags/tag41.xml><?xml version="1.0" encoding="utf-8"?>
<p:tagLst xmlns:a="http://schemas.openxmlformats.org/drawingml/2006/main" xmlns:r="http://schemas.openxmlformats.org/officeDocument/2006/relationships" xmlns:p="http://schemas.openxmlformats.org/presentationml/2006/main">
  <p:tag name="GENSWF_SLIDE_TITLE" val="Производство натурального каучука"/>
  <p:tag name="GENSWF_ADVANCE_TIME" val="0.00"/>
  <p:tag name="ISPRING_CUSTOM_TIMING_USED" val="0"/>
  <p:tag name="ISPRING_SLIDE_INDENT_LEVEL" val="3"/>
  <p:tag name="ISPRING_PLAYER_LAYOUT_TYPE" val="Full"/>
</p:tagLst>
</file>

<file path=ppt/tags/tag42.xml><?xml version="1.0" encoding="utf-8"?>
<p:tagLst xmlns:a="http://schemas.openxmlformats.org/drawingml/2006/main" xmlns:r="http://schemas.openxmlformats.org/officeDocument/2006/relationships" xmlns:p="http://schemas.openxmlformats.org/presentationml/2006/main">
  <p:tag name="GENSWF_SLIDE_TITLE" val="Модуль 3. Эксплуатационные свойства резин"/>
  <p:tag name="GENSWF_ADVANCE_TIME" val="0.00"/>
  <p:tag name="ISPRING_CUSTOM_TIMING_USED" val="0"/>
  <p:tag name="ISPRING_PLAYER_LAYOUT_TYPE" val="Full"/>
  <p:tag name="ISPRING_SLIDE_INDENT_LEVEL" val="1"/>
</p:tagLst>
</file>

<file path=ppt/tags/tag43.xml><?xml version="1.0" encoding="utf-8"?>
<p:tagLst xmlns:a="http://schemas.openxmlformats.org/drawingml/2006/main" xmlns:r="http://schemas.openxmlformats.org/officeDocument/2006/relationships" xmlns:p="http://schemas.openxmlformats.org/presentationml/2006/main">
  <p:tag name="GENSWF_SLIDE_TITLE" val="Морозостойкость"/>
  <p:tag name="GENSWF_ADVANCE_TIME" val="0.00"/>
  <p:tag name="ISPRING_CUSTOM_TIMING_USED" val="0"/>
  <p:tag name="ISPRING_PLAYER_LAYOUT_TYPE" val="Full"/>
  <p:tag name="ISPRING_SLIDE_INDENT_LEVEL" val="2"/>
</p:tagLst>
</file>

<file path=ppt/tags/tag44.xml><?xml version="1.0" encoding="utf-8"?>
<p:tagLst xmlns:a="http://schemas.openxmlformats.org/drawingml/2006/main" xmlns:r="http://schemas.openxmlformats.org/officeDocument/2006/relationships" xmlns:p="http://schemas.openxmlformats.org/presentationml/2006/main">
  <p:tag name="GENSWF_SLIDE_TITLE" val="Термическая стойкость"/>
  <p:tag name="GENSWF_ADVANCE_TIME" val="0.00"/>
  <p:tag name="ISPRING_CUSTOM_TIMING_USED" val="0"/>
  <p:tag name="ISPRING_SLIDE_INDENT_LEVEL" val="3"/>
  <p:tag name="ISPRING_PLAYER_LAYOUT_TYPE" val="Full"/>
</p:tagLst>
</file>

<file path=ppt/tags/tag45.xml><?xml version="1.0" encoding="utf-8"?>
<p:tagLst xmlns:a="http://schemas.openxmlformats.org/drawingml/2006/main" xmlns:r="http://schemas.openxmlformats.org/officeDocument/2006/relationships" xmlns:p="http://schemas.openxmlformats.org/presentationml/2006/main">
  <p:tag name="GENSWF_SLIDE_TITLE" val="Маслобензостойкость"/>
  <p:tag name="GENSWF_ADVANCE_TIME" val="0.00"/>
  <p:tag name="ISPRING_CUSTOM_TIMING_USED" val="0"/>
  <p:tag name="ISPRING_SLIDE_INDENT_LEVEL" val="3"/>
  <p:tag name="ISPRING_PLAYER_LAYOUT_TYPE" val="Full"/>
</p:tagLst>
</file>

<file path=ppt/tags/tag46.xml><?xml version="1.0" encoding="utf-8"?>
<p:tagLst xmlns:a="http://schemas.openxmlformats.org/drawingml/2006/main" xmlns:r="http://schemas.openxmlformats.org/officeDocument/2006/relationships" xmlns:p="http://schemas.openxmlformats.org/presentationml/2006/main">
  <p:tag name="GENSWF_SLIDE_TITLE" val="Твердость"/>
  <p:tag name="GENSWF_ADVANCE_TIME" val="0.00"/>
  <p:tag name="ISPRING_CUSTOM_TIMING_USED" val="0"/>
  <p:tag name="ISPRING_SLIDE_INDENT_LEVEL" val="3"/>
  <p:tag name="ISPRING_PLAYER_LAYOUT_TYPE" val="Full"/>
</p:tagLst>
</file>

<file path=ppt/tags/tag47.xml><?xml version="1.0" encoding="utf-8"?>
<p:tagLst xmlns:a="http://schemas.openxmlformats.org/drawingml/2006/main" xmlns:r="http://schemas.openxmlformats.org/officeDocument/2006/relationships" xmlns:p="http://schemas.openxmlformats.org/presentationml/2006/main">
  <p:tag name="GENSWF_SLIDE_TITLE" val="Атмосферостойкость"/>
  <p:tag name="GENSWF_ADVANCE_TIME" val="0.00"/>
  <p:tag name="ISPRING_CUSTOM_TIMING_USED" val="0"/>
  <p:tag name="ISPRING_SLIDE_INDENT_LEVEL" val="3"/>
  <p:tag name="ISPRING_PLAYER_LAYOUT_TYPE" val="Full"/>
</p:tagLst>
</file>

<file path=ppt/tags/tag48.xml><?xml version="1.0" encoding="utf-8"?>
<p:tagLst xmlns:a="http://schemas.openxmlformats.org/drawingml/2006/main" xmlns:r="http://schemas.openxmlformats.org/officeDocument/2006/relationships" xmlns:p="http://schemas.openxmlformats.org/presentationml/2006/main">
  <p:tag name="GENSWF_SLIDE_TITLE" val="Водостойкость, пароводостойкость"/>
  <p:tag name="GENSWF_ADVANCE_TIME" val="0.00"/>
  <p:tag name="ISPRING_CUSTOM_TIMING_USED" val="0"/>
  <p:tag name="ISPRING_SLIDE_INDENT_LEVEL" val="3"/>
  <p:tag name="ISPRING_PLAYER_LAYOUT_TYPE" val="Full"/>
</p:tagLst>
</file>

<file path=ppt/tags/tag49.xml><?xml version="1.0" encoding="utf-8"?>
<p:tagLst xmlns:a="http://schemas.openxmlformats.org/drawingml/2006/main" xmlns:r="http://schemas.openxmlformats.org/officeDocument/2006/relationships" xmlns:p="http://schemas.openxmlformats.org/presentationml/2006/main">
  <p:tag name="GENSWF_SLIDE_TITLE" val="Стойкость к воздействию вакуума"/>
  <p:tag name="GENSWF_ADVANCE_TIME" val="0.00"/>
  <p:tag name="ISPRING_CUSTOM_TIMING_USED" val="0"/>
  <p:tag name="ISPRING_SLIDE_INDENT_LEVEL" val="3"/>
  <p:tag name="ISPRING_PLAYER_LAYOUT_TYPE" val="Full"/>
</p:tagLst>
</file>

<file path=ppt/tags/tag5.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Назначение дистанционного модуля"/>
  <p:tag name="ISPRING_PLAYER_LAYOUT_TYPE" val="Full"/>
  <p:tag name="ISPRING_SLIDE_INDENT_LEVEL" val="1"/>
</p:tagLst>
</file>

<file path=ppt/tags/tag50.xml><?xml version="1.0" encoding="utf-8"?>
<p:tagLst xmlns:a="http://schemas.openxmlformats.org/drawingml/2006/main" xmlns:r="http://schemas.openxmlformats.org/officeDocument/2006/relationships" xmlns:p="http://schemas.openxmlformats.org/presentationml/2006/main">
  <p:tag name="GENSWF_SLIDE_TITLE" val="Газопроницаемость"/>
  <p:tag name="GENSWF_ADVANCE_TIME" val="0.00"/>
  <p:tag name="ISPRING_CUSTOM_TIMING_USED" val="0"/>
  <p:tag name="ISPRING_SLIDE_INDENT_LEVEL" val="3"/>
  <p:tag name="ISPRING_PLAYER_LAYOUT_TYPE" val="Full"/>
</p:tagLst>
</file>

<file path=ppt/tags/tag51.xml><?xml version="1.0" encoding="utf-8"?>
<p:tagLst xmlns:a="http://schemas.openxmlformats.org/drawingml/2006/main" xmlns:r="http://schemas.openxmlformats.org/officeDocument/2006/relationships" xmlns:p="http://schemas.openxmlformats.org/presentationml/2006/main">
  <p:tag name="GENSWF_SLIDE_TITLE" val="Стойкость к взрывной декомпрессии"/>
  <p:tag name="GENSWF_ADVANCE_TIME" val="0.00"/>
  <p:tag name="ISPRING_CUSTOM_TIMING_USED" val="0"/>
  <p:tag name="ISPRING_SLIDE_INDENT_LEVEL" val="3"/>
  <p:tag name="ISPRING_PLAYER_LAYOUT_TYPE" val="Full"/>
</p:tagLst>
</file>

<file path=ppt/tags/tag52.xml><?xml version="1.0" encoding="utf-8"?>
<p:tagLst xmlns:a="http://schemas.openxmlformats.org/drawingml/2006/main" xmlns:r="http://schemas.openxmlformats.org/officeDocument/2006/relationships" xmlns:p="http://schemas.openxmlformats.org/presentationml/2006/main">
  <p:tag name="GENSWF_SLIDE_TITLE" val="Огнестойкость"/>
  <p:tag name="GENSWF_ADVANCE_TIME" val="0.00"/>
  <p:tag name="ISPRING_CUSTOM_TIMING_USED" val="0"/>
  <p:tag name="ISPRING_SLIDE_INDENT_LEVEL" val="3"/>
  <p:tag name="ISPRING_PLAYER_LAYOUT_TYPE" val="Full"/>
</p:tagLst>
</file>

<file path=ppt/tags/tag53.xml><?xml version="1.0" encoding="utf-8"?>
<p:tagLst xmlns:a="http://schemas.openxmlformats.org/drawingml/2006/main" xmlns:r="http://schemas.openxmlformats.org/officeDocument/2006/relationships" xmlns:p="http://schemas.openxmlformats.org/presentationml/2006/main">
  <p:tag name="GENSWF_SLIDE_TITLE" val="Светостойкость"/>
  <p:tag name="GENSWF_ADVANCE_TIME" val="0.00"/>
  <p:tag name="ISPRING_CUSTOM_TIMING_USED" val="0"/>
  <p:tag name="ISPRING_SLIDE_INDENT_LEVEL" val="3"/>
  <p:tag name="ISPRING_PLAYER_LAYOUT_TYPE" val="Full"/>
</p:tagLst>
</file>

<file path=ppt/tags/tag54.xml><?xml version="1.0" encoding="utf-8"?>
<p:tagLst xmlns:a="http://schemas.openxmlformats.org/drawingml/2006/main" xmlns:r="http://schemas.openxmlformats.org/officeDocument/2006/relationships" xmlns:p="http://schemas.openxmlformats.org/presentationml/2006/main">
  <p:tag name="GENSWF_SLIDE_TITLE" val="Износотойкость"/>
  <p:tag name="GENSWF_ADVANCE_TIME" val="0.00"/>
  <p:tag name="ISPRING_CUSTOM_TIMING_USED" val="0"/>
  <p:tag name="ISPRING_SLIDE_INDENT_LEVEL" val="3"/>
  <p:tag name="ISPRING_PLAYER_LAYOUT_TYPE" val="Full"/>
</p:tagLst>
</file>

<file path=ppt/tags/tag55.xml><?xml version="1.0" encoding="utf-8"?>
<p:tagLst xmlns:a="http://schemas.openxmlformats.org/drawingml/2006/main" xmlns:r="http://schemas.openxmlformats.org/officeDocument/2006/relationships" xmlns:p="http://schemas.openxmlformats.org/presentationml/2006/main">
  <p:tag name="GENSWF_SLIDE_TITLE" val="Коррозионная агрессивность"/>
  <p:tag name="GENSWF_ADVANCE_TIME" val="0.00"/>
  <p:tag name="ISPRING_CUSTOM_TIMING_USED" val="0"/>
  <p:tag name="ISPRING_SLIDE_INDENT_LEVEL" val="3"/>
  <p:tag name="ISPRING_PLAYER_LAYOUT_TYPE" val="Full"/>
</p:tagLst>
</file>

<file path=ppt/tags/tag56.xml><?xml version="1.0" encoding="utf-8"?>
<p:tagLst xmlns:a="http://schemas.openxmlformats.org/drawingml/2006/main" xmlns:r="http://schemas.openxmlformats.org/officeDocument/2006/relationships" xmlns:p="http://schemas.openxmlformats.org/presentationml/2006/main">
  <p:tag name="GENSWF_SLIDE_TITLE" val="Адгезия к металлам или тканям"/>
  <p:tag name="GENSWF_ADVANCE_TIME" val="0.00"/>
  <p:tag name="ISPRING_CUSTOM_TIMING_USED" val="0"/>
  <p:tag name="ISPRING_SLIDE_INDENT_LEVEL" val="3"/>
  <p:tag name="ISPRING_PLAYER_LAYOUT_TYPE" val="Full"/>
</p:tagLst>
</file>

<file path=ppt/tags/tag57.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Модуль 4. Применение РТИ. Основные виды изделий"/>
  <p:tag name="ISPRING_PLAYER_LAYOUT_TYPE" val="Full"/>
  <p:tag name="ISPRING_SLIDE_INDENT_LEVEL" val="1"/>
</p:tagLst>
</file>

<file path=ppt/tags/tag58.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Применение резино-технических изделий"/>
  <p:tag name="ISPRING_SLIDE_INDENT_LEVEL" val="2"/>
  <p:tag name="ISPRING_PLAYER_LAYOUT_TYPE" val="Full"/>
</p:tagLst>
</file>

<file path=ppt/tags/tag59.xml><?xml version="1.0" encoding="utf-8"?>
<p:tagLst xmlns:a="http://schemas.openxmlformats.org/drawingml/2006/main" xmlns:r="http://schemas.openxmlformats.org/officeDocument/2006/relationships" xmlns:p="http://schemas.openxmlformats.org/presentationml/2006/main">
  <p:tag name="GENSWF_SLIDE_TITLE" val="Применение РТИ"/>
  <p:tag name="GENSWF_ADVANCE_TIME" val="0.00"/>
  <p:tag name="ISPRING_CUSTOM_TIMING_USED" val="0"/>
  <p:tag name="ISPRING_SLIDE_INDENT_LEVEL" val="3"/>
  <p:tag name="ISPRING_PLAYER_LAYOUT_TYPE" val="Full"/>
</p:tagLst>
</file>

<file path=ppt/tags/tag6.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Отличие эластомерных материалов (резины) от других полимерных материалов"/>
  <p:tag name="ISPRING_PLAYER_LAYOUT_TYPE" val="Full"/>
  <p:tag name="ISPRING_SLIDE_INDENT_LEVEL" val="1"/>
</p:tagLst>
</file>

<file path=ppt/tags/tag60.xml><?xml version="1.0" encoding="utf-8"?>
<p:tagLst xmlns:a="http://schemas.openxmlformats.org/drawingml/2006/main" xmlns:r="http://schemas.openxmlformats.org/officeDocument/2006/relationships" xmlns:p="http://schemas.openxmlformats.org/presentationml/2006/main">
  <p:tag name="GENSWF_SLIDE_TITLE" val="Применение РТИ"/>
  <p:tag name="GENSWF_ADVANCE_TIME" val="0.00"/>
  <p:tag name="ISPRING_CUSTOM_TIMING_USED" val="0"/>
  <p:tag name="ISPRING_SLIDE_INDENT_LEVEL" val="3"/>
  <p:tag name="ISPRING_PLAYER_LAYOUT_TYPE" val="Full"/>
</p:tagLst>
</file>

<file path=ppt/tags/tag61.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Основные виды изделий из резины"/>
  <p:tag name="ISPRING_SLIDE_INDENT_LEVEL" val="2"/>
  <p:tag name="ISPRING_PLAYER_LAYOUT_TYPE" val="Full"/>
</p:tagLst>
</file>

<file path=ppt/tags/tag62.xml><?xml version="1.0" encoding="utf-8"?>
<p:tagLst xmlns:a="http://schemas.openxmlformats.org/drawingml/2006/main" xmlns:r="http://schemas.openxmlformats.org/officeDocument/2006/relationships" xmlns:p="http://schemas.openxmlformats.org/presentationml/2006/main">
  <p:tag name="GENSWF_SLIDE_TITLE" val="Шины. Транспортёрные ленты"/>
  <p:tag name="GENSWF_ADVANCE_TIME" val="0.00"/>
  <p:tag name="ISPRING_CUSTOM_TIMING_USED" val="0"/>
  <p:tag name="ISPRING_SLIDE_INDENT_LEVEL" val="3"/>
  <p:tag name="ISPRING_PLAYER_LAYOUT_TYPE" val="Full"/>
</p:tagLst>
</file>

<file path=ppt/tags/tag63.xml><?xml version="1.0" encoding="utf-8"?>
<p:tagLst xmlns:a="http://schemas.openxmlformats.org/drawingml/2006/main" xmlns:r="http://schemas.openxmlformats.org/officeDocument/2006/relationships" xmlns:p="http://schemas.openxmlformats.org/presentationml/2006/main">
  <p:tag name="GENSWF_SLIDE_TITLE" val="Приводные ремни. Амортизирующие детали, виброизоляторы"/>
  <p:tag name="GENSWF_ADVANCE_TIME" val="0.00"/>
  <p:tag name="ISPRING_CUSTOM_TIMING_USED" val="0"/>
  <p:tag name="ISPRING_SLIDE_INDENT_LEVEL" val="3"/>
  <p:tag name="ISPRING_PLAYER_LAYOUT_TYPE" val="Full"/>
</p:tagLst>
</file>

<file path=ppt/tags/tag64.xml><?xml version="1.0" encoding="utf-8"?>
<p:tagLst xmlns:a="http://schemas.openxmlformats.org/drawingml/2006/main" xmlns:r="http://schemas.openxmlformats.org/officeDocument/2006/relationships" xmlns:p="http://schemas.openxmlformats.org/presentationml/2006/main">
  <p:tag name="GENSWF_SLIDE_TITLE" val="Уплотнения"/>
  <p:tag name="GENSWF_ADVANCE_TIME" val="0.00"/>
  <p:tag name="ISPRING_CUSTOM_TIMING_USED" val="0"/>
  <p:tag name="ISPRING_SLIDE_INDENT_LEVEL" val="3"/>
  <p:tag name="ISPRING_PLAYER_LAYOUT_TYPE" val="Full"/>
</p:tagLst>
</file>

<file path=ppt/tags/tag65.xml><?xml version="1.0" encoding="utf-8"?>
<p:tagLst xmlns:a="http://schemas.openxmlformats.org/drawingml/2006/main" xmlns:r="http://schemas.openxmlformats.org/officeDocument/2006/relationships" xmlns:p="http://schemas.openxmlformats.org/presentationml/2006/main">
  <p:tag name="GENSWF_SLIDE_TITLE" val="Рукавные изделия. Изделия для защиты органов дыхания"/>
  <p:tag name="GENSWF_ADVANCE_TIME" val="0.00"/>
  <p:tag name="ISPRING_CUSTOM_TIMING_USED" val="0"/>
  <p:tag name="ISPRING_SLIDE_INDENT_LEVEL" val="3"/>
  <p:tag name="ISPRING_PLAYER_LAYOUT_TYPE" val="Full"/>
</p:tagLst>
</file>

<file path=ppt/tags/tag66.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Изделия для защиты кожи. Эластомерно-тканевые материалы"/>
  <p:tag name="ISPRING_SLIDE_INDENT_LEVEL" val="3"/>
  <p:tag name="ISPRING_PLAYER_LAYOUT_TYPE" val="Full"/>
</p:tagLst>
</file>

<file path=ppt/tags/tag67.xml><?xml version="1.0" encoding="utf-8"?>
<p:tagLst xmlns:a="http://schemas.openxmlformats.org/drawingml/2006/main" xmlns:r="http://schemas.openxmlformats.org/officeDocument/2006/relationships" xmlns:p="http://schemas.openxmlformats.org/presentationml/2006/main">
  <p:tag name="GENSWF_SLIDE_TITLE" val="Мягкие оболоченные конструкции"/>
  <p:tag name="GENSWF_ADVANCE_TIME" val="0.00"/>
  <p:tag name="ISPRING_CUSTOM_TIMING_USED" val="0"/>
  <p:tag name="ISPRING_SLIDE_INDENT_LEVEL" val="3"/>
  <p:tag name="ISPRING_PLAYER_LAYOUT_TYPE" val="Full"/>
</p:tagLst>
</file>

<file path=ppt/tags/tag68.xml><?xml version="1.0" encoding="utf-8"?>
<p:tagLst xmlns:a="http://schemas.openxmlformats.org/drawingml/2006/main" xmlns:r="http://schemas.openxmlformats.org/officeDocument/2006/relationships" xmlns:p="http://schemas.openxmlformats.org/presentationml/2006/main">
  <p:tag name="GENSWF_SLIDE_TITLE" val="Изделия медицинского назначения"/>
  <p:tag name="GENSWF_ADVANCE_TIME" val="0.00"/>
  <p:tag name="ISPRING_CUSTOM_TIMING_USED" val="0"/>
  <p:tag name="ISPRING_SLIDE_INDENT_LEVEL" val="3"/>
  <p:tag name="ISPRING_PLAYER_LAYOUT_TYPE" val="Full"/>
</p:tagLst>
</file>

<file path=ppt/tags/tag69.xml><?xml version="1.0" encoding="utf-8"?>
<p:tagLst xmlns:a="http://schemas.openxmlformats.org/drawingml/2006/main" xmlns:r="http://schemas.openxmlformats.org/officeDocument/2006/relationships" xmlns:p="http://schemas.openxmlformats.org/presentationml/2006/main">
  <p:tag name="GENSWF_SLIDE_TITLE" val="Латексные изделия"/>
  <p:tag name="GENSWF_ADVANCE_TIME" val="0.00"/>
  <p:tag name="ISPRING_CUSTOM_TIMING_USED" val="0"/>
  <p:tag name="ISPRING_SLIDE_INDENT_LEVEL" val="3"/>
  <p:tag name="ISPRING_PLAYER_LAYOUT_TYPE" val="Full"/>
</p:tagLst>
</file>

<file path=ppt/tags/tag7.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Часть 1. Эластомерные материалы"/>
  <p:tag name="ISPRING_PLAYER_LAYOUT_TYPE" val="Full"/>
  <p:tag name="ISPRING_SLIDE_INDENT_LEVEL" val="0"/>
</p:tagLst>
</file>

<file path=ppt/tags/tag70.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Модуль 5. Вулканизация"/>
  <p:tag name="ISPRING_SLIDE_INDENT_LEVEL" val="1"/>
  <p:tag name="ISPRING_PLAYER_LAYOUT_TYPE" val="Full"/>
</p:tagLst>
</file>

<file path=ppt/tags/tag71.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2"/>
  <p:tag name="GENSWF_SLIDE_TITLE" val="Вулканизация - основная технологическая стадия"/>
  <p:tag name="ISPRING_PLAYER_LAYOUT_TYPE" val="Full"/>
</p:tagLst>
</file>

<file path=ppt/tags/tag72.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Вулканизация"/>
  <p:tag name="ISPRING_PLAYER_LAYOUT_TYPE" val="Full"/>
</p:tagLst>
</file>

<file path=ppt/tags/tag73.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Основные способы вулканизации"/>
  <p:tag name="ISPRING_PLAYER_LAYOUT_TYPE" val="Full"/>
</p:tagLst>
</file>

<file path=ppt/tags/tag74.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Серная вулканизация"/>
  <p:tag name="ISPRING_PLAYER_LAYOUT_TYPE" val="Full"/>
</p:tagLst>
</file>

<file path=ppt/tags/tag75.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Горячая серная вулканизация"/>
  <p:tag name="ISPRING_PLAYER_LAYOUT_TYPE" val="Full"/>
</p:tagLst>
</file>

<file path=ppt/tags/tag76.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Холодная серная вулканизация"/>
  <p:tag name="ISPRING_PLAYER_LAYOUT_TYPE" val="Full"/>
</p:tagLst>
</file>

<file path=ppt/tags/tag77.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Связанная, свободная, общая сера"/>
  <p:tag name="ISPRING_PLAYER_LAYOUT_TYPE" val="Full"/>
</p:tagLst>
</file>

<file path=ppt/tags/tag78.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Побочные процессы"/>
  <p:tag name="ISPRING_PLAYER_LAYOUT_TYPE" val="Full"/>
</p:tagLst>
</file>

<file path=ppt/tags/tag79.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Побочные процессы"/>
  <p:tag name="ISPRING_PLAYER_LAYOUT_TYPE" val="Full"/>
</p:tagLst>
</file>

<file path=ppt/tags/tag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LAYOUT_TYPE" val="Full"/>
  <p:tag name="GENSWF_SLIDE_TITLE" val="Содержание курса"/>
</p:tagLst>
</file>

<file path=ppt/tags/tag80.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Перекисная вулканизация"/>
  <p:tag name="ISPRING_PLAYER_LAYOUT_TYPE" val="Full"/>
</p:tagLst>
</file>

<file path=ppt/tags/tag81.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Вулканизация бессерными вулканизующими агентами"/>
  <p:tag name="ISPRING_PLAYER_LAYOUT_TYPE" val="Full"/>
</p:tagLst>
</file>

<file path=ppt/tags/tag82.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Вулканизация каучуков, содержащих функциональные группы"/>
  <p:tag name="ISPRING_PLAYER_LAYOUT_TYPE" val="Full"/>
</p:tagLst>
</file>

<file path=ppt/tags/tag83.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Радиационная вулканизация"/>
  <p:tag name="ISPRING_PLAYER_LAYOUT_TYPE" val="Full"/>
</p:tagLst>
</file>

<file path=ppt/tags/tag84.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Определяющие факторы пространственной структуры"/>
  <p:tag name="ISPRING_PLAYER_LAYOUT_TYPE" val="Full"/>
</p:tagLst>
</file>

<file path=ppt/tags/tag85.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Вулканизационная среда"/>
  <p:tag name="ISPRING_PLAYER_LAYOUT_TYPE" val="Full"/>
</p:tagLst>
</file>

<file path=ppt/tags/tag86.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Вулканизационная форма"/>
  <p:tag name="ISPRING_PLAYER_LAYOUT_TYPE" val="Full"/>
</p:tagLst>
</file>

<file path=ppt/tags/tag87.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Технологические процессы изготовления и материалы формообразующих деталей пресс-форм"/>
  <p:tag name="ISPRING_PLAYER_LAYOUT_TYPE" val="Full"/>
</p:tagLst>
</file>

<file path=ppt/tags/tag88.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Основные и специальные виды вулканизационного оборудования"/>
  <p:tag name="ISPRING_PLAYER_LAYOUT_TYPE" val="Full"/>
</p:tagLst>
</file>

<file path=ppt/tags/tag89.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Основные и специальные виды вулканизационного оборудования"/>
  <p:tag name="ISPRING_PLAYER_LAYOUT_TYPE" val="Full"/>
</p:tagLst>
</file>

<file path=ppt/tags/tag9.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PLAYER_LAYOUT_TYPE" val="Full"/>
  <p:tag name="GENSWF_SLIDE_TITLE" val="Модуль 1. Полимеры. Классификация полимеров"/>
  <p:tag name="ISPRING_SLIDE_INDENT_LEVEL" val="1"/>
</p:tagLst>
</file>

<file path=ppt/tags/tag90.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Зависимость свойств вулканизатов от их структуры"/>
  <p:tag name="ISPRING_PLAYER_LAYOUT_TYPE" val="Full"/>
</p:tagLst>
</file>

<file path=ppt/tags/tag91.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Изменение свойств каучука при вулканизации"/>
  <p:tag name="ISPRING_PLAYER_LAYOUT_TYPE" val="Full"/>
</p:tagLst>
</file>

<file path=ppt/tags/tag92.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Изменение свойств каучука при вулканизации"/>
  <p:tag name="ISPRING_PLAYER_LAYOUT_TYPE" val="Full"/>
</p:tagLst>
</file>

<file path=ppt/tags/tag93.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Кинетика вулканизации"/>
  <p:tag name="ISPRING_PLAYER_LAYOUT_TYPE" val="Full"/>
</p:tagLst>
</file>

<file path=ppt/tags/tag94.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Кинетика вулканизации"/>
  <p:tag name="ISPRING_PLAYER_LAYOUT_TYPE" val="Full"/>
</p:tagLst>
</file>

<file path=ppt/tags/tag95.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ISPRING_SLIDE_INDENT_LEVEL" val="3"/>
  <p:tag name="GENSWF_SLIDE_TITLE" val="Методы определения скорости вулканизации"/>
  <p:tag name="ISPRING_PLAYER_LAYOUT_TYPE" val="Full"/>
</p:tagLst>
</file>

<file path=ppt/tags/tag96.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Модуль 6. Деструкция полимеров"/>
  <p:tag name="ISPRING_PLAYER_LAYOUT_TYPE" val="Full"/>
  <p:tag name="ISPRING_SLIDE_INDENT_LEVEL" val="1"/>
</p:tagLst>
</file>

<file path=ppt/tags/tag97.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Старение полимеров: физическое и химическое"/>
  <p:tag name="ISPRING_SLIDE_INDENT_LEVEL" val="2"/>
  <p:tag name="ISPRING_PLAYER_LAYOUT_TYPE" val="Full"/>
</p:tagLst>
</file>

<file path=ppt/tags/tag98.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Механизмы старения"/>
  <p:tag name="ISPRING_SLIDE_INDENT_LEVEL" val="2"/>
  <p:tag name="ISPRING_PLAYER_LAYOUT_TYPE" val="Full"/>
</p:tagLst>
</file>

<file path=ppt/tags/tag99.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QuizProperties&gt;&#10;"/>
  <p:tag name="ISPRING_QUIZ_SHAPES_ADDED" val="1"/>
  <p:tag name="ISPRING_RESOURCE_QUIZ" val="quiz1.quiz"/>
  <p:tag name="ISPRING_QUIZ_FULL_PATH" val="C:\Users\Омто-1\Desktop\Дистант курс - Резина\Исходники ЭУК\Part_1\ЭУК ч.1\quiz\quiz1.quiz"/>
  <p:tag name="ISPRING_QUIZ_RELATIVE_PATH" val="ЭУК ч.1\quiz\quiz1.quiz"/>
  <p:tag name="GENSWF_SLIDE_TITLE" val="Контролирующие вопросы к части 1"/>
  <p:tag name="GENSWF_ADVANCE_TIME" val="0.00"/>
  <p:tag name="ISPRING_SLIDE_INDENT_LEVEL" val="0"/>
  <p:tag name="ISPRING_CUSTOM_TIMING_USED" val="0"/>
</p:tagLst>
</file>

<file path=ppt/theme/theme1.xml><?xml version="1.0" encoding="utf-8"?>
<a:theme xmlns:a="http://schemas.openxmlformats.org/drawingml/2006/main" name="Тема1">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Тема1</Template>
  <TotalTime>7837</TotalTime>
  <Words>19874</Words>
  <Application>Microsoft Office PowerPoint</Application>
  <PresentationFormat>Экран (4:3)</PresentationFormat>
  <Paragraphs>2641</Paragraphs>
  <Slides>201</Slides>
  <Notes>201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201</vt:i4>
      </vt:variant>
    </vt:vector>
  </HeadingPairs>
  <TitlesOfParts>
    <vt:vector size="209" baseType="lpstr">
      <vt:lpstr>Arial</vt:lpstr>
      <vt:lpstr>Calibri</vt:lpstr>
      <vt:lpstr>Segoe UI</vt:lpstr>
      <vt:lpstr>Segoe UI Semibold</vt:lpstr>
      <vt:lpstr>Symbol</vt:lpstr>
      <vt:lpstr>Tahoma</vt:lpstr>
      <vt:lpstr>Times New Roman</vt:lpstr>
      <vt:lpstr>Тема1</vt:lpstr>
      <vt:lpstr>Резина – промышленный полимерный материал с уникальными эксплуатационными свойствами</vt:lpstr>
      <vt:lpstr>Презентация PowerPoint</vt:lpstr>
      <vt:lpstr>Введение </vt:lpstr>
      <vt:lpstr>Презентация PowerPoint</vt:lpstr>
      <vt:lpstr>Презентация PowerPoint</vt:lpstr>
      <vt:lpstr>Эластомерные материалы </vt:lpstr>
      <vt:lpstr>Презентация PowerPoint</vt:lpstr>
      <vt:lpstr>Полимеры. Классификация полимеров </vt:lpstr>
      <vt:lpstr>Полимеры. Общие сведения</vt:lpstr>
      <vt:lpstr>Презентация PowerPoint</vt:lpstr>
      <vt:lpstr>Презентация PowerPoint</vt:lpstr>
      <vt:lpstr>Презентация PowerPoint</vt:lpstr>
      <vt:lpstr>Презентация PowerPoint</vt:lpstr>
      <vt:lpstr>Презентация PowerPoint</vt:lpstr>
      <vt:lpstr>Основные отличия ВМС от НМС</vt:lpstr>
      <vt:lpstr>Презентация PowerPoint</vt:lpstr>
      <vt:lpstr>Классификация полимеров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Резина – сложная  многокомпонентная система </vt:lpstr>
      <vt:lpstr>Резина. Общие сведения</vt:lpstr>
      <vt:lpstr>Презентация PowerPoint</vt:lpstr>
      <vt:lpstr>Презентация PowerPoint</vt:lpstr>
      <vt:lpstr>Высокоэластичность – основное свойство резин</vt:lpstr>
      <vt:lpstr>Презентация PowerPoint</vt:lpstr>
      <vt:lpstr>Презентация PowerPoint</vt:lpstr>
      <vt:lpstr>Натуральный каучук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Применение  резино-технических изделий.  Основные виды изделий </vt:lpstr>
      <vt:lpstr>Применение  резино-технических изделий</vt:lpstr>
      <vt:lpstr>Презентация PowerPoint</vt:lpstr>
      <vt:lpstr>Презентация PowerPoint</vt:lpstr>
      <vt:lpstr>Основные виды изделий из резины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Вулканизация. Основная технологическая схема изготовления  резино-технических изделий  </vt:lpstr>
      <vt:lpstr>Вулканизация. Основная технологическая стадия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Деструкция полимеров  </vt:lpstr>
      <vt:lpstr>Презентация PowerPoint</vt:lpstr>
      <vt:lpstr>Презентация PowerPoint</vt:lpstr>
      <vt:lpstr>Презентация PowerPoint</vt:lpstr>
      <vt:lpstr>Ингредиенты  резиновых смесей  и их функциональное назначение  </vt:lpstr>
      <vt:lpstr>Презентация PowerPoint</vt:lpstr>
      <vt:lpstr>Каучуки.  Классификация и свойства резин</vt:lpstr>
      <vt:lpstr>Презентация PowerPoint</vt:lpstr>
      <vt:lpstr>Презентация PowerPoint</vt:lpstr>
      <vt:lpstr>Презентация PowerPoint</vt:lpstr>
      <vt:lpstr>Презентация PowerPoint</vt:lpstr>
      <vt:lpstr>Свойства бутадиенстирольных каучуков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Сравнительные свойства резин на основе фторкаучуков и натурального каучука</vt:lpstr>
      <vt:lpstr>Презентация PowerPoint</vt:lpstr>
      <vt:lpstr>Презентация PowerPoint</vt:lpstr>
      <vt:lpstr>Презентация PowerPoint</vt:lpstr>
      <vt:lpstr>Торговые марки силоксановых каучуков</vt:lpstr>
      <vt:lpstr>Торговые марки силоксановых каучуков</vt:lpstr>
      <vt:lpstr>Свойства стандартных вулканизатов на основе отечественных силоксановых каучуков</vt:lpstr>
      <vt:lpstr>Презентация PowerPoint</vt:lpstr>
      <vt:lpstr>Презентация PowerPoint</vt:lpstr>
      <vt:lpstr>Отличительные свойства и области применения резин из разных каучуков</vt:lpstr>
      <vt:lpstr>Основные ингредиенты резиновых смесей</vt:lpstr>
      <vt:lpstr>Презентация PowerPoint</vt:lpstr>
      <vt:lpstr>Презентация PowerPoint</vt:lpstr>
      <vt:lpstr>Презентация PowerPoint</vt:lpstr>
      <vt:lpstr>Вулканизующие агенты </vt:lpstr>
      <vt:lpstr>Презентация PowerPoint</vt:lpstr>
      <vt:lpstr>Презентация PowerPoint</vt:lpstr>
      <vt:lpstr>Презентация PowerPoint</vt:lpstr>
      <vt:lpstr>Ускорители вулканизации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Активаторы вулканизации </vt:lpstr>
      <vt:lpstr>Презентация PowerPoint</vt:lpstr>
      <vt:lpstr>Замедлители вулканизации </vt:lpstr>
      <vt:lpstr>Презентация PowerPoint</vt:lpstr>
      <vt:lpstr>Презентация PowerPoint</vt:lpstr>
      <vt:lpstr>Презентация PowerPoint</vt:lpstr>
      <vt:lpstr>Наполнители</vt:lpstr>
      <vt:lpstr>Презентация PowerPoint</vt:lpstr>
      <vt:lpstr>Презентация PowerPoint</vt:lpstr>
      <vt:lpstr>Основные характеристики технического углерода: дисперсность, структурность, плотность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Пластификаторы. Мягчители</vt:lpstr>
      <vt:lpstr>Презентация PowerPoint</vt:lpstr>
      <vt:lpstr>Презентация PowerPoint</vt:lpstr>
      <vt:lpstr>Презентация PowerPoint</vt:lpstr>
      <vt:lpstr>Презентация PowerPoint</vt:lpstr>
      <vt:lpstr>Противостарители (антиоксиданты)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rezina1</dc:title>
  <dc:creator>Serafim</dc:creator>
  <cp:lastModifiedBy>Наталия Петрова</cp:lastModifiedBy>
  <cp:revision>193</cp:revision>
  <dcterms:created xsi:type="dcterms:W3CDTF">2015-10-17T06:46:29Z</dcterms:created>
  <dcterms:modified xsi:type="dcterms:W3CDTF">2023-03-28T01:23:01Z</dcterms:modified>
</cp:coreProperties>
</file>