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0" r:id="rId21"/>
    <p:sldId id="271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3/18/2010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1066800"/>
            <a:ext cx="6858000" cy="990600"/>
          </a:xfrm>
        </p:spPr>
        <p:txBody>
          <a:bodyPr/>
          <a:lstStyle/>
          <a:p>
            <a:pPr algn="ctr"/>
            <a:r>
              <a:rPr lang="ru-RU" dirty="0" smtClean="0"/>
              <a:t>Экология микроорганизмов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1905000"/>
            <a:ext cx="6858000" cy="17526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dirty="0" smtClean="0"/>
              <a:t>Распространенность микроорганизмов в природе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Санитарная микробиология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Инфекционный и эпидемический процесс</a:t>
            </a:r>
          </a:p>
          <a:p>
            <a:pPr marL="514350" indent="-514350" algn="l">
              <a:buAutoNum type="arabicPeriod"/>
            </a:pPr>
            <a:r>
              <a:rPr lang="ru-RU" dirty="0" smtClean="0"/>
              <a:t>Патогенность и вирулентность</a:t>
            </a:r>
          </a:p>
          <a:p>
            <a:pPr marL="514350" indent="-514350" algn="l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 микробной обсемененности </a:t>
            </a:r>
            <a:r>
              <a:rPr lang="ru-RU" dirty="0" smtClean="0"/>
              <a:t>объекта судят </a:t>
            </a:r>
            <a:r>
              <a:rPr lang="ru-RU" dirty="0" smtClean="0"/>
              <a:t>по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Общему микробному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числу</a:t>
            </a:r>
            <a:r>
              <a:rPr lang="ru-RU" dirty="0" smtClean="0"/>
              <a:t> - общему количеству микроорганизмов, содержащихся в единице объёма или массы исследуемого объекта ( 1 см3 воды, 1г. почвы, 1м3 воздуха). Содержание санитарно-показательных бактерий оценивается по двум показателям -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титру</a:t>
            </a:r>
            <a:r>
              <a:rPr lang="ru-RU" dirty="0" smtClean="0"/>
              <a:t> и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индексу</a:t>
            </a:r>
            <a:r>
              <a:rPr lang="ru-RU" dirty="0" smtClean="0"/>
              <a:t>. </a:t>
            </a:r>
          </a:p>
          <a:p>
            <a:r>
              <a:rPr lang="ru-RU" b="1" i="1" dirty="0" smtClean="0"/>
              <a:t>Титром</a:t>
            </a:r>
            <a:r>
              <a:rPr lang="ru-RU" dirty="0" smtClean="0"/>
              <a:t> называется тот минимальный объём или масса, в которой обнаруживаются данные бактерии; </a:t>
            </a:r>
            <a:r>
              <a:rPr lang="ru-RU" b="1" i="1" dirty="0" smtClean="0"/>
              <a:t>индексом</a:t>
            </a:r>
            <a:r>
              <a:rPr lang="ru-RU" dirty="0" smtClean="0"/>
              <a:t> - количество санитарно-показательных бактерий, содержащихся в 1 литре жидкости, 1г. плотных веществ, 1м3 воздуха.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304800"/>
            <a:ext cx="8229600" cy="5851525"/>
          </a:xfrm>
        </p:spPr>
        <p:txBody>
          <a:bodyPr>
            <a:normAutofit/>
          </a:bodyPr>
          <a:lstStyle/>
          <a:p>
            <a:r>
              <a:rPr lang="ru-RU" dirty="0" smtClean="0"/>
              <a:t>К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санитарно-показательным бактериям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относятся представители облигатной микрофлоры организма человека и теплокровных животных, для которых средой обитания являются кишечник и воздушно-дыхательные пути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Санитарно-показательные микроорганизмы: </a:t>
            </a:r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i="1" dirty="0" smtClean="0"/>
              <a:t>- бактерии</a:t>
            </a:r>
            <a:r>
              <a:rPr lang="ru-RU" dirty="0" smtClean="0"/>
              <a:t> </a:t>
            </a:r>
            <a:r>
              <a:rPr lang="ru-RU" i="1" dirty="0" smtClean="0"/>
              <a:t>группы кишечной палочки - БГКП</a:t>
            </a:r>
            <a:r>
              <a:rPr lang="ru-RU" dirty="0" smtClean="0"/>
              <a:t> (в эту группу, кроме кишечной палочки, входят сходные по свойствам бактерии рода </a:t>
            </a:r>
            <a:r>
              <a:rPr lang="ru-RU" i="1" dirty="0" err="1" smtClean="0"/>
              <a:t>Citrobacter</a:t>
            </a:r>
            <a:r>
              <a:rPr lang="ru-RU" dirty="0" smtClean="0"/>
              <a:t>, </a:t>
            </a:r>
            <a:r>
              <a:rPr lang="ru-RU" i="1" dirty="0" err="1" smtClean="0"/>
              <a:t>Enterobacter</a:t>
            </a:r>
            <a:r>
              <a:rPr lang="ru-RU" dirty="0" smtClean="0"/>
              <a:t>, </a:t>
            </a:r>
            <a:r>
              <a:rPr lang="ru-RU" i="1" dirty="0" err="1" smtClean="0"/>
              <a:t>Klebsiella</a:t>
            </a:r>
            <a:r>
              <a:rPr lang="ru-RU" dirty="0" smtClean="0"/>
              <a:t>),</a:t>
            </a:r>
            <a:r>
              <a:rPr lang="ru-RU" i="1" dirty="0" smtClean="0"/>
              <a:t> 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	- энтерококки</a:t>
            </a:r>
            <a:r>
              <a:rPr lang="ru-RU" dirty="0" smtClean="0"/>
              <a:t>,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i="1" dirty="0" smtClean="0"/>
              <a:t>- </a:t>
            </a:r>
            <a:r>
              <a:rPr lang="ru-RU" i="1" dirty="0" err="1" smtClean="0"/>
              <a:t>клостридии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-</a:t>
            </a:r>
            <a:r>
              <a:rPr lang="ru-RU" i="1" dirty="0" smtClean="0"/>
              <a:t>стафилококки и стрептококки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Инфекционный и эпидемический процесс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Под </a:t>
            </a:r>
            <a:r>
              <a:rPr lang="ru-RU" b="1" i="1" dirty="0" smtClean="0"/>
              <a:t>инфекционным процессом</a:t>
            </a:r>
            <a:r>
              <a:rPr lang="ru-RU" dirty="0" smtClean="0"/>
              <a:t> понимается совокупность патологических изменений в организме, возникающих под действием патогенных микроорганизмов в определённых условиях внешней среды и при наличии защитных реакций организма на это воздействие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Эпидемический процесс – </a:t>
            </a:r>
            <a:r>
              <a:rPr lang="ru-RU" dirty="0" err="1" smtClean="0"/>
              <a:t>процесс</a:t>
            </a:r>
            <a:r>
              <a:rPr lang="ru-RU" dirty="0" smtClean="0"/>
              <a:t> распространения </a:t>
            </a:r>
            <a:r>
              <a:rPr lang="ru-RU" dirty="0" smtClean="0"/>
              <a:t>инфекционного заболевания среди населения. Он включает 3 звена: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-</a:t>
            </a:r>
            <a:r>
              <a:rPr lang="ru-RU" dirty="0" smtClean="0"/>
              <a:t>Источник</a:t>
            </a:r>
          </a:p>
          <a:p>
            <a:pPr>
              <a:buNone/>
            </a:pPr>
            <a:r>
              <a:rPr lang="ru-RU" dirty="0" smtClean="0"/>
              <a:t>	-</a:t>
            </a:r>
            <a:r>
              <a:rPr lang="ru-RU" dirty="0" smtClean="0"/>
              <a:t>Механизм и пути передачи</a:t>
            </a:r>
          </a:p>
          <a:p>
            <a:pPr>
              <a:buNone/>
            </a:pPr>
            <a:r>
              <a:rPr lang="ru-RU" dirty="0" smtClean="0"/>
              <a:t>	-</a:t>
            </a:r>
            <a:r>
              <a:rPr lang="ru-RU" dirty="0" smtClean="0"/>
              <a:t>Восприимчивый организм.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 инфекции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Человек (больной или носитель)  -  </a:t>
            </a:r>
            <a:r>
              <a:rPr lang="ru-RU" dirty="0" err="1" smtClean="0"/>
              <a:t>антропонозные</a:t>
            </a:r>
            <a:r>
              <a:rPr lang="ru-RU" dirty="0" smtClean="0"/>
              <a:t> инфекции</a:t>
            </a:r>
          </a:p>
          <a:p>
            <a:r>
              <a:rPr lang="ru-RU" dirty="0" smtClean="0"/>
              <a:t>Животное  -  зоонозные инфекции</a:t>
            </a:r>
          </a:p>
          <a:p>
            <a:pPr>
              <a:buNone/>
            </a:pPr>
            <a:r>
              <a:rPr lang="ru-RU" dirty="0" smtClean="0"/>
              <a:t>________________________________________________</a:t>
            </a:r>
          </a:p>
          <a:p>
            <a:pPr algn="ctr">
              <a:buNone/>
            </a:pPr>
            <a:r>
              <a:rPr lang="ru-RU" dirty="0" err="1" smtClean="0"/>
              <a:t>Зооантропонозные</a:t>
            </a:r>
            <a:r>
              <a:rPr lang="ru-RU" dirty="0" smtClean="0"/>
              <a:t> инфекции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Механизмы и пути передачи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Аэрогенный </a:t>
            </a:r>
          </a:p>
          <a:p>
            <a:pPr>
              <a:buFontTx/>
              <a:buChar char="-"/>
            </a:pPr>
            <a:r>
              <a:rPr lang="ru-RU" dirty="0" smtClean="0"/>
              <a:t>воздушно-капельный</a:t>
            </a:r>
          </a:p>
          <a:p>
            <a:pPr>
              <a:buFontTx/>
              <a:buChar char="-"/>
            </a:pPr>
            <a:r>
              <a:rPr lang="ru-RU" dirty="0" smtClean="0"/>
              <a:t>в</a:t>
            </a:r>
            <a:r>
              <a:rPr lang="ru-RU" dirty="0" smtClean="0"/>
              <a:t>оздушно-пылевой </a:t>
            </a:r>
            <a:endParaRPr lang="ru-RU" dirty="0" smtClean="0"/>
          </a:p>
          <a:p>
            <a:r>
              <a:rPr lang="ru-RU" dirty="0" smtClean="0"/>
              <a:t>Фекально-оральный</a:t>
            </a:r>
          </a:p>
          <a:p>
            <a:pPr>
              <a:buFontTx/>
              <a:buChar char="-"/>
            </a:pPr>
            <a:r>
              <a:rPr lang="ru-RU" dirty="0" smtClean="0"/>
              <a:t>в</a:t>
            </a:r>
            <a:r>
              <a:rPr lang="ru-RU" dirty="0" smtClean="0"/>
              <a:t>одный</a:t>
            </a:r>
          </a:p>
          <a:p>
            <a:pPr>
              <a:buFontTx/>
              <a:buChar char="-"/>
            </a:pPr>
            <a:r>
              <a:rPr lang="ru-RU" dirty="0" smtClean="0"/>
              <a:t>п</a:t>
            </a:r>
            <a:r>
              <a:rPr lang="ru-RU" dirty="0" smtClean="0"/>
              <a:t>ищевой </a:t>
            </a:r>
          </a:p>
          <a:p>
            <a:r>
              <a:rPr lang="ru-RU" dirty="0" smtClean="0"/>
              <a:t>Контактный</a:t>
            </a:r>
          </a:p>
          <a:p>
            <a:pPr>
              <a:buFontTx/>
              <a:buChar char="-"/>
            </a:pPr>
            <a:r>
              <a:rPr lang="ru-RU" dirty="0" smtClean="0"/>
              <a:t>контактно-половой</a:t>
            </a:r>
          </a:p>
          <a:p>
            <a:pPr>
              <a:buFontTx/>
              <a:buChar char="-"/>
            </a:pPr>
            <a:r>
              <a:rPr lang="ru-RU" dirty="0" smtClean="0"/>
              <a:t>контактно-бытовой</a:t>
            </a:r>
          </a:p>
          <a:p>
            <a:r>
              <a:rPr lang="ru-RU" dirty="0" smtClean="0"/>
              <a:t>Трансмиссивный</a:t>
            </a:r>
          </a:p>
          <a:p>
            <a:pPr>
              <a:buFontTx/>
              <a:buChar char="-"/>
            </a:pPr>
            <a:r>
              <a:rPr lang="ru-RU" dirty="0" smtClean="0"/>
              <a:t>ч</a:t>
            </a:r>
            <a:r>
              <a:rPr lang="ru-RU" dirty="0" smtClean="0"/>
              <a:t>ерез биологического переносчика</a:t>
            </a:r>
          </a:p>
          <a:p>
            <a:pPr>
              <a:buFontTx/>
              <a:buChar char="-"/>
            </a:pPr>
            <a:r>
              <a:rPr lang="ru-RU" dirty="0" smtClean="0"/>
              <a:t>искусственно трансмиссивный (парентеральный, </a:t>
            </a:r>
            <a:r>
              <a:rPr lang="ru-RU" dirty="0" err="1" smtClean="0"/>
              <a:t>гемоперкутанный</a:t>
            </a:r>
            <a:r>
              <a:rPr lang="ru-RU" dirty="0" smtClean="0"/>
              <a:t>, </a:t>
            </a:r>
            <a:r>
              <a:rPr lang="ru-RU" dirty="0" err="1" smtClean="0"/>
              <a:t>артифициальный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инфекционного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i="1" dirty="0" smtClean="0"/>
              <a:t>Адгезия</a:t>
            </a:r>
            <a:r>
              <a:rPr lang="ru-RU" dirty="0" smtClean="0"/>
              <a:t>- прикрепление микроорганизма к соответствующим клеткам хозяина.</a:t>
            </a:r>
          </a:p>
          <a:p>
            <a:r>
              <a:rPr lang="ru-RU" dirty="0" smtClean="0"/>
              <a:t>2.</a:t>
            </a:r>
            <a:r>
              <a:rPr lang="ru-RU" i="1" dirty="0" smtClean="0"/>
              <a:t>Колонизация</a:t>
            </a:r>
            <a:r>
              <a:rPr lang="ru-RU" dirty="0" smtClean="0"/>
              <a:t>- закрепление микроорганизмов в соответствующем </a:t>
            </a:r>
            <a:r>
              <a:rPr lang="ru-RU" dirty="0" smtClean="0"/>
              <a:t>участке и </a:t>
            </a:r>
            <a:r>
              <a:rPr lang="ru-RU" i="1" dirty="0" smtClean="0"/>
              <a:t>Размножение</a:t>
            </a:r>
            <a:r>
              <a:rPr lang="ru-RU" dirty="0" smtClean="0"/>
              <a:t> </a:t>
            </a:r>
            <a:r>
              <a:rPr lang="ru-RU" dirty="0" smtClean="0"/>
              <a:t>(увеличение количества- мультипликация).</a:t>
            </a:r>
          </a:p>
          <a:p>
            <a:r>
              <a:rPr lang="ru-RU" dirty="0" smtClean="0"/>
              <a:t>3.</a:t>
            </a:r>
            <a:r>
              <a:rPr lang="ru-RU" i="1" dirty="0" smtClean="0"/>
              <a:t>Инвазия </a:t>
            </a:r>
            <a:r>
              <a:rPr lang="ru-RU" dirty="0" smtClean="0"/>
              <a:t>- </a:t>
            </a:r>
            <a:r>
              <a:rPr lang="ru-RU" dirty="0" smtClean="0"/>
              <a:t>проникновение </a:t>
            </a:r>
            <a:r>
              <a:rPr lang="ru-RU" dirty="0" smtClean="0"/>
              <a:t>во внутреннюю среду организма и распространение.</a:t>
            </a:r>
            <a:endParaRPr lang="ru-RU" dirty="0" smtClean="0"/>
          </a:p>
          <a:p>
            <a:r>
              <a:rPr lang="ru-RU" dirty="0" smtClean="0"/>
              <a:t>4.Повреждение </a:t>
            </a:r>
            <a:r>
              <a:rPr lang="ru-RU" dirty="0" smtClean="0"/>
              <a:t>клеток и тканей (связано с размножением, </a:t>
            </a:r>
            <a:r>
              <a:rPr lang="ru-RU" dirty="0" err="1" smtClean="0"/>
              <a:t>пенетрацией</a:t>
            </a:r>
            <a:r>
              <a:rPr lang="ru-RU" dirty="0" smtClean="0"/>
              <a:t> и распространением  </a:t>
            </a:r>
            <a:r>
              <a:rPr lang="ru-RU" dirty="0" smtClean="0"/>
              <a:t>возбудителя).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Инфекционный процесс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по </a:t>
            </a:r>
            <a:r>
              <a:rPr lang="ru-RU" i="1" dirty="0" smtClean="0"/>
              <a:t>длительности - </a:t>
            </a:r>
            <a:r>
              <a:rPr lang="ru-RU" i="1" dirty="0" smtClean="0"/>
              <a:t>острый и </a:t>
            </a:r>
            <a:r>
              <a:rPr lang="ru-RU" i="1" dirty="0" smtClean="0"/>
              <a:t>хронический (персистенция);</a:t>
            </a:r>
          </a:p>
          <a:p>
            <a:r>
              <a:rPr lang="ru-RU" i="1" dirty="0" smtClean="0"/>
              <a:t>по степени распространения - локальный и </a:t>
            </a:r>
            <a:r>
              <a:rPr lang="ru-RU" i="1" dirty="0" err="1" smtClean="0"/>
              <a:t>генерализованный</a:t>
            </a:r>
            <a:r>
              <a:rPr lang="ru-RU" i="1" dirty="0" smtClean="0"/>
              <a:t>;</a:t>
            </a:r>
          </a:p>
          <a:p>
            <a:r>
              <a:rPr lang="ru-RU" i="1" dirty="0" smtClean="0"/>
              <a:t>по выраженности - </a:t>
            </a:r>
            <a:r>
              <a:rPr lang="ru-RU" i="1" dirty="0" err="1" smtClean="0"/>
              <a:t>манифестный</a:t>
            </a:r>
            <a:r>
              <a:rPr lang="ru-RU" i="1" dirty="0" smtClean="0"/>
              <a:t> и </a:t>
            </a:r>
            <a:r>
              <a:rPr lang="ru-RU" i="1" dirty="0" err="1" smtClean="0"/>
              <a:t>инаппарантный</a:t>
            </a:r>
            <a:r>
              <a:rPr lang="ru-RU" i="1" dirty="0" smtClean="0"/>
              <a:t> (латентный, скрытый, бессимптомный).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Персистенция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внутриклеточная </a:t>
            </a:r>
            <a:r>
              <a:rPr lang="ru-RU" dirty="0" smtClean="0"/>
              <a:t>локализация (укрываются в клетке), </a:t>
            </a:r>
            <a:endParaRPr lang="ru-RU" dirty="0" smtClean="0"/>
          </a:p>
          <a:p>
            <a:r>
              <a:rPr lang="ru-RU" dirty="0" smtClean="0"/>
              <a:t>переход </a:t>
            </a:r>
            <a:r>
              <a:rPr lang="ru-RU" dirty="0" smtClean="0"/>
              <a:t>в </a:t>
            </a:r>
            <a:r>
              <a:rPr lang="en-US" dirty="0" smtClean="0"/>
              <a:t>L</a:t>
            </a:r>
            <a:r>
              <a:rPr lang="ru-RU" dirty="0" smtClean="0"/>
              <a:t>- формы, </a:t>
            </a:r>
            <a:endParaRPr lang="ru-RU" dirty="0" smtClean="0"/>
          </a:p>
          <a:p>
            <a:r>
              <a:rPr lang="ru-RU" dirty="0" err="1" smtClean="0"/>
              <a:t>антигенная</a:t>
            </a:r>
            <a:r>
              <a:rPr lang="ru-RU" dirty="0" smtClean="0"/>
              <a:t> </a:t>
            </a:r>
            <a:r>
              <a:rPr lang="ru-RU" dirty="0" smtClean="0"/>
              <a:t>мимикрия (совпадение по химическому составу </a:t>
            </a:r>
            <a:r>
              <a:rPr lang="ru-RU" dirty="0" err="1" smtClean="0"/>
              <a:t>антигенных</a:t>
            </a:r>
            <a:r>
              <a:rPr lang="ru-RU" dirty="0" smtClean="0"/>
              <a:t> детерминант микроба и клеток хозяина), </a:t>
            </a:r>
            <a:endParaRPr lang="ru-RU" dirty="0" smtClean="0"/>
          </a:p>
          <a:p>
            <a:r>
              <a:rPr lang="ru-RU" dirty="0" smtClean="0"/>
              <a:t>укрытие </a:t>
            </a:r>
            <a:r>
              <a:rPr lang="ru-RU" dirty="0" smtClean="0"/>
              <a:t>в локальных очагах и </a:t>
            </a:r>
            <a:r>
              <a:rPr lang="ru-RU" dirty="0" err="1" smtClean="0"/>
              <a:t>забарьерных</a:t>
            </a:r>
            <a:r>
              <a:rPr lang="ru-RU" dirty="0" smtClean="0"/>
              <a:t> органах (головной мозг). 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вирусов дополнительными факторами персистенции является интеграция генома вируса с хромосомой клетки - мишени, недоступность действию антител, наличие дефектных вирусных частиц и слабая индукция иммунного ответа и др.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Персистенция </a:t>
            </a:r>
            <a:r>
              <a:rPr lang="ru-RU" dirty="0" smtClean="0"/>
              <a:t>в организме и периодическая смена хозяина - два основных механизма поддержания микробных популяций.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Динамика инфекционной болезни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</a:t>
            </a:r>
            <a:r>
              <a:rPr lang="ru-RU" i="1" dirty="0" smtClean="0"/>
              <a:t>Инкубационный</a:t>
            </a:r>
            <a:r>
              <a:rPr lang="ru-RU" dirty="0" smtClean="0"/>
              <a:t> </a:t>
            </a:r>
            <a:r>
              <a:rPr lang="ru-RU" i="1" dirty="0" smtClean="0"/>
              <a:t>период </a:t>
            </a:r>
            <a:r>
              <a:rPr lang="ru-RU" dirty="0" smtClean="0"/>
              <a:t>- от момента заражения до первых клинических признаков (процесс активного размножения возбудителя).</a:t>
            </a:r>
          </a:p>
          <a:p>
            <a:r>
              <a:rPr lang="ru-RU" dirty="0" smtClean="0"/>
              <a:t>2.</a:t>
            </a:r>
            <a:r>
              <a:rPr lang="ru-RU" i="1" dirty="0" smtClean="0"/>
              <a:t>Продромальный период</a:t>
            </a:r>
            <a:r>
              <a:rPr lang="ru-RU" dirty="0" smtClean="0"/>
              <a:t> (предвестников) характеризуется общими неспецифическими проявлениями- недомоганием, головной болью, повышением температуры и другими симптомами преимущественно токсического генеза.</a:t>
            </a:r>
          </a:p>
          <a:p>
            <a:r>
              <a:rPr lang="ru-RU" dirty="0" smtClean="0"/>
              <a:t>3.</a:t>
            </a:r>
            <a:r>
              <a:rPr lang="ru-RU" i="1" dirty="0" smtClean="0"/>
              <a:t>Период </a:t>
            </a:r>
            <a:r>
              <a:rPr lang="ru-RU" i="1" dirty="0" smtClean="0"/>
              <a:t>разгара</a:t>
            </a:r>
            <a:r>
              <a:rPr lang="ru-RU" dirty="0" smtClean="0"/>
              <a:t> </a:t>
            </a:r>
            <a:r>
              <a:rPr lang="ru-RU" dirty="0" smtClean="0"/>
              <a:t>болезни характеризуется типичными (специфическими) для данной инфекции клиническими проявлениями.</a:t>
            </a:r>
          </a:p>
          <a:p>
            <a:r>
              <a:rPr lang="ru-RU" dirty="0" smtClean="0"/>
              <a:t>4.</a:t>
            </a:r>
            <a:r>
              <a:rPr lang="ru-RU" i="1" dirty="0" smtClean="0"/>
              <a:t>Период реконвалесценции </a:t>
            </a:r>
            <a:r>
              <a:rPr lang="ru-RU" dirty="0" smtClean="0"/>
              <a:t>(выздоровления). В качестве исхода болезни может наступить выздоровление, развиться носительство или летальный </a:t>
            </a:r>
            <a:r>
              <a:rPr lang="ru-RU" dirty="0" smtClean="0"/>
              <a:t>исход, переход в хроническую форму.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для развития инфекционного заболевания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i="1" dirty="0" smtClean="0"/>
              <a:t>достаточная доза </a:t>
            </a:r>
            <a:r>
              <a:rPr lang="ru-RU" i="1" dirty="0" smtClean="0"/>
              <a:t>микроорганизмов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i="1" dirty="0" smtClean="0"/>
              <a:t>естественный путь </a:t>
            </a:r>
            <a:r>
              <a:rPr lang="ru-RU" i="1" dirty="0" smtClean="0"/>
              <a:t>проникновения</a:t>
            </a:r>
            <a:endParaRPr lang="ru-RU" dirty="0" smtClean="0"/>
          </a:p>
          <a:p>
            <a:r>
              <a:rPr lang="ru-RU" dirty="0" smtClean="0"/>
              <a:t>-  </a:t>
            </a:r>
            <a:r>
              <a:rPr lang="ru-RU" i="1" dirty="0" smtClean="0"/>
              <a:t>характеристики возбудителя</a:t>
            </a:r>
            <a:r>
              <a:rPr lang="ru-RU" dirty="0" smtClean="0"/>
              <a:t>, его болезнетворные свойства, способность преодолевать защитные механизмы хозяина;</a:t>
            </a:r>
          </a:p>
          <a:p>
            <a:r>
              <a:rPr lang="ru-RU" i="1" dirty="0" smtClean="0"/>
              <a:t>- состояние организма хозяина</a:t>
            </a:r>
            <a:r>
              <a:rPr lang="ru-RU" dirty="0" smtClean="0"/>
              <a:t> (</a:t>
            </a:r>
            <a:r>
              <a:rPr lang="ru-RU" dirty="0" smtClean="0"/>
              <a:t>наследственность, пол</a:t>
            </a:r>
            <a:r>
              <a:rPr lang="ru-RU" dirty="0" smtClean="0"/>
              <a:t>, возраст, состояние иммунной, нервной и эндокринной систем, образ жизни, природные и социальные условия жизни человека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Микроорганизмы распространены повсюду. Они заселяют почву, воду, </a:t>
            </a:r>
            <a:r>
              <a:rPr lang="ru-RU" dirty="0" smtClean="0"/>
              <a:t>растения</a:t>
            </a:r>
            <a:r>
              <a:rPr lang="ru-RU" dirty="0" smtClean="0"/>
              <a:t>, организмы животных и людей - </a:t>
            </a:r>
            <a:r>
              <a:rPr lang="ru-RU" i="1" dirty="0" smtClean="0"/>
              <a:t>экологические среды обитания микробов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Микроорганизмы в экологических нишах сосуществуют в виде сложных </a:t>
            </a:r>
            <a:r>
              <a:rPr lang="ru-RU" dirty="0" smtClean="0"/>
              <a:t>ассоциаций - </a:t>
            </a:r>
            <a:r>
              <a:rPr lang="ru-RU" i="1" dirty="0" smtClean="0"/>
              <a:t>биоценозов</a:t>
            </a:r>
            <a:r>
              <a:rPr lang="ru-RU" dirty="0" smtClean="0"/>
              <a:t> с различными типами взаимоотношений, в конечном счете обеспечивающих сосуществование многочисленных видов прокариот и различных царств жизни.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Возбудитель</a:t>
            </a:r>
            <a:r>
              <a:rPr lang="ru-RU" dirty="0" smtClean="0"/>
              <a:t> определяет возникновение инфекционного процесса, его специфичность оказывает влияние на его течение и исход. Известно, что далеко не каждый микроорганизм может вызвать инфекционное заболевание. По способности вызывать инфекцию все микроорганизмы делятся на 3 группы: сапрофиты, патогенные и условно-патогенные микроорганизмы.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Патогенность </a:t>
            </a:r>
            <a:r>
              <a:rPr lang="ru-RU" dirty="0" smtClean="0"/>
              <a:t>- это потенциальная </a:t>
            </a:r>
            <a:r>
              <a:rPr lang="ru-RU" dirty="0" smtClean="0"/>
              <a:t>генетически </a:t>
            </a:r>
            <a:r>
              <a:rPr lang="ru-RU" dirty="0" smtClean="0"/>
              <a:t>обусловленная способность </a:t>
            </a:r>
            <a:r>
              <a:rPr lang="ru-RU" dirty="0" err="1" smtClean="0"/>
              <a:t>микроороганизма</a:t>
            </a:r>
            <a:r>
              <a:rPr lang="ru-RU" dirty="0" smtClean="0"/>
              <a:t> проникать </a:t>
            </a:r>
            <a:r>
              <a:rPr lang="ru-RU" dirty="0" smtClean="0"/>
              <a:t>в </a:t>
            </a:r>
            <a:r>
              <a:rPr lang="ru-RU" dirty="0" smtClean="0"/>
              <a:t>организм </a:t>
            </a:r>
            <a:r>
              <a:rPr lang="ru-RU" dirty="0" smtClean="0"/>
              <a:t>и вызывать инфекционный процесс. </a:t>
            </a:r>
            <a:endParaRPr lang="ru-RU" dirty="0" smtClean="0"/>
          </a:p>
          <a:p>
            <a:r>
              <a:rPr lang="ru-RU" dirty="0" smtClean="0"/>
              <a:t>Чтобы </a:t>
            </a:r>
            <a:r>
              <a:rPr lang="ru-RU" dirty="0" smtClean="0"/>
              <a:t>вызвать инфекционную болезнь микроорганизм должен обладать вирулентностью.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Вирулентность</a:t>
            </a:r>
            <a:r>
              <a:rPr lang="ru-RU" dirty="0" smtClean="0"/>
              <a:t> </a:t>
            </a:r>
            <a:r>
              <a:rPr lang="ru-RU" dirty="0" smtClean="0"/>
              <a:t> – </a:t>
            </a:r>
            <a:r>
              <a:rPr lang="ru-RU" dirty="0" smtClean="0"/>
              <a:t>это фенотипическое проявление патогенности или мера патогенности.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Факторы вирулентности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err="1" smtClean="0"/>
              <a:t>Адгезины</a:t>
            </a:r>
            <a:r>
              <a:rPr lang="ru-RU" i="1" dirty="0" smtClean="0"/>
              <a:t> и факторы </a:t>
            </a:r>
            <a:r>
              <a:rPr lang="ru-RU" i="1" dirty="0" smtClean="0"/>
              <a:t>колонизации. </a:t>
            </a:r>
            <a:r>
              <a:rPr lang="ru-RU" dirty="0" smtClean="0"/>
              <a:t>Функцию </a:t>
            </a:r>
            <a:r>
              <a:rPr lang="ru-RU" dirty="0" smtClean="0"/>
              <a:t>адгезии выполняют </a:t>
            </a:r>
            <a:r>
              <a:rPr lang="ru-RU" i="1" dirty="0" smtClean="0"/>
              <a:t>пили, белки наружной мембраны, ЛПС, </a:t>
            </a:r>
            <a:r>
              <a:rPr lang="ru-RU" i="1" dirty="0" err="1" smtClean="0"/>
              <a:t>тейхоевые</a:t>
            </a:r>
            <a:r>
              <a:rPr lang="ru-RU" i="1" dirty="0" smtClean="0"/>
              <a:t> кислоты, гемагглютинины вирусов.</a:t>
            </a:r>
            <a:r>
              <a:rPr lang="ru-RU" dirty="0" smtClean="0"/>
              <a:t> </a:t>
            </a:r>
            <a:r>
              <a:rPr lang="ru-RU" u="sng" dirty="0" smtClean="0"/>
              <a:t>Адгезия- пусковой механизм реализации патогенных свойств возбудителей</a:t>
            </a:r>
            <a:r>
              <a:rPr lang="ru-RU" u="sng" dirty="0" smtClean="0"/>
              <a:t>.</a:t>
            </a:r>
          </a:p>
          <a:p>
            <a:r>
              <a:rPr lang="ru-RU" i="1" dirty="0" smtClean="0"/>
              <a:t>Факторы инвазии, проникновения в клетки и ткани хозяина</a:t>
            </a:r>
            <a:r>
              <a:rPr lang="ru-RU" i="1" dirty="0" smtClean="0"/>
              <a:t>. Ферменты агрессии: </a:t>
            </a:r>
            <a:r>
              <a:rPr lang="ru-RU" dirty="0" smtClean="0"/>
              <a:t>различные </a:t>
            </a:r>
            <a:r>
              <a:rPr lang="ru-RU" dirty="0" err="1" smtClean="0"/>
              <a:t>литические</a:t>
            </a:r>
            <a:r>
              <a:rPr lang="ru-RU" dirty="0" smtClean="0"/>
              <a:t> ферменты- </a:t>
            </a:r>
            <a:r>
              <a:rPr lang="ru-RU" dirty="0" err="1" smtClean="0"/>
              <a:t>гиалуронидаза</a:t>
            </a:r>
            <a:r>
              <a:rPr lang="ru-RU" dirty="0" smtClean="0"/>
              <a:t>, </a:t>
            </a:r>
            <a:r>
              <a:rPr lang="ru-RU" dirty="0" err="1" smtClean="0"/>
              <a:t>коллагеназа</a:t>
            </a:r>
            <a:r>
              <a:rPr lang="ru-RU" dirty="0" smtClean="0"/>
              <a:t>, </a:t>
            </a:r>
            <a:r>
              <a:rPr lang="ru-RU" dirty="0" err="1" smtClean="0"/>
              <a:t>лецитиназа</a:t>
            </a:r>
            <a:r>
              <a:rPr lang="ru-RU" dirty="0" smtClean="0"/>
              <a:t>, нейраминидаза, </a:t>
            </a:r>
            <a:r>
              <a:rPr lang="ru-RU" dirty="0" err="1" smtClean="0"/>
              <a:t>коагулаза</a:t>
            </a:r>
            <a:r>
              <a:rPr lang="ru-RU" dirty="0" smtClean="0"/>
              <a:t>, </a:t>
            </a:r>
            <a:r>
              <a:rPr lang="ru-RU" dirty="0" err="1" smtClean="0"/>
              <a:t>и</a:t>
            </a:r>
            <a:r>
              <a:rPr lang="ru-RU" dirty="0" err="1" smtClean="0"/>
              <a:t>ммуноглобулиновые</a:t>
            </a:r>
            <a:r>
              <a:rPr lang="ru-RU" dirty="0" smtClean="0"/>
              <a:t> протеазы и др.</a:t>
            </a:r>
          </a:p>
          <a:p>
            <a:r>
              <a:rPr lang="ru-RU" i="1" dirty="0" err="1" smtClean="0"/>
              <a:t>Антифагоцитарные</a:t>
            </a:r>
            <a:r>
              <a:rPr lang="ru-RU" i="1" dirty="0" smtClean="0"/>
              <a:t> факторы </a:t>
            </a:r>
            <a:r>
              <a:rPr lang="ru-RU" dirty="0" smtClean="0"/>
              <a:t>(капсулы; ферменты и токсины, нарушающие функции фагоцитов)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algn="ctr"/>
            <a:r>
              <a:rPr lang="ru-RU" dirty="0" smtClean="0"/>
              <a:t>Токсины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229600" cy="5547360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Экзотоксины</a:t>
            </a:r>
            <a:r>
              <a:rPr lang="ru-RU" dirty="0" smtClean="0"/>
              <a:t> продуцируются во внешнюю </a:t>
            </a:r>
            <a:r>
              <a:rPr lang="ru-RU" dirty="0" smtClean="0"/>
              <a:t>среду, </a:t>
            </a:r>
            <a:r>
              <a:rPr lang="ru-RU" dirty="0" smtClean="0"/>
              <a:t>обычно белковой природы, </a:t>
            </a:r>
            <a:r>
              <a:rPr lang="ru-RU" dirty="0" smtClean="0"/>
              <a:t>могут секретироваться </a:t>
            </a:r>
            <a:r>
              <a:rPr lang="ru-RU" dirty="0" smtClean="0"/>
              <a:t>как грамположительными, так и грамотрицательными бактериями. Они обладают очень высокой </a:t>
            </a:r>
            <a:r>
              <a:rPr lang="ru-RU" dirty="0" smtClean="0"/>
              <a:t>токсичностью и специфичностью, термически нестойки. </a:t>
            </a:r>
          </a:p>
          <a:p>
            <a:r>
              <a:rPr lang="ru-RU" dirty="0" smtClean="0"/>
              <a:t>Экзотоксины </a:t>
            </a:r>
            <a:r>
              <a:rPr lang="ru-RU" dirty="0" smtClean="0"/>
              <a:t>проявляют высокую иммуногенность и вызывают образование </a:t>
            </a:r>
            <a:r>
              <a:rPr lang="ru-RU" dirty="0" smtClean="0"/>
              <a:t>антител- </a:t>
            </a:r>
            <a:r>
              <a:rPr lang="ru-RU" i="1" dirty="0" smtClean="0"/>
              <a:t>антитоксинов.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 smtClean="0"/>
              <a:t>механизму действия и точке приложения экзотоксины </a:t>
            </a:r>
            <a:r>
              <a:rPr lang="ru-RU" dirty="0" smtClean="0"/>
              <a:t>отличаются:</a:t>
            </a:r>
          </a:p>
          <a:p>
            <a:pPr>
              <a:buNone/>
            </a:pPr>
            <a:r>
              <a:rPr lang="ru-RU" dirty="0" smtClean="0"/>
              <a:t>	- </a:t>
            </a:r>
            <a:r>
              <a:rPr lang="ru-RU" dirty="0" err="1" smtClean="0"/>
              <a:t>цитотоксины</a:t>
            </a:r>
            <a:r>
              <a:rPr lang="ru-RU" dirty="0" smtClean="0"/>
              <a:t> (</a:t>
            </a:r>
            <a:r>
              <a:rPr lang="ru-RU" dirty="0" err="1" smtClean="0"/>
              <a:t>энтеротоксины</a:t>
            </a:r>
            <a:r>
              <a:rPr lang="ru-RU" dirty="0" smtClean="0"/>
              <a:t> и </a:t>
            </a:r>
            <a:r>
              <a:rPr lang="ru-RU" dirty="0" err="1" smtClean="0"/>
              <a:t>дерматонекротоксины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- </a:t>
            </a:r>
            <a:r>
              <a:rPr lang="ru-RU" dirty="0" err="1" smtClean="0"/>
              <a:t>мембранотоксины</a:t>
            </a:r>
            <a:r>
              <a:rPr lang="ru-RU" dirty="0" smtClean="0"/>
              <a:t> </a:t>
            </a:r>
            <a:r>
              <a:rPr lang="ru-RU" dirty="0" smtClean="0"/>
              <a:t>(гемолизины, </a:t>
            </a:r>
            <a:r>
              <a:rPr lang="ru-RU" dirty="0" err="1" smtClean="0"/>
              <a:t>лейкоцидины</a:t>
            </a:r>
            <a:r>
              <a:rPr lang="ru-RU" dirty="0" smtClean="0"/>
              <a:t>),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- функциональные </a:t>
            </a:r>
            <a:r>
              <a:rPr lang="ru-RU" dirty="0" err="1" smtClean="0"/>
              <a:t>блокаторы</a:t>
            </a:r>
            <a:r>
              <a:rPr lang="ru-RU" dirty="0" smtClean="0"/>
              <a:t> (</a:t>
            </a:r>
            <a:r>
              <a:rPr lang="ru-RU" dirty="0" err="1" smtClean="0"/>
              <a:t>холероген</a:t>
            </a:r>
            <a:r>
              <a:rPr lang="ru-RU" dirty="0" smtClean="0"/>
              <a:t>),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- </a:t>
            </a:r>
            <a:r>
              <a:rPr lang="ru-RU" dirty="0" err="1" smtClean="0"/>
              <a:t>эксфолианты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эритрогенины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Микробы</a:t>
            </a:r>
            <a:r>
              <a:rPr lang="ru-RU" dirty="0" smtClean="0"/>
              <a:t>, способные продуцировать экзотоксины, называют </a:t>
            </a:r>
            <a:r>
              <a:rPr lang="ru-RU" i="1" dirty="0" err="1" smtClean="0"/>
              <a:t>токсигенными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304800"/>
            <a:ext cx="8229600" cy="5851525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Эндотоксины</a:t>
            </a:r>
            <a:r>
              <a:rPr lang="ru-RU" dirty="0" smtClean="0"/>
              <a:t> высвобождаются только при гибели бактерий, характерны для грамотрицательных бактерий, представляют собой сложные химические соединения клеточной стенки (</a:t>
            </a:r>
            <a:r>
              <a:rPr lang="ru-RU" dirty="0" smtClean="0"/>
              <a:t>ЛПС). Токсичность </a:t>
            </a:r>
            <a:r>
              <a:rPr lang="ru-RU" dirty="0" smtClean="0"/>
              <a:t>определяется липидом А, токсин относительно термостоек; </a:t>
            </a:r>
            <a:r>
              <a:rPr lang="ru-RU" dirty="0" err="1" smtClean="0"/>
              <a:t>иммуногенные</a:t>
            </a:r>
            <a:r>
              <a:rPr lang="ru-RU" dirty="0" smtClean="0"/>
              <a:t> и токсические свойства выражены более слабо, чем у экзотоксинов</a:t>
            </a:r>
            <a:r>
              <a:rPr lang="ru-RU" dirty="0" smtClean="0"/>
              <a:t>. Действие неспецифическое.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Факторы патогенности контролируются:</a:t>
            </a:r>
          </a:p>
          <a:p>
            <a:pPr>
              <a:buNone/>
            </a:pPr>
            <a:r>
              <a:rPr lang="ru-RU" dirty="0" smtClean="0"/>
              <a:t>- генами хромосомы;</a:t>
            </a:r>
          </a:p>
          <a:p>
            <a:pPr>
              <a:buNone/>
            </a:pPr>
            <a:r>
              <a:rPr lang="ru-RU" dirty="0" smtClean="0"/>
              <a:t>- генами </a:t>
            </a:r>
            <a:r>
              <a:rPr lang="ru-RU" dirty="0" err="1" smtClean="0"/>
              <a:t>плазмид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генами, привнесенными умеренными фагами.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Роль микроорганизмов в круговороте веществ в природе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Под </a:t>
            </a:r>
            <a:r>
              <a:rPr lang="ru-RU" dirty="0" smtClean="0">
                <a:solidFill>
                  <a:schemeClr val="accent2"/>
                </a:solidFill>
              </a:rPr>
              <a:t>круговоротом веществ </a:t>
            </a:r>
            <a:r>
              <a:rPr lang="ru-RU" dirty="0" smtClean="0"/>
              <a:t>в природе понимают циклы превращения химических элементов, из которых построены живые существа, происходящие вследствие разнообразия и гибкости метаболизма микроорганизмов.</a:t>
            </a:r>
          </a:p>
          <a:p>
            <a:r>
              <a:rPr lang="ru-RU" dirty="0" smtClean="0"/>
              <a:t>роль микроорганизмов в круговороте веществ в природе имеет исключительное значение для поддержания </a:t>
            </a:r>
            <a:r>
              <a:rPr lang="ru-RU" i="1" dirty="0" smtClean="0"/>
              <a:t>динамического равновесия биосферы.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Микрофлора почвы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Почва - главный резервуар и естественная среда обитания микроорганизмов, принимающих участие в процессах ее формирования и самоочищения, а также в круговороте веществ (азота, </a:t>
            </a:r>
            <a:r>
              <a:rPr lang="ru-RU" dirty="0" err="1" smtClean="0"/>
              <a:t>углерода,серы</a:t>
            </a:r>
            <a:r>
              <a:rPr lang="ru-RU" dirty="0" smtClean="0"/>
              <a:t>) в природе. В почве обитают бактерии, грибы, лишайники и простейшие. </a:t>
            </a:r>
            <a:endParaRPr lang="ru-RU" dirty="0" smtClean="0"/>
          </a:p>
          <a:p>
            <a:r>
              <a:rPr lang="ru-RU" dirty="0" smtClean="0"/>
              <a:t>Санитарно-показательные микроорганизмы почвы – БГКП и </a:t>
            </a:r>
            <a:r>
              <a:rPr lang="ru-RU" dirty="0" err="1" smtClean="0"/>
              <a:t>клостридии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Clostridium </a:t>
            </a:r>
            <a:r>
              <a:rPr lang="en-US" dirty="0" err="1" smtClean="0"/>
              <a:t>perfringens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Микрофлора 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Вода - естественная среда обитания разнообразных микроорганизмов: бактерий, простейших, грибов, водорослей и </a:t>
            </a:r>
            <a:r>
              <a:rPr lang="ru-RU" dirty="0" smtClean="0"/>
              <a:t>вирусов.</a:t>
            </a:r>
          </a:p>
          <a:p>
            <a:r>
              <a:rPr lang="ru-RU" dirty="0" smtClean="0"/>
              <a:t>Основной </a:t>
            </a:r>
            <a:r>
              <a:rPr lang="ru-RU" dirty="0" smtClean="0"/>
              <a:t>путь самоочищения воды - конкурентная активация </a:t>
            </a:r>
            <a:r>
              <a:rPr lang="ru-RU" dirty="0" err="1" smtClean="0"/>
              <a:t>сапрофитической</a:t>
            </a:r>
            <a:r>
              <a:rPr lang="ru-RU" dirty="0" smtClean="0"/>
              <a:t> микрофлоры, приводящая к быстрому разложению органических веществ и уменьшению численности бактерий, особенно фекального происхождения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Санитарно-показательные микроорганизмы </a:t>
            </a:r>
            <a:r>
              <a:rPr lang="ru-RU" dirty="0" smtClean="0"/>
              <a:t>воды </a:t>
            </a:r>
            <a:r>
              <a:rPr lang="ru-RU" dirty="0" smtClean="0"/>
              <a:t>– БГКП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Микрофлора воздуха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Воздух закрытых помещений содержит в основном микрофлору дыхательных путей и кожи человека, многие представители которой способны переживать в воздухе в течение времени, достаточного для инфицирования находящихся в нем людей.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качестве санитарно-показательных бактерий для воздуха закрытых помещений предложены гемолитические стрептококки и золотистые </a:t>
            </a:r>
            <a:r>
              <a:rPr lang="ru-RU" dirty="0" smtClean="0"/>
              <a:t>(патогенные) стафилококки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Микрофлора пищевых продуктов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Многие пищевые продукты молоко и молочные продукты, мясо и мясные изделия, рыба, яйца, фрукты, овощи и др.) являются благоприятной средой для размножения микроорганизмов.</a:t>
            </a:r>
          </a:p>
          <a:p>
            <a:r>
              <a:rPr lang="ru-RU" dirty="0" smtClean="0"/>
              <a:t>Микроорганизмы могут попасть в пищевые продукты при их заготовке, доставке, переработке и хранении. Источником этих микробов являются сырье, воздух, вода, оборудование, люди, занятые в процессе заготовки, доставки, переработки продуктов, а также животные (обычно грызуны), вступающие в контакт с продуктами.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Микрофлора больничной среды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медицинских учреждениях, кроме бытовых предметов, имеются также специфические медицинские объекты (медицинский инструментарий и оборудование, перевязочный и шовный материалы, лекарственные препараты, растворы </a:t>
            </a:r>
            <a:r>
              <a:rPr lang="ru-RU" dirty="0" err="1" smtClean="0"/>
              <a:t>дезинфектантов</a:t>
            </a:r>
            <a:r>
              <a:rPr lang="ru-RU" dirty="0" smtClean="0"/>
              <a:t>, антисептиков, спецодежда, предметы ухода за больными). В перечисленных объектах обнаруживаются как свободноживущие, так и паразитические, микроорганизмы.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Санитарная микробиология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Санитарная микробиология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- раздел медицинской микробиологии, изучающий микроорганизмы, содержащиеся в окружающей среде и способные оказывать неблагоприятное воздействие на здоровье человека. </a:t>
            </a:r>
            <a:endParaRPr lang="ru-RU" dirty="0" smtClean="0"/>
          </a:p>
          <a:p>
            <a:r>
              <a:rPr lang="ru-RU" dirty="0" smtClean="0"/>
              <a:t>Она разрабатывает микробиологические показатели гигиенического нормирования, методы контроля эффективности обеззараживания объектов окружающей среды, а также выявляет в объектах окружающей среды патогенные, условно-патогенные и санитарно-показательные микроорганизмы.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</TotalTime>
  <Words>1239</Words>
  <PresentationFormat>Экран (4:3)</PresentationFormat>
  <Paragraphs>110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Начальная</vt:lpstr>
      <vt:lpstr>Экология микроорганизмов</vt:lpstr>
      <vt:lpstr>Слайд 2</vt:lpstr>
      <vt:lpstr>Роль микроорганизмов в круговороте веществ в природе</vt:lpstr>
      <vt:lpstr>Микрофлора почвы</vt:lpstr>
      <vt:lpstr>Микрофлора воды</vt:lpstr>
      <vt:lpstr>Микрофлора воздуха</vt:lpstr>
      <vt:lpstr>Микрофлора пищевых продуктов</vt:lpstr>
      <vt:lpstr>Микрофлора больничной среды</vt:lpstr>
      <vt:lpstr>Санитарная микробиология</vt:lpstr>
      <vt:lpstr>Слайд 10</vt:lpstr>
      <vt:lpstr>Слайд 11</vt:lpstr>
      <vt:lpstr>Инфекционный и эпидемический процесс</vt:lpstr>
      <vt:lpstr>Источник инфекции</vt:lpstr>
      <vt:lpstr>Механизмы и пути передачи</vt:lpstr>
      <vt:lpstr>Этапы инфекционного процесса</vt:lpstr>
      <vt:lpstr>Инфекционный процесс</vt:lpstr>
      <vt:lpstr>Персистенция</vt:lpstr>
      <vt:lpstr>Динамика инфекционной болезни</vt:lpstr>
      <vt:lpstr>Условия для развития инфекционного заболевания</vt:lpstr>
      <vt:lpstr>Слайд 20</vt:lpstr>
      <vt:lpstr>Слайд 21</vt:lpstr>
      <vt:lpstr>Факторы вирулентности</vt:lpstr>
      <vt:lpstr>Токсины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микроорганизмов</dc:title>
  <dc:creator>Я</dc:creator>
  <cp:lastModifiedBy>Ахременко </cp:lastModifiedBy>
  <cp:revision>6</cp:revision>
  <dcterms:created xsi:type="dcterms:W3CDTF">2010-03-18T11:12:14Z</dcterms:created>
  <dcterms:modified xsi:type="dcterms:W3CDTF">2010-03-18T12:08:15Z</dcterms:modified>
</cp:coreProperties>
</file>