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3" r:id="rId4"/>
    <p:sldId id="272" r:id="rId5"/>
    <p:sldId id="258" r:id="rId6"/>
    <p:sldId id="270" r:id="rId7"/>
    <p:sldId id="271" r:id="rId8"/>
    <p:sldId id="277" r:id="rId9"/>
    <p:sldId id="273" r:id="rId10"/>
    <p:sldId id="278" r:id="rId11"/>
    <p:sldId id="279" r:id="rId12"/>
    <p:sldId id="280" r:id="rId13"/>
    <p:sldId id="281" r:id="rId14"/>
    <p:sldId id="274" r:id="rId15"/>
    <p:sldId id="275" r:id="rId16"/>
    <p:sldId id="276" r:id="rId17"/>
    <p:sldId id="282" r:id="rId18"/>
    <p:sldId id="283" r:id="rId19"/>
    <p:sldId id="284" r:id="rId20"/>
    <p:sldId id="285" r:id="rId21"/>
    <p:sldId id="286" r:id="rId22"/>
    <p:sldId id="261" r:id="rId23"/>
    <p:sldId id="259" r:id="rId24"/>
    <p:sldId id="260" r:id="rId25"/>
    <p:sldId id="26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3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2612-BFB6-4731-99E8-3AA2CDB305E1}" type="datetimeFigureOut">
              <a:rPr lang="ru-RU" smtClean="0"/>
              <a:t>03.05.2016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CA38D9F-A967-4903-963C-6EC31952D12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2612-BFB6-4731-99E8-3AA2CDB305E1}" type="datetimeFigureOut">
              <a:rPr lang="ru-RU" smtClean="0"/>
              <a:t>03.05.2016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8D9F-A967-4903-963C-6EC31952D1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2612-BFB6-4731-99E8-3AA2CDB305E1}" type="datetimeFigureOut">
              <a:rPr lang="ru-RU" smtClean="0"/>
              <a:t>03.05.2016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8D9F-A967-4903-963C-6EC31952D1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2612-BFB6-4731-99E8-3AA2CDB305E1}" type="datetimeFigureOut">
              <a:rPr lang="ru-RU" smtClean="0"/>
              <a:t>03.05.2016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8D9F-A967-4903-963C-6EC31952D12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2612-BFB6-4731-99E8-3AA2CDB305E1}" type="datetimeFigureOut">
              <a:rPr lang="ru-RU" smtClean="0"/>
              <a:t>03.05.2016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A38D9F-A967-4903-963C-6EC31952D12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2612-BFB6-4731-99E8-3AA2CDB305E1}" type="datetimeFigureOut">
              <a:rPr lang="ru-RU" smtClean="0"/>
              <a:t>03.05.2016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8D9F-A967-4903-963C-6EC31952D12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2612-BFB6-4731-99E8-3AA2CDB305E1}" type="datetimeFigureOut">
              <a:rPr lang="ru-RU" smtClean="0"/>
              <a:t>03.05.2016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8D9F-A967-4903-963C-6EC31952D12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2612-BFB6-4731-99E8-3AA2CDB305E1}" type="datetimeFigureOut">
              <a:rPr lang="ru-RU" smtClean="0"/>
              <a:t>03.05.2016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8D9F-A967-4903-963C-6EC31952D1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2612-BFB6-4731-99E8-3AA2CDB305E1}" type="datetimeFigureOut">
              <a:rPr lang="ru-RU" smtClean="0"/>
              <a:t>03.05.2016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8D9F-A967-4903-963C-6EC31952D1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2612-BFB6-4731-99E8-3AA2CDB305E1}" type="datetimeFigureOut">
              <a:rPr lang="ru-RU" smtClean="0"/>
              <a:t>03.05.2016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8D9F-A967-4903-963C-6EC31952D12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2612-BFB6-4731-99E8-3AA2CDB305E1}" type="datetimeFigureOut">
              <a:rPr lang="ru-RU" smtClean="0"/>
              <a:t>03.05.2016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A38D9F-A967-4903-963C-6EC31952D12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D942612-BFB6-4731-99E8-3AA2CDB305E1}" type="datetimeFigureOut">
              <a:rPr lang="ru-RU" smtClean="0"/>
              <a:t>03.05.2016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CA38D9F-A967-4903-963C-6EC31952D12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satro.ru/photos/news-images/bast-sert.jp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etlbel.ru/files/dekl_2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Подтверждение соответствия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3179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Обязательная сертификация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147248" cy="5077544"/>
          </a:xfrm>
        </p:spPr>
        <p:txBody>
          <a:bodyPr>
            <a:normAutofit fontScale="85000" lnSpcReduction="20000"/>
          </a:bodyPr>
          <a:lstStyle/>
          <a:p>
            <a:r>
              <a:rPr lang="ru-RU" sz="2800" dirty="0">
                <a:latin typeface="TT23FEO00"/>
              </a:rPr>
              <a:t>Обязательная сертификация </a:t>
            </a:r>
            <a:r>
              <a:rPr lang="ru-RU" sz="2800" dirty="0">
                <a:latin typeface="TT2402O00"/>
              </a:rPr>
              <a:t>— процедура </a:t>
            </a:r>
            <a:r>
              <a:rPr lang="ru-RU" sz="2800" dirty="0" smtClean="0">
                <a:latin typeface="TT2402O00"/>
              </a:rPr>
              <a:t>подтверждения аккредитованным </a:t>
            </a:r>
            <a:r>
              <a:rPr lang="ru-RU" sz="2800" dirty="0">
                <a:latin typeface="TT2402O00"/>
              </a:rPr>
              <a:t>органом по проведению сертификации </a:t>
            </a:r>
            <a:r>
              <a:rPr lang="ru-RU" sz="2800" dirty="0" smtClean="0">
                <a:latin typeface="TT2402O00"/>
              </a:rPr>
              <a:t>на соответствие </a:t>
            </a:r>
            <a:r>
              <a:rPr lang="ru-RU" sz="2800" dirty="0">
                <a:latin typeface="TT2402O00"/>
              </a:rPr>
              <a:t>продукции установленным обязательным </a:t>
            </a:r>
            <a:r>
              <a:rPr lang="ru-RU" sz="2800" dirty="0" smtClean="0">
                <a:latin typeface="TT2402O00"/>
              </a:rPr>
              <a:t>требованиям, является </a:t>
            </a:r>
            <a:r>
              <a:rPr lang="ru-RU" sz="2800" dirty="0">
                <a:latin typeface="TT2402O00"/>
              </a:rPr>
              <a:t>формой контроля государства и </a:t>
            </a:r>
            <a:r>
              <a:rPr lang="ru-RU" sz="2800" dirty="0" smtClean="0">
                <a:latin typeface="TT2402O00"/>
              </a:rPr>
              <a:t>безопасности продукции </a:t>
            </a:r>
            <a:r>
              <a:rPr lang="ru-RU" sz="2800" dirty="0">
                <a:latin typeface="TT2402O00"/>
              </a:rPr>
              <a:t>и услуг.</a:t>
            </a:r>
          </a:p>
          <a:p>
            <a:r>
              <a:rPr lang="ru-RU" sz="2800" dirty="0">
                <a:latin typeface="TT2402O00"/>
              </a:rPr>
              <a:t>Обязательная сертификация осуществляется в </a:t>
            </a:r>
            <a:r>
              <a:rPr lang="ru-RU" sz="2800" dirty="0" smtClean="0">
                <a:latin typeface="TT2402O00"/>
              </a:rPr>
              <a:t>случаях, обозначенных </a:t>
            </a:r>
            <a:r>
              <a:rPr lang="ru-RU" sz="2800" dirty="0">
                <a:latin typeface="TT2402O00"/>
              </a:rPr>
              <a:t>в законодательных актах РФ:</a:t>
            </a:r>
          </a:p>
          <a:p>
            <a:r>
              <a:rPr lang="ru-RU" sz="2800" dirty="0">
                <a:latin typeface="TT2402O00"/>
              </a:rPr>
              <a:t>1) законах РФ;</a:t>
            </a:r>
          </a:p>
          <a:p>
            <a:r>
              <a:rPr lang="ru-RU" sz="2800" dirty="0">
                <a:latin typeface="TT2402O00"/>
              </a:rPr>
              <a:t>2) нормативных актах Правительства РФ</a:t>
            </a:r>
            <a:r>
              <a:rPr lang="ru-RU" sz="2800" dirty="0" smtClean="0">
                <a:latin typeface="TT2402O00"/>
              </a:rPr>
              <a:t>.</a:t>
            </a:r>
          </a:p>
          <a:p>
            <a:endParaRPr lang="ru-RU" sz="2800" dirty="0" smtClean="0">
              <a:latin typeface="TT2402O00"/>
            </a:endParaRPr>
          </a:p>
          <a:p>
            <a:r>
              <a:rPr lang="ru-RU" sz="2800" dirty="0" smtClean="0">
                <a:latin typeface="TT2402O00"/>
              </a:rPr>
              <a:t>Согласно </a:t>
            </a:r>
            <a:r>
              <a:rPr lang="ru-RU" sz="2800" dirty="0">
                <a:latin typeface="TT2402O00"/>
              </a:rPr>
              <a:t>ст. 7 Закона «О защите прав потребителей» </a:t>
            </a:r>
            <a:r>
              <a:rPr lang="ru-RU" sz="2800" dirty="0" smtClean="0">
                <a:latin typeface="TT2402O00"/>
              </a:rPr>
              <a:t>перечень товаров </a:t>
            </a:r>
            <a:r>
              <a:rPr lang="ru-RU" sz="2800" dirty="0">
                <a:latin typeface="TT2402O00"/>
              </a:rPr>
              <a:t>(работ и услуг) утверждается </a:t>
            </a:r>
            <a:r>
              <a:rPr lang="ru-RU" sz="2800" dirty="0" smtClean="0">
                <a:latin typeface="TT2402O00"/>
              </a:rPr>
              <a:t>Правительством РФ </a:t>
            </a:r>
            <a:r>
              <a:rPr lang="ru-RU" sz="2800" dirty="0">
                <a:latin typeface="TT2402O00"/>
              </a:rPr>
              <a:t>и подлежит обязательной сертификации.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5513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836712"/>
            <a:ext cx="7772400" cy="5183088"/>
          </a:xfrm>
        </p:spPr>
        <p:txBody>
          <a:bodyPr>
            <a:normAutofit/>
          </a:bodyPr>
          <a:lstStyle/>
          <a:p>
            <a:r>
              <a:rPr lang="ru-RU" dirty="0"/>
              <a:t>Сертификат соответствия и знак соответствия, </a:t>
            </a:r>
            <a:r>
              <a:rPr lang="ru-RU" dirty="0" smtClean="0"/>
              <a:t>выданные на </a:t>
            </a:r>
            <a:r>
              <a:rPr lang="ru-RU" dirty="0"/>
              <a:t>основании проведения процедуры обязательной </a:t>
            </a:r>
            <a:r>
              <a:rPr lang="ru-RU" dirty="0" smtClean="0"/>
              <a:t>сертификации, действительны </a:t>
            </a:r>
            <a:r>
              <a:rPr lang="ru-RU" dirty="0"/>
              <a:t>на территории всей РФ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Проведением и организацией работ по обязательной </a:t>
            </a:r>
            <a:r>
              <a:rPr lang="ru-RU" dirty="0" smtClean="0"/>
              <a:t>сертификации занимается </a:t>
            </a:r>
            <a:r>
              <a:rPr lang="ru-RU" dirty="0"/>
              <a:t>специальный уполномоченный </a:t>
            </a:r>
            <a:r>
              <a:rPr lang="ru-RU" dirty="0" smtClean="0"/>
              <a:t>орган федеральной </a:t>
            </a:r>
            <a:r>
              <a:rPr lang="ru-RU" dirty="0"/>
              <a:t>исполнительной власти в сфере </a:t>
            </a:r>
            <a:r>
              <a:rPr lang="ru-RU" dirty="0" smtClean="0"/>
              <a:t>сертификации товаров</a:t>
            </a:r>
            <a:r>
              <a:rPr lang="ru-RU" dirty="0"/>
              <a:t>, работ и услуг — </a:t>
            </a:r>
            <a:r>
              <a:rPr lang="ru-RU" dirty="0" err="1" smtClean="0"/>
              <a:t>Росстандарт</a:t>
            </a:r>
            <a:r>
              <a:rPr lang="ru-RU" dirty="0"/>
              <a:t> (Федеральное агентство по техническому регулированию и </a:t>
            </a:r>
            <a:r>
              <a:rPr lang="ru-RU" dirty="0" smtClean="0"/>
              <a:t>метрологии)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6727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Добровольная сертификация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Добровольное подтверждение соответствия осуществляется по инициативе заявителя на условиях договора между заявителем и органом по сертификации. </a:t>
            </a:r>
            <a:endParaRPr lang="ru-RU" dirty="0" smtClean="0"/>
          </a:p>
          <a:p>
            <a:r>
              <a:rPr lang="ru-RU" dirty="0" smtClean="0"/>
              <a:t>Добровольное </a:t>
            </a:r>
            <a:r>
              <a:rPr lang="ru-RU" dirty="0"/>
              <a:t>подтверждение соответствия может осуществляться для установления соответствия национальным стандартам, предварительным национальным стандартам, стандартам организаций, сводам правил, системам добровольной сертификации, условиям договоров.</a:t>
            </a:r>
          </a:p>
        </p:txBody>
      </p:sp>
    </p:spTree>
    <p:extLst>
      <p:ext uri="{BB962C8B-B14F-4D97-AF65-F5344CB8AC3E}">
        <p14:creationId xmlns:p14="http://schemas.microsoft.com/office/powerpoint/2010/main" val="1507832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404664"/>
            <a:ext cx="7772400" cy="561513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Орган по сертификации:</a:t>
            </a:r>
          </a:p>
          <a:p>
            <a:r>
              <a:rPr lang="ru-RU" dirty="0"/>
              <a:t>осуществляет подтверждение соответствия объектов добровольного подтверждения соответствия;</a:t>
            </a:r>
          </a:p>
          <a:p>
            <a:r>
              <a:rPr lang="ru-RU" dirty="0"/>
              <a:t>выдает сертификаты соответствия на объекты, прошедшие добровольную сертификацию;</a:t>
            </a:r>
          </a:p>
          <a:p>
            <a:r>
              <a:rPr lang="ru-RU" dirty="0"/>
              <a:t>предоставляет заявителям право на применение знака соответствия, если применение знака соответствия предусмотрено соответствующей системой добровольной сертификации;</a:t>
            </a:r>
          </a:p>
          <a:p>
            <a:r>
              <a:rPr lang="ru-RU" dirty="0"/>
              <a:t>приостанавливает или прекращает действие выданных им сертификатов соответствия.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Система </a:t>
            </a:r>
            <a:r>
              <a:rPr lang="ru-RU" dirty="0"/>
              <a:t>добровольной сертификации может быть создана юридическим лицом и (или) индивидуальным предпринимателем или несколькими юридическими лицами и (или) индивидуальными предпринимателями.</a:t>
            </a:r>
          </a:p>
          <a:p>
            <a:r>
              <a:rPr lang="ru-RU" dirty="0"/>
              <a:t>Лицо или лица, создавшие систему добровольной сертификации, устанавливают перечень объектов, подлежащих сертификации, и их характеристик, на соответствие которым осуществляется добровольная сертификация, правила выполнения предусмотренных данной системой добровольной сертификации работ и порядок их оплаты, определяют участников данной системы добровольной сертификации. Системой добровольной сертификации может предусматриваться применение знака соответствия.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5454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539750" y="741363"/>
            <a:ext cx="2520950" cy="581025"/>
          </a:xfrm>
          <a:prstGeom prst="rect">
            <a:avLst/>
          </a:prstGeom>
          <a:solidFill>
            <a:srgbClr val="C6D9F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600" b="1" dirty="0">
                <a:latin typeface="Calibri" pitchFamily="34" charset="0"/>
                <a:cs typeface="Times New Roman" pitchFamily="18" charset="0"/>
              </a:rPr>
              <a:t>знака обращения на рынке</a:t>
            </a:r>
            <a:endParaRPr lang="ru-RU" altLang="ru-RU" sz="1600" b="1" dirty="0">
              <a:latin typeface="Calibri" pitchFamily="34" charset="0"/>
            </a:endParaRPr>
          </a:p>
        </p:txBody>
      </p:sp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484313"/>
            <a:ext cx="1584325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5150" y="1484313"/>
            <a:ext cx="1584325" cy="1471612"/>
          </a:xfrm>
        </p:spPr>
      </p:pic>
      <p:pic>
        <p:nvPicPr>
          <p:cNvPr id="7174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852738"/>
            <a:ext cx="3492500" cy="1701800"/>
          </a:xfrm>
        </p:spPr>
      </p:pic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1403350" y="260350"/>
            <a:ext cx="5759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/>
              <a:t>Изображение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35600" y="620713"/>
            <a:ext cx="3024188" cy="5810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>
                <a:latin typeface="Times New Roman" pitchFamily="18" charset="0"/>
              </a:rPr>
              <a:t>Знака соответствия</a:t>
            </a:r>
          </a:p>
          <a:p>
            <a:pPr algn="ctr">
              <a:defRPr/>
            </a:pPr>
            <a:r>
              <a:rPr lang="ru-RU" sz="1600" dirty="0">
                <a:latin typeface="Times New Roman" pitchFamily="18" charset="0"/>
              </a:rPr>
              <a:t> национальному стандарту</a:t>
            </a:r>
          </a:p>
        </p:txBody>
      </p:sp>
      <p:pic>
        <p:nvPicPr>
          <p:cNvPr id="7177" name="Picture 8" descr="знак соответствия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341438"/>
            <a:ext cx="13716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2" descr="haccpsig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573463"/>
            <a:ext cx="201612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14" descr="haccpsign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581525"/>
            <a:ext cx="170497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6"/>
          <p:cNvSpPr txBox="1"/>
          <p:nvPr/>
        </p:nvSpPr>
        <p:spPr>
          <a:xfrm>
            <a:off x="5435600" y="2492375"/>
            <a:ext cx="3024188" cy="6397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b="1" dirty="0">
                <a:latin typeface="Calibri" pitchFamily="34" charset="0"/>
              </a:rPr>
              <a:t>Знак соответствия</a:t>
            </a:r>
            <a:endParaRPr lang="ru-RU" sz="1200" b="1" dirty="0"/>
          </a:p>
          <a:p>
            <a:pPr algn="ctr">
              <a:defRPr/>
            </a:pPr>
            <a:r>
              <a:rPr lang="ru-RU" sz="1200" dirty="0"/>
              <a:t>системы добровольной сертификации</a:t>
            </a:r>
          </a:p>
          <a:p>
            <a:pPr algn="ctr">
              <a:defRPr/>
            </a:pPr>
            <a:endParaRPr lang="ru-RU" sz="1200" dirty="0"/>
          </a:p>
        </p:txBody>
      </p:sp>
      <p:sp>
        <p:nvSpPr>
          <p:cNvPr id="7181" name="Text Box 16"/>
          <p:cNvSpPr txBox="1">
            <a:spLocks noChangeArrowheads="1"/>
          </p:cNvSpPr>
          <p:nvPr/>
        </p:nvSpPr>
        <p:spPr bwMode="auto">
          <a:xfrm>
            <a:off x="5219700" y="3141663"/>
            <a:ext cx="3529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200"/>
              <a:t>В системе добровольной сертификации ХАССП-МЯСО </a:t>
            </a:r>
          </a:p>
        </p:txBody>
      </p:sp>
      <p:sp>
        <p:nvSpPr>
          <p:cNvPr id="7182" name="AutoShape 17"/>
          <p:cNvSpPr>
            <a:spLocks/>
          </p:cNvSpPr>
          <p:nvPr/>
        </p:nvSpPr>
        <p:spPr bwMode="auto">
          <a:xfrm rot="5400000">
            <a:off x="1870868" y="3104357"/>
            <a:ext cx="144463" cy="3384550"/>
          </a:xfrm>
          <a:prstGeom prst="rightBracket">
            <a:avLst>
              <a:gd name="adj" fmla="val 19523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83" name="AutoShape 18"/>
          <p:cNvSpPr>
            <a:spLocks/>
          </p:cNvSpPr>
          <p:nvPr/>
        </p:nvSpPr>
        <p:spPr bwMode="auto">
          <a:xfrm rot="5400000">
            <a:off x="6839744" y="3969544"/>
            <a:ext cx="144462" cy="3384550"/>
          </a:xfrm>
          <a:prstGeom prst="rightBracket">
            <a:avLst>
              <a:gd name="adj" fmla="val 19523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84" name="Text Box 19"/>
          <p:cNvSpPr txBox="1">
            <a:spLocks noChangeArrowheads="1"/>
          </p:cNvSpPr>
          <p:nvPr/>
        </p:nvSpPr>
        <p:spPr bwMode="auto">
          <a:xfrm>
            <a:off x="468313" y="5300663"/>
            <a:ext cx="29511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1400"/>
              <a:t>Обязательное подтверждение соответствия</a:t>
            </a:r>
          </a:p>
        </p:txBody>
      </p:sp>
      <p:sp>
        <p:nvSpPr>
          <p:cNvPr id="7185" name="Text Box 20"/>
          <p:cNvSpPr txBox="1">
            <a:spLocks noChangeArrowheads="1"/>
          </p:cNvSpPr>
          <p:nvPr/>
        </p:nvSpPr>
        <p:spPr bwMode="auto">
          <a:xfrm>
            <a:off x="5435600" y="6308725"/>
            <a:ext cx="2736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/>
          </a:p>
        </p:txBody>
      </p:sp>
      <p:sp>
        <p:nvSpPr>
          <p:cNvPr id="7186" name="Text Box 21"/>
          <p:cNvSpPr txBox="1">
            <a:spLocks noChangeArrowheads="1"/>
          </p:cNvSpPr>
          <p:nvPr/>
        </p:nvSpPr>
        <p:spPr bwMode="auto">
          <a:xfrm>
            <a:off x="5435600" y="6021388"/>
            <a:ext cx="29511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1400"/>
              <a:t>Добровольное подтверждение соответствия</a:t>
            </a:r>
          </a:p>
        </p:txBody>
      </p:sp>
    </p:spTree>
    <p:extLst>
      <p:ext uri="{BB962C8B-B14F-4D97-AF65-F5344CB8AC3E}">
        <p14:creationId xmlns:p14="http://schemas.microsoft.com/office/powerpoint/2010/main" val="290777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Arial"/>
              </a:rPr>
              <a:t>Знак обращения на рынке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449688" cy="457200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Arial"/>
              </a:rPr>
              <a:t>Знак 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обращения на рынке - обозначение, служащее для информирования приобретателей, в том числе потребителей, о соответствии выпускаемой в обращение продукции требованиям технических регламентов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;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491822"/>
            <a:ext cx="3312368" cy="4638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4495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strateg.su/templates/strateg/images/lib/znak_image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321" y="3068960"/>
            <a:ext cx="4040946" cy="4071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Arial"/>
              </a:rPr>
              <a:t>Знак соответствия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Arial"/>
              </a:rPr>
              <a:t>Знак соответствия - обозначение, служащее для информирования приобретателей, в том числе потребителей, о соответствии объекта сертификации требованиям системы добровольной сертификации или национальному стандарту;</a:t>
            </a:r>
          </a:p>
          <a:p>
            <a:endParaRPr lang="ru-RU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869160"/>
            <a:ext cx="3894385" cy="985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2086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Знаки соответствия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1266" name="Picture 2" descr="http://www.far-aerf.ru/sertifikacia/image/logo_sootvetstv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04864"/>
            <a:ext cx="3284576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436510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СИСТЕМА ДОБРОВОЛЬНОЙ СЕРТИФИКАЦИИ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АССОЦИАЦИИ РОССИЙСКИХ </a:t>
            </a:r>
            <a:r>
              <a:rPr lang="ru-RU" b="1" dirty="0" smtClean="0"/>
              <a:t>ЭКСПЕДИТОРОВ</a:t>
            </a:r>
            <a:endParaRPr lang="ru-RU" dirty="0"/>
          </a:p>
        </p:txBody>
      </p:sp>
      <p:pic>
        <p:nvPicPr>
          <p:cNvPr id="11268" name="Picture 4" descr="https://upload.wikimedia.org/wikipedia/commons/thumb/6/66/Conformit%C3%A9_Europ%C3%A9enne_%28logo%29.svg/220px-Conformit%C3%A9_Europ%C3%A9enne_%28logo%29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060848"/>
            <a:ext cx="2095500" cy="1495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571668" y="3892406"/>
            <a:ext cx="31550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Европейская маркировка </a:t>
            </a:r>
            <a:r>
              <a:rPr lang="en-US" dirty="0" smtClean="0"/>
              <a:t>CE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3822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1763A5B-7F42-4FB0-8F6A-9EFAB34243C6}" type="slidenum">
              <a:rPr lang="ru-RU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18</a:t>
            </a:fld>
            <a:endParaRPr 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276600" y="390525"/>
            <a:ext cx="2659063" cy="369888"/>
          </a:xfrm>
          <a:prstGeom prst="rect">
            <a:avLst/>
          </a:prstGeom>
          <a:solidFill>
            <a:srgbClr val="C6D9F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dirty="0">
                <a:latin typeface="+mj-lt"/>
              </a:rPr>
              <a:t>Сертификат соответствия</a:t>
            </a:r>
          </a:p>
        </p:txBody>
      </p:sp>
      <p:pic>
        <p:nvPicPr>
          <p:cNvPr id="13316" name="Picture 15" descr="Картинка 2 из 914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908050"/>
            <a:ext cx="3744913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773113" y="1557338"/>
            <a:ext cx="3743325" cy="465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r>
              <a:rPr lang="ru-RU" sz="1200" dirty="0" smtClean="0">
                <a:latin typeface="+mj-lt"/>
              </a:rPr>
              <a:t>наименование и местонахождение заявителя;</a:t>
            </a:r>
          </a:p>
          <a:p>
            <a:pPr algn="just" eaLnBrk="1" hangingPunct="1">
              <a:defRPr/>
            </a:pPr>
            <a:endParaRPr lang="ru-RU" sz="1200" dirty="0" smtClean="0">
              <a:latin typeface="+mj-lt"/>
            </a:endParaRPr>
          </a:p>
          <a:p>
            <a:pPr algn="just" eaLnBrk="1" hangingPunct="1">
              <a:defRPr/>
            </a:pPr>
            <a:r>
              <a:rPr lang="ru-RU" sz="1200" dirty="0" smtClean="0">
                <a:latin typeface="+mj-lt"/>
              </a:rPr>
              <a:t>наименование и местонахождение изготовителя продукции, прошедшей сертификацию;</a:t>
            </a:r>
          </a:p>
          <a:p>
            <a:pPr algn="just" eaLnBrk="1" hangingPunct="1">
              <a:defRPr/>
            </a:pPr>
            <a:endParaRPr lang="ru-RU" sz="1200" dirty="0" smtClean="0">
              <a:latin typeface="+mj-lt"/>
            </a:endParaRPr>
          </a:p>
          <a:p>
            <a:pPr algn="just" eaLnBrk="1" hangingPunct="1">
              <a:defRPr/>
            </a:pPr>
            <a:r>
              <a:rPr lang="ru-RU" sz="1200" dirty="0" smtClean="0">
                <a:latin typeface="+mj-lt"/>
              </a:rPr>
              <a:t>наименование и местонахождение органа по сертификации, выдавшего сертификат соответствия;</a:t>
            </a:r>
          </a:p>
          <a:p>
            <a:pPr algn="just" eaLnBrk="1" hangingPunct="1">
              <a:defRPr/>
            </a:pPr>
            <a:endParaRPr lang="ru-RU" sz="1200" dirty="0" smtClean="0">
              <a:latin typeface="+mj-lt"/>
            </a:endParaRPr>
          </a:p>
          <a:p>
            <a:pPr algn="just" eaLnBrk="1" hangingPunct="1">
              <a:defRPr/>
            </a:pPr>
            <a:r>
              <a:rPr lang="ru-RU" sz="1200" dirty="0" smtClean="0">
                <a:latin typeface="+mj-lt"/>
              </a:rPr>
              <a:t>информацию об объекте сертификации, позволяющую идентифицировать этот объект;</a:t>
            </a:r>
          </a:p>
          <a:p>
            <a:pPr algn="just" eaLnBrk="1" hangingPunct="1">
              <a:defRPr/>
            </a:pPr>
            <a:endParaRPr lang="ru-RU" sz="1200" dirty="0" smtClean="0">
              <a:latin typeface="+mj-lt"/>
            </a:endParaRPr>
          </a:p>
          <a:p>
            <a:pPr algn="just" eaLnBrk="1" hangingPunct="1">
              <a:defRPr/>
            </a:pPr>
            <a:r>
              <a:rPr lang="ru-RU" sz="1200" dirty="0" smtClean="0">
                <a:latin typeface="+mj-lt"/>
              </a:rPr>
              <a:t>наименование технического регламента, на соответствие требованиям которого проводилась сертификация;</a:t>
            </a:r>
          </a:p>
          <a:p>
            <a:pPr algn="just" eaLnBrk="1" hangingPunct="1">
              <a:defRPr/>
            </a:pPr>
            <a:endParaRPr lang="ru-RU" sz="1200" dirty="0" smtClean="0">
              <a:latin typeface="+mj-lt"/>
            </a:endParaRPr>
          </a:p>
          <a:p>
            <a:pPr algn="just" eaLnBrk="1" hangingPunct="1">
              <a:defRPr/>
            </a:pPr>
            <a:r>
              <a:rPr lang="ru-RU" sz="1200" dirty="0" smtClean="0">
                <a:latin typeface="+mj-lt"/>
              </a:rPr>
              <a:t>информацию о проведенных исследованиях (испытаниях) и измерениях;</a:t>
            </a:r>
          </a:p>
          <a:p>
            <a:pPr algn="just" eaLnBrk="1" hangingPunct="1">
              <a:defRPr/>
            </a:pPr>
            <a:endParaRPr lang="ru-RU" sz="1200" dirty="0" smtClean="0">
              <a:latin typeface="+mj-lt"/>
            </a:endParaRPr>
          </a:p>
          <a:p>
            <a:pPr algn="just" eaLnBrk="1" hangingPunct="1">
              <a:defRPr/>
            </a:pPr>
            <a:r>
              <a:rPr lang="ru-RU" sz="1200" dirty="0" smtClean="0">
                <a:latin typeface="+mj-lt"/>
              </a:rPr>
              <a:t>информацию о документах, представленных заявителем в орган по сертификации в качестве доказательств соответствия продукции требованиям технических регламентов;</a:t>
            </a:r>
          </a:p>
          <a:p>
            <a:pPr algn="just" eaLnBrk="1" hangingPunct="1">
              <a:defRPr/>
            </a:pPr>
            <a:endParaRPr lang="ru-RU" sz="1200" dirty="0" smtClean="0">
              <a:latin typeface="+mj-lt"/>
            </a:endParaRPr>
          </a:p>
          <a:p>
            <a:pPr algn="just" eaLnBrk="1" hangingPunct="1">
              <a:defRPr/>
            </a:pPr>
            <a:r>
              <a:rPr lang="ru-RU" sz="1200" dirty="0" smtClean="0">
                <a:latin typeface="+mj-lt"/>
              </a:rPr>
              <a:t>срок действия сертификата соответствия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16013" y="1143000"/>
            <a:ext cx="2735262" cy="306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dirty="0">
                <a:latin typeface="+mj-lt"/>
              </a:rPr>
              <a:t>включает в себя:</a:t>
            </a:r>
          </a:p>
        </p:txBody>
      </p:sp>
    </p:spTree>
    <p:extLst>
      <p:ext uri="{BB962C8B-B14F-4D97-AF65-F5344CB8AC3E}">
        <p14:creationId xmlns:p14="http://schemas.microsoft.com/office/powerpoint/2010/main" val="209536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42FE2DC-A733-48F1-998A-C87CE6F28667}" type="slidenum">
              <a:rPr lang="ru-RU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19</a:t>
            </a:fld>
            <a:endParaRPr 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4339" name="Picture 2" descr="Картинка 1 из 23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052513"/>
            <a:ext cx="3816350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059113" y="333375"/>
            <a:ext cx="2892425" cy="369888"/>
          </a:xfrm>
          <a:prstGeom prst="rect">
            <a:avLst/>
          </a:prstGeom>
          <a:solidFill>
            <a:srgbClr val="C6D9F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dirty="0">
                <a:latin typeface="+mn-lt"/>
              </a:rPr>
              <a:t>Декларация о соответствии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23850" y="1268413"/>
            <a:ext cx="3960813" cy="535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r>
              <a:rPr lang="ru-RU" sz="1200" dirty="0" smtClean="0">
                <a:latin typeface="+mn-lt"/>
              </a:rPr>
              <a:t>наименование и местонахождение заявителя;</a:t>
            </a:r>
          </a:p>
          <a:p>
            <a:pPr algn="just" eaLnBrk="1" hangingPunct="1">
              <a:defRPr/>
            </a:pPr>
            <a:endParaRPr lang="ru-RU" sz="1200" dirty="0" smtClean="0">
              <a:latin typeface="+mn-lt"/>
            </a:endParaRPr>
          </a:p>
          <a:p>
            <a:pPr algn="just" eaLnBrk="1" hangingPunct="1">
              <a:defRPr/>
            </a:pPr>
            <a:r>
              <a:rPr lang="ru-RU" sz="1200" dirty="0" smtClean="0">
                <a:latin typeface="+mn-lt"/>
              </a:rPr>
              <a:t>наименование и местонахождение изготовителя;</a:t>
            </a:r>
          </a:p>
          <a:p>
            <a:pPr algn="just" eaLnBrk="1" hangingPunct="1">
              <a:defRPr/>
            </a:pPr>
            <a:endParaRPr lang="ru-RU" sz="1200" dirty="0" smtClean="0">
              <a:latin typeface="+mn-lt"/>
            </a:endParaRPr>
          </a:p>
          <a:p>
            <a:pPr algn="just" eaLnBrk="1" hangingPunct="1">
              <a:defRPr/>
            </a:pPr>
            <a:r>
              <a:rPr lang="ru-RU" sz="1200" dirty="0" smtClean="0">
                <a:latin typeface="+mn-lt"/>
              </a:rPr>
              <a:t>информацию об объекте подтверждения соответствия, позволяющую идентифицировать этот объект;</a:t>
            </a:r>
          </a:p>
          <a:p>
            <a:pPr algn="just" eaLnBrk="1" hangingPunct="1">
              <a:defRPr/>
            </a:pPr>
            <a:endParaRPr lang="ru-RU" sz="1200" dirty="0" smtClean="0">
              <a:latin typeface="+mn-lt"/>
            </a:endParaRPr>
          </a:p>
          <a:p>
            <a:pPr algn="just" eaLnBrk="1" hangingPunct="1">
              <a:defRPr/>
            </a:pPr>
            <a:r>
              <a:rPr lang="ru-RU" sz="1200" dirty="0" smtClean="0">
                <a:latin typeface="+mn-lt"/>
              </a:rPr>
              <a:t>наименование технического регламента, на соответствие требованиям которого подтверждается продукция;</a:t>
            </a:r>
          </a:p>
          <a:p>
            <a:pPr algn="just" eaLnBrk="1" hangingPunct="1">
              <a:defRPr/>
            </a:pPr>
            <a:endParaRPr lang="ru-RU" sz="1200" dirty="0" smtClean="0">
              <a:latin typeface="+mn-lt"/>
            </a:endParaRPr>
          </a:p>
          <a:p>
            <a:pPr algn="just" eaLnBrk="1" hangingPunct="1">
              <a:defRPr/>
            </a:pPr>
            <a:r>
              <a:rPr lang="ru-RU" sz="1200" dirty="0" smtClean="0">
                <a:latin typeface="+mn-lt"/>
              </a:rPr>
              <a:t>указание на схему декларирования соответствия;</a:t>
            </a:r>
          </a:p>
          <a:p>
            <a:pPr algn="just" eaLnBrk="1" hangingPunct="1">
              <a:defRPr/>
            </a:pPr>
            <a:endParaRPr lang="ru-RU" sz="1200" dirty="0" smtClean="0">
              <a:latin typeface="+mn-lt"/>
            </a:endParaRPr>
          </a:p>
          <a:p>
            <a:pPr algn="just" eaLnBrk="1" hangingPunct="1">
              <a:defRPr/>
            </a:pPr>
            <a:r>
              <a:rPr lang="ru-RU" sz="1200" dirty="0" smtClean="0">
                <a:latin typeface="+mn-lt"/>
              </a:rPr>
              <a:t>заявление заявителя о безопасности продукции </a:t>
            </a:r>
          </a:p>
          <a:p>
            <a:pPr algn="just" eaLnBrk="1" hangingPunct="1">
              <a:defRPr/>
            </a:pPr>
            <a:r>
              <a:rPr lang="ru-RU" sz="1200" dirty="0" smtClean="0">
                <a:latin typeface="+mn-lt"/>
              </a:rPr>
              <a:t>при ее использовании в соответствии с целевым назначением и принятии заявителем мер по обеспечению соответствия продукции требованиям технических регламентов;</a:t>
            </a:r>
          </a:p>
          <a:p>
            <a:pPr algn="just" eaLnBrk="1" hangingPunct="1">
              <a:defRPr/>
            </a:pPr>
            <a:endParaRPr lang="ru-RU" sz="1200" dirty="0" smtClean="0">
              <a:latin typeface="+mn-lt"/>
            </a:endParaRPr>
          </a:p>
          <a:p>
            <a:pPr algn="just" eaLnBrk="1" hangingPunct="1">
              <a:defRPr/>
            </a:pPr>
            <a:r>
              <a:rPr lang="ru-RU" sz="1200" dirty="0" smtClean="0">
                <a:latin typeface="+mn-lt"/>
              </a:rPr>
              <a:t>сведения о проведенных исследованиях (испытаниях) и измерениях, сертификате системы качества, а также документах, послуживших основанием для подтверждения соответствия продукции требованиям технических регламентов;</a:t>
            </a:r>
          </a:p>
          <a:p>
            <a:pPr algn="just" eaLnBrk="1" hangingPunct="1">
              <a:defRPr/>
            </a:pPr>
            <a:endParaRPr lang="ru-RU" sz="1200" dirty="0" smtClean="0">
              <a:latin typeface="+mn-lt"/>
            </a:endParaRPr>
          </a:p>
          <a:p>
            <a:pPr eaLnBrk="1" hangingPunct="1">
              <a:defRPr/>
            </a:pPr>
            <a:r>
              <a:rPr lang="ru-RU" sz="1200" dirty="0" smtClean="0">
                <a:latin typeface="+mn-lt"/>
              </a:rPr>
              <a:t>срок действия декларации о соответствии;</a:t>
            </a:r>
          </a:p>
          <a:p>
            <a:pPr eaLnBrk="1" hangingPunct="1">
              <a:defRPr/>
            </a:pPr>
            <a:r>
              <a:rPr lang="ru-RU" sz="1200" dirty="0" smtClean="0">
                <a:latin typeface="+mn-lt"/>
              </a:rPr>
              <a:t>иные предусмотренные соответствующими техническими регламентами сведения</a:t>
            </a:r>
            <a:r>
              <a:rPr lang="ru-RU" dirty="0" smtClean="0">
                <a:latin typeface="+mn-lt"/>
              </a:rPr>
              <a:t> </a:t>
            </a:r>
            <a:endParaRPr lang="ru-RU" sz="1200" dirty="0" smtClean="0">
              <a:latin typeface="+mn-lt"/>
            </a:endParaRPr>
          </a:p>
          <a:p>
            <a:pPr algn="just" eaLnBrk="1" hangingPunct="1">
              <a:defRPr/>
            </a:pPr>
            <a:endParaRPr lang="ru-RU" sz="12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755650" y="898525"/>
            <a:ext cx="273685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dirty="0">
                <a:latin typeface="+mj-lt"/>
              </a:rPr>
              <a:t>включает в себя:</a:t>
            </a:r>
          </a:p>
        </p:txBody>
      </p:sp>
    </p:spTree>
    <p:extLst>
      <p:ext uri="{BB962C8B-B14F-4D97-AF65-F5344CB8AC3E}">
        <p14:creationId xmlns:p14="http://schemas.microsoft.com/office/powerpoint/2010/main" val="298131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Развитие </a:t>
            </a:r>
            <a:r>
              <a:rPr lang="ru-RU" dirty="0" smtClean="0"/>
              <a:t>сертификации в России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T2402O00"/>
              </a:rPr>
              <a:t>В 1992 г. </a:t>
            </a:r>
            <a:r>
              <a:rPr lang="ru-RU" sz="2800" dirty="0" smtClean="0">
                <a:latin typeface="TT2402O00"/>
              </a:rPr>
              <a:t>Закон </a:t>
            </a:r>
            <a:r>
              <a:rPr lang="ru-RU" sz="2800" dirty="0">
                <a:latin typeface="TT2402O00"/>
              </a:rPr>
              <a:t>Российской </a:t>
            </a:r>
            <a:r>
              <a:rPr lang="ru-RU" sz="2800" dirty="0" smtClean="0">
                <a:latin typeface="TT2402O00"/>
              </a:rPr>
              <a:t>Федерации «О </a:t>
            </a:r>
            <a:r>
              <a:rPr lang="ru-RU" sz="2800" dirty="0">
                <a:latin typeface="TT2402O00"/>
              </a:rPr>
              <a:t>защите прав потребителя», являющийся базой </a:t>
            </a:r>
            <a:r>
              <a:rPr lang="ru-RU" sz="2800" dirty="0" smtClean="0">
                <a:latin typeface="TT2402O00"/>
              </a:rPr>
              <a:t>сертификации продукции </a:t>
            </a:r>
            <a:r>
              <a:rPr lang="ru-RU" sz="2800" dirty="0">
                <a:latin typeface="TT2402O00"/>
              </a:rPr>
              <a:t>и услуг ГОСТ.</a:t>
            </a:r>
          </a:p>
          <a:p>
            <a:r>
              <a:rPr lang="ru-RU" sz="2800" dirty="0">
                <a:latin typeface="TT2402O00"/>
              </a:rPr>
              <a:t>В 1993 г. </a:t>
            </a:r>
            <a:r>
              <a:rPr lang="ru-RU" sz="2800" dirty="0" smtClean="0">
                <a:latin typeface="TT2402O00"/>
              </a:rPr>
              <a:t>-  </a:t>
            </a:r>
            <a:r>
              <a:rPr lang="ru-RU" sz="2800" dirty="0">
                <a:latin typeface="TT2402O00"/>
              </a:rPr>
              <a:t>Федеральный закон «О </a:t>
            </a:r>
            <a:r>
              <a:rPr lang="ru-RU" sz="2800" dirty="0" smtClean="0">
                <a:latin typeface="TT2402O00"/>
              </a:rPr>
              <a:t>сертификации продукции </a:t>
            </a:r>
            <a:r>
              <a:rPr lang="ru-RU" sz="2800" dirty="0">
                <a:latin typeface="TT2402O00"/>
              </a:rPr>
              <a:t>и услуг</a:t>
            </a:r>
            <a:r>
              <a:rPr lang="ru-RU" sz="2800" dirty="0" smtClean="0">
                <a:latin typeface="TT2402O00"/>
              </a:rPr>
              <a:t>», </a:t>
            </a:r>
            <a:r>
              <a:rPr lang="ru-RU" sz="2800" dirty="0">
                <a:latin typeface="TT2402O00"/>
              </a:rPr>
              <a:t>действующий до принятия в 2002 </a:t>
            </a:r>
            <a:r>
              <a:rPr lang="ru-RU" sz="2800" dirty="0" smtClean="0">
                <a:latin typeface="TT2402O00"/>
              </a:rPr>
              <a:t>г. Федерального </a:t>
            </a:r>
            <a:r>
              <a:rPr lang="ru-RU" sz="2800" dirty="0">
                <a:latin typeface="TT2402O00"/>
              </a:rPr>
              <a:t>закона «О техническом регулировании».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3555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133CCEE-63D2-460D-8ADA-1CB13EBA8B02}" type="slidenum">
              <a:rPr lang="ru-RU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20</a:t>
            </a:fld>
            <a:endParaRPr 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684213" y="549275"/>
            <a:ext cx="7488237" cy="366713"/>
          </a:xfrm>
          <a:prstGeom prst="rect">
            <a:avLst/>
          </a:prstGeom>
          <a:solidFill>
            <a:srgbClr val="C6D9F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latin typeface="Calibri" panose="020F0502020204030204" pitchFamily="34" charset="0"/>
              </a:rPr>
              <a:t>Схемы обязательного подтверждения соответствия</a:t>
            </a:r>
            <a:r>
              <a:rPr lang="ru-RU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468313" y="1341438"/>
            <a:ext cx="81359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sz="1600" b="1">
                <a:latin typeface="Calibri" panose="020F0502020204030204" pitchFamily="34" charset="0"/>
              </a:rPr>
              <a:t>Схемы </a:t>
            </a:r>
            <a:r>
              <a:rPr lang="ru-RU" sz="1600">
                <a:latin typeface="Calibri" panose="020F0502020204030204" pitchFamily="34" charset="0"/>
              </a:rPr>
              <a:t>- полный набор операций и условий их выполнения участниками подтверждения соответствия </a:t>
            </a: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468313" y="2205038"/>
            <a:ext cx="8351837" cy="24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sz="1600" b="1">
                <a:latin typeface="Calibri" panose="020F0502020204030204" pitchFamily="34" charset="0"/>
              </a:rPr>
              <a:t>Операции, </a:t>
            </a:r>
            <a:r>
              <a:rPr lang="ru-RU" sz="1600">
                <a:latin typeface="Calibri" panose="020F0502020204030204" pitchFamily="34" charset="0"/>
              </a:rPr>
              <a:t>необходимые для подтверждения продукции установленным требованиям:</a:t>
            </a:r>
          </a:p>
          <a:p>
            <a:pPr eaLnBrk="1" hangingPunct="1">
              <a:spcBef>
                <a:spcPct val="50000"/>
              </a:spcBef>
            </a:pPr>
            <a:endParaRPr lang="ru-RU" sz="1600">
              <a:latin typeface="Calibri" panose="020F0502020204030204" pitchFamily="34" charset="0"/>
            </a:endParaRPr>
          </a:p>
          <a:p>
            <a:pPr algn="just" eaLnBrk="1" hangingPunct="1">
              <a:buFontTx/>
              <a:buChar char="-"/>
            </a:pPr>
            <a:r>
              <a:rPr lang="ru-RU" sz="1600">
                <a:latin typeface="Calibri" panose="020F0502020204030204" pitchFamily="34" charset="0"/>
              </a:rPr>
              <a:t>  </a:t>
            </a:r>
            <a:r>
              <a:rPr lang="ru-RU" sz="1600" b="1">
                <a:latin typeface="Calibri" panose="020F0502020204030204" pitchFamily="34" charset="0"/>
              </a:rPr>
              <a:t>испытания</a:t>
            </a:r>
            <a:r>
              <a:rPr lang="ru-RU" sz="1600">
                <a:latin typeface="Calibri" panose="020F0502020204030204" pitchFamily="34" charset="0"/>
              </a:rPr>
              <a:t> (типовых образцов, партий или единиц продукции);</a:t>
            </a:r>
          </a:p>
          <a:p>
            <a:pPr eaLnBrk="1" hangingPunct="1">
              <a:buFontTx/>
              <a:buChar char="-"/>
            </a:pPr>
            <a:endParaRPr lang="ru-RU" sz="1600">
              <a:latin typeface="Calibri" panose="020F0502020204030204" pitchFamily="34" charset="0"/>
            </a:endParaRPr>
          </a:p>
          <a:p>
            <a:pPr algn="just" eaLnBrk="1" hangingPunct="1">
              <a:buFontTx/>
              <a:buChar char="-"/>
            </a:pPr>
            <a:r>
              <a:rPr lang="ru-RU" sz="1600">
                <a:latin typeface="Calibri" panose="020F0502020204030204" pitchFamily="34" charset="0"/>
              </a:rPr>
              <a:t>   </a:t>
            </a:r>
            <a:r>
              <a:rPr lang="ru-RU" sz="1600" b="1">
                <a:latin typeface="Calibri" panose="020F0502020204030204" pitchFamily="34" charset="0"/>
              </a:rPr>
              <a:t>сертификацию системы качества</a:t>
            </a:r>
            <a:r>
              <a:rPr lang="ru-RU" sz="1600">
                <a:latin typeface="Calibri" panose="020F0502020204030204" pitchFamily="34" charset="0"/>
              </a:rPr>
              <a:t> (на стадиях проектирования и производства, только производства или при окончательном контроле и испытаниях);</a:t>
            </a:r>
          </a:p>
          <a:p>
            <a:pPr eaLnBrk="1" hangingPunct="1">
              <a:buFontTx/>
              <a:buChar char="-"/>
            </a:pPr>
            <a:endParaRPr lang="ru-RU" sz="1600">
              <a:latin typeface="Calibri" panose="020F0502020204030204" pitchFamily="34" charset="0"/>
            </a:endParaRPr>
          </a:p>
          <a:p>
            <a:pPr eaLnBrk="1" hangingPunct="1">
              <a:buFontTx/>
              <a:buChar char="-"/>
            </a:pPr>
            <a:r>
              <a:rPr lang="ru-RU" sz="1600">
                <a:latin typeface="Calibri" panose="020F0502020204030204" pitchFamily="34" charset="0"/>
              </a:rPr>
              <a:t>   </a:t>
            </a:r>
            <a:r>
              <a:rPr lang="ru-RU" sz="1600" b="1">
                <a:latin typeface="Calibri" panose="020F0502020204030204" pitchFamily="34" charset="0"/>
              </a:rPr>
              <a:t>инспекционный контроль</a:t>
            </a:r>
            <a:r>
              <a:rPr lang="ru-RU" sz="1600">
                <a:latin typeface="Calibri" panose="020F0502020204030204" pitchFamily="34" charset="0"/>
              </a:rPr>
              <a:t>. </a:t>
            </a:r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1116013" y="4868863"/>
            <a:ext cx="73453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600" b="1">
                <a:latin typeface="Calibri" panose="020F0502020204030204" pitchFamily="34" charset="0"/>
              </a:rPr>
              <a:t>Виды схем обязательного подтверждения соответствия</a:t>
            </a:r>
          </a:p>
        </p:txBody>
      </p:sp>
      <p:sp>
        <p:nvSpPr>
          <p:cNvPr id="10247" name="Line 6"/>
          <p:cNvSpPr>
            <a:spLocks noChangeShapeType="1"/>
          </p:cNvSpPr>
          <p:nvPr/>
        </p:nvSpPr>
        <p:spPr bwMode="auto">
          <a:xfrm flipH="1">
            <a:off x="2124075" y="5229225"/>
            <a:ext cx="11525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8" name="Line 7"/>
          <p:cNvSpPr>
            <a:spLocks noChangeShapeType="1"/>
          </p:cNvSpPr>
          <p:nvPr/>
        </p:nvSpPr>
        <p:spPr bwMode="auto">
          <a:xfrm>
            <a:off x="5508625" y="5229225"/>
            <a:ext cx="10795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9" name="Text Box 8"/>
          <p:cNvSpPr txBox="1">
            <a:spLocks noChangeArrowheads="1"/>
          </p:cNvSpPr>
          <p:nvPr/>
        </p:nvSpPr>
        <p:spPr bwMode="auto">
          <a:xfrm>
            <a:off x="900113" y="5734050"/>
            <a:ext cx="3311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600" b="1">
                <a:latin typeface="Calibri" panose="020F0502020204030204" pitchFamily="34" charset="0"/>
              </a:rPr>
              <a:t>схемы декларирования</a:t>
            </a:r>
          </a:p>
        </p:txBody>
      </p:sp>
      <p:sp>
        <p:nvSpPr>
          <p:cNvPr id="10250" name="Text Box 9"/>
          <p:cNvSpPr txBox="1">
            <a:spLocks noChangeArrowheads="1"/>
          </p:cNvSpPr>
          <p:nvPr/>
        </p:nvSpPr>
        <p:spPr bwMode="auto">
          <a:xfrm>
            <a:off x="5795963" y="5734050"/>
            <a:ext cx="2663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600" b="1">
                <a:latin typeface="Calibri" panose="020F0502020204030204" pitchFamily="34" charset="0"/>
              </a:rPr>
              <a:t>схемы сертификации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387225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9F66477-2060-4238-B238-939C8F69BF11}" type="slidenum">
              <a:rPr lang="ru-RU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21</a:t>
            </a:fld>
            <a:endParaRPr 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8195" name="AutoShape 2"/>
          <p:cNvSpPr>
            <a:spLocks noChangeArrowheads="1"/>
          </p:cNvSpPr>
          <p:nvPr/>
        </p:nvSpPr>
        <p:spPr bwMode="auto">
          <a:xfrm>
            <a:off x="755650" y="404813"/>
            <a:ext cx="7777163" cy="503237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latin typeface="Calibri" panose="020F0502020204030204" pitchFamily="34" charset="0"/>
              </a:rPr>
              <a:t>Обязательное подтверждение соответствия</a:t>
            </a:r>
            <a:endParaRPr lang="ru-RU">
              <a:latin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00113" y="1125538"/>
            <a:ext cx="3167062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b="1">
                <a:latin typeface="Calibri" pitchFamily="34" charset="0"/>
              </a:rPr>
              <a:t>Декларирование о соответствии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64163" y="1125538"/>
            <a:ext cx="295275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b="1">
                <a:latin typeface="Calibri" pitchFamily="34" charset="0"/>
              </a:rPr>
              <a:t>Обязательная сертификация</a:t>
            </a: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684213" y="1628775"/>
            <a:ext cx="3887787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1200" b="1">
                <a:latin typeface="Calibri" panose="020F0502020204030204" pitchFamily="34" charset="0"/>
              </a:rPr>
              <a:t>две схемы декларирования:</a:t>
            </a:r>
          </a:p>
          <a:p>
            <a:pPr eaLnBrk="1" hangingPunct="1"/>
            <a:endParaRPr lang="ru-RU" sz="1200" b="1">
              <a:latin typeface="Calibri" panose="020F0502020204030204" pitchFamily="34" charset="0"/>
            </a:endParaRPr>
          </a:p>
          <a:p>
            <a:pPr eaLnBrk="1" hangingPunct="1">
              <a:buFontTx/>
              <a:buAutoNum type="arabicParenR"/>
            </a:pPr>
            <a:r>
              <a:rPr lang="ru-RU" sz="1200">
                <a:latin typeface="Calibri" panose="020F0502020204030204" pitchFamily="34" charset="0"/>
              </a:rPr>
              <a:t>принятие декларации на основании собственных доказательств;</a:t>
            </a:r>
          </a:p>
          <a:p>
            <a:pPr eaLnBrk="1" hangingPunct="1"/>
            <a:endParaRPr lang="ru-RU" sz="1200">
              <a:latin typeface="Calibri" panose="020F0502020204030204" pitchFamily="34" charset="0"/>
            </a:endParaRPr>
          </a:p>
          <a:p>
            <a:pPr eaLnBrk="1" hangingPunct="1"/>
            <a:r>
              <a:rPr lang="ru-RU" sz="1200">
                <a:latin typeface="Calibri" panose="020F0502020204030204" pitchFamily="34" charset="0"/>
              </a:rPr>
              <a:t>2)    принятие декларации на основании собственных доказательств и доказательств, полученных с участием третьей стороны (ею может быть орган по сертификации или аккредитованная испытательная лаборатория).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435600" y="1916113"/>
            <a:ext cx="3168650" cy="147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400">
                <a:latin typeface="Calibri" panose="020F0502020204030204" pitchFamily="34" charset="0"/>
              </a:rPr>
              <a:t>Основные участники сертификации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ru-RU" sz="1400">
                <a:latin typeface="Calibri" panose="020F0502020204030204" pitchFamily="34" charset="0"/>
              </a:rPr>
              <a:t>Орган по сертификации (ОС)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ru-RU" sz="1400">
                <a:latin typeface="Calibri" panose="020F0502020204030204" pitchFamily="34" charset="0"/>
              </a:rPr>
              <a:t>Испытательная лаборатория (ИЛ)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ru-RU" sz="1400">
                <a:latin typeface="Calibri" panose="020F0502020204030204" pitchFamily="34" charset="0"/>
              </a:rPr>
              <a:t>Заявитель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4525" y="5013325"/>
            <a:ext cx="1439863" cy="360363"/>
          </a:xfrm>
          <a:prstGeom prst="rect">
            <a:avLst/>
          </a:prstGeom>
          <a:solidFill>
            <a:srgbClr val="98B5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/>
              <a:t>заявитель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V="1">
            <a:off x="6300788" y="42211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5724525" y="3789363"/>
            <a:ext cx="1368425" cy="360362"/>
          </a:xfrm>
          <a:prstGeom prst="rect">
            <a:avLst/>
          </a:prstGeom>
          <a:solidFill>
            <a:srgbClr val="98B5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/>
              <a:t>ОС</a:t>
            </a:r>
          </a:p>
        </p:txBody>
      </p:sp>
      <p:sp>
        <p:nvSpPr>
          <p:cNvPr id="8203" name="Rectangle 12"/>
          <p:cNvSpPr>
            <a:spLocks noChangeArrowheads="1"/>
          </p:cNvSpPr>
          <p:nvPr/>
        </p:nvSpPr>
        <p:spPr bwMode="auto">
          <a:xfrm>
            <a:off x="7740650" y="4292600"/>
            <a:ext cx="1008063" cy="503238"/>
          </a:xfrm>
          <a:prstGeom prst="rect">
            <a:avLst/>
          </a:prstGeom>
          <a:solidFill>
            <a:srgbClr val="98B5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/>
              <a:t>ИЛ</a:t>
            </a:r>
          </a:p>
        </p:txBody>
      </p:sp>
      <p:sp>
        <p:nvSpPr>
          <p:cNvPr id="8204" name="Line 13"/>
          <p:cNvSpPr>
            <a:spLocks noChangeShapeType="1"/>
          </p:cNvSpPr>
          <p:nvPr/>
        </p:nvSpPr>
        <p:spPr bwMode="auto">
          <a:xfrm>
            <a:off x="6588125" y="422116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5" name="Line 14"/>
          <p:cNvSpPr>
            <a:spLocks noChangeShapeType="1"/>
          </p:cNvSpPr>
          <p:nvPr/>
        </p:nvSpPr>
        <p:spPr bwMode="auto">
          <a:xfrm flipH="1" flipV="1">
            <a:off x="7092950" y="3933825"/>
            <a:ext cx="6477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6" name="Line 15"/>
          <p:cNvSpPr>
            <a:spLocks noChangeShapeType="1"/>
          </p:cNvSpPr>
          <p:nvPr/>
        </p:nvSpPr>
        <p:spPr bwMode="auto">
          <a:xfrm flipH="1">
            <a:off x="7164388" y="4797425"/>
            <a:ext cx="57626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7" name="Line 16"/>
          <p:cNvSpPr>
            <a:spLocks noChangeShapeType="1"/>
          </p:cNvSpPr>
          <p:nvPr/>
        </p:nvSpPr>
        <p:spPr bwMode="auto">
          <a:xfrm flipV="1">
            <a:off x="7092950" y="4581525"/>
            <a:ext cx="57467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43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92696"/>
            <a:ext cx="7981293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8212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8640"/>
            <a:ext cx="5688632" cy="6588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13002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56792"/>
            <a:ext cx="7108677" cy="308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052736"/>
            <a:ext cx="6992777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8212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098784-F756-48D7-A987-5CDB541B41BA}" type="slidenum">
              <a:rPr lang="ru-RU"/>
              <a:pPr>
                <a:defRPr/>
              </a:pPr>
              <a:t>25</a:t>
            </a:fld>
            <a:endParaRPr lang="ru-RU"/>
          </a:p>
        </p:txBody>
      </p:sp>
      <p:graphicFrame>
        <p:nvGraphicFramePr>
          <p:cNvPr id="131074" name="Group 2"/>
          <p:cNvGraphicFramePr>
            <a:graphicFrameLocks noGrp="1"/>
          </p:cNvGraphicFramePr>
          <p:nvPr/>
        </p:nvGraphicFramePr>
        <p:xfrm>
          <a:off x="1692275" y="142875"/>
          <a:ext cx="6551613" cy="661989"/>
        </p:xfrm>
        <a:graphic>
          <a:graphicData uri="http://schemas.openxmlformats.org/drawingml/2006/table">
            <a:tbl>
              <a:tblPr/>
              <a:tblGrid>
                <a:gridCol w="2892425"/>
                <a:gridCol w="3659188"/>
              </a:tblGrid>
              <a:tr h="21031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Заявка на подтверждение соответствия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16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- выбор органа по сертификации;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- подача заявки;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- рассмотрение заявки;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-решение по заявке;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1084" name="Group 12"/>
          <p:cNvGraphicFramePr>
            <a:graphicFrameLocks noGrp="1"/>
          </p:cNvGraphicFramePr>
          <p:nvPr/>
        </p:nvGraphicFramePr>
        <p:xfrm>
          <a:off x="755650" y="1268413"/>
          <a:ext cx="7962900" cy="1787525"/>
        </p:xfrm>
        <a:graphic>
          <a:graphicData uri="http://schemas.openxmlformats.org/drawingml/2006/table">
            <a:tbl>
              <a:tblPr/>
              <a:tblGrid>
                <a:gridCol w="1990725"/>
                <a:gridCol w="1990725"/>
                <a:gridCol w="1990725"/>
                <a:gridCol w="1990725"/>
              </a:tblGrid>
              <a:tr h="5985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Оценка соответствия продукции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Оценка соответствия услуг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Оценка соответствия системы качества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Оценка соответствия персонала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9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Отбор и идентификация образцов;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Испытания образцов;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Оформление протоколов испытаний;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 проверка результата услуги;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 Оформление протокола испытаний;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Предварительная оценка системы качества по документам;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Проверка на предприятии;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Составление акта проверки;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сдача экзамена в экзаменационном центре;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Оформление протокола экзамена;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785813" y="3643313"/>
          <a:ext cx="8005764" cy="639888"/>
        </p:xfrm>
        <a:graphic>
          <a:graphicData uri="http://schemas.openxmlformats.org/drawingml/2006/table">
            <a:tbl>
              <a:tblPr/>
              <a:tblGrid>
                <a:gridCol w="2001441"/>
                <a:gridCol w="2001441"/>
                <a:gridCol w="2001441"/>
                <a:gridCol w="2001441"/>
              </a:tblGrid>
              <a:tr h="63976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Анализ результатов в органе по сертификации, отраженных в протоколе</a:t>
                      </a:r>
                      <a:endParaRPr lang="ru-RU" sz="1200" dirty="0"/>
                    </a:p>
                  </a:txBody>
                  <a:tcPr marT="45624" marB="45624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Анализ протокола обследования результата услуги</a:t>
                      </a:r>
                      <a:endParaRPr lang="ru-RU" sz="1200" dirty="0"/>
                    </a:p>
                  </a:txBody>
                  <a:tcPr marT="45624" marB="456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Анализ акта проверки системы качества в органе по сертификации</a:t>
                      </a:r>
                      <a:endParaRPr lang="ru-RU" sz="1200" dirty="0"/>
                    </a:p>
                  </a:txBody>
                  <a:tcPr marT="45624" marB="456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Утверждение протокола экзамена в органе по сертификации</a:t>
                      </a:r>
                      <a:endParaRPr lang="ru-RU" sz="1200" dirty="0"/>
                    </a:p>
                  </a:txBody>
                  <a:tcPr marT="45624" marB="456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1119" name="Group 47"/>
          <p:cNvGraphicFramePr>
            <a:graphicFrameLocks noGrp="1"/>
          </p:cNvGraphicFramePr>
          <p:nvPr/>
        </p:nvGraphicFramePr>
        <p:xfrm>
          <a:off x="827088" y="4581525"/>
          <a:ext cx="7921625" cy="925513"/>
        </p:xfrm>
        <a:graphic>
          <a:graphicData uri="http://schemas.openxmlformats.org/drawingml/2006/table">
            <a:tbl>
              <a:tblPr/>
              <a:tblGrid>
                <a:gridCol w="3471862"/>
                <a:gridCol w="1073150"/>
                <a:gridCol w="3376613"/>
              </a:tblGrid>
              <a:tr h="4683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Решение по подтверждению соответствия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Оформление сертификата соответствия, декларации о соответствии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или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Отказ в выдаче документов о подтверждении соответствия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827088" y="5876925"/>
          <a:ext cx="7993062" cy="814388"/>
        </p:xfrm>
        <a:graphic>
          <a:graphicData uri="http://schemas.openxmlformats.org/drawingml/2006/table">
            <a:tbl>
              <a:tblPr/>
              <a:tblGrid>
                <a:gridCol w="7993062"/>
              </a:tblGrid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Инспекционный контроль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Периодические проверки правильности использования сертификатов и декларации соответствия, знака обращения на рынке и знака соответствия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4" name="Прямая со стрелкой 13"/>
          <p:cNvCxnSpPr/>
          <p:nvPr/>
        </p:nvCxnSpPr>
        <p:spPr>
          <a:xfrm rot="10800000" flipV="1">
            <a:off x="2411413" y="908050"/>
            <a:ext cx="2286000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787900" y="908050"/>
            <a:ext cx="2786063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0800000" flipV="1">
            <a:off x="4140200" y="908050"/>
            <a:ext cx="571500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716463" y="908050"/>
            <a:ext cx="863600" cy="288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1427163" y="3429000"/>
            <a:ext cx="4302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>
            <a:off x="3427413" y="3429000"/>
            <a:ext cx="4302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5500688" y="3429000"/>
            <a:ext cx="4302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>
            <a:off x="7429501" y="3429000"/>
            <a:ext cx="43021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>
            <a:off x="2142332" y="4429919"/>
            <a:ext cx="2857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5400000">
            <a:off x="3571082" y="4429919"/>
            <a:ext cx="2857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5400000">
            <a:off x="5287169" y="4429919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>
            <a:off x="7001669" y="4429919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5400000">
            <a:off x="4501357" y="5658644"/>
            <a:ext cx="2857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37" name="TextBox 38"/>
          <p:cNvSpPr txBox="1">
            <a:spLocks noChangeArrowheads="1"/>
          </p:cNvSpPr>
          <p:nvPr/>
        </p:nvSpPr>
        <p:spPr bwMode="auto">
          <a:xfrm>
            <a:off x="0" y="260350"/>
            <a:ext cx="1044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>
                <a:latin typeface="Calibri" pitchFamily="34" charset="0"/>
              </a:rPr>
              <a:t>Этап 1</a:t>
            </a:r>
          </a:p>
        </p:txBody>
      </p:sp>
      <p:sp>
        <p:nvSpPr>
          <p:cNvPr id="15438" name="TextBox 39"/>
          <p:cNvSpPr txBox="1">
            <a:spLocks noChangeArrowheads="1"/>
          </p:cNvSpPr>
          <p:nvPr/>
        </p:nvSpPr>
        <p:spPr bwMode="auto">
          <a:xfrm>
            <a:off x="0" y="908050"/>
            <a:ext cx="13573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>
                <a:latin typeface="Calibri" pitchFamily="34" charset="0"/>
              </a:rPr>
              <a:t>Этап 2</a:t>
            </a:r>
          </a:p>
        </p:txBody>
      </p:sp>
      <p:sp>
        <p:nvSpPr>
          <p:cNvPr id="15439" name="TextBox 40"/>
          <p:cNvSpPr txBox="1">
            <a:spLocks noChangeArrowheads="1"/>
          </p:cNvSpPr>
          <p:nvPr/>
        </p:nvSpPr>
        <p:spPr bwMode="auto">
          <a:xfrm>
            <a:off x="0" y="3357563"/>
            <a:ext cx="9001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>
                <a:latin typeface="Calibri" pitchFamily="34" charset="0"/>
              </a:rPr>
              <a:t>Этап 3</a:t>
            </a:r>
          </a:p>
        </p:txBody>
      </p:sp>
      <p:sp>
        <p:nvSpPr>
          <p:cNvPr id="15440" name="TextBox 41"/>
          <p:cNvSpPr txBox="1">
            <a:spLocks noChangeArrowheads="1"/>
          </p:cNvSpPr>
          <p:nvPr/>
        </p:nvSpPr>
        <p:spPr bwMode="auto">
          <a:xfrm>
            <a:off x="0" y="4292600"/>
            <a:ext cx="9286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>
                <a:latin typeface="Calibri" pitchFamily="34" charset="0"/>
              </a:rPr>
              <a:t>Этап 4</a:t>
            </a:r>
          </a:p>
        </p:txBody>
      </p:sp>
      <p:sp>
        <p:nvSpPr>
          <p:cNvPr id="15441" name="TextBox 42"/>
          <p:cNvSpPr txBox="1">
            <a:spLocks noChangeArrowheads="1"/>
          </p:cNvSpPr>
          <p:nvPr/>
        </p:nvSpPr>
        <p:spPr bwMode="auto">
          <a:xfrm>
            <a:off x="0" y="5516563"/>
            <a:ext cx="1044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>
                <a:latin typeface="Calibri" pitchFamily="34" charset="0"/>
              </a:rPr>
              <a:t>Этап 5</a:t>
            </a:r>
          </a:p>
        </p:txBody>
      </p:sp>
    </p:spTree>
    <p:extLst>
      <p:ext uri="{BB962C8B-B14F-4D97-AF65-F5344CB8AC3E}">
        <p14:creationId xmlns:p14="http://schemas.microsoft.com/office/powerpoint/2010/main" val="155008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C10C30-258F-46EA-9B09-90BBBF304B3F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3075" name="AutoShape 2"/>
          <p:cNvSpPr>
            <a:spLocks noChangeArrowheads="1"/>
          </p:cNvSpPr>
          <p:nvPr/>
        </p:nvSpPr>
        <p:spPr bwMode="auto">
          <a:xfrm>
            <a:off x="323850" y="765175"/>
            <a:ext cx="3024188" cy="863600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latin typeface="Book Antiqua" pitchFamily="18" charset="0"/>
              </a:rPr>
              <a:t>Оценка соответствия</a:t>
            </a:r>
            <a:r>
              <a:rPr lang="ru-RU" altLang="ru-RU" b="1"/>
              <a:t> </a:t>
            </a:r>
          </a:p>
        </p:txBody>
      </p:sp>
      <p:sp>
        <p:nvSpPr>
          <p:cNvPr id="3076" name="Line 3"/>
          <p:cNvSpPr>
            <a:spLocks noChangeShapeType="1"/>
          </p:cNvSpPr>
          <p:nvPr/>
        </p:nvSpPr>
        <p:spPr bwMode="auto">
          <a:xfrm>
            <a:off x="3492500" y="1196975"/>
            <a:ext cx="503238" cy="0"/>
          </a:xfrm>
          <a:prstGeom prst="line">
            <a:avLst/>
          </a:prstGeom>
          <a:noFill/>
          <a:ln w="9525">
            <a:solidFill>
              <a:srgbClr val="6590C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7" name="AutoShape 4"/>
          <p:cNvSpPr>
            <a:spLocks noChangeArrowheads="1"/>
          </p:cNvSpPr>
          <p:nvPr/>
        </p:nvSpPr>
        <p:spPr bwMode="auto">
          <a:xfrm>
            <a:off x="4211638" y="404813"/>
            <a:ext cx="4537075" cy="1511300"/>
          </a:xfrm>
          <a:prstGeom prst="roundRect">
            <a:avLst>
              <a:gd name="adj" fmla="val 831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 altLang="ru-RU">
                <a:latin typeface="Book Antiqua" pitchFamily="18" charset="0"/>
              </a:rPr>
              <a:t>прямое или косвенное определение </a:t>
            </a:r>
          </a:p>
          <a:p>
            <a:pPr algn="just" eaLnBrk="1" hangingPunct="1"/>
            <a:r>
              <a:rPr lang="ru-RU" altLang="ru-RU">
                <a:latin typeface="Book Antiqua" pitchFamily="18" charset="0"/>
              </a:rPr>
              <a:t>соблюдения требований, </a:t>
            </a:r>
          </a:p>
          <a:p>
            <a:pPr algn="just" eaLnBrk="1" hangingPunct="1"/>
            <a:r>
              <a:rPr lang="ru-RU" altLang="ru-RU">
                <a:latin typeface="Book Antiqua" pitchFamily="18" charset="0"/>
              </a:rPr>
              <a:t>предъявляемых к объекту</a:t>
            </a:r>
          </a:p>
        </p:txBody>
      </p:sp>
      <p:sp>
        <p:nvSpPr>
          <p:cNvPr id="3078" name="AutoShape 5"/>
          <p:cNvSpPr>
            <a:spLocks noChangeArrowheads="1"/>
          </p:cNvSpPr>
          <p:nvPr/>
        </p:nvSpPr>
        <p:spPr bwMode="auto">
          <a:xfrm>
            <a:off x="250825" y="3573463"/>
            <a:ext cx="3168650" cy="792162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latin typeface="Book Antiqua" pitchFamily="18" charset="0"/>
              </a:rPr>
              <a:t>Подтверждение </a:t>
            </a:r>
          </a:p>
          <a:p>
            <a:pPr algn="ctr" eaLnBrk="1" hangingPunct="1"/>
            <a:r>
              <a:rPr lang="ru-RU" altLang="ru-RU" b="1">
                <a:latin typeface="Book Antiqua" pitchFamily="18" charset="0"/>
              </a:rPr>
              <a:t>соответствия</a:t>
            </a:r>
          </a:p>
        </p:txBody>
      </p:sp>
      <p:sp>
        <p:nvSpPr>
          <p:cNvPr id="3079" name="AutoShape 6"/>
          <p:cNvSpPr>
            <a:spLocks noChangeArrowheads="1"/>
          </p:cNvSpPr>
          <p:nvPr/>
        </p:nvSpPr>
        <p:spPr bwMode="auto">
          <a:xfrm>
            <a:off x="4211638" y="2781300"/>
            <a:ext cx="4608512" cy="3240088"/>
          </a:xfrm>
          <a:prstGeom prst="roundRect">
            <a:avLst>
              <a:gd name="adj" fmla="val 725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 altLang="ru-RU">
                <a:latin typeface="Book Antiqua" pitchFamily="18" charset="0"/>
              </a:rPr>
              <a:t>документальное удостоверение </a:t>
            </a:r>
          </a:p>
          <a:p>
            <a:pPr algn="just" eaLnBrk="1" hangingPunct="1"/>
            <a:r>
              <a:rPr lang="ru-RU" altLang="ru-RU">
                <a:latin typeface="Book Antiqua" pitchFamily="18" charset="0"/>
              </a:rPr>
              <a:t>соответствия продукции или иных </a:t>
            </a:r>
          </a:p>
          <a:p>
            <a:pPr algn="just" eaLnBrk="1" hangingPunct="1"/>
            <a:r>
              <a:rPr lang="ru-RU" altLang="ru-RU">
                <a:latin typeface="Book Antiqua" pitchFamily="18" charset="0"/>
              </a:rPr>
              <a:t>объектов, процессов проектирования</a:t>
            </a:r>
          </a:p>
          <a:p>
            <a:pPr algn="just" eaLnBrk="1" hangingPunct="1"/>
            <a:r>
              <a:rPr lang="ru-RU" altLang="ru-RU">
                <a:latin typeface="Book Antiqua" pitchFamily="18" charset="0"/>
              </a:rPr>
              <a:t>(включая изыскания), производства, </a:t>
            </a:r>
          </a:p>
          <a:p>
            <a:pPr algn="just" eaLnBrk="1" hangingPunct="1"/>
            <a:r>
              <a:rPr lang="ru-RU" altLang="ru-RU">
                <a:latin typeface="Book Antiqua" pitchFamily="18" charset="0"/>
              </a:rPr>
              <a:t>строительства, монтажа, наладки, </a:t>
            </a:r>
          </a:p>
          <a:p>
            <a:pPr algn="just" eaLnBrk="1" hangingPunct="1"/>
            <a:r>
              <a:rPr lang="ru-RU" altLang="ru-RU">
                <a:latin typeface="Book Antiqua" pitchFamily="18" charset="0"/>
              </a:rPr>
              <a:t>эксплуатации, хранения, перевозки, </a:t>
            </a:r>
          </a:p>
          <a:p>
            <a:pPr algn="just" eaLnBrk="1" hangingPunct="1"/>
            <a:r>
              <a:rPr lang="ru-RU" altLang="ru-RU">
                <a:latin typeface="Book Antiqua" pitchFamily="18" charset="0"/>
              </a:rPr>
              <a:t>реализации и утилизации, выполнения </a:t>
            </a:r>
          </a:p>
          <a:p>
            <a:pPr algn="just" eaLnBrk="1" hangingPunct="1"/>
            <a:r>
              <a:rPr lang="ru-RU" altLang="ru-RU">
                <a:latin typeface="Book Antiqua" pitchFamily="18" charset="0"/>
              </a:rPr>
              <a:t>работ или оказания услуг требованиям </a:t>
            </a:r>
          </a:p>
          <a:p>
            <a:pPr algn="just" eaLnBrk="1" hangingPunct="1"/>
            <a:r>
              <a:rPr lang="ru-RU" altLang="ru-RU">
                <a:latin typeface="Book Antiqua" pitchFamily="18" charset="0"/>
              </a:rPr>
              <a:t>технических регламентов, положениям </a:t>
            </a:r>
          </a:p>
          <a:p>
            <a:pPr algn="just" eaLnBrk="1" hangingPunct="1"/>
            <a:r>
              <a:rPr lang="ru-RU" altLang="ru-RU">
                <a:latin typeface="Book Antiqua" pitchFamily="18" charset="0"/>
              </a:rPr>
              <a:t>стандартов, сводов правил или </a:t>
            </a:r>
          </a:p>
          <a:p>
            <a:pPr algn="just" eaLnBrk="1" hangingPunct="1"/>
            <a:r>
              <a:rPr lang="ru-RU" altLang="ru-RU">
                <a:latin typeface="Book Antiqua" pitchFamily="18" charset="0"/>
              </a:rPr>
              <a:t>условиям договоров </a:t>
            </a:r>
          </a:p>
        </p:txBody>
      </p:sp>
      <p:sp>
        <p:nvSpPr>
          <p:cNvPr id="3080" name="Line 7"/>
          <p:cNvSpPr>
            <a:spLocks noChangeShapeType="1"/>
          </p:cNvSpPr>
          <p:nvPr/>
        </p:nvSpPr>
        <p:spPr bwMode="auto">
          <a:xfrm>
            <a:off x="3492500" y="3933825"/>
            <a:ext cx="504825" cy="0"/>
          </a:xfrm>
          <a:prstGeom prst="line">
            <a:avLst/>
          </a:prstGeom>
          <a:noFill/>
          <a:ln w="9525">
            <a:solidFill>
              <a:srgbClr val="6590C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87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F2D3B3-4A2E-41CB-BAEB-D1484B884C01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468313" y="1412875"/>
            <a:ext cx="8278812" cy="448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>
                <a:latin typeface="Book Antiqua" pitchFamily="18" charset="0"/>
              </a:rPr>
              <a:t>     удостоверения соответствия продукции, процессов проектирования (включая изыскания), производства, строительства, монтажа, наладки, эксплуатации, хранения, перевозки, реализации и утилизации, работ, услуг или иных объектов </a:t>
            </a:r>
            <a:r>
              <a:rPr lang="ru-RU" altLang="ru-RU" b="1">
                <a:latin typeface="Book Antiqua" pitchFamily="18" charset="0"/>
              </a:rPr>
              <a:t>техническим регламентам, стандартам, сводам правил, условиям договоров;</a:t>
            </a:r>
            <a:br>
              <a:rPr lang="ru-RU" altLang="ru-RU" b="1">
                <a:latin typeface="Book Antiqua" pitchFamily="18" charset="0"/>
              </a:rPr>
            </a:br>
            <a:r>
              <a:rPr lang="ru-RU" altLang="ru-RU">
                <a:latin typeface="Book Antiqua" pitchFamily="18" charset="0"/>
              </a:rPr>
              <a:t/>
            </a:r>
            <a:br>
              <a:rPr lang="ru-RU" altLang="ru-RU">
                <a:latin typeface="Book Antiqua" pitchFamily="18" charset="0"/>
              </a:rPr>
            </a:br>
            <a:r>
              <a:rPr lang="ru-RU" altLang="ru-RU">
                <a:latin typeface="Book Antiqua" pitchFamily="18" charset="0"/>
              </a:rPr>
              <a:t>     содействия приобретателям в компетентном выборе продукции, работ, услуг;</a:t>
            </a:r>
            <a:br>
              <a:rPr lang="ru-RU" altLang="ru-RU">
                <a:latin typeface="Book Antiqua" pitchFamily="18" charset="0"/>
              </a:rPr>
            </a:br>
            <a:r>
              <a:rPr lang="ru-RU" altLang="ru-RU">
                <a:latin typeface="Book Antiqua" pitchFamily="18" charset="0"/>
              </a:rPr>
              <a:t/>
            </a:r>
            <a:br>
              <a:rPr lang="ru-RU" altLang="ru-RU">
                <a:latin typeface="Book Antiqua" pitchFamily="18" charset="0"/>
              </a:rPr>
            </a:br>
            <a:r>
              <a:rPr lang="ru-RU" altLang="ru-RU">
                <a:latin typeface="Book Antiqua" pitchFamily="18" charset="0"/>
              </a:rPr>
              <a:t>     повышения конкурентоспособности продукции, работ, услуг на российском и международном рынках;</a:t>
            </a:r>
            <a:br>
              <a:rPr lang="ru-RU" altLang="ru-RU">
                <a:latin typeface="Book Antiqua" pitchFamily="18" charset="0"/>
              </a:rPr>
            </a:br>
            <a:r>
              <a:rPr lang="ru-RU" altLang="ru-RU">
                <a:latin typeface="Book Antiqua" pitchFamily="18" charset="0"/>
              </a:rPr>
              <a:t/>
            </a:r>
            <a:br>
              <a:rPr lang="ru-RU" altLang="ru-RU">
                <a:latin typeface="Book Antiqua" pitchFamily="18" charset="0"/>
              </a:rPr>
            </a:br>
            <a:r>
              <a:rPr lang="ru-RU" altLang="ru-RU">
                <a:latin typeface="Book Antiqua" pitchFamily="18" charset="0"/>
              </a:rPr>
              <a:t>     создания условий для обеспечения свободного перемещения товаров по территории Российской Федерации, а также для осуществления международного экономического, научно-технического сотрудничества и международной торговли. </a:t>
            </a:r>
          </a:p>
        </p:txBody>
      </p:sp>
      <p:sp>
        <p:nvSpPr>
          <p:cNvPr id="4100" name="AutoShape 3"/>
          <p:cNvSpPr>
            <a:spLocks noChangeArrowheads="1"/>
          </p:cNvSpPr>
          <p:nvPr/>
        </p:nvSpPr>
        <p:spPr bwMode="auto">
          <a:xfrm>
            <a:off x="611188" y="333375"/>
            <a:ext cx="7848600" cy="720725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latin typeface="Book Antiqua" pitchFamily="18" charset="0"/>
              </a:rPr>
              <a:t>Цели подтверждения соответствия</a:t>
            </a:r>
          </a:p>
        </p:txBody>
      </p:sp>
    </p:spTree>
    <p:extLst>
      <p:ext uri="{BB962C8B-B14F-4D97-AF65-F5344CB8AC3E}">
        <p14:creationId xmlns:p14="http://schemas.microsoft.com/office/powerpoint/2010/main" val="94634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задачи </a:t>
            </a:r>
            <a:r>
              <a:rPr lang="ru-RU" dirty="0"/>
              <a:t>сертификации продукции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1. Обеспечение доверия потребителя качеству </a:t>
            </a:r>
            <a:r>
              <a:rPr lang="ru-RU" dirty="0" smtClean="0"/>
              <a:t>товаров и </a:t>
            </a:r>
            <a:r>
              <a:rPr lang="ru-RU" dirty="0"/>
              <a:t>услуг.</a:t>
            </a:r>
          </a:p>
          <a:p>
            <a:r>
              <a:rPr lang="ru-RU" dirty="0"/>
              <a:t>2. Облегчение потребителю выбора необходимых </a:t>
            </a:r>
            <a:r>
              <a:rPr lang="ru-RU" dirty="0" smtClean="0"/>
              <a:t>товаров и </a:t>
            </a:r>
            <a:r>
              <a:rPr lang="ru-RU" dirty="0"/>
              <a:t>услуг.</a:t>
            </a:r>
          </a:p>
          <a:p>
            <a:r>
              <a:rPr lang="ru-RU" dirty="0"/>
              <a:t>3. Предоставление потребителю достоверной </a:t>
            </a:r>
            <a:r>
              <a:rPr lang="ru-RU" dirty="0" smtClean="0"/>
              <a:t>информации о качестве товаров и услуг.</a:t>
            </a:r>
          </a:p>
          <a:p>
            <a:r>
              <a:rPr lang="ru-RU" dirty="0" smtClean="0"/>
              <a:t>4</a:t>
            </a:r>
            <a:r>
              <a:rPr lang="ru-RU" dirty="0"/>
              <a:t>. Обеспечение защиты в конкуренции с </a:t>
            </a:r>
            <a:r>
              <a:rPr lang="ru-RU" dirty="0" smtClean="0"/>
              <a:t>несертифицированными товарами </a:t>
            </a:r>
            <a:r>
              <a:rPr lang="ru-RU" dirty="0"/>
              <a:t>и услугами.</a:t>
            </a:r>
          </a:p>
          <a:p>
            <a:r>
              <a:rPr lang="ru-RU" dirty="0"/>
              <a:t>5. Предотвращение доступа некачественной </a:t>
            </a:r>
            <a:r>
              <a:rPr lang="ru-RU" dirty="0" smtClean="0"/>
              <a:t>импортной продукции</a:t>
            </a:r>
            <a:r>
              <a:rPr lang="ru-RU" dirty="0"/>
              <a:t>.</a:t>
            </a:r>
          </a:p>
          <a:p>
            <a:r>
              <a:rPr lang="ru-RU" dirty="0"/>
              <a:t>6. Влияние на развитие научно-технического процесса.</a:t>
            </a:r>
          </a:p>
          <a:p>
            <a:r>
              <a:rPr lang="ru-RU" dirty="0"/>
              <a:t>7. Содействие росту </a:t>
            </a:r>
            <a:r>
              <a:rPr lang="ru-RU" dirty="0" err="1"/>
              <a:t>организаторско</a:t>
            </a:r>
            <a:r>
              <a:rPr lang="ru-RU" dirty="0"/>
              <a:t>-технического </a:t>
            </a:r>
            <a:r>
              <a:rPr lang="ru-RU" dirty="0" smtClean="0"/>
              <a:t>процесса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0828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548680"/>
            <a:ext cx="7772400" cy="5471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Подтверждениями соответствия являются:</a:t>
            </a:r>
          </a:p>
          <a:p>
            <a:r>
              <a:rPr lang="ru-RU" dirty="0"/>
              <a:t>1. </a:t>
            </a:r>
            <a:r>
              <a:rPr lang="ru-RU" b="1" dirty="0"/>
              <a:t>Сертификация продукции </a:t>
            </a:r>
            <a:r>
              <a:rPr lang="ru-RU" dirty="0"/>
              <a:t>— процедура, направленная </a:t>
            </a:r>
            <a:r>
              <a:rPr lang="ru-RU" dirty="0" smtClean="0"/>
              <a:t>на подтверждение </a:t>
            </a:r>
            <a:r>
              <a:rPr lang="ru-RU" dirty="0"/>
              <a:t>соответствия, благодаря которой орган </a:t>
            </a:r>
            <a:r>
              <a:rPr lang="ru-RU" dirty="0" smtClean="0"/>
              <a:t>или лицо </a:t>
            </a:r>
            <a:r>
              <a:rPr lang="ru-RU" dirty="0"/>
              <a:t>(третья сторона), независимая от изготовителя, </a:t>
            </a:r>
            <a:r>
              <a:rPr lang="ru-RU" dirty="0" smtClean="0"/>
              <a:t>продавца или </a:t>
            </a:r>
            <a:r>
              <a:rPr lang="ru-RU" dirty="0"/>
              <a:t>исполнителя (первой стороны) и потребителя или </a:t>
            </a:r>
            <a:r>
              <a:rPr lang="ru-RU" dirty="0" smtClean="0"/>
              <a:t>покупателя (второй </a:t>
            </a:r>
            <a:r>
              <a:rPr lang="ru-RU" dirty="0"/>
              <a:t>стороны), удостоверяет в письменной </a:t>
            </a:r>
            <a:r>
              <a:rPr lang="ru-RU" dirty="0" smtClean="0"/>
              <a:t>форме о </a:t>
            </a:r>
            <a:r>
              <a:rPr lang="ru-RU" dirty="0"/>
              <a:t>соответствии продукции установленным </a:t>
            </a:r>
            <a:r>
              <a:rPr lang="ru-RU" dirty="0" smtClean="0"/>
              <a:t>нормативным требованиям.</a:t>
            </a:r>
          </a:p>
          <a:p>
            <a:endParaRPr lang="ru-RU" dirty="0"/>
          </a:p>
          <a:p>
            <a:r>
              <a:rPr lang="ru-RU" dirty="0"/>
              <a:t>2. </a:t>
            </a:r>
            <a:r>
              <a:rPr lang="ru-RU" b="1" dirty="0"/>
              <a:t>Декларация продукции </a:t>
            </a:r>
            <a:r>
              <a:rPr lang="ru-RU" dirty="0"/>
              <a:t>— уведомление </a:t>
            </a:r>
            <a:r>
              <a:rPr lang="ru-RU" dirty="0" smtClean="0"/>
              <a:t>изготовителем, продавцом </a:t>
            </a:r>
            <a:r>
              <a:rPr lang="ru-RU" dirty="0"/>
              <a:t>или исполнителем в письменном виде о </a:t>
            </a:r>
            <a:r>
              <a:rPr lang="ru-RU" dirty="0" smtClean="0"/>
              <a:t>соответствии предлагаемой </a:t>
            </a:r>
            <a:r>
              <a:rPr lang="ru-RU" dirty="0"/>
              <a:t>им продукции или услуги </a:t>
            </a:r>
            <a:r>
              <a:rPr lang="ru-RU" dirty="0" smtClean="0"/>
              <a:t>необходимым нормативным </a:t>
            </a:r>
            <a:r>
              <a:rPr lang="ru-RU" dirty="0"/>
              <a:t>требованиям.</a:t>
            </a:r>
          </a:p>
        </p:txBody>
      </p:sp>
    </p:spTree>
    <p:extLst>
      <p:ext uri="{BB962C8B-B14F-4D97-AF65-F5344CB8AC3E}">
        <p14:creationId xmlns:p14="http://schemas.microsoft.com/office/powerpoint/2010/main" val="703346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Формы подтверждения соответствия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1</a:t>
            </a:r>
            <a:r>
              <a:rPr lang="ru-RU" b="1" dirty="0"/>
              <a:t>. Сертификат соответствия </a:t>
            </a:r>
            <a:r>
              <a:rPr lang="ru-RU" dirty="0"/>
              <a:t>— официальный </a:t>
            </a:r>
            <a:r>
              <a:rPr lang="ru-RU" dirty="0" smtClean="0"/>
              <a:t>документ, выданный </a:t>
            </a:r>
            <a:r>
              <a:rPr lang="ru-RU" dirty="0"/>
              <a:t>по определенным правилам системы по </a:t>
            </a:r>
            <a:r>
              <a:rPr lang="ru-RU" dirty="0" smtClean="0"/>
              <a:t>проведению процедуры </a:t>
            </a:r>
            <a:r>
              <a:rPr lang="ru-RU" dirty="0"/>
              <a:t>сертификации, обеспечивающий </a:t>
            </a:r>
            <a:r>
              <a:rPr lang="ru-RU" dirty="0" smtClean="0"/>
              <a:t>подтверждение сертифицированной </a:t>
            </a:r>
            <a:r>
              <a:rPr lang="ru-RU" dirty="0"/>
              <a:t>продукции на </a:t>
            </a:r>
            <a:r>
              <a:rPr lang="ru-RU" dirty="0" smtClean="0"/>
              <a:t>соответствие установленным </a:t>
            </a:r>
            <a:r>
              <a:rPr lang="ru-RU" dirty="0"/>
              <a:t>нормативным требованиям.</a:t>
            </a:r>
          </a:p>
          <a:p>
            <a:r>
              <a:rPr lang="ru-RU" dirty="0"/>
              <a:t>2</a:t>
            </a:r>
            <a:r>
              <a:rPr lang="ru-RU" b="1" dirty="0"/>
              <a:t>. Декларация о соответствии </a:t>
            </a:r>
            <a:r>
              <a:rPr lang="ru-RU" dirty="0"/>
              <a:t>— документ, в котором </a:t>
            </a:r>
            <a:r>
              <a:rPr lang="ru-RU" dirty="0" smtClean="0"/>
              <a:t>непосредственно изготовителем</a:t>
            </a:r>
            <a:r>
              <a:rPr lang="ru-RU" dirty="0"/>
              <a:t>, продавцом или </a:t>
            </a:r>
            <a:r>
              <a:rPr lang="ru-RU" dirty="0" smtClean="0"/>
              <a:t>исполнителем удостоверяется</a:t>
            </a:r>
            <a:r>
              <a:rPr lang="ru-RU" dirty="0"/>
              <a:t>, что предлагаемая им продукция или </a:t>
            </a:r>
            <a:r>
              <a:rPr lang="ru-RU" dirty="0" smtClean="0"/>
              <a:t>услуга полностью </a:t>
            </a:r>
            <a:r>
              <a:rPr lang="ru-RU" dirty="0"/>
              <a:t>соответствует требуемым нормам и правилам.</a:t>
            </a:r>
          </a:p>
          <a:p>
            <a:r>
              <a:rPr lang="ru-RU" dirty="0"/>
              <a:t>3</a:t>
            </a:r>
            <a:r>
              <a:rPr lang="ru-RU" b="1" dirty="0"/>
              <a:t>. Знак соответствия </a:t>
            </a:r>
            <a:r>
              <a:rPr lang="ru-RU" dirty="0"/>
              <a:t>— знак, зарегистрированный в </a:t>
            </a:r>
            <a:r>
              <a:rPr lang="ru-RU" dirty="0" smtClean="0"/>
              <a:t>строго установленном </a:t>
            </a:r>
            <a:r>
              <a:rPr lang="ru-RU" dirty="0"/>
              <a:t>порядке, определенном в данной </a:t>
            </a:r>
            <a:r>
              <a:rPr lang="ru-RU" dirty="0" smtClean="0"/>
              <a:t>системе сертификации </a:t>
            </a:r>
            <a:r>
              <a:rPr lang="ru-RU" dirty="0"/>
              <a:t>и подтверждающим полное соответствие </a:t>
            </a:r>
            <a:r>
              <a:rPr lang="ru-RU" dirty="0" smtClean="0"/>
              <a:t>маркированной знаком </a:t>
            </a:r>
            <a:r>
              <a:rPr lang="ru-RU" dirty="0"/>
              <a:t>продукции установленным </a:t>
            </a:r>
            <a:r>
              <a:rPr lang="ru-RU" dirty="0" smtClean="0"/>
              <a:t>нормативным требованиям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5523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Формы подтверждения соответствия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Подтверждение </a:t>
            </a:r>
            <a:r>
              <a:rPr lang="ru-RU" dirty="0"/>
              <a:t>соответствия на территории Российской Федерации может носить добровольный или обязательный характер.</a:t>
            </a:r>
          </a:p>
          <a:p>
            <a:pPr marL="0" indent="0">
              <a:buNone/>
            </a:pPr>
            <a:r>
              <a:rPr lang="ru-RU" b="1" dirty="0" smtClean="0"/>
              <a:t>Добровольное </a:t>
            </a:r>
            <a:r>
              <a:rPr lang="ru-RU" b="1" dirty="0"/>
              <a:t>подтверждение соответствия </a:t>
            </a:r>
            <a:r>
              <a:rPr lang="ru-RU" dirty="0"/>
              <a:t>осуществляется в форме добровольной сертификации.</a:t>
            </a:r>
          </a:p>
          <a:p>
            <a:pPr marL="0" indent="0">
              <a:buNone/>
            </a:pPr>
            <a:r>
              <a:rPr lang="ru-RU" b="1" dirty="0" smtClean="0"/>
              <a:t>Обязательное </a:t>
            </a:r>
            <a:r>
              <a:rPr lang="ru-RU" b="1" dirty="0"/>
              <a:t>подтверждение соответствия </a:t>
            </a:r>
            <a:r>
              <a:rPr lang="ru-RU" dirty="0"/>
              <a:t>осуществляется в формах:</a:t>
            </a:r>
          </a:p>
          <a:p>
            <a:r>
              <a:rPr lang="ru-RU" dirty="0"/>
              <a:t>принятия декларации о </a:t>
            </a:r>
            <a:r>
              <a:rPr lang="ru-RU" dirty="0" smtClean="0"/>
              <a:t>соответствии;</a:t>
            </a:r>
            <a:endParaRPr lang="ru-RU" dirty="0"/>
          </a:p>
          <a:p>
            <a:r>
              <a:rPr lang="ru-RU" dirty="0"/>
              <a:t>обязательной сертификации.</a:t>
            </a:r>
          </a:p>
        </p:txBody>
      </p:sp>
    </p:spTree>
    <p:extLst>
      <p:ext uri="{BB962C8B-B14F-4D97-AF65-F5344CB8AC3E}">
        <p14:creationId xmlns:p14="http://schemas.microsoft.com/office/powerpoint/2010/main" val="2604457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5292C-B6CC-4DDD-A247-0FBE9E128A9E}" type="slidenum">
              <a:rPr lang="ru-RU"/>
              <a:pPr>
                <a:defRPr/>
              </a:pPr>
              <a:t>9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71813" y="214313"/>
            <a:ext cx="2724150" cy="5810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>
                <a:latin typeface="Book Antiqua" pitchFamily="18" charset="0"/>
              </a:rPr>
              <a:t>ПОДТВЕРЖДЕНИЕ СООТВЕТСТВИЯ</a:t>
            </a:r>
          </a:p>
        </p:txBody>
      </p:sp>
      <p:sp>
        <p:nvSpPr>
          <p:cNvPr id="6148" name="TextBox 5"/>
          <p:cNvSpPr txBox="1">
            <a:spLocks noChangeArrowheads="1"/>
          </p:cNvSpPr>
          <p:nvPr/>
        </p:nvSpPr>
        <p:spPr bwMode="auto">
          <a:xfrm>
            <a:off x="1547813" y="908050"/>
            <a:ext cx="6192837" cy="244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000">
                <a:latin typeface="Calibri" pitchFamily="34" charset="0"/>
              </a:rPr>
              <a:t>Подтверждение соответствия на территории РФ носят добровольный или обязательный характер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2875" y="1428750"/>
            <a:ext cx="3643313" cy="2762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+mn-lt"/>
              </a:rPr>
              <a:t>Обязательное подтверждение соответствия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43438" y="1428750"/>
            <a:ext cx="4143375" cy="2762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+mn-lt"/>
              </a:rPr>
              <a:t>Добровольное подтверждение соответствия</a:t>
            </a:r>
          </a:p>
        </p:txBody>
      </p:sp>
      <p:sp>
        <p:nvSpPr>
          <p:cNvPr id="6151" name="TextBox 8"/>
          <p:cNvSpPr txBox="1">
            <a:spLocks noChangeArrowheads="1"/>
          </p:cNvSpPr>
          <p:nvPr/>
        </p:nvSpPr>
        <p:spPr bwMode="auto">
          <a:xfrm>
            <a:off x="2124075" y="1773238"/>
            <a:ext cx="4679950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200">
                <a:latin typeface="Calibri" pitchFamily="34" charset="0"/>
              </a:rPr>
              <a:t>Формы подтверждения соответствия</a:t>
            </a:r>
            <a:r>
              <a:rPr lang="ru-RU" altLang="ru-RU" sz="1200"/>
              <a:t> –</a:t>
            </a:r>
          </a:p>
          <a:p>
            <a:pPr algn="ctr" eaLnBrk="1" hangingPunct="1"/>
            <a:r>
              <a:rPr lang="ru-RU" altLang="ru-RU" sz="800"/>
              <a:t>это определенный порядок документального удостоверения продукции требованиям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9388" y="2349500"/>
            <a:ext cx="2016125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>
                <a:latin typeface="Calibri" pitchFamily="34" charset="0"/>
              </a:rPr>
              <a:t>Декларирование о соответствии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11413" y="2349500"/>
            <a:ext cx="2449512" cy="2746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latin typeface="+mn-lt"/>
              </a:rPr>
              <a:t>Обязательная сертификация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95963" y="2349500"/>
            <a:ext cx="3024187" cy="2746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latin typeface="+mn-lt"/>
              </a:rPr>
              <a:t>Добровольная сертификация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9388" y="3068638"/>
            <a:ext cx="2016125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latin typeface="+mn-lt"/>
              </a:rPr>
              <a:t>Декларация о соответствии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484438" y="3068638"/>
            <a:ext cx="2143125" cy="2762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latin typeface="+mn-lt"/>
              </a:rPr>
              <a:t>Сертификат соответствия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00788" y="3068638"/>
            <a:ext cx="2071687" cy="2762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latin typeface="+mn-lt"/>
              </a:rPr>
              <a:t>Сертификат соответствия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71550" y="3860800"/>
            <a:ext cx="2466975" cy="2746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+mn-lt"/>
              </a:rPr>
              <a:t>Знак обращения на рынке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80063" y="3573463"/>
            <a:ext cx="3024187" cy="6397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b="1">
                <a:latin typeface="Calibri" pitchFamily="34" charset="0"/>
              </a:rPr>
              <a:t>Знак соответствия</a:t>
            </a:r>
            <a:endParaRPr lang="ru-RU" sz="1200" b="1"/>
          </a:p>
          <a:p>
            <a:pPr algn="ctr">
              <a:defRPr/>
            </a:pPr>
            <a:r>
              <a:rPr lang="ru-RU" sz="1200"/>
              <a:t>- системы добровольной сертификации</a:t>
            </a:r>
          </a:p>
          <a:p>
            <a:pPr algn="ctr">
              <a:defRPr/>
            </a:pPr>
            <a:r>
              <a:rPr lang="ru-RU" sz="1200"/>
              <a:t>- национальному стандарту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0" y="4437063"/>
            <a:ext cx="4395788" cy="8223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sz="1200">
                <a:latin typeface="Calibri" pitchFamily="34" charset="0"/>
              </a:rPr>
              <a:t>Информирует приобретателей о соответствии объекта добровольной сертификации требованиям системы добровольной сертификации или национальному стандарту, стандарту организации или условий договора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0825" y="4437063"/>
            <a:ext cx="3786188" cy="6397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latin typeface="+mn-lt"/>
              </a:rPr>
              <a:t>Информирует  приобретателей о соответствии выпускаемой в обращение продукции требованиям технических регламентов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27538" y="5487988"/>
            <a:ext cx="4716462" cy="10048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sz="1200" b="1">
                <a:latin typeface="Calibri" pitchFamily="34" charset="0"/>
              </a:rPr>
              <a:t>Объект добровольного подтверждения соответствия</a:t>
            </a:r>
          </a:p>
          <a:p>
            <a:pPr>
              <a:defRPr/>
            </a:pPr>
            <a:r>
              <a:rPr lang="ru-RU" sz="1200">
                <a:latin typeface="Calibri" pitchFamily="34" charset="0"/>
              </a:rPr>
              <a:t>- продукция, процессы производства, эксплуатации, … и утилизации, работы и услуги, а также иные объекты, в отношении которых </a:t>
            </a:r>
            <a:r>
              <a:rPr lang="ru-RU" sz="1200" b="1">
                <a:latin typeface="Calibri" pitchFamily="34" charset="0"/>
              </a:rPr>
              <a:t>стандартами, системами добровольной сертификации и договорами устанавливаются требования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0825" y="5426075"/>
            <a:ext cx="3821113" cy="12493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sz="1200" b="1">
                <a:latin typeface="Calibri" pitchFamily="34" charset="0"/>
              </a:rPr>
              <a:t>Объект обязательного подтверждения соответствия</a:t>
            </a:r>
            <a:r>
              <a:rPr lang="ru-RU" sz="1200" b="1"/>
              <a:t> - </a:t>
            </a:r>
            <a:r>
              <a:rPr lang="ru-RU" sz="1200"/>
              <a:t>т</a:t>
            </a:r>
            <a:r>
              <a:rPr lang="ru-RU" sz="1200">
                <a:latin typeface="Calibri" pitchFamily="34" charset="0"/>
              </a:rPr>
              <a:t>олько продукция, выпускаемая в обращение на территории РФ</a:t>
            </a:r>
            <a:r>
              <a:rPr lang="ru-RU" sz="1200"/>
              <a:t>.</a:t>
            </a:r>
          </a:p>
          <a:p>
            <a:pPr>
              <a:defRPr/>
            </a:pPr>
            <a:r>
              <a:rPr lang="ru-RU" sz="1000"/>
              <a:t>Обязательное подтверждение соответствия проводится только в случаях, установленных соответствующим техническим регламентом, и исключительно на соответствие требованиям технического регламента. </a:t>
            </a:r>
          </a:p>
        </p:txBody>
      </p:sp>
      <p:cxnSp>
        <p:nvCxnSpPr>
          <p:cNvPr id="6164" name="Прямая со стрелкой 36"/>
          <p:cNvCxnSpPr>
            <a:cxnSpLocks noChangeShapeType="1"/>
          </p:cNvCxnSpPr>
          <p:nvPr/>
        </p:nvCxnSpPr>
        <p:spPr bwMode="auto">
          <a:xfrm flipH="1">
            <a:off x="2843213" y="908050"/>
            <a:ext cx="1441450" cy="504825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5" name="Прямая со стрелкой 38"/>
          <p:cNvCxnSpPr>
            <a:cxnSpLocks noChangeShapeType="1"/>
          </p:cNvCxnSpPr>
          <p:nvPr/>
        </p:nvCxnSpPr>
        <p:spPr bwMode="auto">
          <a:xfrm>
            <a:off x="4284663" y="908050"/>
            <a:ext cx="1871662" cy="433388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6" name="Прямая со стрелкой 43"/>
          <p:cNvCxnSpPr>
            <a:cxnSpLocks noChangeShapeType="1"/>
          </p:cNvCxnSpPr>
          <p:nvPr/>
        </p:nvCxnSpPr>
        <p:spPr bwMode="auto">
          <a:xfrm flipH="1">
            <a:off x="7308850" y="1700213"/>
            <a:ext cx="1588" cy="576262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7" name="Прямая со стрелкой 45"/>
          <p:cNvCxnSpPr>
            <a:cxnSpLocks noChangeShapeType="1"/>
          </p:cNvCxnSpPr>
          <p:nvPr/>
        </p:nvCxnSpPr>
        <p:spPr bwMode="auto">
          <a:xfrm flipH="1">
            <a:off x="1042988" y="1700213"/>
            <a:ext cx="649287" cy="642937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8" name="Прямая со стрелкой 48"/>
          <p:cNvCxnSpPr>
            <a:cxnSpLocks noChangeShapeType="1"/>
            <a:stCxn id="7" idx="2"/>
          </p:cNvCxnSpPr>
          <p:nvPr/>
        </p:nvCxnSpPr>
        <p:spPr bwMode="auto">
          <a:xfrm>
            <a:off x="1965325" y="1704975"/>
            <a:ext cx="735013" cy="571500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9" name="Прямая со стрелкой 63"/>
          <p:cNvCxnSpPr>
            <a:cxnSpLocks noChangeShapeType="1"/>
          </p:cNvCxnSpPr>
          <p:nvPr/>
        </p:nvCxnSpPr>
        <p:spPr bwMode="auto">
          <a:xfrm>
            <a:off x="1116013" y="3573463"/>
            <a:ext cx="719137" cy="287337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0" name="Прямая со стрелкой 65"/>
          <p:cNvCxnSpPr>
            <a:cxnSpLocks noChangeShapeType="1"/>
          </p:cNvCxnSpPr>
          <p:nvPr/>
        </p:nvCxnSpPr>
        <p:spPr bwMode="auto">
          <a:xfrm>
            <a:off x="2051050" y="4149725"/>
            <a:ext cx="0" cy="358775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1" name="Прямая со стрелкой 67"/>
          <p:cNvCxnSpPr>
            <a:cxnSpLocks noChangeShapeType="1"/>
          </p:cNvCxnSpPr>
          <p:nvPr/>
        </p:nvCxnSpPr>
        <p:spPr bwMode="auto">
          <a:xfrm flipH="1">
            <a:off x="2484438" y="3429000"/>
            <a:ext cx="719137" cy="441325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" name="Прямая со стрелкой 69"/>
          <p:cNvCxnSpPr/>
          <p:nvPr/>
        </p:nvCxnSpPr>
        <p:spPr>
          <a:xfrm rot="5400000">
            <a:off x="900907" y="2923381"/>
            <a:ext cx="2857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73" name="Прямая со стрелкой 73"/>
          <p:cNvCxnSpPr>
            <a:cxnSpLocks noChangeShapeType="1"/>
          </p:cNvCxnSpPr>
          <p:nvPr/>
        </p:nvCxnSpPr>
        <p:spPr bwMode="auto">
          <a:xfrm>
            <a:off x="3492500" y="2636838"/>
            <a:ext cx="0" cy="431800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4" name="Прямая со стрелкой 75"/>
          <p:cNvCxnSpPr>
            <a:cxnSpLocks noChangeShapeType="1"/>
          </p:cNvCxnSpPr>
          <p:nvPr/>
        </p:nvCxnSpPr>
        <p:spPr bwMode="auto">
          <a:xfrm>
            <a:off x="7308850" y="2636838"/>
            <a:ext cx="0" cy="430212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" name="Прямая со стрелкой 77"/>
          <p:cNvCxnSpPr/>
          <p:nvPr/>
        </p:nvCxnSpPr>
        <p:spPr>
          <a:xfrm rot="5400000">
            <a:off x="7201694" y="3464719"/>
            <a:ext cx="2159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76" name="Прямая со стрелкой 79"/>
          <p:cNvCxnSpPr>
            <a:cxnSpLocks noChangeShapeType="1"/>
          </p:cNvCxnSpPr>
          <p:nvPr/>
        </p:nvCxnSpPr>
        <p:spPr bwMode="auto">
          <a:xfrm>
            <a:off x="7308850" y="4221163"/>
            <a:ext cx="0" cy="215900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7" name="Прямая со стрелкой 81"/>
          <p:cNvCxnSpPr>
            <a:cxnSpLocks noChangeShapeType="1"/>
          </p:cNvCxnSpPr>
          <p:nvPr/>
        </p:nvCxnSpPr>
        <p:spPr bwMode="auto">
          <a:xfrm>
            <a:off x="7308850" y="5229225"/>
            <a:ext cx="1588" cy="287338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4" name="Прямая со стрелкой 83"/>
          <p:cNvCxnSpPr/>
          <p:nvPr/>
        </p:nvCxnSpPr>
        <p:spPr>
          <a:xfrm rot="5400000">
            <a:off x="1873250" y="5262563"/>
            <a:ext cx="35718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79" name="Line 36"/>
          <p:cNvSpPr>
            <a:spLocks noChangeShapeType="1"/>
          </p:cNvSpPr>
          <p:nvPr/>
        </p:nvSpPr>
        <p:spPr bwMode="auto">
          <a:xfrm flipH="1">
            <a:off x="1835150" y="2133600"/>
            <a:ext cx="15843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0" name="Line 37"/>
          <p:cNvSpPr>
            <a:spLocks noChangeShapeType="1"/>
          </p:cNvSpPr>
          <p:nvPr/>
        </p:nvSpPr>
        <p:spPr bwMode="auto">
          <a:xfrm>
            <a:off x="5508625" y="2133600"/>
            <a:ext cx="1223963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1" name="Line 38"/>
          <p:cNvSpPr>
            <a:spLocks noChangeShapeType="1"/>
          </p:cNvSpPr>
          <p:nvPr/>
        </p:nvSpPr>
        <p:spPr bwMode="auto">
          <a:xfrm flipH="1">
            <a:off x="4356100" y="2133600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34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127</TotalTime>
  <Words>1470</Words>
  <Application>Microsoft Office PowerPoint</Application>
  <PresentationFormat>Экран (4:3)</PresentationFormat>
  <Paragraphs>215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6" baseType="lpstr">
      <vt:lpstr>Arial</vt:lpstr>
      <vt:lpstr>Book Antiqua</vt:lpstr>
      <vt:lpstr>Calibri</vt:lpstr>
      <vt:lpstr>Cambria</vt:lpstr>
      <vt:lpstr>Franklin Gothic Book</vt:lpstr>
      <vt:lpstr>Perpetua</vt:lpstr>
      <vt:lpstr>Times New Roman</vt:lpstr>
      <vt:lpstr>TT23FEO00</vt:lpstr>
      <vt:lpstr>TT2402O00</vt:lpstr>
      <vt:lpstr>Wingdings 2</vt:lpstr>
      <vt:lpstr>Справедливость</vt:lpstr>
      <vt:lpstr>Подтверждение соответствия</vt:lpstr>
      <vt:lpstr>Развитие сертификации в России</vt:lpstr>
      <vt:lpstr>Презентация PowerPoint</vt:lpstr>
      <vt:lpstr>Презентация PowerPoint</vt:lpstr>
      <vt:lpstr>Основные задачи сертификации продукции</vt:lpstr>
      <vt:lpstr> </vt:lpstr>
      <vt:lpstr>Формы подтверждения соответствия</vt:lpstr>
      <vt:lpstr>Формы подтверждения соответствия</vt:lpstr>
      <vt:lpstr>Презентация PowerPoint</vt:lpstr>
      <vt:lpstr>Обязательная сертификация</vt:lpstr>
      <vt:lpstr> </vt:lpstr>
      <vt:lpstr>Добровольная сертификация</vt:lpstr>
      <vt:lpstr> </vt:lpstr>
      <vt:lpstr>Презентация PowerPoint</vt:lpstr>
      <vt:lpstr>Знак обращения на рынке</vt:lpstr>
      <vt:lpstr>Знак соответствия</vt:lpstr>
      <vt:lpstr>Знаки соответствия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сертификации и лицензирования</dc:title>
  <dc:creator>Елена</dc:creator>
  <cp:lastModifiedBy>Slepcova</cp:lastModifiedBy>
  <cp:revision>12</cp:revision>
  <dcterms:created xsi:type="dcterms:W3CDTF">2015-12-10T12:35:56Z</dcterms:created>
  <dcterms:modified xsi:type="dcterms:W3CDTF">2016-05-03T07:40:46Z</dcterms:modified>
</cp:coreProperties>
</file>