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8" r:id="rId4"/>
    <p:sldId id="264" r:id="rId5"/>
    <p:sldId id="265" r:id="rId6"/>
    <p:sldId id="266" r:id="rId7"/>
    <p:sldId id="267" r:id="rId8"/>
    <p:sldId id="262" r:id="rId9"/>
    <p:sldId id="257" r:id="rId10"/>
    <p:sldId id="258" r:id="rId11"/>
    <p:sldId id="259" r:id="rId12"/>
    <p:sldId id="260" r:id="rId13"/>
    <p:sldId id="26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21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30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68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8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5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22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94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5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74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8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65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5A918-4C5A-4015-B402-729B951EBA04}" type="datetimeFigureOut">
              <a:rPr lang="ru-RU" smtClean="0"/>
              <a:t>07.11.2016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9FF54-377B-4DD1-BAEF-ACC86473D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12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8%D0%BD%D0%B8%D1%81%D1%82%D0%B5%D1%80%D1%81%D1%82%D0%B2%D0%BE_%D1%8D%D0%BA%D0%BE%D0%BD%D0%BE%D0%BC%D0%B8%D1%87%D0%B5%D1%81%D0%BA%D0%BE%D0%B3%D0%BE_%D1%80%D0%B0%D0%B7%D0%B2%D0%B8%D1%82%D0%B8%D1%8F_%D0%A0%D0%BE%D1%81%D1%81%D0%B8%D0%B9%D1%81%D0%BA%D0%BE%D0%B9_%D0%A4%D0%B5%D0%B4%D0%B5%D1%80%D0%B0%D1%86%D0%B8%D0%B8" TargetMode="External"/><Relationship Id="rId2" Type="http://schemas.openxmlformats.org/officeDocument/2006/relationships/hyperlink" Target="https://ru.wikipedia.org/wiki/%D0%9C%D0%B8%D0%BD%D0%B8%D1%81%D1%82%D0%B5%D1%80%D1%81%D1%82%D0%B2%D0%BE_%D0%B7%D0%B4%D1%80%D0%B0%D0%B2%D0%BE%D0%BE%D1%85%D1%80%D0%B0%D0%BD%D0%B5%D0%BD%D0%B8%D1%8F_%D0%A0%D0%BE%D1%81%D1%81%D0%B8%D0%B9%D1%81%D0%BA%D0%BE%D0%B9_%D0%A4%D0%B5%D0%B4%D0%B5%D1%80%D0%B0%D1%86%D0%B8%D0%B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A4%D0%B5%D0%B4%D0%B5%D1%80%D0%B0%D0%BB%D1%8C%D0%BD%D0%B0%D1%8F_%D0%B0%D0%BD%D1%82%D0%B8%D0%BC%D0%BE%D0%BD%D0%BE%D0%BF%D0%BE%D0%BB%D1%8C%D0%BD%D0%B0%D1%8F_%D1%81%D0%BB%D1%83%D0%B6%D0%B1%D0%B0" TargetMode="External"/><Relationship Id="rId4" Type="http://schemas.openxmlformats.org/officeDocument/2006/relationships/hyperlink" Target="https://ru.wikipedia.org/wiki/%D0%9C%D0%B8%D0%BD%D0%B8%D1%81%D1%82%D0%B5%D1%80%D1%81%D1%82%D0%B2%D0%BE_%D0%BF%D1%80%D0%BE%D0%BC%D1%8B%D1%88%D0%BB%D0%B5%D0%BD%D0%BD%D0%BE%D1%81%D1%82%D0%B8_%D0%B8_%D1%82%D0%BE%D1%80%D0%B3%D0%BE%D0%B2%D0%BB%D0%B8_%D0%A0%D0%BE%D1%81%D1%81%D0%B8%D0%B9%D1%81%D0%BA%D0%BE%D0%B9_%D0%A4%D0%B5%D0%B4%D0%B5%D1%80%D0%B0%D1%86%D0%B8%D0%B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Федеральная служба по надзору в сфере защиты прав потребителей и благополучия человека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Роспотребнадзор</a:t>
            </a:r>
            <a:r>
              <a:rPr lang="ru-RU" dirty="0" smtClean="0"/>
              <a:t> </a:t>
            </a:r>
          </a:p>
          <a:p>
            <a:r>
              <a:rPr lang="ru-RU" dirty="0" smtClean="0"/>
              <a:t>(ранее Санэпиднадзор)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39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8" y="309093"/>
            <a:ext cx="11320530" cy="6130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Федеральная </a:t>
            </a:r>
            <a:r>
              <a:rPr lang="ru-RU" dirty="0"/>
              <a:t>служба по труду и занятости находится в ведении Министерства труда и социальной защиты Российской </a:t>
            </a:r>
            <a:r>
              <a:rPr lang="ru-RU" dirty="0" smtClean="0"/>
              <a:t>Федерации</a:t>
            </a:r>
            <a:r>
              <a:rPr lang="ru-RU" dirty="0"/>
              <a:t>.    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Осуществляет</a:t>
            </a:r>
            <a:r>
              <a:rPr lang="ru-RU" dirty="0"/>
              <a:t> следующие </a:t>
            </a:r>
            <a:r>
              <a:rPr lang="ru-RU" dirty="0" smtClean="0"/>
              <a:t>полномочия за</a:t>
            </a:r>
            <a:r>
              <a:rPr lang="ru-RU" dirty="0"/>
              <a:t> соблюдением</a:t>
            </a:r>
            <a:r>
              <a:rPr lang="ru-RU" dirty="0" smtClean="0"/>
              <a:t>:</a:t>
            </a:r>
          </a:p>
          <a:p>
            <a:pPr marL="0" indent="0" algn="just">
              <a:buNone/>
            </a:pPr>
            <a:r>
              <a:rPr lang="ru-RU" dirty="0" smtClean="0"/>
              <a:t>1.работодателями</a:t>
            </a:r>
            <a:r>
              <a:rPr lang="ru-RU" dirty="0"/>
              <a:t>   трудового   законодательства   и  иных нормативных  правовых  актов,  содержащих  нормы  трудового  права, посредством   проверок,   обследований,   выдачи  обязательных  для исполнения   предписаний   об   устранении  нарушений,  составления протоколов   об   административных   правонарушениях   в   пределах полномочий,    подготовки    других   материалов   (документов)   о привлечении виновных    к    ответственности   в   соответствии   с федеральными  законами  и  иными  нормативными   правовыми   актами Российской Федерации; </a:t>
            </a:r>
          </a:p>
        </p:txBody>
      </p:sp>
    </p:spTree>
    <p:extLst>
      <p:ext uri="{BB962C8B-B14F-4D97-AF65-F5344CB8AC3E}">
        <p14:creationId xmlns:p14="http://schemas.microsoft.com/office/powerpoint/2010/main" val="3875166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2848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2. </a:t>
            </a:r>
            <a:r>
              <a:rPr lang="ru-RU" dirty="0"/>
              <a:t>установленного порядка расследования и учета несчастных случаев на производстве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3.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органами государственной власти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РФ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переданного полномочия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по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осуществлению    социальных    выплат   гражданам,  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в установленном  порядке  безработными, с правом проведения проверок, выдачи   обязательных  для  исполнения  предписаний  об  устранении нарушений   законодательства   о   занятости   населения   в  части государственных  гарантий социальной поддержки безработных граждан, о  привлечении  виновных  лиц  к  ответственности  в соответствии с законодательством Российской Федерации, об отстранении от должности должностных   лиц   органов  и  государственных  учреждений  службы занятости населения субъектов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Федерации;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  надзор и контроль за нормативно-правовым регулированием,   осуществляемым  органами  государственной  власти субъектов Российской Федерации в части социальных выплат гражданам, признанным   в   установленном   порядке  безработными,  с  выдачей обязательных для исполнения предписаний;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40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8941"/>
            <a:ext cx="10868696" cy="6310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осуществляет  надзор  и  контроль  за реализацией прав работников  на  получение  обеспечения по обязательному социальному страхованию    от    несчастных    случаев    на   производстве   и профессиональных заболеваний, а также за назначением, исчислением и выплатой  пособий  по  временной нетрудоспособности за счет средств работодателей;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6.Осуществляет контроль за 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прохождением   гражданами   альтернативной  гражданской службы и увольнением с нее;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7.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порядком  установления степени утраты профессиональной трудоспособности  в результате несчастных случаев на производстве и профессиональных заболеваний;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8.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деятельностью   органов   опеки   и   попечительства  в отношении   совершеннолетних   недееспособных   или   не  полностью дееспособных граждан;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922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625913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1215"/>
              </a:spcBef>
              <a:spcAft>
                <a:spcPts val="1215"/>
              </a:spcAft>
              <a:buNone/>
            </a:pP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9.информирование  и  консультирование   работодателей   и работников  по  вопросам  соблюдения  трудового  законодательства и нормативных правовых актов, содержащих нормы трудового права;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215"/>
              </a:spcBef>
              <a:spcAft>
                <a:spcPts val="1215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обобщение практики применения и анализ причин нарушений трудового законодательства и нормативных правовых актов, содержащих нормы    трудового    права,   законодательства   о   занятости   и альтернативной   гражданской    службе,    а    также    подготовку соответствующих предложений по их совершенствованию;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215"/>
              </a:spcBef>
              <a:spcAft>
                <a:spcPts val="1215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состояния и причин производственного травматизма и разработку предложений по его профилактике;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7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62720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effectLst/>
              </a:rPr>
              <a:t>	Федеральной службе передана часть функций </a:t>
            </a:r>
            <a:r>
              <a:rPr lang="ru-RU" dirty="0" smtClean="0">
                <a:effectLst/>
                <a:hlinkClick r:id="rId2" tooltip="Министерство здравоохранения Российской Федерации"/>
              </a:rPr>
              <a:t>Министерства здравоохранения Российской Федерации</a:t>
            </a:r>
            <a:r>
              <a:rPr lang="ru-RU" dirty="0" smtClean="0">
                <a:effectLst/>
              </a:rPr>
              <a:t>, </a:t>
            </a:r>
            <a:r>
              <a:rPr lang="ru-RU" dirty="0" smtClean="0">
                <a:effectLst/>
                <a:hlinkClick r:id="rId3" tooltip="Министерство экономического развития Российской Федерации"/>
              </a:rPr>
              <a:t>Министерства экономического развития</a:t>
            </a:r>
            <a:r>
              <a:rPr lang="ru-RU" dirty="0" smtClean="0">
                <a:effectLst/>
              </a:rPr>
              <a:t> и </a:t>
            </a:r>
            <a:r>
              <a:rPr lang="ru-RU" dirty="0" smtClean="0">
                <a:effectLst/>
                <a:hlinkClick r:id="rId4" tooltip="Министерство промышленности и торговли Российской Федерации"/>
              </a:rPr>
              <a:t>торговли Российской Федерации</a:t>
            </a:r>
            <a:r>
              <a:rPr lang="ru-RU" dirty="0" smtClean="0">
                <a:effectLst/>
              </a:rPr>
              <a:t>, </a:t>
            </a:r>
            <a:r>
              <a:rPr lang="ru-RU" dirty="0" smtClean="0">
                <a:effectLst/>
                <a:hlinkClick r:id="rId5" tooltip="Федеральная антимонопольная служба"/>
              </a:rPr>
              <a:t>Министерства по антимонопольной политике Российской Федерации</a:t>
            </a:r>
            <a:r>
              <a:rPr lang="ru-RU" dirty="0" smtClean="0">
                <a:effectLst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effectLst/>
              </a:rPr>
              <a:t>	Федеральная служба осуществляет свою деятельность согласно Постановлению Правительства Российской Федерации от 6 апреля 2004 г. № 154 «Вопросы Федеральной службы по надзору в сфере защиты прав потребителей и благополучия человека» и на основании «Положения о Федеральной службе по надзору в сфере защиты прав потребителей и благополучия человека», утверждённого Постановлением Правительства Российской Федерации от 30 июня 2004 г. № 322.</a:t>
            </a:r>
          </a:p>
          <a:p>
            <a:pPr marL="0" indent="0" algn="just">
              <a:buNone/>
            </a:pPr>
            <a:r>
              <a:rPr lang="ru-RU" dirty="0" smtClean="0">
                <a:effectLst/>
              </a:rPr>
              <a:t>	Федеральная служба является уполномоченным федеральным органом исполнительной власти, осуществляющим функции по контролю и надзору в сфере обеспечения санитарно-эпидемиологического благополучия населения Российской Федерации, защиты прав потребителей на потребительском </a:t>
            </a:r>
            <a:r>
              <a:rPr lang="ru-RU" dirty="0" smtClean="0">
                <a:effectLst/>
              </a:rPr>
              <a:t>рынке.</a:t>
            </a:r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684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243"/>
            <a:ext cx="10515600" cy="5866720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200" dirty="0" smtClean="0">
                <a:solidFill>
                  <a:prstClr val="black"/>
                </a:solidFill>
              </a:rPr>
              <a:t>	</a:t>
            </a:r>
            <a:r>
              <a:rPr lang="ru-RU" dirty="0" smtClean="0">
                <a:solidFill>
                  <a:prstClr val="black"/>
                </a:solidFill>
              </a:rPr>
              <a:t>Правовые </a:t>
            </a:r>
            <a:r>
              <a:rPr lang="ru-RU" dirty="0">
                <a:solidFill>
                  <a:prstClr val="black"/>
                </a:solidFill>
              </a:rPr>
              <a:t>основы деятельности Федеральной службы установлены федеральными законами «О санитарно-эпидемиологическом благополучии населения», «О защите прав потребителей», другими нормативными правовыми актами Российской Федерации.</a:t>
            </a:r>
          </a:p>
          <a:p>
            <a:pPr marL="0" lvl="0" indent="0" algn="just">
              <a:buNone/>
            </a:pPr>
            <a:r>
              <a:rPr lang="ru-RU" dirty="0">
                <a:solidFill>
                  <a:prstClr val="black"/>
                </a:solidFill>
              </a:rPr>
              <a:t>	Федеральная служба осуществляет свою деятельность непосредственно и через свои территориальные органы во взаимодействии с другими федеральными органами исполнительной власти, органами исполнительной власти субъектов Российской Федерации и иными организациями.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1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699"/>
            <a:ext cx="10515600" cy="6233374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Федеральная служба по надзору в сфере защиты прав потребителей и благополучия человека (</a:t>
            </a:r>
            <a:r>
              <a:rPr lang="ru-RU" dirty="0" err="1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Роспотребнадзор</a:t>
            </a: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является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защиты прав потребителей, разработке и утверждению государственных санитарно-эпидемиологических правил и гигиенических нормативов, а также по организации и осуществлению федерального государственного санитарно-эпидемиологического надзора и федерального государственного надзора в области защиты прав потребителей.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3"/>
            <a:ext cx="10515600" cy="652958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Руководство деятельностью Федеральной службы по надзору в сфере защиты прав потребителей и благополучия человека осуществляет Правительство Российской Федерации.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Федеральная служба по надзору в сфере защиты прав потребителей и благополучия человека осуществляет следующие полномочия: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 надзор и контроль за исполнением обязательных требований законодательства Российской Федерации в области обеспечения санитарно-эпидемиологического благополучия населения, защиты прав потребителей и в области потребительского рынка, в том числе: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санитарно-эпидемиологический надзор за соблюдением санитарного законодательства;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надзор за соблюдением законов и иных нормативных правовых актов Российской Федерации, регулирующих отношения в области защиты прав потребителей;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надзор за соблюдением правил продажи отдельных предусмотренных законодательством Российской Федерации видов товаров;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719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594514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федеральный государственный надзор за качеством и безопасностью муки, макаронных и хлебобулочных изделий при ввозе (вывозе) указанной продукции на территорию Российской Федерации;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государственный контроль за соблюдением требований о включении информации о классе энергетической эффективности товара, иной обязательной информации об энергетической эффективности в техническую документацию, прилагаемую к товару, в его маркировку, нанесении такой информации на его этикетку, а также правил включения (нанесения) указанной информации;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государственный контроль за соответствием информационной продукции, реализуемой потребителям, требованиям законодательства Российской Федерации в сфере защиты детей от информации, причиняющей вред их здоровью и (или) развитию, в части указания в сопроводительных документах на информационную продукцию сведений, полученных в результате классификации информационной продукции, а также размещения в соответствии с указанными сведениями знака информационной продукции с соблюдением требований технических регламентов;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 в соответствии с законодательством Российской Федерации лицензирование отдельных видов деятельности, отнесенных к компетенции Службы;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осуществляет прием и учет уведомлений о начале осуществления юридическими лицами и индивидуальными предпринимателями отдельных видов работ и услуг по перечню, утвержденному Правительством Российской Федерации, за исключением уведомлений, представляемых юридическими лицами и индивидуальными предпринимателями, осуществляющими деятельность на территориях, подлежащих обслуживанию Федеральным медико-биологическим агентством;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устанавливает критерии существенного ухудшения качества питьевой воды, горячей воды;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ru-RU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устанавливает перечень показателей, по которым осуществляется производственный контроль качества питьевой воды, горячей воды, и требования к установлению частоты отбора проб воды;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4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659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Регистрирует: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885645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впервые внедряемые в производство и ранее не использовавшиеся химические, биологические вещества и изготовляемые на их основе препараты, потенциально опасные для человека (кроме лекарственных средств);</a:t>
            </a: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отдельные виды продукции, представляющие потенциальную опасность для человека (кроме лекарственных средств);</a:t>
            </a: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отдельные виды продукции, в том числе пищевые продукты, впервые ввозимые на территорию Российской Федерации;</a:t>
            </a:r>
            <a:endParaRPr lang="ru-RU" sz="2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лиц, пострадавших от радиационного воздействия и подвергшихся радиационному облучению в результате чернобыльской и других радиационных катастроф и инцидентов;</a:t>
            </a: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товары в случае, если они включены в раздел II Единого перечня товаров, подлежащих санитарно-эпидемиологическому надзору (контролю) на таможенной границе и таможенной территории Таможенного союза, а также в случаях, предусмотренных техническими регламентами Таможенного союза;</a:t>
            </a: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устанавливает причины и выявляет условия возникновения и распространения инфекционных заболеваний и массовых неинфекционных заболеваний (отравлений);</a:t>
            </a: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ru-RU" sz="2900" dirty="0" smtClean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информирует органы государственной власти Российской Федерации, органы государственной власти субъектов Российской Федерации, органы местного самоуправления и население о санитарно-эпидемиологической обстановке и о принимаемых мерах по обеспечению санитарно-эпидемиологического благополучия населения;</a:t>
            </a: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99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747" y="2284077"/>
            <a:ext cx="10515600" cy="1325563"/>
          </a:xfrm>
        </p:spPr>
        <p:txBody>
          <a:bodyPr/>
          <a:lstStyle/>
          <a:p>
            <a:r>
              <a:rPr lang="ru-RU" b="1" dirty="0" smtClean="0"/>
              <a:t>Федеральная служба по труду и занятости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134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183"/>
            <a:ext cx="10515600" cy="6220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Правительство </a:t>
            </a:r>
            <a:r>
              <a:rPr lang="ru-RU" dirty="0"/>
              <a:t>Российской Федерации Постановление от 30 июня 2004 г. № 324 об утверждении положения о Федеральной службе по труду и </a:t>
            </a:r>
            <a:r>
              <a:rPr lang="ru-RU" dirty="0" smtClean="0"/>
              <a:t>занятости (от </a:t>
            </a:r>
            <a:r>
              <a:rPr lang="ru-RU" dirty="0"/>
              <a:t>09.08.2013 г. N 683; от 02.11.2013 г. N 988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Федеральная </a:t>
            </a:r>
            <a:r>
              <a:rPr lang="ru-RU" dirty="0"/>
              <a:t>служба по труду и занятости (</a:t>
            </a:r>
            <a:r>
              <a:rPr lang="ru-RU" dirty="0" err="1"/>
              <a:t>Роструд</a:t>
            </a:r>
            <a:r>
              <a:rPr lang="ru-RU" dirty="0"/>
              <a:t>) является федеральным  органом  исполнительной власти, осуществляющим функции по  контролю  и  надзору  в  сфере труда, занятости, альтернативной гражданской   службы   и   социальной  защиты  населения,  оказанию государственных  услуг  в  сфере  содействия  занятости населения и защиты   от   безработицы,   трудовой   миграции  и  урегулирования коллективных  трудовых споров, а также по предоставлению социальных гарантий,  установленных законодательством Российской Федерации для социально незащищенных категорий граждан.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4766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460</Words>
  <Application>Microsoft Office PowerPoint</Application>
  <PresentationFormat>Широкоэкранный</PresentationFormat>
  <Paragraphs>47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Федеральная служба по надзору в сфере защиты прав потребителей и благополучия человека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Регистрирует:</vt:lpstr>
      <vt:lpstr>Федеральная служба по труду и занятости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труду и занятости</dc:title>
  <dc:creator>Comp</dc:creator>
  <cp:lastModifiedBy>Анна Васильева</cp:lastModifiedBy>
  <cp:revision>7</cp:revision>
  <dcterms:created xsi:type="dcterms:W3CDTF">2015-10-27T11:55:08Z</dcterms:created>
  <dcterms:modified xsi:type="dcterms:W3CDTF">2016-11-07T13:23:16Z</dcterms:modified>
</cp:coreProperties>
</file>