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29"/>
  </p:notesMasterIdLst>
  <p:handoutMasterIdLst>
    <p:handoutMasterId r:id="rId30"/>
  </p:handoutMasterIdLst>
  <p:sldIdLst>
    <p:sldId id="302" r:id="rId2"/>
    <p:sldId id="303" r:id="rId3"/>
    <p:sldId id="351" r:id="rId4"/>
    <p:sldId id="345" r:id="rId5"/>
    <p:sldId id="346" r:id="rId6"/>
    <p:sldId id="304" r:id="rId7"/>
    <p:sldId id="305" r:id="rId8"/>
    <p:sldId id="347" r:id="rId9"/>
    <p:sldId id="306" r:id="rId10"/>
    <p:sldId id="307" r:id="rId11"/>
    <p:sldId id="349" r:id="rId12"/>
    <p:sldId id="308" r:id="rId13"/>
    <p:sldId id="309" r:id="rId14"/>
    <p:sldId id="310" r:id="rId15"/>
    <p:sldId id="311" r:id="rId16"/>
    <p:sldId id="312" r:id="rId17"/>
    <p:sldId id="314" r:id="rId18"/>
    <p:sldId id="313" r:id="rId19"/>
    <p:sldId id="353" r:id="rId20"/>
    <p:sldId id="354" r:id="rId21"/>
    <p:sldId id="355" r:id="rId22"/>
    <p:sldId id="356" r:id="rId23"/>
    <p:sldId id="357" r:id="rId24"/>
    <p:sldId id="358" r:id="rId25"/>
    <p:sldId id="359" r:id="rId26"/>
    <p:sldId id="360" r:id="rId27"/>
    <p:sldId id="352" r:id="rId2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9" autoAdjust="0"/>
    <p:restoredTop sz="94660"/>
  </p:normalViewPr>
  <p:slideViewPr>
    <p:cSldViewPr snapToGrid="0">
      <p:cViewPr varScale="1">
        <p:scale>
          <a:sx n="68" d="100"/>
          <a:sy n="68" d="100"/>
        </p:scale>
        <p:origin x="1290" y="72"/>
      </p:cViewPr>
      <p:guideLst>
        <p:guide orient="horz" pos="2160"/>
        <p:guide pos="312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852D25-3C47-4C14-9F58-A9491D4B0840}" type="datetimeFigureOut">
              <a:rPr lang="ru-RU" smtClean="0"/>
              <a:pPr/>
              <a:t>15.02.2022</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D69DF-6BAB-4E2E-AE98-8C27597724EE}" type="slidenum">
              <a:rPr lang="ru-RU" smtClean="0"/>
              <a:pPr/>
              <a:t>‹#›</a:t>
            </a:fld>
            <a:endParaRPr lang="ru-RU"/>
          </a:p>
        </p:txBody>
      </p:sp>
    </p:spTree>
    <p:extLst>
      <p:ext uri="{BB962C8B-B14F-4D97-AF65-F5344CB8AC3E}">
        <p14:creationId xmlns:p14="http://schemas.microsoft.com/office/powerpoint/2010/main" val="42554773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3C6C8-102B-458A-9DD5-97E8A3B7F5BC}" type="datetimeFigureOut">
              <a:rPr lang="ru-RU" smtClean="0"/>
              <a:pPr/>
              <a:t>15.02.2022</a:t>
            </a:fld>
            <a:endParaRPr lang="ru-RU"/>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15F09-4C6A-4C86-B31A-C7B45C5EA32D}" type="slidenum">
              <a:rPr lang="ru-RU" smtClean="0"/>
              <a:pPr/>
              <a:t>‹#›</a:t>
            </a:fld>
            <a:endParaRPr lang="ru-RU"/>
          </a:p>
        </p:txBody>
      </p:sp>
    </p:spTree>
    <p:extLst>
      <p:ext uri="{BB962C8B-B14F-4D97-AF65-F5344CB8AC3E}">
        <p14:creationId xmlns:p14="http://schemas.microsoft.com/office/powerpoint/2010/main" val="21610248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9744880-3437-4F1A-9846-D3F15839EDF0}" type="datetime1">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A8EFB5-E334-4451-B662-DA10D93B3309}" type="slidenum">
              <a:rPr lang="ru-RU" smtClean="0"/>
              <a:pPr/>
              <a:t>‹#›</a:t>
            </a:fld>
            <a:endParaRPr lang="ru-RU"/>
          </a:p>
        </p:txBody>
      </p:sp>
    </p:spTree>
    <p:extLst>
      <p:ext uri="{BB962C8B-B14F-4D97-AF65-F5344CB8AC3E}">
        <p14:creationId xmlns:p14="http://schemas.microsoft.com/office/powerpoint/2010/main" val="72394856"/>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8BD261-85BA-4899-BF7A-8C6CCF04017C}" type="datetime1">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A8EFB5-E334-4451-B662-DA10D93B3309}" type="slidenum">
              <a:rPr lang="ru-RU" smtClean="0"/>
              <a:pPr/>
              <a:t>‹#›</a:t>
            </a:fld>
            <a:endParaRPr lang="ru-RU"/>
          </a:p>
        </p:txBody>
      </p:sp>
    </p:spTree>
    <p:extLst>
      <p:ext uri="{BB962C8B-B14F-4D97-AF65-F5344CB8AC3E}">
        <p14:creationId xmlns:p14="http://schemas.microsoft.com/office/powerpoint/2010/main" val="311891304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9A17982-7914-46A6-B225-8664B5BA9D0C}" type="datetime1">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A8EFB5-E334-4451-B662-DA10D93B3309}" type="slidenum">
              <a:rPr lang="ru-RU" smtClean="0"/>
              <a:pPr/>
              <a:t>‹#›</a:t>
            </a:fld>
            <a:endParaRPr lang="ru-RU"/>
          </a:p>
        </p:txBody>
      </p:sp>
    </p:spTree>
    <p:extLst>
      <p:ext uri="{BB962C8B-B14F-4D97-AF65-F5344CB8AC3E}">
        <p14:creationId xmlns:p14="http://schemas.microsoft.com/office/powerpoint/2010/main" val="756092888"/>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BCC3589-464A-4419-821C-B876B1EEC562}" type="datetime1">
              <a:rPr lang="ru-RU" smtClean="0"/>
              <a:pPr/>
              <a:t>15.02.2022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033595312"/>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120266260"/>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FA445C2-B111-44F3-9560-BAC8BBBCCC4F}" type="datetime1">
              <a:rPr lang="ru-RU" smtClean="0"/>
              <a:pPr/>
              <a:t>15.02.2022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A8EFB5-E334-4451-B662-DA10D93B3309}" type="slidenum">
              <a:rPr lang="ru-RU" smtClean="0"/>
              <a:pPr/>
              <a:t>‹#›</a:t>
            </a:fld>
            <a:endParaRPr lang="ru-RU"/>
          </a:p>
        </p:txBody>
      </p:sp>
    </p:spTree>
    <p:extLst>
      <p:ext uri="{BB962C8B-B14F-4D97-AF65-F5344CB8AC3E}">
        <p14:creationId xmlns:p14="http://schemas.microsoft.com/office/powerpoint/2010/main" val="287450811"/>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040576D-9D1A-4F86-B574-73717884EDDF}" type="datetime1">
              <a:rPr lang="ru-RU" smtClean="0"/>
              <a:pPr/>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A8EFB5-E334-4451-B662-DA10D93B3309}" type="slidenum">
              <a:rPr lang="ru-RU" smtClean="0"/>
              <a:pPr/>
              <a:t>‹#›</a:t>
            </a:fld>
            <a:endParaRPr lang="ru-RU"/>
          </a:p>
        </p:txBody>
      </p:sp>
    </p:spTree>
    <p:extLst>
      <p:ext uri="{BB962C8B-B14F-4D97-AF65-F5344CB8AC3E}">
        <p14:creationId xmlns:p14="http://schemas.microsoft.com/office/powerpoint/2010/main" val="2789579798"/>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B1D115F-78C0-408C-9FA5-37331455707B}" type="datetime1">
              <a:rPr lang="ru-RU" smtClean="0"/>
              <a:pPr/>
              <a:t>15.02.2022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A8EFB5-E334-4451-B662-DA10D93B3309}" type="slidenum">
              <a:rPr lang="ru-RU" smtClean="0"/>
              <a:pPr/>
              <a:t>‹#›</a:t>
            </a:fld>
            <a:endParaRPr lang="ru-RU"/>
          </a:p>
        </p:txBody>
      </p:sp>
    </p:spTree>
    <p:extLst>
      <p:ext uri="{BB962C8B-B14F-4D97-AF65-F5344CB8AC3E}">
        <p14:creationId xmlns:p14="http://schemas.microsoft.com/office/powerpoint/2010/main" val="1758831922"/>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88CA6C9-D203-4AE6-A24B-AB486CE97604}" type="datetime1">
              <a:rPr lang="ru-RU" smtClean="0"/>
              <a:pPr/>
              <a:t>15.02.2022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A8EFB5-E334-4451-B662-DA10D93B3309}" type="slidenum">
              <a:rPr lang="ru-RU" smtClean="0"/>
              <a:pPr/>
              <a:t>‹#›</a:t>
            </a:fld>
            <a:endParaRPr lang="ru-RU"/>
          </a:p>
        </p:txBody>
      </p:sp>
    </p:spTree>
    <p:extLst>
      <p:ext uri="{BB962C8B-B14F-4D97-AF65-F5344CB8AC3E}">
        <p14:creationId xmlns:p14="http://schemas.microsoft.com/office/powerpoint/2010/main" val="3885560160"/>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CCB96-B81F-4E0D-ADBB-5FE803A86EB3}" type="datetime1">
              <a:rPr lang="ru-RU" smtClean="0"/>
              <a:pPr/>
              <a:t>15.02.2022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7677150" y="0"/>
            <a:ext cx="2228850" cy="365125"/>
          </a:xfrm>
        </p:spPr>
        <p:txBody>
          <a:bodyPr/>
          <a:lstStyle>
            <a:lvl1pPr>
              <a:defRPr sz="1800" b="1">
                <a:solidFill>
                  <a:srgbClr val="FF0000"/>
                </a:solidFill>
              </a:defRPr>
            </a:lvl1pPr>
          </a:lstStyle>
          <a:p>
            <a:fld id="{52A8EFB5-E334-4451-B662-DA10D93B3309}" type="slidenum">
              <a:rPr lang="ru-RU" smtClean="0"/>
              <a:pPr/>
              <a:t>‹#›</a:t>
            </a:fld>
            <a:endParaRPr lang="ru-RU" dirty="0"/>
          </a:p>
        </p:txBody>
      </p:sp>
    </p:spTree>
    <p:extLst>
      <p:ext uri="{BB962C8B-B14F-4D97-AF65-F5344CB8AC3E}">
        <p14:creationId xmlns:p14="http://schemas.microsoft.com/office/powerpoint/2010/main" val="371603322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C5FC239-DF05-411F-9C3F-6C8240F0074B}" type="datetime1">
              <a:rPr lang="ru-RU" smtClean="0"/>
              <a:pPr/>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A8EFB5-E334-4451-B662-DA10D93B3309}" type="slidenum">
              <a:rPr lang="ru-RU" smtClean="0"/>
              <a:pPr/>
              <a:t>‹#›</a:t>
            </a:fld>
            <a:endParaRPr lang="ru-RU"/>
          </a:p>
        </p:txBody>
      </p:sp>
    </p:spTree>
    <p:extLst>
      <p:ext uri="{BB962C8B-B14F-4D97-AF65-F5344CB8AC3E}">
        <p14:creationId xmlns:p14="http://schemas.microsoft.com/office/powerpoint/2010/main" val="3871414573"/>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A6DC79B-2C4D-45B2-8914-FB8979EF056F}" type="datetime1">
              <a:rPr lang="ru-RU" smtClean="0"/>
              <a:pPr/>
              <a:t>15.02.2022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A8EFB5-E334-4451-B662-DA10D93B3309}" type="slidenum">
              <a:rPr lang="ru-RU" smtClean="0"/>
              <a:pPr/>
              <a:t>‹#›</a:t>
            </a:fld>
            <a:endParaRPr lang="ru-RU"/>
          </a:p>
        </p:txBody>
      </p:sp>
    </p:spTree>
    <p:extLst>
      <p:ext uri="{BB962C8B-B14F-4D97-AF65-F5344CB8AC3E}">
        <p14:creationId xmlns:p14="http://schemas.microsoft.com/office/powerpoint/2010/main" val="326788152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chemeClr val="accent1">
                <a:lumMod val="5000"/>
                <a:lumOff val="95000"/>
              </a:schemeClr>
            </a:gs>
            <a:gs pos="83000">
              <a:schemeClr val="accent1">
                <a:lumMod val="45000"/>
                <a:lumOff val="55000"/>
              </a:schemeClr>
            </a:gs>
            <a:gs pos="83000">
              <a:schemeClr val="accent1">
                <a:lumMod val="45000"/>
                <a:lumOff val="55000"/>
              </a:schemeClr>
            </a:gs>
            <a:gs pos="100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EAD3E-F630-4A1C-80DD-42838A63BDFD}" type="datetime1">
              <a:rPr lang="ru-RU" smtClean="0"/>
              <a:pPr/>
              <a:t>15.02.2022</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8EFB5-E334-4451-B662-DA10D93B3309}" type="slidenum">
              <a:rPr lang="ru-RU" smtClean="0"/>
              <a:pPr/>
              <a:t>‹#›</a:t>
            </a:fld>
            <a:endParaRPr lang="ru-RU"/>
          </a:p>
        </p:txBody>
      </p:sp>
    </p:spTree>
    <p:extLst>
      <p:ext uri="{BB962C8B-B14F-4D97-AF65-F5344CB8AC3E}">
        <p14:creationId xmlns:p14="http://schemas.microsoft.com/office/powerpoint/2010/main" val="22483845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spd="slow">
    <p:push/>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9349" y="521285"/>
            <a:ext cx="7574049" cy="1144063"/>
          </a:xfrm>
          <a:prstGeom prst="rect">
            <a:avLst/>
          </a:prstGeom>
        </p:spPr>
        <p:txBody>
          <a:bodyPr vert="horz" wrap="square" lIns="0" tIns="10319" rIns="0" bIns="0" rtlCol="0">
            <a:spAutoFit/>
          </a:bodyPr>
          <a:lstStyle/>
          <a:p>
            <a:pPr marL="1033" algn="ctr">
              <a:spcBef>
                <a:spcPts val="81"/>
              </a:spcBef>
            </a:pPr>
            <a:r>
              <a:rPr dirty="0">
                <a:latin typeface="Times New Roman" panose="02020603050405020304" pitchFamily="18" charset="0"/>
                <a:cs typeface="Times New Roman" panose="02020603050405020304" pitchFamily="18" charset="0"/>
              </a:rPr>
              <a:t>Министерство науки и высшего образования Российской Федерации</a:t>
            </a:r>
          </a:p>
          <a:p>
            <a:pPr marL="1033" algn="ctr">
              <a:spcBef>
                <a:spcPts val="81"/>
              </a:spcBef>
            </a:pPr>
            <a:r>
              <a:rPr lang="ru-RU" dirty="0">
                <a:latin typeface="Times New Roman" panose="02020603050405020304" pitchFamily="18" charset="0"/>
                <a:cs typeface="Times New Roman" panose="02020603050405020304" pitchFamily="18" charset="0"/>
              </a:rPr>
              <a:t>Федеральное государственное автономное образовательное учреждение высшего образования</a:t>
            </a:r>
          </a:p>
          <a:p>
            <a:pPr marL="1033" algn="ctr">
              <a:spcBef>
                <a:spcPts val="81"/>
              </a:spcBef>
            </a:pPr>
            <a:r>
              <a:rPr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Северо-Восточный федеральный университет имени </a:t>
            </a:r>
            <a:r>
              <a:rPr dirty="0">
                <a:latin typeface="Times New Roman" panose="02020603050405020304" pitchFamily="18" charset="0"/>
                <a:cs typeface="Times New Roman" panose="02020603050405020304" pitchFamily="18" charset="0"/>
              </a:rPr>
              <a:t>М.К. </a:t>
            </a:r>
            <a:r>
              <a:rPr lang="ru-RU" dirty="0" err="1">
                <a:latin typeface="Times New Roman" panose="02020603050405020304" pitchFamily="18" charset="0"/>
                <a:cs typeface="Times New Roman" panose="02020603050405020304" pitchFamily="18" charset="0"/>
              </a:rPr>
              <a:t>Аммосова</a:t>
            </a:r>
            <a:r>
              <a:rPr dirty="0">
                <a:latin typeface="Times New Roman" panose="02020603050405020304" pitchFamily="18" charset="0"/>
                <a:cs typeface="Times New Roman" panose="02020603050405020304" pitchFamily="18" charset="0"/>
              </a:rPr>
              <a:t>» </a:t>
            </a:r>
          </a:p>
        </p:txBody>
      </p:sp>
      <p:sp>
        <p:nvSpPr>
          <p:cNvPr id="3" name="object 3"/>
          <p:cNvSpPr txBox="1"/>
          <p:nvPr/>
        </p:nvSpPr>
        <p:spPr>
          <a:xfrm>
            <a:off x="609600" y="2610932"/>
            <a:ext cx="8821271" cy="1796045"/>
          </a:xfrm>
          <a:prstGeom prst="rect">
            <a:avLst/>
          </a:prstGeom>
        </p:spPr>
        <p:txBody>
          <a:bodyPr vert="horz" wrap="square" lIns="0" tIns="10835" rIns="0" bIns="0" rtlCol="0">
            <a:spAutoFit/>
          </a:bodyPr>
          <a:lstStyle/>
          <a:p>
            <a:pPr>
              <a:spcBef>
                <a:spcPts val="41"/>
              </a:spcBef>
            </a:pPr>
            <a:endParaRPr sz="2400" dirty="0">
              <a:latin typeface="Times New Roman" panose="02020603050405020304" pitchFamily="18" charset="0"/>
              <a:cs typeface="Times New Roman" panose="02020603050405020304" pitchFamily="18" charset="0"/>
            </a:endParaRPr>
          </a:p>
          <a:p>
            <a:pPr algn="ctr">
              <a:spcAft>
                <a:spcPts val="1200"/>
              </a:spcAft>
            </a:pPr>
            <a:r>
              <a:rPr lang="ru-RU" sz="2400" b="1" i="1" dirty="0">
                <a:latin typeface="Times New Roman" panose="02020603050405020304" pitchFamily="18" charset="0"/>
                <a:cs typeface="Times New Roman" panose="02020603050405020304" pitchFamily="18" charset="0"/>
              </a:rPr>
              <a:t>Лекция </a:t>
            </a:r>
            <a:r>
              <a:rPr sz="2400" b="1" i="1" dirty="0">
                <a:latin typeface="Times New Roman" panose="02020603050405020304" pitchFamily="18" charset="0"/>
                <a:cs typeface="Times New Roman" panose="02020603050405020304" pitchFamily="18" charset="0"/>
              </a:rPr>
              <a:t>№</a:t>
            </a:r>
            <a:r>
              <a:rPr sz="2400" b="1" i="1" spc="-9" dirty="0">
                <a:latin typeface="Times New Roman" panose="02020603050405020304" pitchFamily="18" charset="0"/>
                <a:cs typeface="Times New Roman" panose="02020603050405020304" pitchFamily="18" charset="0"/>
              </a:rPr>
              <a:t> </a:t>
            </a:r>
            <a:r>
              <a:rPr lang="ru-RU" sz="2400" b="1" i="1" spc="-9" dirty="0">
                <a:latin typeface="Times New Roman" panose="02020603050405020304" pitchFamily="18" charset="0"/>
                <a:cs typeface="Times New Roman" panose="02020603050405020304" pitchFamily="18" charset="0"/>
              </a:rPr>
              <a:t>3</a:t>
            </a:r>
            <a:r>
              <a:rPr sz="2400" b="1" i="1" dirty="0">
                <a:latin typeface="Times New Roman" panose="02020603050405020304" pitchFamily="18" charset="0"/>
                <a:cs typeface="Times New Roman" panose="02020603050405020304" pitchFamily="18" charset="0"/>
              </a:rPr>
              <a:t>.</a:t>
            </a:r>
            <a:r>
              <a:rPr sz="2400" b="1" i="1" spc="244" dirty="0">
                <a:latin typeface="Times New Roman" panose="02020603050405020304" pitchFamily="18" charset="0"/>
                <a:cs typeface="Times New Roman" panose="02020603050405020304" pitchFamily="18" charset="0"/>
              </a:rPr>
              <a:t> </a:t>
            </a:r>
            <a:endParaRPr lang="ru-RU" sz="2400" b="1" i="1" spc="244" dirty="0">
              <a:latin typeface="Times New Roman" panose="02020603050405020304" pitchFamily="18" charset="0"/>
              <a:cs typeface="Times New Roman" panose="02020603050405020304" pitchFamily="18" charset="0"/>
            </a:endParaRPr>
          </a:p>
          <a:p>
            <a:pPr algn="ctr">
              <a:spcAft>
                <a:spcPts val="1200"/>
              </a:spcAft>
            </a:pPr>
            <a:r>
              <a:rPr lang="ru-RU" sz="2400" b="1" dirty="0">
                <a:solidFill>
                  <a:srgbClr val="0070C0"/>
                </a:solidFill>
              </a:rPr>
              <a:t>ОСНОВНЫЕ ТРЕБОВАНИЯ ПРОМЫШЛЕНОЙ БЕЗОПАСНОСТИ </a:t>
            </a:r>
          </a:p>
          <a:p>
            <a:pPr algn="ctr">
              <a:spcAft>
                <a:spcPts val="1200"/>
              </a:spcAft>
            </a:pPr>
            <a:r>
              <a:rPr lang="ru-RU" sz="2400" b="1" dirty="0">
                <a:solidFill>
                  <a:srgbClr val="0070C0"/>
                </a:solidFill>
              </a:rPr>
              <a:t>(ФЕДЕРАЛЬНЫЙ ЗАКОН № 116-ФЗ)</a:t>
            </a:r>
            <a:endParaRPr lang="ru-RU" sz="3200" dirty="0">
              <a:solidFill>
                <a:srgbClr val="0070C0"/>
              </a:solidFill>
              <a:latin typeface="Times New Roman" panose="02020603050405020304" pitchFamily="18" charset="0"/>
              <a:cs typeface="Times New Roman" panose="02020603050405020304" pitchFamily="18" charset="0"/>
            </a:endParaRPr>
          </a:p>
        </p:txBody>
      </p:sp>
      <p:sp>
        <p:nvSpPr>
          <p:cNvPr id="5" name="object 5"/>
          <p:cNvSpPr txBox="1"/>
          <p:nvPr/>
        </p:nvSpPr>
        <p:spPr>
          <a:xfrm>
            <a:off x="4354498" y="6282273"/>
            <a:ext cx="1583745" cy="256641"/>
          </a:xfrm>
          <a:prstGeom prst="rect">
            <a:avLst/>
          </a:prstGeom>
        </p:spPr>
        <p:txBody>
          <a:bodyPr vert="horz" wrap="square" lIns="0" tIns="10319" rIns="0" bIns="0" rtlCol="0">
            <a:spAutoFit/>
          </a:bodyPr>
          <a:lstStyle/>
          <a:p>
            <a:pPr marL="106797" marR="4128" indent="-96994" algn="ctr">
              <a:spcBef>
                <a:spcPts val="81"/>
              </a:spcBef>
            </a:pPr>
            <a:r>
              <a:rPr lang="ru-RU" sz="1600" dirty="0">
                <a:latin typeface="Times New Roman" panose="02020603050405020304" pitchFamily="18" charset="0"/>
                <a:cs typeface="Times New Roman" panose="02020603050405020304" pitchFamily="18" charset="0"/>
              </a:rPr>
              <a:t>Якутск  2022 г.</a:t>
            </a:r>
          </a:p>
        </p:txBody>
      </p:sp>
      <p:sp>
        <p:nvSpPr>
          <p:cNvPr id="7" name="object 3"/>
          <p:cNvSpPr txBox="1"/>
          <p:nvPr/>
        </p:nvSpPr>
        <p:spPr>
          <a:xfrm>
            <a:off x="2477519" y="1663674"/>
            <a:ext cx="5428019" cy="872715"/>
          </a:xfrm>
          <a:prstGeom prst="rect">
            <a:avLst/>
          </a:prstGeom>
        </p:spPr>
        <p:txBody>
          <a:bodyPr vert="horz" wrap="square" lIns="0" tIns="10835" rIns="0" bIns="0" rtlCol="0">
            <a:spAutoFit/>
          </a:bodyPr>
          <a:lstStyle/>
          <a:p>
            <a:pPr>
              <a:spcBef>
                <a:spcPts val="41"/>
              </a:spcBef>
            </a:pPr>
            <a:endParaRPr sz="2800" dirty="0">
              <a:latin typeface="Times New Roman" panose="02020603050405020304" pitchFamily="18" charset="0"/>
              <a:cs typeface="Times New Roman" panose="02020603050405020304" pitchFamily="18" charset="0"/>
            </a:endParaRPr>
          </a:p>
          <a:p>
            <a:pPr marL="2064" algn="ctr"/>
            <a:r>
              <a:rPr lang="ru-RU" sz="2800" b="1" dirty="0">
                <a:latin typeface="Times New Roman" panose="02020603050405020304" pitchFamily="18" charset="0"/>
                <a:cs typeface="Times New Roman" panose="02020603050405020304" pitchFamily="18" charset="0"/>
              </a:rPr>
              <a:t>Опасные производства региона</a:t>
            </a:r>
            <a:endParaRPr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7FA902D-0F50-4727-92FF-4AF02463C655}"/>
              </a:ext>
            </a:extLst>
          </p:cNvPr>
          <p:cNvSpPr txBox="1"/>
          <p:nvPr/>
        </p:nvSpPr>
        <p:spPr>
          <a:xfrm>
            <a:off x="3231353" y="5021459"/>
            <a:ext cx="6199518" cy="646331"/>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Поисеева Саргылана Иннокентьевна, к.б.н., доцент кафедры </a:t>
            </a:r>
          </a:p>
          <a:p>
            <a:r>
              <a:rPr lang="ru-RU" dirty="0">
                <a:latin typeface="Times New Roman" panose="02020603050405020304" pitchFamily="18" charset="0"/>
                <a:cs typeface="Times New Roman" panose="02020603050405020304" pitchFamily="18" charset="0"/>
              </a:rPr>
              <a:t> «Техносферная безопасность» Горного института</a:t>
            </a: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02155" y="279347"/>
            <a:ext cx="9199045" cy="3579083"/>
          </a:xfrm>
          <a:noFill/>
        </p:spPr>
        <p:txBody>
          <a:bodyPr vert="horz" lIns="0" tIns="49530" rIns="0" bIns="49530" rtlCol="0">
            <a:noAutofit/>
          </a:bodyPr>
          <a:lstStyle/>
          <a:p>
            <a:pPr marL="288918" indent="-288918">
              <a:lnSpc>
                <a:spcPct val="100000"/>
              </a:lnSpc>
              <a:spcBef>
                <a:spcPts val="488"/>
              </a:spcBef>
              <a:buFont typeface="Wingdings" pitchFamily="2" charset="2"/>
              <a:buChar char="v"/>
            </a:pPr>
            <a:r>
              <a:rPr lang="ru-RU" sz="2000" dirty="0">
                <a:latin typeface="Times New Roman" panose="02020603050405020304" pitchFamily="18" charset="0"/>
                <a:cs typeface="Times New Roman" panose="02020603050405020304" pitchFamily="18" charset="0"/>
              </a:rPr>
              <a:t>а) </a:t>
            </a:r>
            <a:r>
              <a:rPr lang="ru-RU" sz="2000" b="1" dirty="0">
                <a:latin typeface="Times New Roman" panose="02020603050405020304" pitchFamily="18" charset="0"/>
                <a:cs typeface="Times New Roman" panose="02020603050405020304" pitchFamily="18" charset="0"/>
              </a:rPr>
              <a:t>воспламеняющиеся вещества </a:t>
            </a:r>
            <a:r>
              <a:rPr lang="ru-RU" sz="2000" dirty="0">
                <a:latin typeface="Times New Roman" panose="02020603050405020304" pitchFamily="18" charset="0"/>
                <a:cs typeface="Times New Roman" panose="02020603050405020304" pitchFamily="18" charset="0"/>
              </a:rPr>
              <a:t>- газы, которые при нормальном давлении и в смеси с воздухом становятся воспламеняющимися и температура кипения которых при нормальном давлении составляет 20˚ Цельсия или ниже;</a:t>
            </a:r>
          </a:p>
          <a:p>
            <a:pPr marL="288918" indent="-288918">
              <a:lnSpc>
                <a:spcPct val="100000"/>
              </a:lnSpc>
              <a:spcBef>
                <a:spcPts val="488"/>
              </a:spcBef>
              <a:buFont typeface="Wingdings" pitchFamily="2" charset="2"/>
              <a:buChar char="v"/>
            </a:pPr>
            <a:r>
              <a:rPr lang="ru-RU" sz="2000" dirty="0">
                <a:latin typeface="Times New Roman" panose="02020603050405020304" pitchFamily="18" charset="0"/>
                <a:cs typeface="Times New Roman" panose="02020603050405020304" pitchFamily="18" charset="0"/>
              </a:rPr>
              <a:t>б) </a:t>
            </a:r>
            <a:r>
              <a:rPr lang="ru-RU" sz="2000" b="1" dirty="0">
                <a:latin typeface="Times New Roman" panose="02020603050405020304" pitchFamily="18" charset="0"/>
                <a:cs typeface="Times New Roman" panose="02020603050405020304" pitchFamily="18" charset="0"/>
              </a:rPr>
              <a:t>окисляющие вещества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вещества</a:t>
            </a:r>
            <a:r>
              <a:rPr lang="ru-RU" sz="2000" dirty="0">
                <a:latin typeface="Times New Roman" panose="02020603050405020304" pitchFamily="18" charset="0"/>
                <a:cs typeface="Times New Roman" panose="02020603050405020304" pitchFamily="18" charset="0"/>
              </a:rPr>
              <a:t>, поддерживающие горение, вызывающие воспламенение и (или) способствующие воспламенению других веществ в результате окислительно-восстановительной экзотермической реакции;</a:t>
            </a:r>
          </a:p>
          <a:p>
            <a:pPr marL="288918" indent="-288918">
              <a:lnSpc>
                <a:spcPct val="100000"/>
              </a:lnSpc>
              <a:spcBef>
                <a:spcPts val="488"/>
              </a:spcBef>
              <a:buFont typeface="Wingdings" pitchFamily="2" charset="2"/>
              <a:buChar char="v"/>
            </a:pPr>
            <a:r>
              <a:rPr lang="ru-RU" sz="2000" dirty="0">
                <a:latin typeface="Times New Roman" panose="02020603050405020304" pitchFamily="18" charset="0"/>
                <a:cs typeface="Times New Roman" panose="02020603050405020304" pitchFamily="18" charset="0"/>
              </a:rPr>
              <a:t>в) </a:t>
            </a:r>
            <a:r>
              <a:rPr lang="ru-RU" sz="2000" b="1" dirty="0">
                <a:latin typeface="Times New Roman" panose="02020603050405020304" pitchFamily="18" charset="0"/>
                <a:cs typeface="Times New Roman" panose="02020603050405020304" pitchFamily="18" charset="0"/>
              </a:rPr>
              <a:t>горючие вещества </a:t>
            </a:r>
            <a:r>
              <a:rPr lang="ru-RU" sz="2000" dirty="0">
                <a:latin typeface="Times New Roman" panose="02020603050405020304" pitchFamily="18" charset="0"/>
                <a:cs typeface="Times New Roman" panose="02020603050405020304" pitchFamily="18" charset="0"/>
              </a:rPr>
              <a:t>- жидкости, газы, способные самовозгораться, а также возгораться от источника зажигания и самостоятельно гореть после его удаления;</a:t>
            </a:r>
          </a:p>
          <a:p>
            <a:pPr marL="288918" indent="-288918">
              <a:lnSpc>
                <a:spcPct val="100000"/>
              </a:lnSpc>
              <a:spcBef>
                <a:spcPts val="488"/>
              </a:spcBef>
              <a:buFont typeface="Wingdings" pitchFamily="2" charset="2"/>
              <a:buChar char="v"/>
            </a:pPr>
            <a:r>
              <a:rPr lang="ru-RU" sz="2000" dirty="0">
                <a:latin typeface="Times New Roman" panose="02020603050405020304" pitchFamily="18" charset="0"/>
                <a:cs typeface="Times New Roman" panose="02020603050405020304" pitchFamily="18" charset="0"/>
              </a:rPr>
              <a:t>г) </a:t>
            </a:r>
            <a:r>
              <a:rPr lang="ru-RU" sz="2000" b="1" dirty="0">
                <a:latin typeface="Times New Roman" panose="02020603050405020304" pitchFamily="18" charset="0"/>
                <a:cs typeface="Times New Roman" panose="02020603050405020304" pitchFamily="18" charset="0"/>
              </a:rPr>
              <a:t>взрывчатые вещества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вещества</a:t>
            </a:r>
            <a:r>
              <a:rPr lang="ru-RU" sz="2000" dirty="0">
                <a:latin typeface="Times New Roman" panose="02020603050405020304" pitchFamily="18" charset="0"/>
                <a:cs typeface="Times New Roman" panose="02020603050405020304" pitchFamily="18" charset="0"/>
              </a:rPr>
              <a:t>, которые при определенных видах внешнего воздействия способны на очень быстрое </a:t>
            </a:r>
            <a:r>
              <a:rPr lang="ru-RU" sz="2000" dirty="0" err="1">
                <a:latin typeface="Times New Roman" panose="02020603050405020304" pitchFamily="18" charset="0"/>
                <a:cs typeface="Times New Roman" panose="02020603050405020304" pitchFamily="18" charset="0"/>
              </a:rPr>
              <a:t>самораспространяющееся</a:t>
            </a:r>
            <a:r>
              <a:rPr lang="ru-RU" sz="2000" dirty="0">
                <a:latin typeface="Times New Roman" panose="02020603050405020304" pitchFamily="18" charset="0"/>
                <a:cs typeface="Times New Roman" panose="02020603050405020304" pitchFamily="18" charset="0"/>
              </a:rPr>
              <a:t> химическое превращение с выделением тепла и образованием газов;</a:t>
            </a:r>
          </a:p>
          <a:p>
            <a:pPr marL="288918" indent="-288918">
              <a:lnSpc>
                <a:spcPct val="100000"/>
              </a:lnSpc>
              <a:spcBef>
                <a:spcPts val="488"/>
              </a:spcBef>
              <a:buFont typeface="Wingdings" pitchFamily="2" charset="2"/>
              <a:buChar char="v"/>
            </a:pPr>
            <a:r>
              <a:rPr lang="ru-RU" sz="2000" dirty="0" err="1">
                <a:latin typeface="Times New Roman" panose="02020603050405020304" pitchFamily="18" charset="0"/>
                <a:cs typeface="Times New Roman" panose="02020603050405020304" pitchFamily="18" charset="0"/>
              </a:rPr>
              <a:t>д</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токсичные вещества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вещества</a:t>
            </a:r>
            <a:r>
              <a:rPr lang="ru-RU" sz="2000" dirty="0">
                <a:latin typeface="Times New Roman" panose="02020603050405020304" pitchFamily="18" charset="0"/>
                <a:cs typeface="Times New Roman" panose="02020603050405020304" pitchFamily="18" charset="0"/>
              </a:rPr>
              <a:t>, способные при воздействии на живые организмы приводить к их гибели и имеющие следующие характеристики:</a:t>
            </a:r>
          </a:p>
          <a:p>
            <a:pPr marL="288918" indent="77389">
              <a:lnSpc>
                <a:spcPct val="100000"/>
              </a:lnSpc>
              <a:spcBef>
                <a:spcPts val="488"/>
              </a:spcBef>
              <a:buFont typeface="Wingdings" pitchFamily="2" charset="2"/>
              <a:buChar char="Ø"/>
            </a:pPr>
            <a:r>
              <a:rPr lang="ru-RU" sz="2000" dirty="0">
                <a:latin typeface="Times New Roman" panose="02020603050405020304" pitchFamily="18" charset="0"/>
                <a:cs typeface="Times New Roman" panose="02020603050405020304" pitchFamily="18" charset="0"/>
              </a:rPr>
              <a:t>средняя смертельная доза при введении в желудок от 15 мг на килограмм до 200 мг на кг включительно;</a:t>
            </a:r>
          </a:p>
          <a:p>
            <a:pPr marL="288918" indent="77389">
              <a:lnSpc>
                <a:spcPct val="100000"/>
              </a:lnSpc>
              <a:spcBef>
                <a:spcPts val="488"/>
              </a:spcBef>
              <a:buFont typeface="Wingdings" pitchFamily="2" charset="2"/>
              <a:buChar char="Ø"/>
            </a:pPr>
            <a:r>
              <a:rPr lang="ru-RU" sz="2000" dirty="0">
                <a:latin typeface="Times New Roman" panose="02020603050405020304" pitchFamily="18" charset="0"/>
                <a:cs typeface="Times New Roman" panose="02020603050405020304" pitchFamily="18" charset="0"/>
              </a:rPr>
              <a:t>средняя смертельная доза при нанесении на кожу от 50 мг на килограмм до 400 мг на кг включительно;</a:t>
            </a:r>
          </a:p>
          <a:p>
            <a:pPr marL="288918" indent="77389">
              <a:lnSpc>
                <a:spcPct val="100000"/>
              </a:lnSpc>
              <a:spcBef>
                <a:spcPts val="488"/>
              </a:spcBef>
              <a:buFont typeface="Wingdings" pitchFamily="2" charset="2"/>
              <a:buChar char="Ø"/>
            </a:pPr>
            <a:r>
              <a:rPr lang="ru-RU" sz="2000" dirty="0">
                <a:latin typeface="Times New Roman" panose="02020603050405020304" pitchFamily="18" charset="0"/>
                <a:cs typeface="Times New Roman" panose="02020603050405020304" pitchFamily="18" charset="0"/>
              </a:rPr>
              <a:t>средняя смертельная концентрация в воздухе от 0,5 мг на литр до 2 мг на литр включительно;</a:t>
            </a:r>
          </a:p>
          <a:p>
            <a:pPr marL="144459" indent="-144459">
              <a:lnSpc>
                <a:spcPct val="100000"/>
              </a:lnSpc>
              <a:spcBef>
                <a:spcPts val="0"/>
              </a:spcBef>
              <a:buNone/>
            </a:pPr>
            <a:endParaRPr lang="ru-RU" sz="20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294967295"/>
          </p:nvPr>
        </p:nvSpPr>
        <p:spPr>
          <a:xfrm>
            <a:off x="7677150" y="0"/>
            <a:ext cx="2228850" cy="365125"/>
          </a:xfrm>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10</a:t>
            </a:fld>
            <a:endParaRPr lang="ru-RU"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2A8EFB5-E334-4451-B662-DA10D93B3309}" type="slidenum">
              <a:rPr lang="ru-RU" sz="2400" smtClean="0">
                <a:solidFill>
                  <a:schemeClr val="tx1"/>
                </a:solidFill>
                <a:latin typeface="Times New Roman" panose="02020603050405020304" pitchFamily="18" charset="0"/>
                <a:cs typeface="Times New Roman" panose="02020603050405020304" pitchFamily="18" charset="0"/>
              </a:rPr>
              <a:pPr/>
              <a:t>11</a:t>
            </a:fld>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194337" y="711336"/>
            <a:ext cx="9556915" cy="5452399"/>
          </a:xfrm>
          <a:prstGeom prst="rect">
            <a:avLst/>
          </a:prstGeom>
          <a:noFill/>
        </p:spPr>
        <p:txBody>
          <a:bodyPr lIns="0" rIns="0">
            <a:noAutofit/>
          </a:bodyPr>
          <a:lstStyle/>
          <a:p>
            <a:pPr marL="447675" marR="0" lvl="0" indent="-2667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ru-RU" sz="2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е) </a:t>
            </a:r>
            <a:r>
              <a:rPr kumimoji="0" lang="ru-RU" sz="2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высокотоксичные вещества </a:t>
            </a:r>
            <a:r>
              <a:rPr kumimoji="0" lang="ru-RU" sz="2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вещества, способные при воздействии на живые организмы приводить к их гибели и имеющие следующие характеристики:</a:t>
            </a:r>
          </a:p>
          <a:p>
            <a:pPr marL="798513" marR="0" lvl="0" indent="-2667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ru-RU" sz="2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средняя смертельная доза при введении в желудок не более 15 мг на кг;</a:t>
            </a:r>
          </a:p>
          <a:p>
            <a:pPr marL="798513" marR="0" lvl="0" indent="-2667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ru-RU" sz="2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средняя смертельная доза при нанесении на кожу не более 50 мг на кг;</a:t>
            </a:r>
          </a:p>
          <a:p>
            <a:pPr marL="798513" marR="0" lvl="0" indent="-266700" algn="l" defTabSz="914400" rtl="0" eaLnBrk="1" fontAlgn="auto" latinLnBrk="0" hangingPunct="1">
              <a:lnSpc>
                <a:spcPct val="100000"/>
              </a:lnSpc>
              <a:spcAft>
                <a:spcPts val="1200"/>
              </a:spcAft>
              <a:buClrTx/>
              <a:buSzTx/>
              <a:buFont typeface="Wingdings" pitchFamily="2" charset="2"/>
              <a:buChar char="§"/>
              <a:tabLst/>
              <a:defRPr/>
            </a:pPr>
            <a:r>
              <a:rPr kumimoji="0" lang="ru-RU" sz="2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средняя смертельная концентрация в воздухе не более 0,5 мг на литр;</a:t>
            </a:r>
          </a:p>
          <a:p>
            <a:pPr marL="447675" marR="0" lvl="0" indent="-2667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ru-RU" sz="2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ж) </a:t>
            </a:r>
            <a:r>
              <a:rPr kumimoji="0" lang="ru-RU" sz="2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вещества, представляющие опасность для окружающей среды</a:t>
            </a:r>
            <a:r>
              <a:rPr kumimoji="0" lang="ru-RU" sz="2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 вещества, характеризующиеся в водной среде следующими показателями острой токсичности:</a:t>
            </a:r>
          </a:p>
          <a:p>
            <a:pPr marL="798513" marR="0" lvl="0" indent="-2667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ru-RU" sz="2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средняя смертельная доза при ингаляционном воздействии на рыбу в течение 96 часов не более 10 мг на литр;</a:t>
            </a:r>
          </a:p>
          <a:p>
            <a:pPr marL="798513" marR="0" lvl="0" indent="-2667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ru-RU" sz="2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средняя концентрация яда, вызывающая определенный эффект при воздействии на дафнии в течение 48 часов, не более 10 мг на литр;</a:t>
            </a:r>
          </a:p>
          <a:p>
            <a:pPr marL="798513" marR="0" lvl="0" indent="-2667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ru-RU" sz="2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средняя ингибирующая концентрация при воздействии на водоросли в течение 72 часов не более 10 мг на литр;</a:t>
            </a: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4"/>
          <p:cNvSpPr>
            <a:spLocks noChangeArrowheads="1"/>
          </p:cNvSpPr>
          <p:nvPr/>
        </p:nvSpPr>
        <p:spPr bwMode="auto">
          <a:xfrm>
            <a:off x="350839" y="3779838"/>
            <a:ext cx="4836054" cy="1755478"/>
          </a:xfrm>
          <a:prstGeom prst="rightArrowCallout">
            <a:avLst>
              <a:gd name="adj1" fmla="val 34111"/>
              <a:gd name="adj2" fmla="val 31778"/>
              <a:gd name="adj3" fmla="val 32082"/>
              <a:gd name="adj4" fmla="val 77028"/>
            </a:avLst>
          </a:prstGeom>
          <a:solidFill>
            <a:srgbClr val="3366FF"/>
          </a:solidFill>
          <a:ln w="9525">
            <a:noFill/>
            <a:miter lim="800000"/>
            <a:headEnd/>
            <a:tailEnd/>
          </a:ln>
        </p:spPr>
        <p:txBody>
          <a:bodyPr wrap="none" anchor="ctr"/>
          <a:lstStyle/>
          <a:p>
            <a:endParaRPr lang="ru-RU" sz="1463"/>
          </a:p>
        </p:txBody>
      </p:sp>
      <p:sp>
        <p:nvSpPr>
          <p:cNvPr id="8195" name="Rectangle 23"/>
          <p:cNvSpPr>
            <a:spLocks noChangeArrowheads="1"/>
          </p:cNvSpPr>
          <p:nvPr/>
        </p:nvSpPr>
        <p:spPr bwMode="auto">
          <a:xfrm>
            <a:off x="5341673" y="3370958"/>
            <a:ext cx="4447381" cy="2749948"/>
          </a:xfrm>
          <a:prstGeom prst="rect">
            <a:avLst/>
          </a:prstGeom>
          <a:solidFill>
            <a:schemeClr val="accent1"/>
          </a:solidFill>
          <a:ln w="9525">
            <a:noFill/>
            <a:miter lim="800000"/>
            <a:headEnd/>
            <a:tailEnd/>
          </a:ln>
        </p:spPr>
        <p:txBody>
          <a:bodyPr wrap="none" anchor="ctr"/>
          <a:lstStyle/>
          <a:p>
            <a:endParaRPr lang="ru-RU" sz="1463"/>
          </a:p>
        </p:txBody>
      </p:sp>
      <p:sp>
        <p:nvSpPr>
          <p:cNvPr id="18434" name="Rectangle 2"/>
          <p:cNvSpPr>
            <a:spLocks noGrp="1" noChangeArrowheads="1"/>
          </p:cNvSpPr>
          <p:nvPr>
            <p:ph type="title" idx="4294967295"/>
          </p:nvPr>
        </p:nvSpPr>
        <p:spPr>
          <a:xfrm>
            <a:off x="1621370" y="361244"/>
            <a:ext cx="7104942" cy="1014373"/>
          </a:xfrm>
        </p:spPr>
        <p:txBody>
          <a:bodyPr>
            <a:normAutofit fontScale="90000"/>
          </a:bodyPr>
          <a:lstStyle/>
          <a:p>
            <a:pPr algn="ctr" eaLnBrk="1" hangingPunct="1">
              <a:defRPr/>
            </a:pPr>
            <a: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Используется оборудование, работающее под </a:t>
            </a:r>
            <a:b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избыточным давлением более 0,07 МПа </a:t>
            </a:r>
          </a:p>
        </p:txBody>
      </p:sp>
      <p:sp>
        <p:nvSpPr>
          <p:cNvPr id="8197" name="Rectangle 3"/>
          <p:cNvSpPr>
            <a:spLocks noGrp="1" noChangeArrowheads="1"/>
          </p:cNvSpPr>
          <p:nvPr>
            <p:ph idx="1"/>
          </p:nvPr>
        </p:nvSpPr>
        <p:spPr>
          <a:xfrm>
            <a:off x="375635" y="1521564"/>
            <a:ext cx="9283436" cy="1456809"/>
          </a:xfrm>
          <a:noFill/>
        </p:spPr>
        <p:txBody>
          <a:bodyPr>
            <a:spAutoFit/>
          </a:bodyPr>
          <a:lstStyle/>
          <a:p>
            <a:pPr eaLnBrk="1" hangingPunct="1"/>
            <a:r>
              <a:rPr lang="ru-RU" sz="2000" dirty="0">
                <a:latin typeface="Times New Roman" panose="02020603050405020304" pitchFamily="18" charset="0"/>
                <a:cs typeface="Times New Roman" panose="02020603050405020304" pitchFamily="18" charset="0"/>
              </a:rPr>
              <a:t>а) пара, газа (в газообразном, сжиженном состоянии);</a:t>
            </a:r>
          </a:p>
          <a:p>
            <a:pPr eaLnBrk="1" hangingPunct="1"/>
            <a:r>
              <a:rPr lang="ru-RU" sz="2000" dirty="0">
                <a:latin typeface="Times New Roman" panose="02020603050405020304" pitchFamily="18" charset="0"/>
                <a:cs typeface="Times New Roman" panose="02020603050405020304" pitchFamily="18" charset="0"/>
              </a:rPr>
              <a:t>б) воды при температуре нагрева более 115 градусов Цельсия;</a:t>
            </a:r>
          </a:p>
          <a:p>
            <a:pPr eaLnBrk="1" hangingPunct="1"/>
            <a:r>
              <a:rPr lang="ru-RU" sz="2000" dirty="0">
                <a:latin typeface="Times New Roman" panose="02020603050405020304" pitchFamily="18" charset="0"/>
                <a:cs typeface="Times New Roman" panose="02020603050405020304" pitchFamily="18" charset="0"/>
              </a:rPr>
              <a:t>в) иных жидкостей при температуре, превышающей температуру их кипения при избыточном давлении 0,07МПа</a:t>
            </a:r>
          </a:p>
        </p:txBody>
      </p:sp>
      <p:sp>
        <p:nvSpPr>
          <p:cNvPr id="2" name="Номер слайда 1"/>
          <p:cNvSpPr>
            <a:spLocks noGrp="1"/>
          </p:cNvSpPr>
          <p:nvPr>
            <p:ph type="sldNum" sz="quarter" idx="4294967295"/>
          </p:nvPr>
        </p:nvSpPr>
        <p:spPr>
          <a:xfrm>
            <a:off x="7677150" y="0"/>
            <a:ext cx="2228850" cy="365125"/>
          </a:xfrm>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12</a:t>
            </a:fld>
            <a:endParaRPr lang="ru-RU" sz="3600">
              <a:solidFill>
                <a:schemeClr val="tx1"/>
              </a:solidFill>
              <a:latin typeface="Times New Roman" panose="02020603050405020304" pitchFamily="18" charset="0"/>
              <a:cs typeface="Times New Roman" panose="02020603050405020304" pitchFamily="18" charset="0"/>
            </a:endParaRPr>
          </a:p>
        </p:txBody>
      </p:sp>
      <p:pic>
        <p:nvPicPr>
          <p:cNvPr id="8199" name="Picture 20" descr="032"/>
          <p:cNvPicPr>
            <a:picLocks noChangeAspect="1" noChangeArrowheads="1"/>
          </p:cNvPicPr>
          <p:nvPr/>
        </p:nvPicPr>
        <p:blipFill>
          <a:blip r:embed="rId2" cstate="print">
            <a:lum bright="6000" contrast="20000"/>
          </a:blip>
          <a:srcRect r="2682"/>
          <a:stretch>
            <a:fillRect/>
          </a:stretch>
        </p:blipFill>
        <p:spPr bwMode="auto">
          <a:xfrm>
            <a:off x="5226448" y="3136209"/>
            <a:ext cx="4406106" cy="2854424"/>
          </a:xfrm>
          <a:prstGeom prst="rect">
            <a:avLst/>
          </a:prstGeom>
          <a:noFill/>
          <a:ln w="9525">
            <a:noFill/>
            <a:miter lim="800000"/>
            <a:headEnd/>
            <a:tailEnd/>
          </a:ln>
        </p:spPr>
      </p:pic>
      <p:pic>
        <p:nvPicPr>
          <p:cNvPr id="8200" name="Picture 21" descr="refinery5"/>
          <p:cNvPicPr>
            <a:picLocks noChangeAspect="1" noChangeArrowheads="1"/>
          </p:cNvPicPr>
          <p:nvPr/>
        </p:nvPicPr>
        <p:blipFill>
          <a:blip r:embed="rId3" cstate="print"/>
          <a:srcRect/>
          <a:stretch>
            <a:fillRect/>
          </a:stretch>
        </p:blipFill>
        <p:spPr bwMode="auto">
          <a:xfrm>
            <a:off x="507339" y="3662463"/>
            <a:ext cx="3664876" cy="1754188"/>
          </a:xfrm>
          <a:prstGeom prst="rect">
            <a:avLst/>
          </a:prstGeom>
          <a:noFill/>
          <a:ln w="9525">
            <a:noFill/>
            <a:miter lim="800000"/>
            <a:headEnd/>
            <a:tailEnd/>
          </a:ln>
        </p:spPr>
      </p:pic>
      <p:sp>
        <p:nvSpPr>
          <p:cNvPr id="9" name="Oval 25"/>
          <p:cNvSpPr>
            <a:spLocks noChangeArrowheads="1"/>
          </p:cNvSpPr>
          <p:nvPr/>
        </p:nvSpPr>
        <p:spPr bwMode="auto">
          <a:xfrm>
            <a:off x="485422" y="261920"/>
            <a:ext cx="570796" cy="501650"/>
          </a:xfrm>
          <a:prstGeom prst="ellipse">
            <a:avLst/>
          </a:prstGeom>
          <a:noFill/>
          <a:ln w="28575">
            <a:solidFill>
              <a:srgbClr val="FF0000"/>
            </a:solidFill>
            <a:round/>
            <a:headEnd/>
            <a:tailEnd/>
          </a:ln>
        </p:spPr>
        <p:txBody>
          <a:bodyPr wrap="none" anchor="ctr"/>
          <a:lstStyle/>
          <a:p>
            <a:pPr algn="ctr"/>
            <a:r>
              <a:rPr lang="ru-RU" sz="2400" b="1">
                <a:solidFill>
                  <a:srgbClr val="FF0000"/>
                </a:solidFill>
                <a:latin typeface="Arial Black" pitchFamily="34" charset="0"/>
              </a:rPr>
              <a:t>2</a:t>
            </a: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2"/>
          <p:cNvSpPr>
            <a:spLocks noChangeArrowheads="1"/>
          </p:cNvSpPr>
          <p:nvPr/>
        </p:nvSpPr>
        <p:spPr bwMode="auto">
          <a:xfrm>
            <a:off x="5341673" y="2665405"/>
            <a:ext cx="4447381" cy="2749948"/>
          </a:xfrm>
          <a:prstGeom prst="rect">
            <a:avLst/>
          </a:prstGeom>
          <a:solidFill>
            <a:schemeClr val="accent1"/>
          </a:solidFill>
          <a:ln w="9525">
            <a:noFill/>
            <a:miter lim="800000"/>
            <a:headEnd/>
            <a:tailEnd/>
          </a:ln>
        </p:spPr>
        <p:txBody>
          <a:bodyPr wrap="none" anchor="ctr"/>
          <a:lstStyle/>
          <a:p>
            <a:endParaRPr lang="ru-RU" sz="1463"/>
          </a:p>
        </p:txBody>
      </p:sp>
      <p:sp>
        <p:nvSpPr>
          <p:cNvPr id="19458" name="Rectangle 2"/>
          <p:cNvSpPr>
            <a:spLocks noGrp="1" noChangeArrowheads="1"/>
          </p:cNvSpPr>
          <p:nvPr>
            <p:ph type="title" idx="4294967295"/>
          </p:nvPr>
        </p:nvSpPr>
        <p:spPr>
          <a:xfrm>
            <a:off x="816242" y="135467"/>
            <a:ext cx="8903491" cy="1778253"/>
          </a:xfrm>
        </p:spPr>
        <p:txBody>
          <a:bodyPr>
            <a:noAutofit/>
          </a:bodyPr>
          <a:lstStyle/>
          <a:p>
            <a:pPr algn="ctr" eaLnBrk="1" hangingPunct="1">
              <a:lnSpc>
                <a:spcPct val="100000"/>
              </a:lnSpc>
              <a:defRPr/>
            </a:pPr>
            <a: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Используются стационарно установленные </a:t>
            </a:r>
            <a:b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грузоподъемные механизмы </a:t>
            </a:r>
            <a:b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исключением лифтов, подъемных платформ для инвалидов), </a:t>
            </a:r>
            <a:b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эскалаторы в метрополитенах, канатные дороги, фуникулеры;</a:t>
            </a:r>
          </a:p>
        </p:txBody>
      </p:sp>
      <p:sp>
        <p:nvSpPr>
          <p:cNvPr id="2" name="Номер слайда 1"/>
          <p:cNvSpPr>
            <a:spLocks noGrp="1"/>
          </p:cNvSpPr>
          <p:nvPr>
            <p:ph type="sldNum" sz="quarter" idx="4294967295"/>
          </p:nvPr>
        </p:nvSpPr>
        <p:spPr>
          <a:xfrm>
            <a:off x="7677150" y="0"/>
            <a:ext cx="2228850" cy="365125"/>
          </a:xfrm>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13</a:t>
            </a:fld>
            <a:endParaRPr lang="ru-RU" sz="3600">
              <a:solidFill>
                <a:schemeClr val="tx1"/>
              </a:solidFill>
              <a:latin typeface="Times New Roman" panose="02020603050405020304" pitchFamily="18" charset="0"/>
              <a:cs typeface="Times New Roman" panose="02020603050405020304" pitchFamily="18" charset="0"/>
            </a:endParaRPr>
          </a:p>
        </p:txBody>
      </p:sp>
      <p:pic>
        <p:nvPicPr>
          <p:cNvPr id="9221" name="Picture 20" descr="P1190003"/>
          <p:cNvPicPr>
            <a:picLocks noChangeAspect="1" noChangeArrowheads="1"/>
          </p:cNvPicPr>
          <p:nvPr/>
        </p:nvPicPr>
        <p:blipFill>
          <a:blip r:embed="rId2" cstate="print">
            <a:lum bright="8000" contrast="26000"/>
          </a:blip>
          <a:srcRect l="3290" r="3972"/>
          <a:stretch>
            <a:fillRect/>
          </a:stretch>
        </p:blipFill>
        <p:spPr bwMode="auto">
          <a:xfrm>
            <a:off x="5226447" y="2384220"/>
            <a:ext cx="4407826" cy="2913757"/>
          </a:xfrm>
          <a:prstGeom prst="rect">
            <a:avLst/>
          </a:prstGeom>
          <a:noFill/>
          <a:ln w="9525">
            <a:noFill/>
            <a:miter lim="800000"/>
            <a:headEnd/>
            <a:tailEnd/>
          </a:ln>
        </p:spPr>
      </p:pic>
      <p:sp>
        <p:nvSpPr>
          <p:cNvPr id="9222" name="AutoShape 23"/>
          <p:cNvSpPr>
            <a:spLocks noChangeArrowheads="1"/>
          </p:cNvSpPr>
          <p:nvPr/>
        </p:nvSpPr>
        <p:spPr bwMode="auto">
          <a:xfrm>
            <a:off x="350839" y="3074286"/>
            <a:ext cx="4836054" cy="1755478"/>
          </a:xfrm>
          <a:prstGeom prst="rightArrowCallout">
            <a:avLst>
              <a:gd name="adj1" fmla="val 34111"/>
              <a:gd name="adj2" fmla="val 31778"/>
              <a:gd name="adj3" fmla="val 32082"/>
              <a:gd name="adj4" fmla="val 77028"/>
            </a:avLst>
          </a:prstGeom>
          <a:solidFill>
            <a:srgbClr val="3366FF"/>
          </a:solidFill>
          <a:ln w="9525">
            <a:noFill/>
            <a:miter lim="800000"/>
            <a:headEnd/>
            <a:tailEnd/>
          </a:ln>
        </p:spPr>
        <p:txBody>
          <a:bodyPr wrap="none" anchor="ctr"/>
          <a:lstStyle/>
          <a:p>
            <a:endParaRPr lang="ru-RU" sz="1463"/>
          </a:p>
        </p:txBody>
      </p:sp>
      <p:pic>
        <p:nvPicPr>
          <p:cNvPr id="9223" name="Picture 21" descr="kkzp"/>
          <p:cNvPicPr>
            <a:picLocks noChangeAspect="1" noChangeArrowheads="1"/>
          </p:cNvPicPr>
          <p:nvPr/>
        </p:nvPicPr>
        <p:blipFill>
          <a:blip r:embed="rId3" cstate="print"/>
          <a:srcRect t="-815" r="13910" b="6746"/>
          <a:stretch>
            <a:fillRect/>
          </a:stretch>
        </p:blipFill>
        <p:spPr bwMode="auto">
          <a:xfrm>
            <a:off x="507341" y="2955623"/>
            <a:ext cx="3628761" cy="1756767"/>
          </a:xfrm>
          <a:prstGeom prst="rect">
            <a:avLst/>
          </a:prstGeom>
          <a:noFill/>
          <a:ln w="9525">
            <a:noFill/>
            <a:miter lim="800000"/>
            <a:headEnd/>
            <a:tailEnd/>
          </a:ln>
        </p:spPr>
      </p:pic>
      <p:sp>
        <p:nvSpPr>
          <p:cNvPr id="8" name="Oval 24"/>
          <p:cNvSpPr>
            <a:spLocks noChangeArrowheads="1"/>
          </p:cNvSpPr>
          <p:nvPr/>
        </p:nvSpPr>
        <p:spPr bwMode="auto">
          <a:xfrm>
            <a:off x="285709" y="214290"/>
            <a:ext cx="668867" cy="501650"/>
          </a:xfrm>
          <a:prstGeom prst="ellipse">
            <a:avLst/>
          </a:prstGeom>
          <a:noFill/>
          <a:ln w="28575">
            <a:solidFill>
              <a:srgbClr val="FF0000"/>
            </a:solidFill>
            <a:round/>
            <a:headEnd/>
            <a:tailEnd/>
          </a:ln>
        </p:spPr>
        <p:txBody>
          <a:bodyPr wrap="none" anchor="ctr"/>
          <a:lstStyle/>
          <a:p>
            <a:pPr algn="ctr"/>
            <a:r>
              <a:rPr lang="ru-RU" sz="2400" b="1">
                <a:solidFill>
                  <a:srgbClr val="FF0000"/>
                </a:solidFill>
                <a:latin typeface="Arial Black" pitchFamily="34" charset="0"/>
              </a:rPr>
              <a:t>3</a:t>
            </a: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5"/>
          <p:cNvSpPr>
            <a:spLocks noChangeArrowheads="1"/>
          </p:cNvSpPr>
          <p:nvPr/>
        </p:nvSpPr>
        <p:spPr bwMode="auto">
          <a:xfrm>
            <a:off x="5341673" y="3370958"/>
            <a:ext cx="4447381" cy="2749948"/>
          </a:xfrm>
          <a:prstGeom prst="rect">
            <a:avLst/>
          </a:prstGeom>
          <a:solidFill>
            <a:schemeClr val="accent1"/>
          </a:solidFill>
          <a:ln w="9525">
            <a:noFill/>
            <a:miter lim="800000"/>
            <a:headEnd/>
            <a:tailEnd/>
          </a:ln>
        </p:spPr>
        <p:txBody>
          <a:bodyPr wrap="none" anchor="ctr"/>
          <a:lstStyle/>
          <a:p>
            <a:endParaRPr lang="ru-RU" sz="1463"/>
          </a:p>
        </p:txBody>
      </p:sp>
      <p:sp>
        <p:nvSpPr>
          <p:cNvPr id="20482" name="Rectangle 2"/>
          <p:cNvSpPr>
            <a:spLocks noGrp="1" noChangeArrowheads="1"/>
          </p:cNvSpPr>
          <p:nvPr>
            <p:ph type="title" idx="4294967295"/>
          </p:nvPr>
        </p:nvSpPr>
        <p:spPr>
          <a:xfrm>
            <a:off x="1061268" y="720977"/>
            <a:ext cx="8251247" cy="1454944"/>
          </a:xfrm>
        </p:spPr>
        <p:txBody>
          <a:bodyPr>
            <a:noAutofit/>
          </a:bodyPr>
          <a:lstStyle/>
          <a:p>
            <a:pPr algn="ctr" eaLnBrk="1" hangingPunct="1">
              <a:defRPr/>
            </a:pPr>
            <a: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получаются, транспортируются, используются </a:t>
            </a:r>
            <a:b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расплавы черных и цветных металлов, сплавы </a:t>
            </a:r>
            <a:b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основе этих расплавов с применением оборудования, рассчитанного на максимальное количество расплава </a:t>
            </a:r>
            <a:b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500 килограммов и более </a:t>
            </a:r>
          </a:p>
        </p:txBody>
      </p:sp>
      <p:sp>
        <p:nvSpPr>
          <p:cNvPr id="2" name="Номер слайда 1"/>
          <p:cNvSpPr>
            <a:spLocks noGrp="1"/>
          </p:cNvSpPr>
          <p:nvPr>
            <p:ph type="sldNum" sz="quarter" idx="4294967295"/>
          </p:nvPr>
        </p:nvSpPr>
        <p:spPr>
          <a:xfrm>
            <a:off x="7677150" y="0"/>
            <a:ext cx="2228850" cy="365125"/>
          </a:xfrm>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14</a:t>
            </a:fld>
            <a:endParaRPr lang="ru-RU" sz="3600">
              <a:solidFill>
                <a:schemeClr val="tx1"/>
              </a:solidFill>
              <a:latin typeface="Times New Roman" panose="02020603050405020304" pitchFamily="18" charset="0"/>
              <a:cs typeface="Times New Roman" panose="02020603050405020304" pitchFamily="18" charset="0"/>
            </a:endParaRPr>
          </a:p>
        </p:txBody>
      </p:sp>
      <p:pic>
        <p:nvPicPr>
          <p:cNvPr id="10245" name="Picture 23" descr="034"/>
          <p:cNvPicPr>
            <a:picLocks noChangeAspect="1" noChangeArrowheads="1"/>
          </p:cNvPicPr>
          <p:nvPr/>
        </p:nvPicPr>
        <p:blipFill>
          <a:blip r:embed="rId2" cstate="print">
            <a:lum bright="6000" contrast="18000"/>
          </a:blip>
          <a:srcRect r="1749"/>
          <a:stretch>
            <a:fillRect/>
          </a:stretch>
        </p:blipFill>
        <p:spPr bwMode="auto">
          <a:xfrm>
            <a:off x="5186892" y="3195541"/>
            <a:ext cx="4445662" cy="2807989"/>
          </a:xfrm>
          <a:prstGeom prst="rect">
            <a:avLst/>
          </a:prstGeom>
          <a:noFill/>
          <a:ln w="9525">
            <a:noFill/>
            <a:miter lim="800000"/>
            <a:headEnd/>
            <a:tailEnd/>
          </a:ln>
        </p:spPr>
      </p:pic>
      <p:sp>
        <p:nvSpPr>
          <p:cNvPr id="10246" name="AutoShape 26"/>
          <p:cNvSpPr>
            <a:spLocks noChangeArrowheads="1"/>
          </p:cNvSpPr>
          <p:nvPr/>
        </p:nvSpPr>
        <p:spPr bwMode="auto">
          <a:xfrm>
            <a:off x="350839" y="3779838"/>
            <a:ext cx="4836054" cy="1755478"/>
          </a:xfrm>
          <a:prstGeom prst="rightArrowCallout">
            <a:avLst>
              <a:gd name="adj1" fmla="val 34111"/>
              <a:gd name="adj2" fmla="val 31778"/>
              <a:gd name="adj3" fmla="val 32082"/>
              <a:gd name="adj4" fmla="val 77028"/>
            </a:avLst>
          </a:prstGeom>
          <a:solidFill>
            <a:srgbClr val="3366FF"/>
          </a:solidFill>
          <a:ln w="9525">
            <a:noFill/>
            <a:miter lim="800000"/>
            <a:headEnd/>
            <a:tailEnd/>
          </a:ln>
        </p:spPr>
        <p:txBody>
          <a:bodyPr wrap="none" anchor="ctr"/>
          <a:lstStyle/>
          <a:p>
            <a:endParaRPr lang="ru-RU" sz="1463"/>
          </a:p>
        </p:txBody>
      </p:sp>
      <p:pic>
        <p:nvPicPr>
          <p:cNvPr id="10247" name="Picture 24"/>
          <p:cNvPicPr>
            <a:picLocks noChangeAspect="1" noChangeArrowheads="1"/>
          </p:cNvPicPr>
          <p:nvPr/>
        </p:nvPicPr>
        <p:blipFill>
          <a:blip r:embed="rId3" cstate="print"/>
          <a:srcRect t="6004" b="6152"/>
          <a:stretch>
            <a:fillRect/>
          </a:stretch>
        </p:blipFill>
        <p:spPr bwMode="auto">
          <a:xfrm>
            <a:off x="507339" y="3662465"/>
            <a:ext cx="3664876" cy="1715492"/>
          </a:xfrm>
          <a:prstGeom prst="rect">
            <a:avLst/>
          </a:prstGeom>
          <a:noFill/>
          <a:ln w="9525">
            <a:noFill/>
            <a:miter lim="800000"/>
            <a:headEnd/>
            <a:tailEnd/>
          </a:ln>
        </p:spPr>
      </p:pic>
      <p:sp>
        <p:nvSpPr>
          <p:cNvPr id="8" name="Oval 27"/>
          <p:cNvSpPr>
            <a:spLocks noChangeArrowheads="1"/>
          </p:cNvSpPr>
          <p:nvPr/>
        </p:nvSpPr>
        <p:spPr bwMode="auto">
          <a:xfrm>
            <a:off x="300529" y="458765"/>
            <a:ext cx="668867" cy="501650"/>
          </a:xfrm>
          <a:prstGeom prst="ellipse">
            <a:avLst/>
          </a:prstGeom>
          <a:noFill/>
          <a:ln w="28575">
            <a:solidFill>
              <a:srgbClr val="FF0000"/>
            </a:solidFill>
            <a:round/>
            <a:headEnd/>
            <a:tailEnd/>
          </a:ln>
        </p:spPr>
        <p:txBody>
          <a:bodyPr wrap="none" anchor="ctr"/>
          <a:lstStyle/>
          <a:p>
            <a:pPr algn="ctr"/>
            <a:r>
              <a:rPr lang="ru-RU" sz="2400" b="1">
                <a:solidFill>
                  <a:srgbClr val="FF0000"/>
                </a:solidFill>
                <a:latin typeface="Arial Black" pitchFamily="34" charset="0"/>
              </a:rPr>
              <a:t>4</a:t>
            </a: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2"/>
          <p:cNvSpPr>
            <a:spLocks noChangeArrowheads="1"/>
          </p:cNvSpPr>
          <p:nvPr/>
        </p:nvSpPr>
        <p:spPr bwMode="auto">
          <a:xfrm>
            <a:off x="5341673" y="2865322"/>
            <a:ext cx="4447381" cy="2749948"/>
          </a:xfrm>
          <a:prstGeom prst="rect">
            <a:avLst/>
          </a:prstGeom>
          <a:solidFill>
            <a:schemeClr val="accent1"/>
          </a:solidFill>
          <a:ln w="9525">
            <a:noFill/>
            <a:miter lim="800000"/>
            <a:headEnd/>
            <a:tailEnd/>
          </a:ln>
        </p:spPr>
        <p:txBody>
          <a:bodyPr wrap="none" anchor="ctr"/>
          <a:lstStyle/>
          <a:p>
            <a:endParaRPr lang="ru-RU" sz="1463"/>
          </a:p>
        </p:txBody>
      </p:sp>
      <p:sp>
        <p:nvSpPr>
          <p:cNvPr id="21506" name="Rectangle 2"/>
          <p:cNvSpPr>
            <a:spLocks noGrp="1" noChangeArrowheads="1"/>
          </p:cNvSpPr>
          <p:nvPr>
            <p:ph type="title" idx="4294967295"/>
          </p:nvPr>
        </p:nvSpPr>
        <p:spPr>
          <a:xfrm>
            <a:off x="154781" y="690001"/>
            <a:ext cx="9634273" cy="1449785"/>
          </a:xfrm>
        </p:spPr>
        <p:txBody>
          <a:bodyPr>
            <a:noAutofit/>
          </a:bodyPr>
          <a:lstStyle/>
          <a:p>
            <a:pPr algn="ctr" eaLnBrk="1" hangingPunct="1">
              <a:defRPr/>
            </a:pPr>
            <a: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Ведутся горные работы </a:t>
            </a:r>
            <a:b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исключением добычи общераспространенных полезных ископаемых и разработки россыпных месторождений полезных ископаемых, осуществляемых открытым способом без применения взрывных работ), </a:t>
            </a:r>
            <a:b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работы по обогащению полезных ископаемых</a:t>
            </a:r>
          </a:p>
        </p:txBody>
      </p:sp>
      <p:sp>
        <p:nvSpPr>
          <p:cNvPr id="2" name="Номер слайда 1"/>
          <p:cNvSpPr>
            <a:spLocks noGrp="1"/>
          </p:cNvSpPr>
          <p:nvPr>
            <p:ph type="sldNum" sz="quarter" idx="4294967295"/>
          </p:nvPr>
        </p:nvSpPr>
        <p:spPr>
          <a:xfrm>
            <a:off x="7677150" y="0"/>
            <a:ext cx="2228850" cy="365125"/>
          </a:xfrm>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15</a:t>
            </a:fld>
            <a:endParaRPr lang="ru-RU" sz="3600">
              <a:solidFill>
                <a:schemeClr val="tx1"/>
              </a:solidFill>
              <a:latin typeface="Times New Roman" panose="02020603050405020304" pitchFamily="18" charset="0"/>
              <a:cs typeface="Times New Roman" panose="02020603050405020304" pitchFamily="18" charset="0"/>
            </a:endParaRPr>
          </a:p>
        </p:txBody>
      </p:sp>
      <p:pic>
        <p:nvPicPr>
          <p:cNvPr id="11269" name="Picture 20" descr="035"/>
          <p:cNvPicPr>
            <a:picLocks noChangeAspect="1" noChangeArrowheads="1"/>
          </p:cNvPicPr>
          <p:nvPr/>
        </p:nvPicPr>
        <p:blipFill>
          <a:blip r:embed="rId2" cstate="print">
            <a:lum contrast="20000"/>
          </a:blip>
          <a:srcRect/>
          <a:stretch>
            <a:fillRect/>
          </a:stretch>
        </p:blipFill>
        <p:spPr bwMode="auto">
          <a:xfrm>
            <a:off x="5186892" y="2689904"/>
            <a:ext cx="4445662" cy="2802830"/>
          </a:xfrm>
          <a:prstGeom prst="rect">
            <a:avLst/>
          </a:prstGeom>
          <a:noFill/>
          <a:ln w="9525">
            <a:noFill/>
            <a:miter lim="800000"/>
            <a:headEnd/>
            <a:tailEnd/>
          </a:ln>
        </p:spPr>
      </p:pic>
      <p:sp>
        <p:nvSpPr>
          <p:cNvPr id="11270" name="AutoShape 23"/>
          <p:cNvSpPr>
            <a:spLocks noChangeArrowheads="1"/>
          </p:cNvSpPr>
          <p:nvPr/>
        </p:nvSpPr>
        <p:spPr bwMode="auto">
          <a:xfrm>
            <a:off x="350839" y="3274202"/>
            <a:ext cx="4836054" cy="1755478"/>
          </a:xfrm>
          <a:prstGeom prst="rightArrowCallout">
            <a:avLst>
              <a:gd name="adj1" fmla="val 34111"/>
              <a:gd name="adj2" fmla="val 31778"/>
              <a:gd name="adj3" fmla="val 32082"/>
              <a:gd name="adj4" fmla="val 77028"/>
            </a:avLst>
          </a:prstGeom>
          <a:solidFill>
            <a:srgbClr val="3366FF"/>
          </a:solidFill>
          <a:ln w="9525">
            <a:noFill/>
            <a:miter lim="800000"/>
            <a:headEnd/>
            <a:tailEnd/>
          </a:ln>
        </p:spPr>
        <p:txBody>
          <a:bodyPr wrap="none" anchor="ctr"/>
          <a:lstStyle/>
          <a:p>
            <a:endParaRPr lang="ru-RU" sz="1463"/>
          </a:p>
        </p:txBody>
      </p:sp>
      <p:pic>
        <p:nvPicPr>
          <p:cNvPr id="11271" name="Picture 21" descr="796618-001"/>
          <p:cNvPicPr>
            <a:picLocks noChangeAspect="1" noChangeArrowheads="1"/>
          </p:cNvPicPr>
          <p:nvPr/>
        </p:nvPicPr>
        <p:blipFill>
          <a:blip r:embed="rId3" cstate="print">
            <a:lum bright="22000" contrast="4000"/>
          </a:blip>
          <a:srcRect t="9100"/>
          <a:stretch>
            <a:fillRect/>
          </a:stretch>
        </p:blipFill>
        <p:spPr bwMode="auto">
          <a:xfrm>
            <a:off x="507342" y="3156827"/>
            <a:ext cx="3627040" cy="1755477"/>
          </a:xfrm>
          <a:prstGeom prst="rect">
            <a:avLst/>
          </a:prstGeom>
          <a:noFill/>
          <a:ln w="9525">
            <a:noFill/>
            <a:miter lim="800000"/>
            <a:headEnd/>
            <a:tailEnd/>
          </a:ln>
        </p:spPr>
      </p:pic>
      <p:sp>
        <p:nvSpPr>
          <p:cNvPr id="8" name="Oval 24"/>
          <p:cNvSpPr>
            <a:spLocks noChangeArrowheads="1"/>
          </p:cNvSpPr>
          <p:nvPr/>
        </p:nvSpPr>
        <p:spPr bwMode="auto">
          <a:xfrm>
            <a:off x="462187" y="186333"/>
            <a:ext cx="668867" cy="501650"/>
          </a:xfrm>
          <a:prstGeom prst="ellipse">
            <a:avLst/>
          </a:prstGeom>
          <a:noFill/>
          <a:ln w="28575">
            <a:solidFill>
              <a:srgbClr val="FF0000"/>
            </a:solidFill>
            <a:round/>
            <a:headEnd/>
            <a:tailEnd/>
          </a:ln>
        </p:spPr>
        <p:txBody>
          <a:bodyPr wrap="none" anchor="ctr"/>
          <a:lstStyle/>
          <a:p>
            <a:pPr algn="ctr"/>
            <a:r>
              <a:rPr lang="ru-RU" sz="2400" b="1" dirty="0">
                <a:solidFill>
                  <a:srgbClr val="FF0000"/>
                </a:solidFill>
                <a:latin typeface="Arial Black" pitchFamily="34" charset="0"/>
              </a:rPr>
              <a:t>5</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2"/>
          <p:cNvSpPr>
            <a:spLocks noChangeArrowheads="1"/>
          </p:cNvSpPr>
          <p:nvPr/>
        </p:nvSpPr>
        <p:spPr bwMode="auto">
          <a:xfrm>
            <a:off x="5341673" y="3043334"/>
            <a:ext cx="4447381" cy="2749948"/>
          </a:xfrm>
          <a:prstGeom prst="rect">
            <a:avLst/>
          </a:prstGeom>
          <a:solidFill>
            <a:schemeClr val="accent1"/>
          </a:solidFill>
          <a:ln w="9525">
            <a:noFill/>
            <a:miter lim="800000"/>
            <a:headEnd/>
            <a:tailEnd/>
          </a:ln>
        </p:spPr>
        <p:txBody>
          <a:bodyPr wrap="none" anchor="ctr"/>
          <a:lstStyle/>
          <a:p>
            <a:endParaRPr lang="ru-RU" sz="1463"/>
          </a:p>
        </p:txBody>
      </p:sp>
      <p:sp>
        <p:nvSpPr>
          <p:cNvPr id="22530" name="Rectangle 2"/>
          <p:cNvSpPr>
            <a:spLocks noGrp="1" noChangeArrowheads="1"/>
          </p:cNvSpPr>
          <p:nvPr>
            <p:ph type="title" idx="4294967295"/>
          </p:nvPr>
        </p:nvSpPr>
        <p:spPr>
          <a:xfrm>
            <a:off x="77391" y="460712"/>
            <a:ext cx="9828609" cy="1872854"/>
          </a:xfrm>
        </p:spPr>
        <p:txBody>
          <a:bodyPr>
            <a:noAutofit/>
          </a:bodyPr>
          <a:lstStyle/>
          <a:p>
            <a:pPr algn="ctr" eaLnBrk="1" hangingPunct="1">
              <a:lnSpc>
                <a:spcPct val="100000"/>
              </a:lnSpc>
              <a:defRPr/>
            </a:pPr>
            <a: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Осуществляется хранение или переработка </a:t>
            </a:r>
            <a:b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растительного сырья, в процессе которых </a:t>
            </a:r>
            <a:b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образуются взрывоопасные пылевоздушные смеси, </a:t>
            </a:r>
            <a:b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способные самовозгораться, возгораться от источника зажигания </a:t>
            </a:r>
            <a:b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самостоятельно гореть после его удаления, а также осуществляется хранение зерна, продуктов его переработки и комбикормового сырья, </a:t>
            </a:r>
            <a:b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склонных к самосогреванию и самовозгоранию </a:t>
            </a:r>
          </a:p>
        </p:txBody>
      </p:sp>
      <p:sp>
        <p:nvSpPr>
          <p:cNvPr id="2" name="Номер слайда 1"/>
          <p:cNvSpPr>
            <a:spLocks noGrp="1"/>
          </p:cNvSpPr>
          <p:nvPr>
            <p:ph type="sldNum" sz="quarter" idx="4294967295"/>
          </p:nvPr>
        </p:nvSpPr>
        <p:spPr>
          <a:xfrm>
            <a:off x="7677150" y="0"/>
            <a:ext cx="2228850" cy="365125"/>
          </a:xfrm>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16</a:t>
            </a:fld>
            <a:endParaRPr lang="ru-RU" sz="3600" dirty="0">
              <a:solidFill>
                <a:schemeClr val="tx1"/>
              </a:solidFill>
              <a:latin typeface="Times New Roman" panose="02020603050405020304" pitchFamily="18" charset="0"/>
              <a:cs typeface="Times New Roman" panose="02020603050405020304" pitchFamily="18" charset="0"/>
            </a:endParaRPr>
          </a:p>
        </p:txBody>
      </p:sp>
      <p:pic>
        <p:nvPicPr>
          <p:cNvPr id="12293" name="Picture 20" descr="033"/>
          <p:cNvPicPr>
            <a:picLocks noChangeAspect="1" noChangeArrowheads="1"/>
          </p:cNvPicPr>
          <p:nvPr/>
        </p:nvPicPr>
        <p:blipFill>
          <a:blip r:embed="rId2" cstate="print">
            <a:lum bright="-6000" contrast="24000"/>
          </a:blip>
          <a:srcRect t="1512" b="3999"/>
          <a:stretch>
            <a:fillRect/>
          </a:stretch>
        </p:blipFill>
        <p:spPr bwMode="auto">
          <a:xfrm>
            <a:off x="5226447" y="2848566"/>
            <a:ext cx="4407826" cy="2827338"/>
          </a:xfrm>
          <a:prstGeom prst="rect">
            <a:avLst/>
          </a:prstGeom>
          <a:noFill/>
          <a:ln w="9525">
            <a:noFill/>
            <a:miter lim="800000"/>
            <a:headEnd/>
            <a:tailEnd/>
          </a:ln>
        </p:spPr>
      </p:pic>
      <p:sp>
        <p:nvSpPr>
          <p:cNvPr id="12294" name="AutoShape 23"/>
          <p:cNvSpPr>
            <a:spLocks noChangeArrowheads="1"/>
          </p:cNvSpPr>
          <p:nvPr/>
        </p:nvSpPr>
        <p:spPr bwMode="auto">
          <a:xfrm>
            <a:off x="350839" y="3452214"/>
            <a:ext cx="4836054" cy="1755478"/>
          </a:xfrm>
          <a:prstGeom prst="rightArrowCallout">
            <a:avLst>
              <a:gd name="adj1" fmla="val 34111"/>
              <a:gd name="adj2" fmla="val 31778"/>
              <a:gd name="adj3" fmla="val 32082"/>
              <a:gd name="adj4" fmla="val 77028"/>
            </a:avLst>
          </a:prstGeom>
          <a:solidFill>
            <a:srgbClr val="3366FF"/>
          </a:solidFill>
          <a:ln w="9525">
            <a:noFill/>
            <a:miter lim="800000"/>
            <a:headEnd/>
            <a:tailEnd/>
          </a:ln>
        </p:spPr>
        <p:txBody>
          <a:bodyPr wrap="none" anchor="ctr"/>
          <a:lstStyle/>
          <a:p>
            <a:endParaRPr lang="ru-RU" sz="1463"/>
          </a:p>
        </p:txBody>
      </p:sp>
      <p:pic>
        <p:nvPicPr>
          <p:cNvPr id="12295" name="Picture 21" descr="0_18395_8b24b966_XL"/>
          <p:cNvPicPr>
            <a:picLocks noChangeAspect="1" noChangeArrowheads="1"/>
          </p:cNvPicPr>
          <p:nvPr/>
        </p:nvPicPr>
        <p:blipFill>
          <a:blip r:embed="rId3" cstate="print"/>
          <a:srcRect l="13538" t="1193" b="3302"/>
          <a:stretch>
            <a:fillRect/>
          </a:stretch>
        </p:blipFill>
        <p:spPr bwMode="auto">
          <a:xfrm>
            <a:off x="545176" y="3336127"/>
            <a:ext cx="3627040" cy="1754188"/>
          </a:xfrm>
          <a:prstGeom prst="rect">
            <a:avLst/>
          </a:prstGeom>
          <a:noFill/>
          <a:ln w="9525">
            <a:noFill/>
            <a:miter lim="800000"/>
            <a:headEnd/>
            <a:tailEnd/>
          </a:ln>
        </p:spPr>
      </p:pic>
      <p:sp>
        <p:nvSpPr>
          <p:cNvPr id="8" name="Oval 24"/>
          <p:cNvSpPr>
            <a:spLocks noChangeArrowheads="1"/>
          </p:cNvSpPr>
          <p:nvPr/>
        </p:nvSpPr>
        <p:spPr bwMode="auto">
          <a:xfrm>
            <a:off x="462188" y="186333"/>
            <a:ext cx="587680" cy="501650"/>
          </a:xfrm>
          <a:prstGeom prst="ellipse">
            <a:avLst/>
          </a:prstGeom>
          <a:noFill/>
          <a:ln w="28575">
            <a:solidFill>
              <a:srgbClr val="FF0000"/>
            </a:solidFill>
            <a:round/>
            <a:headEnd/>
            <a:tailEnd/>
          </a:ln>
        </p:spPr>
        <p:txBody>
          <a:bodyPr wrap="none" anchor="ctr"/>
          <a:lstStyle/>
          <a:p>
            <a:pPr algn="ctr"/>
            <a:r>
              <a:rPr lang="ru-RU" sz="2400" b="1" dirty="0">
                <a:solidFill>
                  <a:srgbClr val="FF0000"/>
                </a:solidFill>
                <a:latin typeface="Arial Black" pitchFamily="34" charset="0"/>
              </a:rPr>
              <a:t>6</a:t>
            </a: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0" descr="gaz1"/>
          <p:cNvPicPr>
            <a:picLocks noChangeAspect="1" noChangeArrowheads="1"/>
          </p:cNvPicPr>
          <p:nvPr/>
        </p:nvPicPr>
        <p:blipFill>
          <a:blip r:embed="rId2" cstate="print"/>
          <a:srcRect/>
          <a:stretch>
            <a:fillRect/>
          </a:stretch>
        </p:blipFill>
        <p:spPr bwMode="auto">
          <a:xfrm>
            <a:off x="5417349" y="3958029"/>
            <a:ext cx="4137195" cy="1833953"/>
          </a:xfrm>
          <a:prstGeom prst="rect">
            <a:avLst/>
          </a:prstGeom>
          <a:noFill/>
          <a:ln w="9525">
            <a:noFill/>
            <a:miter lim="800000"/>
            <a:headEnd/>
            <a:tailEnd/>
          </a:ln>
        </p:spPr>
      </p:pic>
      <p:sp>
        <p:nvSpPr>
          <p:cNvPr id="96259" name="Rectangle 3"/>
          <p:cNvSpPr>
            <a:spLocks noGrp="1" noChangeArrowheads="1"/>
          </p:cNvSpPr>
          <p:nvPr>
            <p:ph type="title" idx="4294967295"/>
          </p:nvPr>
        </p:nvSpPr>
        <p:spPr>
          <a:xfrm>
            <a:off x="386923" y="805112"/>
            <a:ext cx="6198318" cy="643632"/>
          </a:xfrm>
        </p:spPr>
        <p:txBody>
          <a:bodyPr vert="horz" lIns="0" tIns="49530" rIns="0" bIns="49530" rtlCol="0" anchor="ctr">
            <a:noAutofit/>
          </a:bodyPr>
          <a:lstStyle/>
          <a:p>
            <a:pPr eaLnBrk="1" hangingPunct="1">
              <a:defRPr/>
            </a:pPr>
            <a: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 опасным производственным объектам </a:t>
            </a:r>
            <a:r>
              <a:rPr lang="ru-RU"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относятся</a:t>
            </a:r>
            <a:r>
              <a:rPr lang="ru-RU"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6149" name="Rectangle 4"/>
          <p:cNvSpPr>
            <a:spLocks noGrp="1" noChangeArrowheads="1"/>
          </p:cNvSpPr>
          <p:nvPr>
            <p:ph idx="1"/>
          </p:nvPr>
        </p:nvSpPr>
        <p:spPr>
          <a:xfrm>
            <a:off x="386922" y="2038168"/>
            <a:ext cx="3991114" cy="893065"/>
          </a:xfrm>
          <a:solidFill>
            <a:schemeClr val="bg1">
              <a:alpha val="50195"/>
            </a:schemeClr>
          </a:solidFill>
        </p:spPr>
        <p:txBody>
          <a:bodyPr vert="horz" wrap="square" lIns="0" tIns="49530" rIns="0" bIns="49530" rtlCol="0">
            <a:spAutoFit/>
          </a:bodyPr>
          <a:lstStyle/>
          <a:p>
            <a:pPr marL="70940" indent="-70940"/>
            <a:r>
              <a:rPr lang="ru-RU" sz="2400" b="1" dirty="0">
                <a:latin typeface="Times New Roman" panose="02020603050405020304" pitchFamily="18" charset="0"/>
                <a:cs typeface="Times New Roman" panose="02020603050405020304" pitchFamily="18" charset="0"/>
              </a:rPr>
              <a:t> объекты </a:t>
            </a:r>
          </a:p>
          <a:p>
            <a:pPr marL="70940" indent="-70940">
              <a:buNone/>
            </a:pP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электросетевого</a:t>
            </a:r>
            <a:r>
              <a:rPr lang="ru-RU" sz="2400" b="1" dirty="0">
                <a:latin typeface="Times New Roman" panose="02020603050405020304" pitchFamily="18" charset="0"/>
                <a:cs typeface="Times New Roman" panose="02020603050405020304" pitchFamily="18" charset="0"/>
              </a:rPr>
              <a:t> хозяйства</a:t>
            </a:r>
          </a:p>
        </p:txBody>
      </p:sp>
      <p:sp>
        <p:nvSpPr>
          <p:cNvPr id="2" name="Номер слайда 1"/>
          <p:cNvSpPr>
            <a:spLocks noGrp="1"/>
          </p:cNvSpPr>
          <p:nvPr>
            <p:ph type="sldNum" sz="quarter" idx="4294967295"/>
          </p:nvPr>
        </p:nvSpPr>
        <p:spPr>
          <a:xfrm>
            <a:off x="7677150" y="0"/>
            <a:ext cx="2228850" cy="365125"/>
          </a:xfrm>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17</a:t>
            </a:fld>
            <a:endParaRPr lang="ru-RU" sz="3600" dirty="0">
              <a:solidFill>
                <a:schemeClr val="tx1"/>
              </a:solidFill>
              <a:latin typeface="Times New Roman" panose="02020603050405020304" pitchFamily="18" charset="0"/>
              <a:cs typeface="Times New Roman" panose="02020603050405020304" pitchFamily="18" charset="0"/>
            </a:endParaRPr>
          </a:p>
        </p:txBody>
      </p:sp>
      <p:pic>
        <p:nvPicPr>
          <p:cNvPr id="6148" name="Picture 18" descr="499808642"/>
          <p:cNvPicPr>
            <a:picLocks noChangeAspect="1" noChangeArrowheads="1"/>
          </p:cNvPicPr>
          <p:nvPr/>
        </p:nvPicPr>
        <p:blipFill>
          <a:blip r:embed="rId3" cstate="print"/>
          <a:srcRect/>
          <a:stretch>
            <a:fillRect/>
          </a:stretch>
        </p:blipFill>
        <p:spPr bwMode="auto">
          <a:xfrm>
            <a:off x="5417349" y="1529035"/>
            <a:ext cx="4254760" cy="1753468"/>
          </a:xfrm>
          <a:prstGeom prst="rect">
            <a:avLst/>
          </a:prstGeom>
          <a:noFill/>
          <a:ln w="9525">
            <a:noFill/>
            <a:miter lim="800000"/>
            <a:headEnd/>
            <a:tailEnd/>
          </a:ln>
        </p:spPr>
      </p:pic>
      <p:sp>
        <p:nvSpPr>
          <p:cNvPr id="96277" name="Rectangle 21"/>
          <p:cNvSpPr>
            <a:spLocks noChangeArrowheads="1"/>
          </p:cNvSpPr>
          <p:nvPr/>
        </p:nvSpPr>
        <p:spPr bwMode="auto">
          <a:xfrm>
            <a:off x="386922" y="3683911"/>
            <a:ext cx="4844646" cy="2382191"/>
          </a:xfrm>
          <a:prstGeom prst="rect">
            <a:avLst/>
          </a:prstGeom>
          <a:solidFill>
            <a:schemeClr val="bg1">
              <a:alpha val="74001"/>
            </a:schemeClr>
          </a:solidFill>
          <a:ln w="9525">
            <a:noFill/>
            <a:miter lim="800000"/>
            <a:headEnd/>
            <a:tailEnd/>
          </a:ln>
          <a:effectLst/>
        </p:spPr>
        <p:txBody>
          <a:bodyPr wrap="square" lIns="0" rIns="0">
            <a:spAutoFit/>
          </a:bodyPr>
          <a:lstStyle/>
          <a:p>
            <a:pPr marL="70940" indent="-70940">
              <a:spcBef>
                <a:spcPct val="20000"/>
              </a:spcBef>
              <a:buFontTx/>
              <a:buChar char="•"/>
              <a:defRPr/>
            </a:pP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работающие под давлением</a:t>
            </a:r>
            <a:r>
              <a:rPr lang="ru-RU" sz="2400" dirty="0">
                <a:latin typeface="Times New Roman" panose="02020603050405020304" pitchFamily="18" charset="0"/>
                <a:cs typeface="Times New Roman" panose="02020603050405020304" pitchFamily="18" charset="0"/>
              </a:rPr>
              <a:t> природного газа или сжиженного углеводородного газа</a:t>
            </a:r>
          </a:p>
          <a:p>
            <a:pPr marL="70940" indent="-70940">
              <a:spcBef>
                <a:spcPct val="20000"/>
              </a:spcBef>
              <a:defRPr/>
            </a:pP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до 0,005 МПа</a:t>
            </a:r>
            <a:r>
              <a:rPr lang="ru-RU" sz="2400" dirty="0">
                <a:latin typeface="Times New Roman" panose="02020603050405020304" pitchFamily="18" charset="0"/>
                <a:cs typeface="Times New Roman" panose="02020603050405020304" pitchFamily="18" charset="0"/>
              </a:rPr>
              <a:t> включительно,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сети газораспределения 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сети </a:t>
            </a:r>
            <a:r>
              <a:rPr lang="ru-RU" sz="2400" dirty="0" err="1">
                <a:latin typeface="Times New Roman" panose="02020603050405020304" pitchFamily="18" charset="0"/>
                <a:cs typeface="Times New Roman" panose="02020603050405020304" pitchFamily="18" charset="0"/>
              </a:rPr>
              <a:t>газопотребления</a:t>
            </a:r>
            <a:r>
              <a:rPr lang="ru-RU" sz="2400" dirty="0">
                <a:latin typeface="Times New Roman" panose="02020603050405020304" pitchFamily="18" charset="0"/>
                <a:cs typeface="Times New Roman" panose="02020603050405020304" pitchFamily="18" charset="0"/>
              </a:rPr>
              <a:t>.</a:t>
            </a: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6226062" y="3721220"/>
            <a:ext cx="3042311" cy="1558131"/>
          </a:xfrm>
          <a:prstGeom prst="rect">
            <a:avLst/>
          </a:prstGeom>
          <a:noFill/>
          <a:ln w="9525">
            <a:noFill/>
            <a:miter lim="800000"/>
            <a:headEnd/>
            <a:tailEnd/>
          </a:ln>
        </p:spPr>
      </p:pic>
      <p:sp>
        <p:nvSpPr>
          <p:cNvPr id="5126" name="Rectangle 5"/>
          <p:cNvSpPr>
            <a:spLocks noChangeArrowheads="1"/>
          </p:cNvSpPr>
          <p:nvPr/>
        </p:nvSpPr>
        <p:spPr bwMode="auto">
          <a:xfrm>
            <a:off x="154750" y="911933"/>
            <a:ext cx="9477773" cy="1569660"/>
          </a:xfrm>
          <a:prstGeom prst="rect">
            <a:avLst/>
          </a:prstGeom>
          <a:noFill/>
          <a:ln w="9525">
            <a:noFill/>
            <a:miter lim="800000"/>
            <a:headEnd/>
            <a:tailEnd/>
          </a:ln>
        </p:spPr>
        <p:txBody>
          <a:bodyPr lIns="0" rIns="0" anchor="ctr">
            <a:spAutoFit/>
          </a:bodyPr>
          <a:lstStyle/>
          <a:p>
            <a:pPr algn="ctr">
              <a:lnSpc>
                <a:spcPct val="120000"/>
              </a:lnSpc>
            </a:pPr>
            <a:r>
              <a:rPr lang="ru-RU" sz="2000" b="1" dirty="0">
                <a:latin typeface="Times New Roman" panose="02020603050405020304" pitchFamily="18" charset="0"/>
                <a:cs typeface="Times New Roman" panose="02020603050405020304" pitchFamily="18" charset="0"/>
              </a:rPr>
              <a:t>ОПО в зависимости от уровня потенциальной опасности аварий на них </a:t>
            </a:r>
          </a:p>
          <a:p>
            <a:pPr algn="ctr">
              <a:lnSpc>
                <a:spcPct val="120000"/>
              </a:lnSpc>
            </a:pPr>
            <a:r>
              <a:rPr lang="ru-RU" sz="2000" b="1" dirty="0">
                <a:latin typeface="Times New Roman" panose="02020603050405020304" pitchFamily="18" charset="0"/>
                <a:cs typeface="Times New Roman" panose="02020603050405020304" pitchFamily="18" charset="0"/>
              </a:rPr>
              <a:t>для жизненно важных интересов личности и общества подразделяются в соответствии с критериями, указанными в Приложении 2 к Закону о промышленной безопасности,  </a:t>
            </a:r>
            <a:r>
              <a:rPr lang="ru-RU" sz="2000" b="1" u="sng" dirty="0">
                <a:latin typeface="Times New Roman" panose="02020603050405020304" pitchFamily="18" charset="0"/>
                <a:cs typeface="Times New Roman" panose="02020603050405020304" pitchFamily="18" charset="0"/>
              </a:rPr>
              <a:t>на 4 класса опасности:</a:t>
            </a:r>
          </a:p>
        </p:txBody>
      </p:sp>
      <p:sp>
        <p:nvSpPr>
          <p:cNvPr id="11274" name="Rectangle 10"/>
          <p:cNvSpPr>
            <a:spLocks noChangeArrowheads="1"/>
          </p:cNvSpPr>
          <p:nvPr/>
        </p:nvSpPr>
        <p:spPr bwMode="auto">
          <a:xfrm>
            <a:off x="524497" y="2919907"/>
            <a:ext cx="8435637" cy="1964961"/>
          </a:xfrm>
          <a:prstGeom prst="rect">
            <a:avLst/>
          </a:prstGeom>
          <a:noFill/>
          <a:ln w="25400">
            <a:noFill/>
            <a:miter lim="800000"/>
            <a:headEnd/>
            <a:tailEnd/>
          </a:ln>
          <a:effectLst/>
        </p:spPr>
        <p:txBody>
          <a:bodyPr wrap="square" anchor="ctr">
            <a:spAutoFit/>
          </a:bodyPr>
          <a:lstStyle/>
          <a:p>
            <a:pPr>
              <a:lnSpc>
                <a:spcPct val="130000"/>
              </a:lnSpc>
              <a:defRPr/>
            </a:pPr>
            <a:r>
              <a:rPr lang="ru-RU" sz="24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класс</a:t>
            </a:r>
            <a:r>
              <a:rPr lang="ru-RU" sz="2400" b="1" dirty="0">
                <a:solidFill>
                  <a:srgbClr val="CC0000"/>
                </a:solidFill>
                <a:latin typeface="Times New Roman" panose="02020603050405020304" pitchFamily="18" charset="0"/>
                <a:cs typeface="Times New Roman" panose="02020603050405020304" pitchFamily="18" charset="0"/>
              </a:rPr>
              <a:t> – ОПО чрезвычайно высокой опасности </a:t>
            </a:r>
          </a:p>
          <a:p>
            <a:pPr>
              <a:lnSpc>
                <a:spcPct val="130000"/>
              </a:lnSpc>
              <a:defRPr/>
            </a:pPr>
            <a:r>
              <a:rPr lang="ru-RU" sz="2400" b="1" dirty="0">
                <a:solidFill>
                  <a:srgbClr val="FF9900"/>
                </a:solidFill>
                <a:latin typeface="Times New Roman" panose="02020603050405020304" pitchFamily="18" charset="0"/>
                <a:cs typeface="Times New Roman" panose="02020603050405020304" pitchFamily="18" charset="0"/>
              </a:rPr>
              <a:t>2 класс – ОПО  высокой опасности </a:t>
            </a:r>
          </a:p>
          <a:p>
            <a:pPr>
              <a:lnSpc>
                <a:spcPct val="130000"/>
              </a:lnSpc>
              <a:defRPr/>
            </a:pPr>
            <a:r>
              <a:rPr lang="ru-RU" sz="2400" b="1" dirty="0">
                <a:solidFill>
                  <a:srgbClr val="008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 класс</a:t>
            </a:r>
            <a:r>
              <a:rPr lang="ru-RU" sz="2400" b="1" dirty="0">
                <a:solidFill>
                  <a:srgbClr val="008000"/>
                </a:solidFill>
                <a:latin typeface="Times New Roman" panose="02020603050405020304" pitchFamily="18" charset="0"/>
                <a:cs typeface="Times New Roman" panose="02020603050405020304" pitchFamily="18" charset="0"/>
              </a:rPr>
              <a:t> – ОПО средней опасности </a:t>
            </a:r>
          </a:p>
          <a:p>
            <a:pPr>
              <a:lnSpc>
                <a:spcPct val="130000"/>
              </a:lnSpc>
              <a:defRPr/>
            </a:pPr>
            <a:r>
              <a:rPr lang="ru-RU" sz="2400" b="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 класс</a:t>
            </a:r>
            <a:r>
              <a:rPr lang="ru-RU" sz="2400" b="1" dirty="0">
                <a:solidFill>
                  <a:srgbClr val="0000CC"/>
                </a:solidFill>
                <a:latin typeface="Times New Roman" panose="02020603050405020304" pitchFamily="18" charset="0"/>
                <a:cs typeface="Times New Roman" panose="02020603050405020304" pitchFamily="18" charset="0"/>
              </a:rPr>
              <a:t> – ОПО низкой опасности </a:t>
            </a:r>
          </a:p>
        </p:txBody>
      </p:sp>
      <p:sp>
        <p:nvSpPr>
          <p:cNvPr id="2" name="Номер слайда 1"/>
          <p:cNvSpPr>
            <a:spLocks noGrp="1"/>
          </p:cNvSpPr>
          <p:nvPr>
            <p:ph type="sldNum" sz="quarter" idx="4294967295"/>
          </p:nvPr>
        </p:nvSpPr>
        <p:spPr>
          <a:xfrm>
            <a:off x="7677150" y="0"/>
            <a:ext cx="2228850" cy="365125"/>
          </a:xfrm>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18</a:t>
            </a:fld>
            <a:endParaRPr lang="ru-RU"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CFD7C1F-3AB3-4026-A4F1-72FABEFDFB06}"/>
              </a:ext>
            </a:extLst>
          </p:cNvPr>
          <p:cNvSpPr>
            <a:spLocks noGrp="1"/>
          </p:cNvSpPr>
          <p:nvPr>
            <p:ph idx="1"/>
          </p:nvPr>
        </p:nvSpPr>
        <p:spPr>
          <a:xfrm>
            <a:off x="537882" y="1147482"/>
            <a:ext cx="8687081" cy="5029481"/>
          </a:xfrm>
        </p:spPr>
        <p:txBody>
          <a:bodyPr>
            <a:normAutofit fontScale="77500" lnSpcReduction="20000"/>
          </a:bodyPr>
          <a:lstStyle/>
          <a:p>
            <a:r>
              <a:rPr lang="ru-RU" dirty="0"/>
              <a:t>Разделение производственных объектов на разные классы опасности позволяет по-разному администрировать безопасность на данных объектах. Вводить различные дополнительные требования или же наоборот их смягчать без потери общего уровня безопасности. </a:t>
            </a:r>
          </a:p>
          <a:p>
            <a:r>
              <a:rPr lang="ru-RU" dirty="0"/>
              <a:t>Наиболее частыми чрезвычайными ситуациями в промышленности предыдущих лет были, аварии связанными с обращением на производстве опасных веществ. Причем тяжесть последствий аварии, всегда была связана с количеством опасного вещества, оказавшегося в зоне аварии. Вследствие этого, в Федеральный закон № 116-ФЗ были введены две таблицы, представляющие предельные количества опасных веществ для отнесения промышленного объекта к тому или иному классу опасности (табл. 1 и 2).</a:t>
            </a:r>
          </a:p>
          <a:p>
            <a:r>
              <a:rPr lang="ru-RU" dirty="0"/>
              <a:t>Из этих таблиц видно, что чем больше количество опасного вещества находится на производственном объекте, тем выше его класс опасности. При наличии различных опасных веществ одного вида на объекте их количество суммируется, после чего определяют класс опасности объекта.</a:t>
            </a:r>
          </a:p>
          <a:p>
            <a:endParaRPr lang="ru-RU" dirty="0"/>
          </a:p>
        </p:txBody>
      </p:sp>
      <p:sp>
        <p:nvSpPr>
          <p:cNvPr id="3" name="Номер слайда 1">
            <a:extLst>
              <a:ext uri="{FF2B5EF4-FFF2-40B4-BE49-F238E27FC236}">
                <a16:creationId xmlns:a16="http://schemas.microsoft.com/office/drawing/2014/main" id="{60E67268-9A02-410C-A14B-0955D00E16C6}"/>
              </a:ext>
            </a:extLst>
          </p:cNvPr>
          <p:cNvSpPr txBox="1">
            <a:spLocks/>
          </p:cNvSpPr>
          <p:nvPr/>
        </p:nvSpPr>
        <p:spPr>
          <a:xfrm>
            <a:off x="7677150" y="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19</a:t>
            </a:fld>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24469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6" descr="ring-binders-icon-psd"/>
          <p:cNvPicPr>
            <a:picLocks noChangeAspect="1" noChangeArrowheads="1"/>
          </p:cNvPicPr>
          <p:nvPr/>
        </p:nvPicPr>
        <p:blipFill>
          <a:blip r:embed="rId2" cstate="print"/>
          <a:srcRect l="9648" t="15593" r="7071" b="17813"/>
          <a:stretch>
            <a:fillRect/>
          </a:stretch>
        </p:blipFill>
        <p:spPr bwMode="auto">
          <a:xfrm>
            <a:off x="116947" y="4423470"/>
            <a:ext cx="2651919" cy="1774825"/>
          </a:xfrm>
          <a:prstGeom prst="rect">
            <a:avLst/>
          </a:prstGeom>
          <a:noFill/>
          <a:ln w="9525">
            <a:noFill/>
            <a:miter lim="800000"/>
            <a:headEnd/>
            <a:tailEnd/>
          </a:ln>
        </p:spPr>
      </p:pic>
      <p:pic>
        <p:nvPicPr>
          <p:cNvPr id="3075" name="Picture 34" descr="doki1"/>
          <p:cNvPicPr>
            <a:picLocks noChangeAspect="1" noChangeArrowheads="1"/>
          </p:cNvPicPr>
          <p:nvPr/>
        </p:nvPicPr>
        <p:blipFill>
          <a:blip r:embed="rId3" cstate="print"/>
          <a:srcRect t="7509" b="19540"/>
          <a:stretch>
            <a:fillRect/>
          </a:stretch>
        </p:blipFill>
        <p:spPr bwMode="auto">
          <a:xfrm>
            <a:off x="3159259" y="4820744"/>
            <a:ext cx="3510094" cy="1394321"/>
          </a:xfrm>
          <a:prstGeom prst="rect">
            <a:avLst/>
          </a:prstGeom>
          <a:noFill/>
          <a:ln w="9525">
            <a:noFill/>
            <a:miter lim="800000"/>
            <a:headEnd/>
            <a:tailEnd/>
          </a:ln>
        </p:spPr>
      </p:pic>
      <p:pic>
        <p:nvPicPr>
          <p:cNvPr id="3076" name="Picture 31" descr="1330009899_page1"/>
          <p:cNvPicPr>
            <a:picLocks noChangeAspect="1" noChangeArrowheads="1"/>
          </p:cNvPicPr>
          <p:nvPr/>
        </p:nvPicPr>
        <p:blipFill>
          <a:blip r:embed="rId4" cstate="print">
            <a:lum bright="8000" contrast="-8000"/>
          </a:blip>
          <a:srcRect t="60863" r="5064" b="2780"/>
          <a:stretch>
            <a:fillRect/>
          </a:stretch>
        </p:blipFill>
        <p:spPr bwMode="auto">
          <a:xfrm>
            <a:off x="7021912" y="4820744"/>
            <a:ext cx="2689754" cy="1262757"/>
          </a:xfrm>
          <a:prstGeom prst="rect">
            <a:avLst/>
          </a:prstGeom>
          <a:noFill/>
          <a:ln w="9525">
            <a:noFill/>
            <a:miter lim="800000"/>
            <a:headEnd/>
            <a:tailEnd/>
          </a:ln>
        </p:spPr>
      </p:pic>
      <p:pic>
        <p:nvPicPr>
          <p:cNvPr id="15" name="Рисунок 14" descr="Titulnij-1.jpg"/>
          <p:cNvPicPr>
            <a:picLocks noChangeAspect="1"/>
          </p:cNvPicPr>
          <p:nvPr/>
        </p:nvPicPr>
        <p:blipFill>
          <a:blip r:embed="rId5" cstate="print"/>
          <a:stretch>
            <a:fillRect/>
          </a:stretch>
        </p:blipFill>
        <p:spPr>
          <a:xfrm>
            <a:off x="935529" y="667287"/>
            <a:ext cx="2108503" cy="13748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1922" name="Rectangle 2"/>
          <p:cNvSpPr>
            <a:spLocks noGrp="1" noChangeArrowheads="1"/>
          </p:cNvSpPr>
          <p:nvPr>
            <p:ph type="ctrTitle"/>
          </p:nvPr>
        </p:nvSpPr>
        <p:spPr>
          <a:xfrm>
            <a:off x="3492831" y="373848"/>
            <a:ext cx="6179246" cy="1762021"/>
          </a:xfrm>
        </p:spPr>
        <p:txBody>
          <a:bodyPr vert="horz" wrap="square" lIns="0" tIns="49530" rIns="0" bIns="49530" rtlCol="0" anchor="b">
            <a:spAutoFit/>
          </a:bodyPr>
          <a:lstStyle/>
          <a:p>
            <a:pPr algn="l" eaLnBrk="1" hangingPunct="1">
              <a:lnSpc>
                <a:spcPct val="90000"/>
              </a:lnSpc>
              <a:defRPr/>
            </a:pPr>
            <a:r>
              <a:rPr lang="ru-RU" sz="2400" b="1" dirty="0">
                <a:solidFill>
                  <a:srgbClr val="FF0000"/>
                </a:solidFill>
                <a:latin typeface="Times New Roman" panose="02020603050405020304" pitchFamily="18" charset="0"/>
                <a:cs typeface="Times New Roman" panose="02020603050405020304" pitchFamily="18" charset="0"/>
              </a:rPr>
              <a:t>Промышленная безопасность (ПБ) – </a:t>
            </a:r>
            <a:br>
              <a:rPr lang="ru-RU" sz="2400" b="1" dirty="0">
                <a:solidFill>
                  <a:srgbClr val="FF0000"/>
                </a:solidFill>
                <a:latin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cs typeface="Times New Roman" panose="02020603050405020304" pitchFamily="18" charset="0"/>
              </a:rPr>
              <a:t>состояние защищенности жизненно важных интересов личности и общества  от аварий на ОПО и </a:t>
            </a:r>
            <a:br>
              <a:rPr lang="ru-RU" sz="2400" b="1" dirty="0">
                <a:solidFill>
                  <a:srgbClr val="FF0000"/>
                </a:solidFill>
                <a:latin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cs typeface="Times New Roman" panose="02020603050405020304" pitchFamily="18" charset="0"/>
              </a:rPr>
              <a:t>последствий указанных аварий.</a:t>
            </a:r>
          </a:p>
        </p:txBody>
      </p:sp>
      <p:sp>
        <p:nvSpPr>
          <p:cNvPr id="3079" name="Rectangle 3"/>
          <p:cNvSpPr>
            <a:spLocks noGrp="1" noChangeArrowheads="1"/>
          </p:cNvSpPr>
          <p:nvPr>
            <p:ph type="subTitle" idx="1"/>
          </p:nvPr>
        </p:nvSpPr>
        <p:spPr>
          <a:xfrm>
            <a:off x="155642" y="2259968"/>
            <a:ext cx="9517327" cy="526314"/>
          </a:xfrm>
        </p:spPr>
        <p:txBody>
          <a:bodyPr>
            <a:normAutofit/>
          </a:bodyPr>
          <a:lstStyle/>
          <a:p>
            <a:pPr eaLnBrk="1" hangingPunct="1"/>
            <a:r>
              <a:rPr lang="ru-RU" sz="2275" b="1" dirty="0">
                <a:latin typeface="Times New Roman" panose="02020603050405020304" pitchFamily="18" charset="0"/>
                <a:cs typeface="Times New Roman" panose="02020603050405020304" pitchFamily="18" charset="0"/>
              </a:rPr>
              <a:t>ПРАВОВОЕ РЕГУЛИРОВАНИЕ В ОБЛАСТИ ПБ</a:t>
            </a:r>
          </a:p>
        </p:txBody>
      </p:sp>
      <p:sp>
        <p:nvSpPr>
          <p:cNvPr id="3080" name="Rectangle 11"/>
          <p:cNvSpPr>
            <a:spLocks noChangeArrowheads="1"/>
          </p:cNvSpPr>
          <p:nvPr/>
        </p:nvSpPr>
        <p:spPr bwMode="auto">
          <a:xfrm>
            <a:off x="3080150" y="4423470"/>
            <a:ext cx="3743986" cy="468214"/>
          </a:xfrm>
          <a:prstGeom prst="rect">
            <a:avLst/>
          </a:prstGeom>
          <a:noFill/>
          <a:ln w="9525">
            <a:noFill/>
            <a:miter lim="800000"/>
            <a:headEnd/>
            <a:tailEnd/>
          </a:ln>
        </p:spPr>
        <p:txBody>
          <a:bodyPr wrap="none" anchor="ctr"/>
          <a:lstStyle/>
          <a:p>
            <a:pPr algn="ctr"/>
            <a:r>
              <a:rPr lang="ru-RU" sz="1138" b="1" dirty="0">
                <a:latin typeface="Times New Roman" panose="02020603050405020304" pitchFamily="18" charset="0"/>
                <a:cs typeface="Times New Roman" panose="02020603050405020304" pitchFamily="18" charset="0"/>
              </a:rPr>
              <a:t>Указы Президента,</a:t>
            </a:r>
          </a:p>
          <a:p>
            <a:pPr algn="ctr"/>
            <a:r>
              <a:rPr lang="ru-RU" sz="1138" b="1" dirty="0">
                <a:latin typeface="Times New Roman" panose="02020603050405020304" pitchFamily="18" charset="0"/>
                <a:cs typeface="Times New Roman" panose="02020603050405020304" pitchFamily="18" charset="0"/>
              </a:rPr>
              <a:t>Постановления Правительства РФ</a:t>
            </a:r>
          </a:p>
        </p:txBody>
      </p:sp>
      <p:sp>
        <p:nvSpPr>
          <p:cNvPr id="81932" name="Rectangle 12"/>
          <p:cNvSpPr>
            <a:spLocks noChangeArrowheads="1"/>
          </p:cNvSpPr>
          <p:nvPr/>
        </p:nvSpPr>
        <p:spPr bwMode="auto">
          <a:xfrm>
            <a:off x="7372750" y="4949729"/>
            <a:ext cx="1480740" cy="527546"/>
          </a:xfrm>
          <a:prstGeom prst="rect">
            <a:avLst/>
          </a:prstGeom>
          <a:noFill/>
          <a:ln w="9525" algn="ctr">
            <a:noFill/>
            <a:miter lim="800000"/>
            <a:headEnd/>
            <a:tailEnd/>
          </a:ln>
          <a:effectLst/>
        </p:spPr>
        <p:txBody>
          <a:bodyPr wrap="none" anchor="ctr"/>
          <a:lstStyle/>
          <a:p>
            <a:pPr algn="ctr">
              <a:defRPr/>
            </a:pPr>
            <a:r>
              <a:rPr lang="ru-RU" sz="2275" b="1" dirty="0" err="1">
                <a:latin typeface="Times New Roman" panose="02020603050405020304" pitchFamily="18" charset="0"/>
                <a:cs typeface="Times New Roman" panose="02020603050405020304" pitchFamily="18" charset="0"/>
              </a:rPr>
              <a:t>ФНиП</a:t>
            </a:r>
            <a:endParaRPr lang="ru-RU" sz="2275" b="1" dirty="0">
              <a:latin typeface="Times New Roman" panose="02020603050405020304" pitchFamily="18" charset="0"/>
              <a:cs typeface="Times New Roman" panose="02020603050405020304" pitchFamily="18" charset="0"/>
            </a:endParaRPr>
          </a:p>
        </p:txBody>
      </p:sp>
      <p:sp>
        <p:nvSpPr>
          <p:cNvPr id="3083" name="AutoShape 25"/>
          <p:cNvSpPr>
            <a:spLocks noChangeArrowheads="1"/>
          </p:cNvSpPr>
          <p:nvPr/>
        </p:nvSpPr>
        <p:spPr bwMode="auto">
          <a:xfrm rot="5400000">
            <a:off x="751549" y="2189031"/>
            <a:ext cx="1578769" cy="3006196"/>
          </a:xfrm>
          <a:custGeom>
            <a:avLst/>
            <a:gdLst>
              <a:gd name="T0" fmla="*/ 938175 w 21600"/>
              <a:gd name="T1" fmla="*/ 0 h 21600"/>
              <a:gd name="T2" fmla="*/ 0 w 21600"/>
              <a:gd name="T3" fmla="*/ 1387475 h 21600"/>
              <a:gd name="T4" fmla="*/ 938175 w 21600"/>
              <a:gd name="T5" fmla="*/ 2774950 h 21600"/>
              <a:gd name="T6" fmla="*/ 1943100 w 21600"/>
              <a:gd name="T7" fmla="*/ 1387475 h 21600"/>
              <a:gd name="T8" fmla="*/ 17694720 60000 65536"/>
              <a:gd name="T9" fmla="*/ 11796480 60000 65536"/>
              <a:gd name="T10" fmla="*/ 5898240 60000 65536"/>
              <a:gd name="T11" fmla="*/ 0 60000 65536"/>
              <a:gd name="T12" fmla="*/ 3375 w 21600"/>
              <a:gd name="T13" fmla="*/ 4559 h 21600"/>
              <a:gd name="T14" fmla="*/ 15145 w 21600"/>
              <a:gd name="T15" fmla="*/ 17041 h 21600"/>
            </a:gdLst>
            <a:ahLst/>
            <a:cxnLst>
              <a:cxn ang="T8">
                <a:pos x="T0" y="T1"/>
              </a:cxn>
              <a:cxn ang="T9">
                <a:pos x="T2" y="T3"/>
              </a:cxn>
              <a:cxn ang="T10">
                <a:pos x="T4" y="T5"/>
              </a:cxn>
              <a:cxn ang="T11">
                <a:pos x="T6" y="T7"/>
              </a:cxn>
            </a:cxnLst>
            <a:rect l="T12" t="T13" r="T14" b="T15"/>
            <a:pathLst>
              <a:path w="21600" h="21600">
                <a:moveTo>
                  <a:pt x="10429" y="0"/>
                </a:moveTo>
                <a:lnTo>
                  <a:pt x="10429" y="4559"/>
                </a:lnTo>
                <a:lnTo>
                  <a:pt x="3375" y="4559"/>
                </a:lnTo>
                <a:lnTo>
                  <a:pt x="3375" y="17041"/>
                </a:lnTo>
                <a:lnTo>
                  <a:pt x="10429" y="17041"/>
                </a:lnTo>
                <a:lnTo>
                  <a:pt x="10429" y="21600"/>
                </a:lnTo>
                <a:lnTo>
                  <a:pt x="21600" y="10800"/>
                </a:lnTo>
                <a:close/>
              </a:path>
              <a:path w="21600" h="21600">
                <a:moveTo>
                  <a:pt x="1350" y="4559"/>
                </a:moveTo>
                <a:lnTo>
                  <a:pt x="1350" y="17041"/>
                </a:lnTo>
                <a:lnTo>
                  <a:pt x="2700" y="17041"/>
                </a:lnTo>
                <a:lnTo>
                  <a:pt x="2700" y="4559"/>
                </a:lnTo>
                <a:close/>
              </a:path>
              <a:path w="21600" h="21600">
                <a:moveTo>
                  <a:pt x="0" y="4559"/>
                </a:moveTo>
                <a:lnTo>
                  <a:pt x="0" y="17041"/>
                </a:lnTo>
                <a:lnTo>
                  <a:pt x="675" y="17041"/>
                </a:lnTo>
                <a:lnTo>
                  <a:pt x="675" y="4559"/>
                </a:lnTo>
                <a:close/>
              </a:path>
            </a:pathLst>
          </a:custGeom>
          <a:solidFill>
            <a:srgbClr val="99FF99"/>
          </a:solidFill>
          <a:ln w="9525">
            <a:noFill/>
            <a:miter lim="800000"/>
            <a:headEnd/>
            <a:tailEnd/>
          </a:ln>
        </p:spPr>
        <p:txBody>
          <a:bodyPr rot="10800000" vert="eaVert" lIns="277875" tIns="58500" bIns="58500" anchor="ctr"/>
          <a:lstStyle/>
          <a:p>
            <a:pPr algn="ctr"/>
            <a:r>
              <a:rPr lang="ru-RU" sz="1300" b="1" dirty="0">
                <a:latin typeface="Times New Roman" panose="02020603050405020304" pitchFamily="18" charset="0"/>
                <a:cs typeface="Times New Roman" panose="02020603050405020304" pitchFamily="18" charset="0"/>
              </a:rPr>
              <a:t>Федеральные </a:t>
            </a:r>
            <a:br>
              <a:rPr lang="ru-RU" sz="1300" b="1" dirty="0">
                <a:latin typeface="Times New Roman" panose="02020603050405020304" pitchFamily="18" charset="0"/>
                <a:cs typeface="Times New Roman" panose="02020603050405020304" pitchFamily="18" charset="0"/>
              </a:rPr>
            </a:br>
            <a:r>
              <a:rPr lang="ru-RU" sz="1300" b="1" dirty="0">
                <a:latin typeface="Times New Roman" panose="02020603050405020304" pitchFamily="18" charset="0"/>
                <a:cs typeface="Times New Roman" panose="02020603050405020304" pitchFamily="18" charset="0"/>
              </a:rPr>
              <a:t>законы</a:t>
            </a:r>
          </a:p>
        </p:txBody>
      </p:sp>
      <p:sp>
        <p:nvSpPr>
          <p:cNvPr id="3084" name="AutoShape 26"/>
          <p:cNvSpPr>
            <a:spLocks noChangeArrowheads="1"/>
          </p:cNvSpPr>
          <p:nvPr/>
        </p:nvSpPr>
        <p:spPr bwMode="auto">
          <a:xfrm rot="5400000">
            <a:off x="4161467" y="2158402"/>
            <a:ext cx="1581348" cy="3085306"/>
          </a:xfrm>
          <a:custGeom>
            <a:avLst/>
            <a:gdLst>
              <a:gd name="T0" fmla="*/ 937095 w 21600"/>
              <a:gd name="T1" fmla="*/ 0 h 21600"/>
              <a:gd name="T2" fmla="*/ 0 w 21600"/>
              <a:gd name="T3" fmla="*/ 1423988 h 21600"/>
              <a:gd name="T4" fmla="*/ 937095 w 21600"/>
              <a:gd name="T5" fmla="*/ 2847975 h 21600"/>
              <a:gd name="T6" fmla="*/ 1946275 w 21600"/>
              <a:gd name="T7" fmla="*/ 1423988 h 21600"/>
              <a:gd name="T8" fmla="*/ 17694720 60000 65536"/>
              <a:gd name="T9" fmla="*/ 11796480 60000 65536"/>
              <a:gd name="T10" fmla="*/ 5898240 60000 65536"/>
              <a:gd name="T11" fmla="*/ 0 60000 65536"/>
              <a:gd name="T12" fmla="*/ 3375 w 21600"/>
              <a:gd name="T13" fmla="*/ 2963 h 21600"/>
              <a:gd name="T14" fmla="*/ 13473 w 21600"/>
              <a:gd name="T15" fmla="*/ 18637 h 21600"/>
            </a:gdLst>
            <a:ahLst/>
            <a:cxnLst>
              <a:cxn ang="T8">
                <a:pos x="T0" y="T1"/>
              </a:cxn>
              <a:cxn ang="T9">
                <a:pos x="T2" y="T3"/>
              </a:cxn>
              <a:cxn ang="T10">
                <a:pos x="T4" y="T5"/>
              </a:cxn>
              <a:cxn ang="T11">
                <a:pos x="T6" y="T7"/>
              </a:cxn>
            </a:cxnLst>
            <a:rect l="T12" t="T13" r="T14" b="T15"/>
            <a:pathLst>
              <a:path w="21600" h="21600">
                <a:moveTo>
                  <a:pt x="10400" y="0"/>
                </a:moveTo>
                <a:lnTo>
                  <a:pt x="10400" y="2963"/>
                </a:lnTo>
                <a:lnTo>
                  <a:pt x="3375" y="2963"/>
                </a:lnTo>
                <a:lnTo>
                  <a:pt x="3375" y="18637"/>
                </a:lnTo>
                <a:lnTo>
                  <a:pt x="10400" y="18637"/>
                </a:lnTo>
                <a:lnTo>
                  <a:pt x="10400" y="21600"/>
                </a:lnTo>
                <a:lnTo>
                  <a:pt x="21600" y="10800"/>
                </a:lnTo>
                <a:close/>
              </a:path>
              <a:path w="21600" h="21600">
                <a:moveTo>
                  <a:pt x="1350" y="2963"/>
                </a:moveTo>
                <a:lnTo>
                  <a:pt x="1350" y="18637"/>
                </a:lnTo>
                <a:lnTo>
                  <a:pt x="2700" y="18637"/>
                </a:lnTo>
                <a:lnTo>
                  <a:pt x="2700" y="2963"/>
                </a:lnTo>
                <a:close/>
              </a:path>
              <a:path w="21600" h="21600">
                <a:moveTo>
                  <a:pt x="0" y="2963"/>
                </a:moveTo>
                <a:lnTo>
                  <a:pt x="0" y="18637"/>
                </a:lnTo>
                <a:lnTo>
                  <a:pt x="675" y="18637"/>
                </a:lnTo>
                <a:lnTo>
                  <a:pt x="675" y="2963"/>
                </a:lnTo>
                <a:close/>
              </a:path>
            </a:pathLst>
          </a:custGeom>
          <a:solidFill>
            <a:srgbClr val="CCCCFF"/>
          </a:solidFill>
          <a:ln w="9525">
            <a:noFill/>
            <a:miter lim="800000"/>
            <a:headEnd/>
            <a:tailEnd/>
          </a:ln>
        </p:spPr>
        <p:txBody>
          <a:bodyPr rot="10800000" vert="eaVert" lIns="277875" tIns="58500" bIns="58500" anchor="ctr"/>
          <a:lstStyle/>
          <a:p>
            <a:pPr algn="ctr"/>
            <a:endParaRPr lang="ru-RU" sz="1300" b="1" dirty="0">
              <a:latin typeface="Times New Roman" panose="02020603050405020304" pitchFamily="18" charset="0"/>
              <a:cs typeface="Times New Roman" panose="02020603050405020304" pitchFamily="18" charset="0"/>
            </a:endParaRPr>
          </a:p>
          <a:p>
            <a:pPr algn="ctr"/>
            <a:endParaRPr lang="ru-RU" sz="1300" b="1" dirty="0">
              <a:latin typeface="Times New Roman" panose="02020603050405020304" pitchFamily="18" charset="0"/>
              <a:cs typeface="Times New Roman" panose="02020603050405020304" pitchFamily="18" charset="0"/>
            </a:endParaRPr>
          </a:p>
          <a:p>
            <a:pPr algn="ctr"/>
            <a:r>
              <a:rPr lang="ru-RU" sz="1300" b="1" dirty="0">
                <a:latin typeface="Times New Roman" panose="02020603050405020304" pitchFamily="18" charset="0"/>
                <a:cs typeface="Times New Roman" panose="02020603050405020304" pitchFamily="18" charset="0"/>
              </a:rPr>
              <a:t>Нормативно-правовые акты президента, правительства </a:t>
            </a:r>
            <a:br>
              <a:rPr lang="ru-RU" sz="1300" b="1" dirty="0">
                <a:latin typeface="Times New Roman" panose="02020603050405020304" pitchFamily="18" charset="0"/>
                <a:cs typeface="Times New Roman" panose="02020603050405020304" pitchFamily="18" charset="0"/>
              </a:rPr>
            </a:br>
            <a:r>
              <a:rPr lang="ru-RU" sz="1300" b="1" dirty="0">
                <a:latin typeface="Times New Roman" panose="02020603050405020304" pitchFamily="18" charset="0"/>
                <a:cs typeface="Times New Roman" panose="02020603050405020304" pitchFamily="18" charset="0"/>
              </a:rPr>
              <a:t>РФ</a:t>
            </a:r>
          </a:p>
        </p:txBody>
      </p:sp>
      <p:sp>
        <p:nvSpPr>
          <p:cNvPr id="3085" name="AutoShape 27"/>
          <p:cNvSpPr>
            <a:spLocks noChangeArrowheads="1"/>
          </p:cNvSpPr>
          <p:nvPr/>
        </p:nvSpPr>
        <p:spPr bwMode="auto">
          <a:xfrm rot="5400000">
            <a:off x="7421333" y="2193761"/>
            <a:ext cx="1581348" cy="2999317"/>
          </a:xfrm>
          <a:custGeom>
            <a:avLst/>
            <a:gdLst>
              <a:gd name="T0" fmla="*/ 937095 w 21600"/>
              <a:gd name="T1" fmla="*/ 0 h 21600"/>
              <a:gd name="T2" fmla="*/ 0 w 21600"/>
              <a:gd name="T3" fmla="*/ 1384300 h 21600"/>
              <a:gd name="T4" fmla="*/ 937095 w 21600"/>
              <a:gd name="T5" fmla="*/ 2768600 h 21600"/>
              <a:gd name="T6" fmla="*/ 1946275 w 21600"/>
              <a:gd name="T7" fmla="*/ 1384300 h 21600"/>
              <a:gd name="T8" fmla="*/ 17694720 60000 65536"/>
              <a:gd name="T9" fmla="*/ 11796480 60000 65536"/>
              <a:gd name="T10" fmla="*/ 5898240 60000 65536"/>
              <a:gd name="T11" fmla="*/ 0 60000 65536"/>
              <a:gd name="T12" fmla="*/ 3375 w 21600"/>
              <a:gd name="T13" fmla="*/ 2748 h 21600"/>
              <a:gd name="T14" fmla="*/ 13250 w 21600"/>
              <a:gd name="T15" fmla="*/ 18852 h 21600"/>
            </a:gdLst>
            <a:ahLst/>
            <a:cxnLst>
              <a:cxn ang="T8">
                <a:pos x="T0" y="T1"/>
              </a:cxn>
              <a:cxn ang="T9">
                <a:pos x="T2" y="T3"/>
              </a:cxn>
              <a:cxn ang="T10">
                <a:pos x="T4" y="T5"/>
              </a:cxn>
              <a:cxn ang="T11">
                <a:pos x="T6" y="T7"/>
              </a:cxn>
            </a:cxnLst>
            <a:rect l="T12" t="T13" r="T14" b="T15"/>
            <a:pathLst>
              <a:path w="21600" h="21600">
                <a:moveTo>
                  <a:pt x="10400" y="0"/>
                </a:moveTo>
                <a:lnTo>
                  <a:pt x="10400" y="2748"/>
                </a:lnTo>
                <a:lnTo>
                  <a:pt x="3375" y="2748"/>
                </a:lnTo>
                <a:lnTo>
                  <a:pt x="3375" y="18852"/>
                </a:lnTo>
                <a:lnTo>
                  <a:pt x="10400" y="18852"/>
                </a:lnTo>
                <a:lnTo>
                  <a:pt x="10400" y="21600"/>
                </a:lnTo>
                <a:lnTo>
                  <a:pt x="21600" y="10800"/>
                </a:lnTo>
                <a:close/>
              </a:path>
              <a:path w="21600" h="21600">
                <a:moveTo>
                  <a:pt x="1350" y="2748"/>
                </a:moveTo>
                <a:lnTo>
                  <a:pt x="1350" y="18852"/>
                </a:lnTo>
                <a:lnTo>
                  <a:pt x="2700" y="18852"/>
                </a:lnTo>
                <a:lnTo>
                  <a:pt x="2700" y="2748"/>
                </a:lnTo>
                <a:close/>
              </a:path>
              <a:path w="21600" h="21600">
                <a:moveTo>
                  <a:pt x="0" y="2748"/>
                </a:moveTo>
                <a:lnTo>
                  <a:pt x="0" y="18852"/>
                </a:lnTo>
                <a:lnTo>
                  <a:pt x="675" y="18852"/>
                </a:lnTo>
                <a:lnTo>
                  <a:pt x="675" y="2748"/>
                </a:lnTo>
                <a:close/>
              </a:path>
            </a:pathLst>
          </a:custGeom>
          <a:solidFill>
            <a:srgbClr val="FFCCCC"/>
          </a:solidFill>
          <a:ln w="9525">
            <a:noFill/>
            <a:miter lim="800000"/>
            <a:headEnd/>
            <a:tailEnd/>
          </a:ln>
        </p:spPr>
        <p:txBody>
          <a:bodyPr rot="10800000" vert="eaVert" lIns="277875" tIns="58500" bIns="58500" anchor="ctr"/>
          <a:lstStyle/>
          <a:p>
            <a:pPr algn="ctr"/>
            <a:r>
              <a:rPr lang="ru-RU" sz="1300" b="1" dirty="0">
                <a:latin typeface="Times New Roman" panose="02020603050405020304" pitchFamily="18" charset="0"/>
                <a:cs typeface="Times New Roman" panose="02020603050405020304" pitchFamily="18" charset="0"/>
              </a:rPr>
              <a:t>Федеральные нормы и правила в области ПБ</a:t>
            </a:r>
          </a:p>
        </p:txBody>
      </p:sp>
      <p:sp>
        <p:nvSpPr>
          <p:cNvPr id="3086" name="Rectangle 10"/>
          <p:cNvSpPr>
            <a:spLocks noChangeArrowheads="1"/>
          </p:cNvSpPr>
          <p:nvPr/>
        </p:nvSpPr>
        <p:spPr bwMode="auto">
          <a:xfrm>
            <a:off x="1209016" y="4349031"/>
            <a:ext cx="1325959" cy="1772793"/>
          </a:xfrm>
          <a:prstGeom prst="rect">
            <a:avLst/>
          </a:prstGeom>
          <a:noFill/>
          <a:ln w="9525" algn="ctr">
            <a:noFill/>
            <a:miter lim="800000"/>
            <a:headEnd/>
            <a:tailEnd/>
          </a:ln>
        </p:spPr>
        <p:txBody>
          <a:bodyPr anchor="ctr">
            <a:spAutoFit/>
          </a:bodyPr>
          <a:lstStyle/>
          <a:p>
            <a:pPr algn="ctr">
              <a:lnSpc>
                <a:spcPct val="280000"/>
              </a:lnSpc>
            </a:pPr>
            <a:r>
              <a:rPr lang="ru-RU" sz="1300" b="1">
                <a:solidFill>
                  <a:srgbClr val="003300"/>
                </a:solidFill>
              </a:rPr>
              <a:t>№ 116-ФЗ</a:t>
            </a:r>
          </a:p>
          <a:p>
            <a:pPr algn="ctr">
              <a:lnSpc>
                <a:spcPct val="280000"/>
              </a:lnSpc>
            </a:pPr>
            <a:r>
              <a:rPr lang="ru-RU" sz="1300" b="1">
                <a:solidFill>
                  <a:srgbClr val="003300"/>
                </a:solidFill>
              </a:rPr>
              <a:t>№ 99-ФЗ</a:t>
            </a:r>
          </a:p>
          <a:p>
            <a:pPr algn="ctr">
              <a:lnSpc>
                <a:spcPct val="280000"/>
              </a:lnSpc>
            </a:pPr>
            <a:r>
              <a:rPr lang="ru-RU" sz="1300" b="1">
                <a:solidFill>
                  <a:srgbClr val="003300"/>
                </a:solidFill>
              </a:rPr>
              <a:t>№ 225-ФЗ</a:t>
            </a: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4843069-03EE-4B33-9124-5DC3E9D9ED38}"/>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91C64ED6-EA57-4DBC-AD5E-C6D08C057D80}"/>
              </a:ext>
            </a:extLst>
          </p:cNvPr>
          <p:cNvPicPr>
            <a:picLocks noChangeAspect="1"/>
          </p:cNvPicPr>
          <p:nvPr/>
        </p:nvPicPr>
        <p:blipFill>
          <a:blip r:embed="rId2"/>
          <a:stretch>
            <a:fillRect/>
          </a:stretch>
        </p:blipFill>
        <p:spPr>
          <a:xfrm>
            <a:off x="0" y="-1"/>
            <a:ext cx="9907949" cy="6858001"/>
          </a:xfrm>
          <a:prstGeom prst="rect">
            <a:avLst/>
          </a:prstGeom>
        </p:spPr>
      </p:pic>
    </p:spTree>
    <p:extLst>
      <p:ext uri="{BB962C8B-B14F-4D97-AF65-F5344CB8AC3E}">
        <p14:creationId xmlns:p14="http://schemas.microsoft.com/office/powerpoint/2010/main" val="3693506819"/>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5DFD33F8-E062-402E-8DF4-B9316A2B7A91}"/>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AE496356-D135-49C0-84A3-E644A5C35AC5}"/>
              </a:ext>
            </a:extLst>
          </p:cNvPr>
          <p:cNvPicPr>
            <a:picLocks noChangeAspect="1"/>
          </p:cNvPicPr>
          <p:nvPr/>
        </p:nvPicPr>
        <p:blipFill>
          <a:blip r:embed="rId2"/>
          <a:stretch>
            <a:fillRect/>
          </a:stretch>
        </p:blipFill>
        <p:spPr>
          <a:xfrm>
            <a:off x="0" y="112543"/>
            <a:ext cx="9906645" cy="6745458"/>
          </a:xfrm>
          <a:prstGeom prst="rect">
            <a:avLst/>
          </a:prstGeom>
        </p:spPr>
      </p:pic>
    </p:spTree>
    <p:extLst>
      <p:ext uri="{BB962C8B-B14F-4D97-AF65-F5344CB8AC3E}">
        <p14:creationId xmlns:p14="http://schemas.microsoft.com/office/powerpoint/2010/main" val="1114297772"/>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F2E003AE-0C22-4B35-AB50-65EC257D0CAB}"/>
              </a:ext>
            </a:extLst>
          </p:cNvPr>
          <p:cNvSpPr>
            <a:spLocks noGrp="1"/>
          </p:cNvSpPr>
          <p:nvPr>
            <p:ph idx="1"/>
          </p:nvPr>
        </p:nvSpPr>
        <p:spPr>
          <a:xfrm>
            <a:off x="591672" y="484094"/>
            <a:ext cx="8633292" cy="5692869"/>
          </a:xfrm>
        </p:spPr>
        <p:txBody>
          <a:bodyPr>
            <a:normAutofit fontScale="77500" lnSpcReduction="20000"/>
          </a:bodyPr>
          <a:lstStyle/>
          <a:p>
            <a:pPr marL="0" indent="0">
              <a:buNone/>
            </a:pPr>
            <a:r>
              <a:rPr lang="ru-RU" dirty="0"/>
              <a:t>Кроме первого критерия опасности на производстве могут присутствовать другие признаки опасности. Рассмотрим ниже наиболее характерные типы опасных объектов для каждого из четырех классов опасности:</a:t>
            </a:r>
          </a:p>
          <a:p>
            <a:pPr marL="0" indent="0">
              <a:buNone/>
            </a:pPr>
            <a:r>
              <a:rPr lang="ru-RU" b="1" dirty="0">
                <a:solidFill>
                  <a:srgbClr val="FF0000"/>
                </a:solidFill>
              </a:rPr>
              <a:t>1-й класс – чрезвычайно опасные производственные объекты </a:t>
            </a:r>
            <a:endParaRPr lang="ru-RU" dirty="0">
              <a:solidFill>
                <a:srgbClr val="FF0000"/>
              </a:solidFill>
            </a:endParaRPr>
          </a:p>
          <a:p>
            <a:pPr marL="0" indent="0">
              <a:buNone/>
            </a:pPr>
            <a:r>
              <a:rPr lang="ru-RU" dirty="0"/>
              <a:t>К данному классу относятся предприятия и их объекты, где располагаются большие количества опасных веществ или ведется переработка таких веществ: </a:t>
            </a:r>
          </a:p>
          <a:p>
            <a:r>
              <a:rPr lang="ru-RU" dirty="0">
                <a:sym typeface="Symbol" panose="05050102010706020507" pitchFamily="18" charset="2"/>
              </a:rPr>
              <a:t></a:t>
            </a:r>
            <a:r>
              <a:rPr lang="ru-RU" dirty="0"/>
              <a:t> объекты, где получаются, используются, перерабатываются, хранятся, транспортируются опасные вещества, указанные в таблице 1 и 2, в количествах, соответствующих данному классу опасности; </a:t>
            </a:r>
          </a:p>
          <a:p>
            <a:r>
              <a:rPr lang="ru-RU" dirty="0">
                <a:sym typeface="Symbol" panose="05050102010706020507" pitchFamily="18" charset="2"/>
              </a:rPr>
              <a:t></a:t>
            </a:r>
            <a:r>
              <a:rPr lang="ru-RU" dirty="0"/>
              <a:t> объекты по хранению и уничтожению химического оружия и объекты спецхимии; </a:t>
            </a:r>
          </a:p>
          <a:p>
            <a:r>
              <a:rPr lang="ru-RU" dirty="0">
                <a:sym typeface="Symbol" panose="05050102010706020507" pitchFamily="18" charset="2"/>
              </a:rPr>
              <a:t></a:t>
            </a:r>
            <a:r>
              <a:rPr lang="ru-RU" dirty="0"/>
              <a:t> угольные шахты, подземные объекты горных работ, где могут произойти: </a:t>
            </a:r>
          </a:p>
          <a:p>
            <a:r>
              <a:rPr lang="ru-RU" dirty="0"/>
              <a:t>       a) взрывы газа, пыли; </a:t>
            </a:r>
          </a:p>
          <a:p>
            <a:r>
              <a:rPr lang="ru-RU" dirty="0"/>
              <a:t>       b) внезапные выбросы породы, газа, пыли, горные удары; </a:t>
            </a:r>
          </a:p>
          <a:p>
            <a:r>
              <a:rPr lang="ru-RU" dirty="0"/>
              <a:t>       c) прорывы воды в подземные горные выработки.</a:t>
            </a:r>
          </a:p>
          <a:p>
            <a:endParaRPr lang="ru-RU" dirty="0"/>
          </a:p>
        </p:txBody>
      </p:sp>
      <p:sp>
        <p:nvSpPr>
          <p:cNvPr id="3" name="Номер слайда 1">
            <a:extLst>
              <a:ext uri="{FF2B5EF4-FFF2-40B4-BE49-F238E27FC236}">
                <a16:creationId xmlns:a16="http://schemas.microsoft.com/office/drawing/2014/main" id="{43ECBC1A-2CF0-4E15-878E-DDC20919FD92}"/>
              </a:ext>
            </a:extLst>
          </p:cNvPr>
          <p:cNvSpPr txBox="1">
            <a:spLocks/>
          </p:cNvSpPr>
          <p:nvPr/>
        </p:nvSpPr>
        <p:spPr>
          <a:xfrm>
            <a:off x="7677150" y="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22</a:t>
            </a:fld>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07671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83F613C-5754-4085-B826-F910BB8837BC}"/>
              </a:ext>
            </a:extLst>
          </p:cNvPr>
          <p:cNvSpPr>
            <a:spLocks noGrp="1"/>
          </p:cNvSpPr>
          <p:nvPr>
            <p:ph idx="1"/>
          </p:nvPr>
        </p:nvSpPr>
        <p:spPr>
          <a:xfrm>
            <a:off x="519954" y="555812"/>
            <a:ext cx="8705010" cy="5621151"/>
          </a:xfrm>
        </p:spPr>
        <p:txBody>
          <a:bodyPr>
            <a:normAutofit fontScale="77500" lnSpcReduction="20000"/>
          </a:bodyPr>
          <a:lstStyle/>
          <a:p>
            <a:pPr marL="0" indent="0">
              <a:buNone/>
            </a:pPr>
            <a:r>
              <a:rPr lang="ru-RU" b="1" dirty="0">
                <a:solidFill>
                  <a:srgbClr val="FF0000"/>
                </a:solidFill>
              </a:rPr>
              <a:t>2-й класс – производственные объекты высокой опасности </a:t>
            </a:r>
            <a:endParaRPr lang="ru-RU" dirty="0">
              <a:solidFill>
                <a:srgbClr val="FF0000"/>
              </a:solidFill>
            </a:endParaRPr>
          </a:p>
          <a:p>
            <a:pPr marL="0" indent="0">
              <a:buNone/>
            </a:pPr>
            <a:r>
              <a:rPr lang="ru-RU" dirty="0"/>
              <a:t>К данному классу относят, как правило, предприятия и их подразделения, осуществляющие следующие виды работ:</a:t>
            </a:r>
          </a:p>
          <a:p>
            <a:r>
              <a:rPr lang="ru-RU" dirty="0">
                <a:sym typeface="Symbol" panose="05050102010706020507" pitchFamily="18" charset="2"/>
              </a:rPr>
              <a:t></a:t>
            </a:r>
            <a:r>
              <a:rPr lang="ru-RU" dirty="0"/>
              <a:t> проводится бурение и добыча газа, нефти, газового конденсата с содержанием в продукции более 6 % H</a:t>
            </a:r>
            <a:r>
              <a:rPr lang="ru-RU" baseline="-25000" dirty="0"/>
              <a:t>2</a:t>
            </a:r>
            <a:r>
              <a:rPr lang="ru-RU" dirty="0"/>
              <a:t>S; </a:t>
            </a:r>
          </a:p>
          <a:p>
            <a:r>
              <a:rPr lang="ru-RU" dirty="0">
                <a:sym typeface="Symbol" panose="05050102010706020507" pitchFamily="18" charset="2"/>
              </a:rPr>
              <a:t></a:t>
            </a:r>
            <a:r>
              <a:rPr lang="ru-RU" dirty="0"/>
              <a:t> проводится получение, транспортировка и использование расплавов черных, цветных металлов и сплавов на их основе на оборудовании с весом расплава более 10 т; </a:t>
            </a:r>
          </a:p>
          <a:p>
            <a:r>
              <a:rPr lang="ru-RU" dirty="0">
                <a:sym typeface="Symbol" panose="05050102010706020507" pitchFamily="18" charset="2"/>
              </a:rPr>
              <a:t></a:t>
            </a:r>
            <a:r>
              <a:rPr lang="ru-RU" dirty="0"/>
              <a:t> проводятся подземные горные работы без опасности взрыва пыли и газа, горных ударов и выбросов пород;</a:t>
            </a:r>
          </a:p>
          <a:p>
            <a:r>
              <a:rPr lang="ru-RU" dirty="0"/>
              <a:t> </a:t>
            </a:r>
            <a:r>
              <a:rPr lang="ru-RU" dirty="0">
                <a:sym typeface="Symbol" panose="05050102010706020507" pitchFamily="18" charset="2"/>
              </a:rPr>
              <a:t></a:t>
            </a:r>
            <a:r>
              <a:rPr lang="ru-RU" dirty="0"/>
              <a:t> проводятся открытые горные работы, объем разработки, которых составляет более 1 млн м</a:t>
            </a:r>
            <a:r>
              <a:rPr lang="ru-RU" baseline="30000" dirty="0"/>
              <a:t>3</a:t>
            </a:r>
            <a:r>
              <a:rPr lang="ru-RU" dirty="0"/>
              <a:t> в год; </a:t>
            </a:r>
          </a:p>
          <a:p>
            <a:r>
              <a:rPr lang="ru-RU" dirty="0">
                <a:sym typeface="Symbol" panose="05050102010706020507" pitchFamily="18" charset="2"/>
              </a:rPr>
              <a:t></a:t>
            </a:r>
            <a:r>
              <a:rPr lang="ru-RU" dirty="0"/>
              <a:t> получаются, используются, перерабатываются, хранятся, транспортируются опасные вещества, указанные в Таблицах 1 и 2, в количествах, соответствующих данному классу опасности; </a:t>
            </a:r>
          </a:p>
          <a:p>
            <a:r>
              <a:rPr lang="ru-RU" dirty="0">
                <a:sym typeface="Symbol" panose="05050102010706020507" pitchFamily="18" charset="2"/>
              </a:rPr>
              <a:t></a:t>
            </a:r>
            <a:r>
              <a:rPr lang="ru-RU" dirty="0"/>
              <a:t> газораспределительные станции, сети газораспределения и газопотребления с давлением более 1,2 МПа для природного газа или 1,6 МПа для сжиженного углеводородного газа;</a:t>
            </a:r>
          </a:p>
          <a:p>
            <a:r>
              <a:rPr lang="ru-RU" dirty="0"/>
              <a:t> </a:t>
            </a:r>
            <a:r>
              <a:rPr lang="ru-RU" dirty="0">
                <a:sym typeface="Symbol" panose="05050102010706020507" pitchFamily="18" charset="2"/>
              </a:rPr>
              <a:t></a:t>
            </a:r>
            <a:r>
              <a:rPr lang="ru-RU" dirty="0"/>
              <a:t> объекты переработки угля и горючих сланцев.</a:t>
            </a:r>
          </a:p>
          <a:p>
            <a:endParaRPr lang="ru-RU" dirty="0"/>
          </a:p>
        </p:txBody>
      </p:sp>
      <p:sp>
        <p:nvSpPr>
          <p:cNvPr id="3" name="Номер слайда 1">
            <a:extLst>
              <a:ext uri="{FF2B5EF4-FFF2-40B4-BE49-F238E27FC236}">
                <a16:creationId xmlns:a16="http://schemas.microsoft.com/office/drawing/2014/main" id="{0CC7F0A3-DE6F-48F3-BA4E-3141CB9F3B8C}"/>
              </a:ext>
            </a:extLst>
          </p:cNvPr>
          <p:cNvSpPr txBox="1">
            <a:spLocks/>
          </p:cNvSpPr>
          <p:nvPr/>
        </p:nvSpPr>
        <p:spPr>
          <a:xfrm>
            <a:off x="7677150" y="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23</a:t>
            </a:fld>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252655"/>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4AE56D59-3205-49A9-B8D7-FF58EE2C1C9D}"/>
              </a:ext>
            </a:extLst>
          </p:cNvPr>
          <p:cNvSpPr>
            <a:spLocks noGrp="1"/>
          </p:cNvSpPr>
          <p:nvPr>
            <p:ph idx="1"/>
          </p:nvPr>
        </p:nvSpPr>
        <p:spPr>
          <a:xfrm>
            <a:off x="412376" y="268941"/>
            <a:ext cx="9161930" cy="6185647"/>
          </a:xfrm>
        </p:spPr>
        <p:txBody>
          <a:bodyPr>
            <a:normAutofit fontScale="70000" lnSpcReduction="20000"/>
          </a:bodyPr>
          <a:lstStyle/>
          <a:p>
            <a:pPr marL="0" indent="0">
              <a:buNone/>
            </a:pPr>
            <a:r>
              <a:rPr lang="ru-RU" sz="3100" b="1" dirty="0">
                <a:solidFill>
                  <a:srgbClr val="FF0000"/>
                </a:solidFill>
              </a:rPr>
              <a:t>3-й класс – производственные объекты средней опасности </a:t>
            </a:r>
            <a:endParaRPr lang="ru-RU" sz="3100" dirty="0">
              <a:solidFill>
                <a:srgbClr val="FF0000"/>
              </a:solidFill>
            </a:endParaRPr>
          </a:p>
          <a:p>
            <a:pPr marL="0" indent="0">
              <a:buNone/>
            </a:pPr>
            <a:r>
              <a:rPr lang="ru-RU" sz="3100" dirty="0"/>
              <a:t>К данному классу относят предприятия и их подразделения, осуществляющие следующие виды работ или имеющие объекты:</a:t>
            </a:r>
          </a:p>
          <a:p>
            <a:r>
              <a:rPr lang="ru-RU" sz="3100" dirty="0">
                <a:sym typeface="Symbol" panose="05050102010706020507" pitchFamily="18" charset="2"/>
              </a:rPr>
              <a:t></a:t>
            </a:r>
            <a:r>
              <a:rPr lang="ru-RU" sz="3100" dirty="0"/>
              <a:t> проводят бурение и добычу газа, нефти, газового конденсата с содержанием в продукции от 1 до 6 % H</a:t>
            </a:r>
            <a:r>
              <a:rPr lang="ru-RU" sz="3100" baseline="-25000" dirty="0"/>
              <a:t>2</a:t>
            </a:r>
            <a:r>
              <a:rPr lang="ru-RU" sz="3100" dirty="0"/>
              <a:t>S; </a:t>
            </a:r>
          </a:p>
          <a:p>
            <a:r>
              <a:rPr lang="ru-RU" sz="3100" dirty="0">
                <a:sym typeface="Symbol" panose="05050102010706020507" pitchFamily="18" charset="2"/>
              </a:rPr>
              <a:t></a:t>
            </a:r>
            <a:r>
              <a:rPr lang="ru-RU" sz="3100" dirty="0"/>
              <a:t> объекты, осуществляющие теплоснабжение населения и социально значимых категорий потребителей, на которых работает оборудование под избыточным давлением более 1,6 МПа или температурой рабочей среды более 250°С; </a:t>
            </a:r>
          </a:p>
          <a:p>
            <a:r>
              <a:rPr lang="ru-RU" sz="3100" dirty="0">
                <a:sym typeface="Symbol" panose="05050102010706020507" pitchFamily="18" charset="2"/>
              </a:rPr>
              <a:t></a:t>
            </a:r>
            <a:r>
              <a:rPr lang="ru-RU" sz="3100" dirty="0"/>
              <a:t> подвесные канатные дороги; </a:t>
            </a:r>
          </a:p>
          <a:p>
            <a:r>
              <a:rPr lang="ru-RU" sz="3100" dirty="0">
                <a:sym typeface="Symbol" panose="05050102010706020507" pitchFamily="18" charset="2"/>
              </a:rPr>
              <a:t></a:t>
            </a:r>
            <a:r>
              <a:rPr lang="ru-RU" sz="3100" dirty="0"/>
              <a:t> получаются, транспортируются и используются расплавы черных и цветных металлов на оборудовании с весом расплава от 0,5 до 10 тонн;</a:t>
            </a:r>
          </a:p>
          <a:p>
            <a:r>
              <a:rPr lang="ru-RU" sz="3100" dirty="0">
                <a:sym typeface="Symbol" panose="05050102010706020507" pitchFamily="18" charset="2"/>
              </a:rPr>
              <a:t></a:t>
            </a:r>
            <a:r>
              <a:rPr lang="ru-RU" sz="3100" dirty="0"/>
              <a:t> ведутся открытые горные работы с объемом разработки горной массы от 0,1 до 1 млн м</a:t>
            </a:r>
            <a:r>
              <a:rPr lang="ru-RU" sz="3100" baseline="30000" dirty="0"/>
              <a:t>3</a:t>
            </a:r>
            <a:r>
              <a:rPr lang="ru-RU" sz="3100" dirty="0"/>
              <a:t> в год; </a:t>
            </a:r>
          </a:p>
          <a:p>
            <a:r>
              <a:rPr lang="ru-RU" sz="3100" dirty="0">
                <a:sym typeface="Symbol" panose="05050102010706020507" pitchFamily="18" charset="2"/>
              </a:rPr>
              <a:t></a:t>
            </a:r>
            <a:r>
              <a:rPr lang="ru-RU" sz="3100" dirty="0"/>
              <a:t> элеваторы и объекты мукомольного, крупяного, комбикормового производств. </a:t>
            </a:r>
          </a:p>
          <a:p>
            <a:r>
              <a:rPr lang="ru-RU" sz="3100" dirty="0">
                <a:sym typeface="Symbol" panose="05050102010706020507" pitchFamily="18" charset="2"/>
              </a:rPr>
              <a:t></a:t>
            </a:r>
            <a:r>
              <a:rPr lang="ru-RU" sz="3100" dirty="0"/>
              <a:t> получаются, используются, перерабатываются, хранятся, транспортируются опасные вещества, указанные в таблицах 1 и 2, в количествах, соответствующих данному классу опасности. </a:t>
            </a:r>
          </a:p>
          <a:p>
            <a:r>
              <a:rPr lang="ru-RU" sz="3100" dirty="0">
                <a:sym typeface="Symbol" panose="05050102010706020507" pitchFamily="18" charset="2"/>
              </a:rPr>
              <a:t></a:t>
            </a:r>
            <a:r>
              <a:rPr lang="ru-RU" sz="3100" dirty="0"/>
              <a:t> газораспределительные станции, сети газораспределения и газопотребления с избыточным давлением газа менее 1,2 МПа.</a:t>
            </a:r>
          </a:p>
          <a:p>
            <a:endParaRPr lang="ru-RU" dirty="0"/>
          </a:p>
        </p:txBody>
      </p:sp>
      <p:sp>
        <p:nvSpPr>
          <p:cNvPr id="3" name="Номер слайда 1">
            <a:extLst>
              <a:ext uri="{FF2B5EF4-FFF2-40B4-BE49-F238E27FC236}">
                <a16:creationId xmlns:a16="http://schemas.microsoft.com/office/drawing/2014/main" id="{3C85AEF3-AC33-40B2-A145-1958D716E8E4}"/>
              </a:ext>
            </a:extLst>
          </p:cNvPr>
          <p:cNvSpPr txBox="1">
            <a:spLocks/>
          </p:cNvSpPr>
          <p:nvPr/>
        </p:nvSpPr>
        <p:spPr>
          <a:xfrm>
            <a:off x="7677150" y="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24</a:t>
            </a:fld>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012779"/>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3A7E97A8-CBE2-4737-A9E7-A95EB2F5CCE6}"/>
              </a:ext>
            </a:extLst>
          </p:cNvPr>
          <p:cNvSpPr>
            <a:spLocks noGrp="1"/>
          </p:cNvSpPr>
          <p:nvPr>
            <p:ph idx="1"/>
          </p:nvPr>
        </p:nvSpPr>
        <p:spPr>
          <a:xfrm>
            <a:off x="537882" y="555812"/>
            <a:ext cx="8687081" cy="5621151"/>
          </a:xfrm>
        </p:spPr>
        <p:txBody>
          <a:bodyPr>
            <a:normAutofit fontScale="77500" lnSpcReduction="20000"/>
          </a:bodyPr>
          <a:lstStyle/>
          <a:p>
            <a:pPr marL="0" indent="0">
              <a:buNone/>
            </a:pPr>
            <a:r>
              <a:rPr lang="ru-RU" b="1" dirty="0">
                <a:solidFill>
                  <a:srgbClr val="FF0000"/>
                </a:solidFill>
              </a:rPr>
              <a:t>4-й класс – производственные объекты низкой опасности </a:t>
            </a:r>
            <a:endParaRPr lang="ru-RU" dirty="0">
              <a:solidFill>
                <a:srgbClr val="FF0000"/>
              </a:solidFill>
            </a:endParaRPr>
          </a:p>
          <a:p>
            <a:pPr marL="0" indent="0">
              <a:buNone/>
            </a:pPr>
            <a:r>
              <a:rPr lang="ru-RU" dirty="0"/>
              <a:t>К данному классу относят предприятия, их подразделения, осуществляющие следующие виды работ или имеющие объекты:</a:t>
            </a:r>
          </a:p>
          <a:p>
            <a:r>
              <a:rPr lang="ru-RU" dirty="0">
                <a:sym typeface="Symbol" panose="05050102010706020507" pitchFamily="18" charset="2"/>
              </a:rPr>
              <a:t></a:t>
            </a:r>
            <a:r>
              <a:rPr lang="ru-RU" dirty="0"/>
              <a:t> бурение и добыча газа, нефти, газового конденсата с содержанием в продукции менее 1 % H</a:t>
            </a:r>
            <a:r>
              <a:rPr lang="ru-RU" baseline="-25000" dirty="0"/>
              <a:t>2</a:t>
            </a:r>
            <a:r>
              <a:rPr lang="ru-RU" dirty="0"/>
              <a:t>S;. </a:t>
            </a:r>
          </a:p>
          <a:p>
            <a:r>
              <a:rPr lang="ru-RU" dirty="0">
                <a:sym typeface="Symbol" panose="05050102010706020507" pitchFamily="18" charset="2"/>
              </a:rPr>
              <a:t></a:t>
            </a:r>
            <a:r>
              <a:rPr lang="ru-RU" dirty="0"/>
              <a:t> оборудование, работающее под избыточным давлением газа, пара, воды 0,07–1,6 МПа или при температуре воды 115–250°С; </a:t>
            </a:r>
          </a:p>
          <a:p>
            <a:r>
              <a:rPr lang="ru-RU" dirty="0">
                <a:sym typeface="Symbol" panose="05050102010706020507" pitchFamily="18" charset="2"/>
              </a:rPr>
              <a:t></a:t>
            </a:r>
            <a:r>
              <a:rPr lang="ru-RU" dirty="0"/>
              <a:t> стационарно установленные грузоподъемные механизмы, эскалаторы в метрополитене, фуникулеры (за исключением лифтов в промышленных и жилых зданиях); </a:t>
            </a:r>
          </a:p>
          <a:p>
            <a:r>
              <a:rPr lang="ru-RU" dirty="0">
                <a:sym typeface="Symbol" panose="05050102010706020507" pitchFamily="18" charset="2"/>
              </a:rPr>
              <a:t></a:t>
            </a:r>
            <a:r>
              <a:rPr lang="ru-RU" dirty="0"/>
              <a:t> проводят открытые горные работы с объемом разработки менее 100 тыс. м</a:t>
            </a:r>
            <a:r>
              <a:rPr lang="ru-RU" baseline="30000" dirty="0"/>
              <a:t>3</a:t>
            </a:r>
            <a:r>
              <a:rPr lang="ru-RU" dirty="0"/>
              <a:t> в год, без опасности прорывов воды и горных ударов; </a:t>
            </a:r>
          </a:p>
          <a:p>
            <a:r>
              <a:rPr lang="ru-RU" dirty="0">
                <a:sym typeface="Symbol" panose="05050102010706020507" pitchFamily="18" charset="2"/>
              </a:rPr>
              <a:t></a:t>
            </a:r>
            <a:r>
              <a:rPr lang="ru-RU" dirty="0"/>
              <a:t> проводят хранение и переработку растительного сырья, кроме элеваторов, мукомольного, крупяного и комбикормового производств; </a:t>
            </a:r>
          </a:p>
          <a:p>
            <a:r>
              <a:rPr lang="ru-RU" dirty="0">
                <a:sym typeface="Symbol" panose="05050102010706020507" pitchFamily="18" charset="2"/>
              </a:rPr>
              <a:t></a:t>
            </a:r>
            <a:r>
              <a:rPr lang="ru-RU" dirty="0"/>
              <a:t> получают, используют, перерабатывают, хранят, транспортируют опасные вещества, указанные в таблицах 1 и 2, в количествах, соответствующих данному классу опасности.</a:t>
            </a:r>
          </a:p>
          <a:p>
            <a:endParaRPr lang="ru-RU" dirty="0"/>
          </a:p>
        </p:txBody>
      </p:sp>
      <p:sp>
        <p:nvSpPr>
          <p:cNvPr id="3" name="Номер слайда 1">
            <a:extLst>
              <a:ext uri="{FF2B5EF4-FFF2-40B4-BE49-F238E27FC236}">
                <a16:creationId xmlns:a16="http://schemas.microsoft.com/office/drawing/2014/main" id="{716153FE-24B8-4A53-9B08-1D34E838EE28}"/>
              </a:ext>
            </a:extLst>
          </p:cNvPr>
          <p:cNvSpPr txBox="1">
            <a:spLocks/>
          </p:cNvSpPr>
          <p:nvPr/>
        </p:nvSpPr>
        <p:spPr>
          <a:xfrm>
            <a:off x="7677150" y="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25</a:t>
            </a:fld>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08140"/>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020EA94-02B8-48A7-B85E-E5AD6EFCC6CD}"/>
              </a:ext>
            </a:extLst>
          </p:cNvPr>
          <p:cNvSpPr>
            <a:spLocks noGrp="1"/>
          </p:cNvSpPr>
          <p:nvPr>
            <p:ph idx="1"/>
          </p:nvPr>
        </p:nvSpPr>
        <p:spPr/>
        <p:txBody>
          <a:bodyPr>
            <a:normAutofit fontScale="85000" lnSpcReduction="10000"/>
          </a:bodyPr>
          <a:lstStyle/>
          <a:p>
            <a:r>
              <a:rPr lang="ru-RU" dirty="0"/>
              <a:t>Присвоение класса опасности для производственного объекта осуществляется при его регистрации в Государственном реестре опасных производственных объектов, который ведется Ростехнадзором.</a:t>
            </a:r>
          </a:p>
          <a:p>
            <a:r>
              <a:rPr lang="ru-RU" dirty="0"/>
              <a:t>Для определения класса проводится процедура Идентификации класса опасности объекта. Руководитель организации, эксплуатирующей опасный производственный объект, несет всю полноту ответственности за предоставление достоверной информации при регистрации объекта в Государственном реестре. </a:t>
            </a:r>
          </a:p>
          <a:p>
            <a:r>
              <a:rPr lang="ru-RU" dirty="0"/>
              <a:t>Важное место в поддержании высокого уровня безопасности опасного производственного объекта играют требования к применяемым техническим устройствам.</a:t>
            </a:r>
          </a:p>
        </p:txBody>
      </p:sp>
      <p:sp>
        <p:nvSpPr>
          <p:cNvPr id="3" name="Номер слайда 1">
            <a:extLst>
              <a:ext uri="{FF2B5EF4-FFF2-40B4-BE49-F238E27FC236}">
                <a16:creationId xmlns:a16="http://schemas.microsoft.com/office/drawing/2014/main" id="{4AD2AA7C-8983-4F75-8A8D-115F2DC173DD}"/>
              </a:ext>
            </a:extLst>
          </p:cNvPr>
          <p:cNvSpPr txBox="1">
            <a:spLocks/>
          </p:cNvSpPr>
          <p:nvPr/>
        </p:nvSpPr>
        <p:spPr>
          <a:xfrm>
            <a:off x="7677150" y="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26</a:t>
            </a:fld>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109789"/>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A3241730-8AF1-411A-BE1A-80241EA49D95}"/>
              </a:ext>
            </a:extLst>
          </p:cNvPr>
          <p:cNvSpPr>
            <a:spLocks noGrp="1"/>
          </p:cNvSpPr>
          <p:nvPr>
            <p:ph idx="1"/>
          </p:nvPr>
        </p:nvSpPr>
        <p:spPr>
          <a:xfrm>
            <a:off x="573742" y="484094"/>
            <a:ext cx="8651222" cy="5692869"/>
          </a:xfrm>
        </p:spPr>
        <p:txBody>
          <a:bodyPr>
            <a:normAutofit/>
          </a:bodyPr>
          <a:lstStyle/>
          <a:p>
            <a:pPr marL="0" indent="0">
              <a:buNone/>
            </a:pPr>
            <a:r>
              <a:rPr lang="ru-RU" b="1" i="1" dirty="0">
                <a:solidFill>
                  <a:srgbClr val="FF0000"/>
                </a:solidFill>
                <a:effectLst>
                  <a:outerShdw blurRad="38100" dist="38100" dir="2700000" algn="tl">
                    <a:srgbClr val="000000">
                      <a:alpha val="43137"/>
                    </a:srgbClr>
                  </a:outerShdw>
                </a:effectLst>
              </a:rPr>
              <a:t>Контрольные вопросы</a:t>
            </a:r>
            <a:endParaRPr lang="ru-RU" i="1" dirty="0">
              <a:solidFill>
                <a:srgbClr val="FF0000"/>
              </a:solidFill>
              <a:effectLst>
                <a:outerShdw blurRad="38100" dist="38100" dir="2700000" algn="tl">
                  <a:srgbClr val="000000">
                    <a:alpha val="43137"/>
                  </a:srgbClr>
                </a:outerShdw>
              </a:effectLst>
            </a:endParaRPr>
          </a:p>
          <a:p>
            <a:r>
              <a:rPr lang="ru-RU" dirty="0"/>
              <a:t>1. Какие производственные объекты можно отнести к категории Опасный производственный объект? </a:t>
            </a:r>
          </a:p>
          <a:p>
            <a:r>
              <a:rPr lang="ru-RU" dirty="0"/>
              <a:t>2. Какие существуют критерии отнесения объектов к разным категориям опасных объектов? </a:t>
            </a:r>
          </a:p>
          <a:p>
            <a:r>
              <a:rPr lang="ru-RU" dirty="0"/>
              <a:t>3. Перечислите классы опасности производственных объектов. </a:t>
            </a:r>
          </a:p>
          <a:p>
            <a:r>
              <a:rPr lang="ru-RU" dirty="0"/>
              <a:t>4. Перечислите основные виды опасных веществ. </a:t>
            </a:r>
          </a:p>
          <a:p>
            <a:r>
              <a:rPr lang="ru-RU" dirty="0"/>
              <a:t>5. Четыре класса опасности производственных объектов. </a:t>
            </a:r>
          </a:p>
          <a:p>
            <a:r>
              <a:rPr lang="ru-RU" dirty="0"/>
              <a:t>6. Основные виды производственных объектов, относимые к разным классам опасности.</a:t>
            </a:r>
          </a:p>
          <a:p>
            <a:endParaRPr lang="ru-RU" dirty="0"/>
          </a:p>
        </p:txBody>
      </p:sp>
      <p:sp>
        <p:nvSpPr>
          <p:cNvPr id="3" name="Номер слайда 1">
            <a:extLst>
              <a:ext uri="{FF2B5EF4-FFF2-40B4-BE49-F238E27FC236}">
                <a16:creationId xmlns:a16="http://schemas.microsoft.com/office/drawing/2014/main" id="{DD4A3072-342F-48F6-9EAD-4C4FD3280893}"/>
              </a:ext>
            </a:extLst>
          </p:cNvPr>
          <p:cNvSpPr txBox="1">
            <a:spLocks/>
          </p:cNvSpPr>
          <p:nvPr/>
        </p:nvSpPr>
        <p:spPr>
          <a:xfrm>
            <a:off x="7677150" y="0"/>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27</a:t>
            </a:fld>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73194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2A8EFB5-E334-4451-B662-DA10D93B3309}" type="slidenum">
              <a:rPr lang="ru-RU" sz="2400" smtClean="0">
                <a:solidFill>
                  <a:schemeClr val="tx1"/>
                </a:solidFill>
              </a:rPr>
              <a:pPr/>
              <a:t>3</a:t>
            </a:fld>
            <a:endParaRPr lang="ru-RU" sz="2400" dirty="0">
              <a:solidFill>
                <a:schemeClr val="tx1"/>
              </a:solidFill>
            </a:endParaRPr>
          </a:p>
        </p:txBody>
      </p:sp>
      <p:pic>
        <p:nvPicPr>
          <p:cNvPr id="3" name="Picture 2"/>
          <p:cNvPicPr>
            <a:picLocks noChangeAspect="1" noChangeArrowheads="1"/>
          </p:cNvPicPr>
          <p:nvPr/>
        </p:nvPicPr>
        <p:blipFill>
          <a:blip r:embed="rId2" cstate="print"/>
          <a:srcRect l="13000" t="11954" r="6750"/>
          <a:stretch>
            <a:fillRect/>
          </a:stretch>
        </p:blipFill>
        <p:spPr bwMode="auto">
          <a:xfrm>
            <a:off x="313980" y="237068"/>
            <a:ext cx="9337979" cy="6029590"/>
          </a:xfrm>
          <a:prstGeom prst="rect">
            <a:avLst/>
          </a:prstGeom>
          <a:noFill/>
          <a:ln w="9525">
            <a:noFill/>
            <a:miter lim="800000"/>
            <a:headEnd/>
            <a:tailEnd/>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l="12875" t="12414" r="6750" b="17241"/>
          <a:stretch>
            <a:fillRect/>
          </a:stretch>
        </p:blipFill>
        <p:spPr bwMode="auto">
          <a:xfrm>
            <a:off x="170260" y="914400"/>
            <a:ext cx="9519048" cy="4904509"/>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52A8EFB5-E334-4451-B662-DA10D93B3309}" type="slidenum">
              <a:rPr lang="ru-RU" sz="3600" smtClean="0">
                <a:solidFill>
                  <a:schemeClr val="tx1"/>
                </a:solidFill>
              </a:rPr>
              <a:pPr/>
              <a:t>4</a:t>
            </a:fld>
            <a:endParaRPr lang="ru-RU" sz="3600" dirty="0">
              <a:solidFill>
                <a:schemeClr val="tx1"/>
              </a:solidFil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l="12250" t="10115" r="6375" b="6437"/>
          <a:stretch>
            <a:fillRect/>
          </a:stretch>
        </p:blipFill>
        <p:spPr bwMode="auto">
          <a:xfrm>
            <a:off x="340520" y="720436"/>
            <a:ext cx="9354543" cy="5246977"/>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52A8EFB5-E334-4451-B662-DA10D93B3309}" type="slidenum">
              <a:rPr lang="ru-RU" sz="3600" smtClean="0">
                <a:solidFill>
                  <a:schemeClr val="tx1"/>
                </a:solidFill>
              </a:rPr>
              <a:pPr/>
              <a:t>5</a:t>
            </a:fld>
            <a:endParaRPr lang="ru-RU" sz="3600">
              <a:solidFill>
                <a:schemeClr val="tx1"/>
              </a:solidFill>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38" descr="toxd_coin_2"/>
          <p:cNvPicPr>
            <a:picLocks noChangeAspect="1" noChangeArrowheads="1"/>
          </p:cNvPicPr>
          <p:nvPr/>
        </p:nvPicPr>
        <p:blipFill>
          <a:blip r:embed="rId2" cstate="print">
            <a:lum bright="20000" contrast="10000"/>
          </a:blip>
          <a:srcRect l="4727" r="17332" b="30814"/>
          <a:stretch>
            <a:fillRect/>
          </a:stretch>
        </p:blipFill>
        <p:spPr bwMode="auto">
          <a:xfrm>
            <a:off x="4952993" y="4585389"/>
            <a:ext cx="3866093" cy="1505247"/>
          </a:xfrm>
          <a:prstGeom prst="rect">
            <a:avLst/>
          </a:prstGeom>
          <a:noFill/>
          <a:ln w="9525">
            <a:noFill/>
            <a:miter lim="800000"/>
            <a:headEnd/>
            <a:tailEnd/>
          </a:ln>
        </p:spPr>
      </p:pic>
      <p:pic>
        <p:nvPicPr>
          <p:cNvPr id="4101" name="Picture 31" descr="1_1"/>
          <p:cNvPicPr>
            <a:picLocks noChangeAspect="1" noChangeArrowheads="1"/>
          </p:cNvPicPr>
          <p:nvPr/>
        </p:nvPicPr>
        <p:blipFill>
          <a:blip r:embed="rId3" cstate="print"/>
          <a:srcRect l="47220" t="28490" r="198" b="21019"/>
          <a:stretch>
            <a:fillRect/>
          </a:stretch>
        </p:blipFill>
        <p:spPr bwMode="auto">
          <a:xfrm>
            <a:off x="914913" y="2917919"/>
            <a:ext cx="3900488" cy="1469132"/>
          </a:xfrm>
          <a:prstGeom prst="rect">
            <a:avLst/>
          </a:prstGeom>
          <a:noFill/>
          <a:ln w="9525">
            <a:noFill/>
            <a:miter lim="800000"/>
            <a:headEnd/>
            <a:tailEnd/>
          </a:ln>
        </p:spPr>
      </p:pic>
      <p:pic>
        <p:nvPicPr>
          <p:cNvPr id="4102" name="Picture 30" descr="307959c1770e"/>
          <p:cNvPicPr>
            <a:picLocks noChangeAspect="1" noChangeArrowheads="1"/>
          </p:cNvPicPr>
          <p:nvPr/>
        </p:nvPicPr>
        <p:blipFill>
          <a:blip r:embed="rId4" cstate="print"/>
          <a:srcRect t="2603" b="6186"/>
          <a:stretch>
            <a:fillRect/>
          </a:stretch>
        </p:blipFill>
        <p:spPr bwMode="auto">
          <a:xfrm>
            <a:off x="4952993" y="1226992"/>
            <a:ext cx="3650181" cy="1492590"/>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6</a:t>
            </a:fld>
            <a:endParaRPr lang="ru-RU" sz="3600">
              <a:solidFill>
                <a:schemeClr val="tx1"/>
              </a:solidFill>
              <a:latin typeface="Times New Roman" panose="02020603050405020304" pitchFamily="18" charset="0"/>
              <a:cs typeface="Times New Roman" panose="02020603050405020304" pitchFamily="18" charset="0"/>
            </a:endParaRPr>
          </a:p>
        </p:txBody>
      </p:sp>
      <p:sp>
        <p:nvSpPr>
          <p:cNvPr id="10242" name="Rectangle 2"/>
          <p:cNvSpPr>
            <a:spLocks noGrp="1" noChangeArrowheads="1"/>
          </p:cNvSpPr>
          <p:nvPr>
            <p:ph type="title" idx="4294967295"/>
          </p:nvPr>
        </p:nvSpPr>
        <p:spPr>
          <a:xfrm>
            <a:off x="1537491" y="353275"/>
            <a:ext cx="6693411" cy="419707"/>
          </a:xfrm>
        </p:spPr>
        <p:txBody>
          <a:bodyPr vert="horz" lIns="0" tIns="49530" rIns="0" bIns="49530" rtlCol="0" anchor="ctr">
            <a:noAutofit/>
          </a:bodyPr>
          <a:lstStyle/>
          <a:p>
            <a:pPr algn="ctr" eaLnBrk="1" hangingPunct="1">
              <a:defRPr/>
            </a:pPr>
            <a:r>
              <a:rPr lang="ru-RU"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понятия (№ 116-ФЗ ст.1)</a:t>
            </a:r>
          </a:p>
        </p:txBody>
      </p:sp>
      <p:sp>
        <p:nvSpPr>
          <p:cNvPr id="10247" name="Rectangle 7"/>
          <p:cNvSpPr>
            <a:spLocks noChangeArrowheads="1"/>
          </p:cNvSpPr>
          <p:nvPr/>
        </p:nvSpPr>
        <p:spPr bwMode="auto">
          <a:xfrm>
            <a:off x="639714" y="1165309"/>
            <a:ext cx="4175687" cy="1477328"/>
          </a:xfrm>
          <a:prstGeom prst="rect">
            <a:avLst/>
          </a:prstGeom>
          <a:solidFill>
            <a:schemeClr val="bg1">
              <a:alpha val="70000"/>
            </a:schemeClr>
          </a:solidFill>
          <a:ln w="9525" algn="ctr">
            <a:noFill/>
            <a:miter lim="800000"/>
            <a:headEnd/>
            <a:tailEnd/>
          </a:ln>
          <a:effectLst/>
        </p:spPr>
        <p:txBody>
          <a:bodyPr wrap="square" lIns="29250" rIns="58500" anchor="ctr">
            <a:spAutoFit/>
          </a:bodyPr>
          <a:lstStyle/>
          <a:p>
            <a:pPr algn="r">
              <a:defRPr/>
            </a:pPr>
            <a:r>
              <a:rPr lang="ru-RU" b="1" dirty="0">
                <a:latin typeface="Times New Roman" pitchFamily="18" charset="0"/>
              </a:rPr>
              <a:t>Авария</a:t>
            </a:r>
            <a:r>
              <a:rPr lang="ru-RU" dirty="0">
                <a:latin typeface="Times New Roman" pitchFamily="18" charset="0"/>
              </a:rPr>
              <a:t> - разрушение сооружений</a:t>
            </a:r>
          </a:p>
          <a:p>
            <a:pPr algn="r">
              <a:defRPr/>
            </a:pPr>
            <a:r>
              <a:rPr lang="ru-RU" dirty="0">
                <a:latin typeface="Times New Roman" pitchFamily="18" charset="0"/>
              </a:rPr>
              <a:t> или технических устройств, </a:t>
            </a:r>
          </a:p>
          <a:p>
            <a:pPr algn="r">
              <a:defRPr/>
            </a:pPr>
            <a:r>
              <a:rPr lang="ru-RU" dirty="0">
                <a:latin typeface="Times New Roman" pitchFamily="18" charset="0"/>
              </a:rPr>
              <a:t>применяемых на ОПО,</a:t>
            </a:r>
          </a:p>
          <a:p>
            <a:pPr algn="r">
              <a:defRPr/>
            </a:pPr>
            <a:r>
              <a:rPr lang="ru-RU" dirty="0">
                <a:latin typeface="Times New Roman" pitchFamily="18" charset="0"/>
              </a:rPr>
              <a:t> неконтролируемые взрыв и</a:t>
            </a:r>
          </a:p>
          <a:p>
            <a:pPr algn="r">
              <a:defRPr/>
            </a:pPr>
            <a:r>
              <a:rPr lang="ru-RU" dirty="0">
                <a:latin typeface="Times New Roman" pitchFamily="18" charset="0"/>
              </a:rPr>
              <a:t> выброс опасных веществ</a:t>
            </a:r>
          </a:p>
        </p:txBody>
      </p:sp>
      <p:sp>
        <p:nvSpPr>
          <p:cNvPr id="10248" name="Rectangle 8"/>
          <p:cNvSpPr>
            <a:spLocks noChangeArrowheads="1"/>
          </p:cNvSpPr>
          <p:nvPr/>
        </p:nvSpPr>
        <p:spPr bwMode="auto">
          <a:xfrm>
            <a:off x="4952993" y="2913821"/>
            <a:ext cx="4101732" cy="1477328"/>
          </a:xfrm>
          <a:prstGeom prst="rect">
            <a:avLst/>
          </a:prstGeom>
          <a:solidFill>
            <a:schemeClr val="bg1">
              <a:alpha val="70000"/>
            </a:schemeClr>
          </a:solidFill>
          <a:ln w="9525" algn="ctr">
            <a:noFill/>
            <a:miter lim="800000"/>
            <a:headEnd/>
            <a:tailEnd/>
          </a:ln>
          <a:effectLst/>
        </p:spPr>
        <p:txBody>
          <a:bodyPr wrap="square" lIns="29250" rIns="58500" anchor="ctr">
            <a:spAutoFit/>
          </a:bodyPr>
          <a:lstStyle/>
          <a:p>
            <a:pPr>
              <a:defRPr/>
            </a:pPr>
            <a:r>
              <a:rPr lang="ru-RU" b="1" dirty="0">
                <a:latin typeface="Times New Roman" pitchFamily="18" charset="0"/>
              </a:rPr>
              <a:t>Инцидент</a:t>
            </a:r>
            <a:r>
              <a:rPr lang="ru-RU" dirty="0">
                <a:latin typeface="Times New Roman" pitchFamily="18" charset="0"/>
              </a:rPr>
              <a:t> - отказ или повреждение </a:t>
            </a:r>
          </a:p>
          <a:p>
            <a:pPr>
              <a:defRPr/>
            </a:pPr>
            <a:r>
              <a:rPr lang="ru-RU" dirty="0">
                <a:latin typeface="Times New Roman" pitchFamily="18" charset="0"/>
              </a:rPr>
              <a:t>технических устройств, </a:t>
            </a:r>
            <a:br>
              <a:rPr lang="ru-RU" dirty="0">
                <a:latin typeface="Times New Roman" pitchFamily="18" charset="0"/>
              </a:rPr>
            </a:br>
            <a:r>
              <a:rPr lang="ru-RU" dirty="0">
                <a:latin typeface="Times New Roman" pitchFamily="18" charset="0"/>
              </a:rPr>
              <a:t>применяемых на ОПО, отклонение </a:t>
            </a:r>
            <a:br>
              <a:rPr lang="ru-RU" dirty="0">
                <a:latin typeface="Times New Roman" pitchFamily="18" charset="0"/>
              </a:rPr>
            </a:br>
            <a:r>
              <a:rPr lang="ru-RU" dirty="0">
                <a:latin typeface="Times New Roman" pitchFamily="18" charset="0"/>
              </a:rPr>
              <a:t>от установленного режима технологического процесса</a:t>
            </a:r>
          </a:p>
        </p:txBody>
      </p:sp>
      <p:sp>
        <p:nvSpPr>
          <p:cNvPr id="10249" name="Rectangle 9"/>
          <p:cNvSpPr>
            <a:spLocks noChangeArrowheads="1"/>
          </p:cNvSpPr>
          <p:nvPr/>
        </p:nvSpPr>
        <p:spPr bwMode="auto">
          <a:xfrm>
            <a:off x="846113" y="4585389"/>
            <a:ext cx="4038083" cy="1754326"/>
          </a:xfrm>
          <a:prstGeom prst="rect">
            <a:avLst/>
          </a:prstGeom>
          <a:solidFill>
            <a:schemeClr val="bg1">
              <a:alpha val="70000"/>
            </a:schemeClr>
          </a:solidFill>
          <a:ln w="9525">
            <a:noFill/>
            <a:miter lim="800000"/>
            <a:headEnd/>
            <a:tailEnd/>
          </a:ln>
          <a:effectLst/>
        </p:spPr>
        <p:txBody>
          <a:bodyPr wrap="square" lIns="29250" rIns="58500" anchor="ctr">
            <a:spAutoFit/>
          </a:bodyPr>
          <a:lstStyle/>
          <a:p>
            <a:pPr algn="r">
              <a:defRPr/>
            </a:pPr>
            <a:r>
              <a:rPr lang="ru-RU" b="1" dirty="0">
                <a:latin typeface="Times New Roman" pitchFamily="18" charset="0"/>
              </a:rPr>
              <a:t>Технические устройства, применяемые на ОПО </a:t>
            </a:r>
            <a:r>
              <a:rPr lang="ru-RU" dirty="0">
                <a:latin typeface="Times New Roman" pitchFamily="18" charset="0"/>
              </a:rPr>
              <a:t>- машины, технологическое оборудование, </a:t>
            </a:r>
            <a:br>
              <a:rPr lang="ru-RU" dirty="0">
                <a:latin typeface="Times New Roman" pitchFamily="18" charset="0"/>
              </a:rPr>
            </a:br>
            <a:r>
              <a:rPr lang="ru-RU" dirty="0">
                <a:latin typeface="Times New Roman" pitchFamily="18" charset="0"/>
              </a:rPr>
              <a:t>системы машин и оборудования, агрегаты, аппаратура,  механизмы, применяемые при эксплуатации ОПО</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3" descr="phpThumb_cache_src487de0c5d09cff1de418a60d1088b876_par594534bd98ef448ce38e1b09c49dc3dd"/>
          <p:cNvPicPr>
            <a:picLocks noChangeAspect="1" noChangeArrowheads="1"/>
          </p:cNvPicPr>
          <p:nvPr/>
        </p:nvPicPr>
        <p:blipFill>
          <a:blip r:embed="rId2" cstate="print"/>
          <a:srcRect r="1889"/>
          <a:stretch>
            <a:fillRect/>
          </a:stretch>
        </p:blipFill>
        <p:spPr bwMode="auto">
          <a:xfrm>
            <a:off x="1340703" y="3723091"/>
            <a:ext cx="3612297" cy="1794170"/>
          </a:xfrm>
          <a:prstGeom prst="rect">
            <a:avLst/>
          </a:prstGeom>
          <a:noFill/>
          <a:ln w="9525">
            <a:noFill/>
            <a:miter lim="800000"/>
            <a:headEnd/>
            <a:tailEnd/>
          </a:ln>
        </p:spPr>
      </p:pic>
      <p:pic>
        <p:nvPicPr>
          <p:cNvPr id="3" name="Picture 39" descr="anz"/>
          <p:cNvPicPr>
            <a:picLocks noChangeAspect="1" noChangeArrowheads="1"/>
          </p:cNvPicPr>
          <p:nvPr/>
        </p:nvPicPr>
        <p:blipFill>
          <a:blip r:embed="rId3" cstate="print"/>
          <a:srcRect/>
          <a:stretch>
            <a:fillRect/>
          </a:stretch>
        </p:blipFill>
        <p:spPr bwMode="auto">
          <a:xfrm>
            <a:off x="5293508" y="1498864"/>
            <a:ext cx="3405211" cy="1934017"/>
          </a:xfrm>
          <a:prstGeom prst="rect">
            <a:avLst/>
          </a:prstGeom>
          <a:noFill/>
          <a:ln w="9525">
            <a:noFill/>
            <a:miter lim="800000"/>
            <a:headEnd/>
            <a:tailEnd/>
          </a:ln>
        </p:spPr>
      </p:pic>
      <p:sp>
        <p:nvSpPr>
          <p:cNvPr id="4" name="Rectangle 10"/>
          <p:cNvSpPr>
            <a:spLocks noChangeArrowheads="1"/>
          </p:cNvSpPr>
          <p:nvPr/>
        </p:nvSpPr>
        <p:spPr bwMode="auto">
          <a:xfrm>
            <a:off x="583942" y="1450212"/>
            <a:ext cx="4369060" cy="2031325"/>
          </a:xfrm>
          <a:prstGeom prst="rect">
            <a:avLst/>
          </a:prstGeom>
          <a:solidFill>
            <a:schemeClr val="bg1">
              <a:alpha val="70000"/>
            </a:schemeClr>
          </a:solidFill>
          <a:ln w="9525" algn="ctr">
            <a:noFill/>
            <a:miter lim="800000"/>
            <a:headEnd/>
            <a:tailEnd/>
          </a:ln>
          <a:effectLst/>
        </p:spPr>
        <p:txBody>
          <a:bodyPr wrap="square" lIns="58500" rIns="58500" anchor="ctr">
            <a:spAutoFit/>
          </a:bodyPr>
          <a:lstStyle/>
          <a:p>
            <a:pPr algn="r">
              <a:defRPr/>
            </a:pPr>
            <a:r>
              <a:rPr lang="ru-RU" b="1" dirty="0">
                <a:latin typeface="Times New Roman" pitchFamily="18" charset="0"/>
              </a:rPr>
              <a:t>Обоснование безопасности ОПО </a:t>
            </a:r>
            <a:r>
              <a:rPr lang="ru-RU" dirty="0">
                <a:latin typeface="Times New Roman" pitchFamily="18" charset="0"/>
              </a:rPr>
              <a:t>- </a:t>
            </a:r>
          </a:p>
          <a:p>
            <a:pPr algn="r">
              <a:defRPr/>
            </a:pPr>
            <a:r>
              <a:rPr lang="ru-RU" dirty="0">
                <a:latin typeface="Times New Roman" pitchFamily="18" charset="0"/>
              </a:rPr>
              <a:t>документ, содержащий сведения о результатах оценки риска аварии на ОПО и связанной с ней угрозы, условия безопасной эксплуатации ОПО, требования к эксплуатации, капитальному ремонту, консервации и ликвидации ОПО</a:t>
            </a:r>
          </a:p>
        </p:txBody>
      </p:sp>
      <p:sp>
        <p:nvSpPr>
          <p:cNvPr id="5" name="Rectangle 11"/>
          <p:cNvSpPr>
            <a:spLocks noChangeArrowheads="1"/>
          </p:cNvSpPr>
          <p:nvPr/>
        </p:nvSpPr>
        <p:spPr bwMode="auto">
          <a:xfrm>
            <a:off x="5116222" y="3601955"/>
            <a:ext cx="3759778" cy="2585323"/>
          </a:xfrm>
          <a:prstGeom prst="rect">
            <a:avLst/>
          </a:prstGeom>
          <a:solidFill>
            <a:schemeClr val="bg1">
              <a:alpha val="70000"/>
            </a:schemeClr>
          </a:solidFill>
          <a:ln w="9525" algn="ctr">
            <a:noFill/>
            <a:miter lim="800000"/>
            <a:headEnd/>
            <a:tailEnd/>
          </a:ln>
          <a:effectLst/>
        </p:spPr>
        <p:txBody>
          <a:bodyPr wrap="square" lIns="58500" rIns="58500" anchor="ctr">
            <a:spAutoFit/>
          </a:bodyPr>
          <a:lstStyle/>
          <a:p>
            <a:pPr>
              <a:defRPr/>
            </a:pPr>
            <a:r>
              <a:rPr lang="ru-RU" b="1" dirty="0">
                <a:latin typeface="Times New Roman" pitchFamily="18" charset="0"/>
              </a:rPr>
              <a:t>Система управления ПБ </a:t>
            </a:r>
            <a:r>
              <a:rPr lang="ru-RU" dirty="0">
                <a:latin typeface="Times New Roman" pitchFamily="18" charset="0"/>
              </a:rPr>
              <a:t>- комплекс взаимосвязанных организационных и технических мероприятий, осуществляемых организацией, эксплуатирующей ОПО, в целях предупреждения аварий и инцидентов на ОПО, локализации и ликвидации последствий таких аварий</a:t>
            </a:r>
          </a:p>
        </p:txBody>
      </p:sp>
      <p:sp>
        <p:nvSpPr>
          <p:cNvPr id="6" name="Rectangle 2"/>
          <p:cNvSpPr txBox="1">
            <a:spLocks noChangeArrowheads="1"/>
          </p:cNvSpPr>
          <p:nvPr/>
        </p:nvSpPr>
        <p:spPr bwMode="auto">
          <a:xfrm>
            <a:off x="1174605" y="506445"/>
            <a:ext cx="7883235" cy="374517"/>
          </a:xfrm>
          <a:prstGeom prst="rect">
            <a:avLst/>
          </a:prstGeom>
          <a:noFill/>
          <a:ln w="9525">
            <a:noFill/>
            <a:miter lim="800000"/>
            <a:headEnd/>
            <a:tailEnd/>
          </a:ln>
        </p:spPr>
        <p:txBody>
          <a:bodyPr vert="horz" wrap="square" lIns="0" tIns="37148" rIns="0" bIns="37148" numCol="1" anchor="ctr" anchorCtr="0" compatLnSpc="1">
            <a:prstTxWarp prst="textNoShape">
              <a:avLst/>
            </a:prstTxWarp>
          </a:bodyPr>
          <a:lstStyle/>
          <a:p>
            <a:pPr algn="ctr" defTabSz="742931" fontAlgn="base">
              <a:spcBef>
                <a:spcPct val="0"/>
              </a:spcBef>
              <a:spcAft>
                <a:spcPct val="0"/>
              </a:spcAft>
              <a:defRPr/>
            </a:pPr>
            <a:r>
              <a:rPr lang="ru-RU" sz="3600" b="1" i="1" kern="0" dirty="0">
                <a:solidFill>
                  <a:srgbClr val="FF00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Основные понятия (№ 116-ФЗ ст.1)</a:t>
            </a:r>
          </a:p>
        </p:txBody>
      </p:sp>
      <p:sp>
        <p:nvSpPr>
          <p:cNvPr id="7" name="Номер слайда 6"/>
          <p:cNvSpPr>
            <a:spLocks noGrp="1"/>
          </p:cNvSpPr>
          <p:nvPr>
            <p:ph type="sldNum" sz="quarter" idx="12"/>
          </p:nvPr>
        </p:nvSpPr>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7</a:t>
            </a:fld>
            <a:endParaRPr lang="ru-RU" sz="36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l="12250" t="11034" r="6500" b="12414"/>
          <a:stretch>
            <a:fillRect/>
          </a:stretch>
        </p:blipFill>
        <p:spPr bwMode="auto">
          <a:xfrm>
            <a:off x="263128" y="1122760"/>
            <a:ext cx="9486743" cy="4860131"/>
          </a:xfrm>
          <a:prstGeom prst="rect">
            <a:avLst/>
          </a:prstGeom>
          <a:noFill/>
          <a:ln w="9525">
            <a:noFill/>
            <a:miter lim="800000"/>
            <a:headEnd/>
            <a:tailEnd/>
          </a:ln>
        </p:spPr>
      </p:pic>
      <p:sp>
        <p:nvSpPr>
          <p:cNvPr id="3" name="Стрелка вправо 2"/>
          <p:cNvSpPr/>
          <p:nvPr/>
        </p:nvSpPr>
        <p:spPr>
          <a:xfrm>
            <a:off x="386954" y="1231108"/>
            <a:ext cx="464344" cy="1470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63"/>
          </a:p>
        </p:txBody>
      </p:sp>
      <p:sp>
        <p:nvSpPr>
          <p:cNvPr id="4" name="Стрелка вправо 3"/>
          <p:cNvSpPr/>
          <p:nvPr/>
        </p:nvSpPr>
        <p:spPr>
          <a:xfrm>
            <a:off x="394692" y="2747965"/>
            <a:ext cx="464344" cy="1470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63"/>
          </a:p>
        </p:txBody>
      </p:sp>
      <p:sp>
        <p:nvSpPr>
          <p:cNvPr id="5" name="Стрелка вправо 4"/>
          <p:cNvSpPr/>
          <p:nvPr/>
        </p:nvSpPr>
        <p:spPr>
          <a:xfrm>
            <a:off x="363736" y="4055865"/>
            <a:ext cx="464344" cy="1470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63"/>
          </a:p>
        </p:txBody>
      </p:sp>
      <p:sp>
        <p:nvSpPr>
          <p:cNvPr id="2" name="Номер слайда 1"/>
          <p:cNvSpPr>
            <a:spLocks noGrp="1"/>
          </p:cNvSpPr>
          <p:nvPr>
            <p:ph type="sldNum" sz="quarter" idx="12"/>
          </p:nvPr>
        </p:nvSpPr>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8</a:t>
            </a:fld>
            <a:endParaRPr lang="ru-RU" sz="36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l="17455" t="10605" r="11792" b="50416"/>
          <a:stretch>
            <a:fillRect/>
          </a:stretch>
        </p:blipFill>
        <p:spPr bwMode="auto">
          <a:xfrm>
            <a:off x="521032" y="2698111"/>
            <a:ext cx="9083120" cy="2720935"/>
          </a:xfrm>
          <a:prstGeom prst="rect">
            <a:avLst/>
          </a:prstGeom>
          <a:noFill/>
          <a:ln w="9525">
            <a:noFill/>
            <a:miter lim="800000"/>
            <a:headEnd/>
            <a:tailEnd/>
          </a:ln>
        </p:spPr>
      </p:pic>
      <p:sp>
        <p:nvSpPr>
          <p:cNvPr id="6" name="Oval 20"/>
          <p:cNvSpPr>
            <a:spLocks noChangeArrowheads="1"/>
          </p:cNvSpPr>
          <p:nvPr/>
        </p:nvSpPr>
        <p:spPr bwMode="auto">
          <a:xfrm>
            <a:off x="125434" y="4105450"/>
            <a:ext cx="543454" cy="407591"/>
          </a:xfrm>
          <a:prstGeom prst="ellipse">
            <a:avLst/>
          </a:prstGeom>
          <a:noFill/>
          <a:ln w="28575">
            <a:solidFill>
              <a:srgbClr val="FF0000"/>
            </a:solidFill>
            <a:round/>
            <a:headEnd/>
            <a:tailEnd/>
          </a:ln>
        </p:spPr>
        <p:txBody>
          <a:bodyPr wrap="none" anchor="ctr"/>
          <a:lstStyle/>
          <a:p>
            <a:pPr algn="ctr"/>
            <a:r>
              <a:rPr lang="ru-RU" sz="1950" b="1" dirty="0">
                <a:solidFill>
                  <a:srgbClr val="FF0000"/>
                </a:solidFill>
                <a:latin typeface="Arial Black" pitchFamily="34" charset="0"/>
              </a:rPr>
              <a:t>1</a:t>
            </a:r>
          </a:p>
        </p:txBody>
      </p:sp>
      <p:pic>
        <p:nvPicPr>
          <p:cNvPr id="7" name="Picture 2"/>
          <p:cNvPicPr>
            <a:picLocks noChangeAspect="1" noChangeArrowheads="1"/>
          </p:cNvPicPr>
          <p:nvPr/>
        </p:nvPicPr>
        <p:blipFill>
          <a:blip r:embed="rId3" cstate="print"/>
          <a:srcRect l="11846" t="22635" r="5538" b="49795"/>
          <a:stretch>
            <a:fillRect/>
          </a:stretch>
        </p:blipFill>
        <p:spPr bwMode="auto">
          <a:xfrm>
            <a:off x="0" y="642939"/>
            <a:ext cx="9658350" cy="1752601"/>
          </a:xfrm>
          <a:prstGeom prst="rect">
            <a:avLst/>
          </a:prstGeom>
          <a:noFill/>
          <a:ln w="9525">
            <a:noFill/>
            <a:miter lim="800000"/>
            <a:headEnd/>
            <a:tailEnd/>
          </a:ln>
        </p:spPr>
      </p:pic>
      <p:cxnSp>
        <p:nvCxnSpPr>
          <p:cNvPr id="10" name="Прямая соединительная линия 9"/>
          <p:cNvCxnSpPr/>
          <p:nvPr/>
        </p:nvCxnSpPr>
        <p:spPr>
          <a:xfrm>
            <a:off x="125433" y="2640219"/>
            <a:ext cx="946537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p:txBody>
          <a:bodyPr/>
          <a:lstStyle/>
          <a:p>
            <a:fld id="{52A8EFB5-E334-4451-B662-DA10D93B3309}" type="slidenum">
              <a:rPr lang="ru-RU" sz="3600" smtClean="0">
                <a:solidFill>
                  <a:schemeClr val="tx1"/>
                </a:solidFill>
                <a:latin typeface="Times New Roman" panose="02020603050405020304" pitchFamily="18" charset="0"/>
                <a:cs typeface="Times New Roman" panose="02020603050405020304" pitchFamily="18" charset="0"/>
              </a:rPr>
              <a:pPr/>
              <a:t>9</a:t>
            </a:fld>
            <a:endParaRPr lang="ru-RU"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1418</TotalTime>
  <Words>1664</Words>
  <Application>Microsoft Office PowerPoint</Application>
  <PresentationFormat>Лист A4 (210x297 мм)</PresentationFormat>
  <Paragraphs>151</Paragraphs>
  <Slides>27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Arial</vt:lpstr>
      <vt:lpstr>Arial Black</vt:lpstr>
      <vt:lpstr>Calibri</vt:lpstr>
      <vt:lpstr>Calibri Light</vt:lpstr>
      <vt:lpstr>Symbol</vt:lpstr>
      <vt:lpstr>Times New Roman</vt:lpstr>
      <vt:lpstr>Wingdings</vt:lpstr>
      <vt:lpstr>Тема Office</vt:lpstr>
      <vt:lpstr>Презентация PowerPoint</vt:lpstr>
      <vt:lpstr>Промышленная безопасность (ПБ) –  состояние защищенности жизненно важных интересов личности и общества  от аварий на ОПО и  последствий указанных аварий.</vt:lpstr>
      <vt:lpstr>Презентация PowerPoint</vt:lpstr>
      <vt:lpstr>Презентация PowerPoint</vt:lpstr>
      <vt:lpstr>Презентация PowerPoint</vt:lpstr>
      <vt:lpstr>Основные понятия (№ 116-ФЗ ст.1)</vt:lpstr>
      <vt:lpstr>Презентация PowerPoint</vt:lpstr>
      <vt:lpstr>Презентация PowerPoint</vt:lpstr>
      <vt:lpstr>Презентация PowerPoint</vt:lpstr>
      <vt:lpstr>Презентация PowerPoint</vt:lpstr>
      <vt:lpstr>Презентация PowerPoint</vt:lpstr>
      <vt:lpstr>Используется оборудование, работающее под  избыточным давлением более 0,07 МПа </vt:lpstr>
      <vt:lpstr>Используются стационарно установленные  грузоподъемные механизмы  (за исключением лифтов, подъемных платформ для инвалидов),  эскалаторы в метрополитенах, канатные дороги, фуникулеры;</vt:lpstr>
      <vt:lpstr>получаются, транспортируются, используются  расплавы черных и цветных металлов, сплавы  на основе этих расплавов с применением оборудования, рассчитанного на максимальное количество расплава  500 килограммов и более </vt:lpstr>
      <vt:lpstr>Ведутся горные работы  (за исключением добычи общераспространенных полезных ископаемых и разработки россыпных месторождений полезных ископаемых, осуществляемых открытым способом без применения взрывных работ),  работы по обогащению полезных ископаемых</vt:lpstr>
      <vt:lpstr>Осуществляется хранение или переработка  растительного сырья, в процессе которых  образуются взрывоопасные пылевоздушные смеси,  способные самовозгораться, возгораться от источника зажигания  и самостоятельно гореть после его удаления, а также осуществляется хранение зерна, продуктов его переработки и комбикормового сырья,  склонных к самосогреванию и самовозгоранию </vt:lpstr>
      <vt:lpstr>К опасным производственным объектам не относятся: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требования промышленной безопасности</dc:title>
  <dc:creator>rada</dc:creator>
  <cp:lastModifiedBy>Поисеева Саргылана Иннокентьевна</cp:lastModifiedBy>
  <cp:revision>70</cp:revision>
  <dcterms:created xsi:type="dcterms:W3CDTF">2022-01-13T00:40:38Z</dcterms:created>
  <dcterms:modified xsi:type="dcterms:W3CDTF">2022-02-15T09:31:23Z</dcterms:modified>
</cp:coreProperties>
</file>