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330" r:id="rId2"/>
    <p:sldId id="343" r:id="rId3"/>
    <p:sldId id="344" r:id="rId4"/>
    <p:sldId id="332" r:id="rId5"/>
    <p:sldId id="342" r:id="rId6"/>
    <p:sldId id="333" r:id="rId7"/>
    <p:sldId id="331" r:id="rId8"/>
    <p:sldId id="334" r:id="rId9"/>
    <p:sldId id="335" r:id="rId10"/>
    <p:sldId id="328" r:id="rId11"/>
    <p:sldId id="345" r:id="rId12"/>
    <p:sldId id="347" r:id="rId13"/>
    <p:sldId id="346" r:id="rId14"/>
    <p:sldId id="348" r:id="rId15"/>
    <p:sldId id="329" r:id="rId16"/>
    <p:sldId id="324" r:id="rId17"/>
    <p:sldId id="325" r:id="rId18"/>
    <p:sldId id="336" r:id="rId19"/>
    <p:sldId id="326" r:id="rId20"/>
    <p:sldId id="350" r:id="rId21"/>
    <p:sldId id="327" r:id="rId22"/>
    <p:sldId id="349" r:id="rId23"/>
    <p:sldId id="337" r:id="rId24"/>
    <p:sldId id="338" r:id="rId2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501" autoAdjust="0"/>
    <p:restoredTop sz="96595" autoAdjust="0"/>
  </p:normalViewPr>
  <p:slideViewPr>
    <p:cSldViewPr>
      <p:cViewPr>
        <p:scale>
          <a:sx n="70" d="100"/>
          <a:sy n="70" d="100"/>
        </p:scale>
        <p:origin x="-1158"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7D7B3A1-73CC-47FE-B54A-C7447E2A464F}" type="doc">
      <dgm:prSet loTypeId="urn:microsoft.com/office/officeart/2005/8/layout/radial6" loCatId="cycle" qsTypeId="urn:microsoft.com/office/officeart/2005/8/quickstyle/simple2" qsCatId="simple" csTypeId="urn:microsoft.com/office/officeart/2005/8/colors/accent5_1" csCatId="accent5" phldr="1"/>
      <dgm:spPr/>
      <dgm:t>
        <a:bodyPr/>
        <a:lstStyle/>
        <a:p>
          <a:endParaRPr lang="ru-RU"/>
        </a:p>
      </dgm:t>
    </dgm:pt>
    <dgm:pt modelId="{B3CB0F87-938C-412E-ADD1-7762B904F2D2}">
      <dgm:prSet phldrT="[Текст]" custT="1"/>
      <dgm:spPr>
        <a:solidFill>
          <a:schemeClr val="accent4">
            <a:lumMod val="60000"/>
            <a:lumOff val="40000"/>
          </a:schemeClr>
        </a:solidFill>
      </dgm:spPr>
      <dgm:t>
        <a:bodyPr/>
        <a:lstStyle/>
        <a:p>
          <a:r>
            <a:rPr lang="ru-RU" sz="1400" b="1" dirty="0" smtClean="0">
              <a:solidFill>
                <a:srgbClr val="002060"/>
              </a:solidFill>
            </a:rPr>
            <a:t>МЕРОПРИЯТИЯ</a:t>
          </a:r>
          <a:endParaRPr lang="ru-RU" sz="1400" b="1" dirty="0">
            <a:solidFill>
              <a:srgbClr val="002060"/>
            </a:solidFill>
          </a:endParaRPr>
        </a:p>
      </dgm:t>
    </dgm:pt>
    <dgm:pt modelId="{D0EBDF20-417C-498D-84DE-8F4AF50F14C9}" type="parTrans" cxnId="{B429E78F-BF24-49CC-BDDF-35AFDF460792}">
      <dgm:prSet/>
      <dgm:spPr/>
      <dgm:t>
        <a:bodyPr/>
        <a:lstStyle/>
        <a:p>
          <a:endParaRPr lang="ru-RU"/>
        </a:p>
      </dgm:t>
    </dgm:pt>
    <dgm:pt modelId="{33BA284D-5B87-42D2-8CC7-025EE03627BE}" type="sibTrans" cxnId="{B429E78F-BF24-49CC-BDDF-35AFDF460792}">
      <dgm:prSet/>
      <dgm:spPr/>
      <dgm:t>
        <a:bodyPr/>
        <a:lstStyle/>
        <a:p>
          <a:endParaRPr lang="ru-RU"/>
        </a:p>
      </dgm:t>
    </dgm:pt>
    <dgm:pt modelId="{E0945FE8-8F32-4FB1-BC18-E9B790CECC29}">
      <dgm:prSet custT="1"/>
      <dgm:spPr/>
      <dgm:t>
        <a:bodyPr/>
        <a:lstStyle/>
        <a:p>
          <a:r>
            <a:rPr lang="ru-RU" sz="1800" b="1" dirty="0" smtClean="0">
              <a:solidFill>
                <a:srgbClr val="002060"/>
              </a:solidFill>
            </a:rPr>
            <a:t>вентиляционные системы и установки</a:t>
          </a:r>
          <a:endParaRPr lang="ru-RU" sz="1800" b="1" dirty="0">
            <a:solidFill>
              <a:srgbClr val="002060"/>
            </a:solidFill>
          </a:endParaRPr>
        </a:p>
      </dgm:t>
    </dgm:pt>
    <dgm:pt modelId="{DA9E45DC-747B-45CE-867B-6FC6751C759B}" type="parTrans" cxnId="{9A6CA6CE-1958-4489-9959-F2447A71DC56}">
      <dgm:prSet/>
      <dgm:spPr/>
      <dgm:t>
        <a:bodyPr/>
        <a:lstStyle/>
        <a:p>
          <a:endParaRPr lang="ru-RU"/>
        </a:p>
      </dgm:t>
    </dgm:pt>
    <dgm:pt modelId="{713875E0-CA9B-4DC1-BACD-FB85AD66A62C}" type="sibTrans" cxnId="{9A6CA6CE-1958-4489-9959-F2447A71DC56}">
      <dgm:prSet/>
      <dgm:spPr/>
      <dgm:t>
        <a:bodyPr/>
        <a:lstStyle/>
        <a:p>
          <a:endParaRPr lang="ru-RU"/>
        </a:p>
      </dgm:t>
    </dgm:pt>
    <dgm:pt modelId="{E74819ED-715D-4F39-9772-1469D42677F1}">
      <dgm:prSet custT="1"/>
      <dgm:spPr/>
      <dgm:t>
        <a:bodyPr/>
        <a:lstStyle/>
        <a:p>
          <a:r>
            <a:rPr lang="ru-RU" sz="1800" b="1" dirty="0" smtClean="0">
              <a:solidFill>
                <a:srgbClr val="002060"/>
              </a:solidFill>
            </a:rPr>
            <a:t>системы пылеподавления и пылеудаления</a:t>
          </a:r>
          <a:endParaRPr lang="ru-RU" sz="1800" b="1" dirty="0">
            <a:solidFill>
              <a:srgbClr val="002060"/>
            </a:solidFill>
          </a:endParaRPr>
        </a:p>
      </dgm:t>
    </dgm:pt>
    <dgm:pt modelId="{EE4221ED-AFA3-4251-B081-A1883910636D}" type="parTrans" cxnId="{3C08422B-22F5-4134-B3CA-860139763A63}">
      <dgm:prSet/>
      <dgm:spPr/>
      <dgm:t>
        <a:bodyPr/>
        <a:lstStyle/>
        <a:p>
          <a:endParaRPr lang="ru-RU"/>
        </a:p>
      </dgm:t>
    </dgm:pt>
    <dgm:pt modelId="{28386B14-6D31-46EC-A606-C34F5BCE5D40}" type="sibTrans" cxnId="{3C08422B-22F5-4134-B3CA-860139763A63}">
      <dgm:prSet/>
      <dgm:spPr/>
      <dgm:t>
        <a:bodyPr/>
        <a:lstStyle/>
        <a:p>
          <a:endParaRPr lang="ru-RU"/>
        </a:p>
      </dgm:t>
    </dgm:pt>
    <dgm:pt modelId="{F3FDB6A2-4459-4D77-8140-5D98CFBAF1BF}">
      <dgm:prSet custT="1"/>
      <dgm:spPr/>
      <dgm:t>
        <a:bodyPr/>
        <a:lstStyle/>
        <a:p>
          <a:r>
            <a:rPr lang="ru-RU" sz="1800" b="1" dirty="0" smtClean="0">
              <a:solidFill>
                <a:srgbClr val="002060"/>
              </a:solidFill>
            </a:rPr>
            <a:t>паспортизация и ремонт вентиляционных установок</a:t>
          </a:r>
          <a:endParaRPr lang="ru-RU" sz="1800" b="1" dirty="0">
            <a:solidFill>
              <a:srgbClr val="002060"/>
            </a:solidFill>
          </a:endParaRPr>
        </a:p>
      </dgm:t>
    </dgm:pt>
    <dgm:pt modelId="{90665836-C339-40B6-8A94-C612578436A2}" type="parTrans" cxnId="{8BFFE851-401C-4555-B470-FD4C238021CF}">
      <dgm:prSet/>
      <dgm:spPr/>
      <dgm:t>
        <a:bodyPr/>
        <a:lstStyle/>
        <a:p>
          <a:endParaRPr lang="ru-RU"/>
        </a:p>
      </dgm:t>
    </dgm:pt>
    <dgm:pt modelId="{4D5B5238-A7EC-4D25-9BD2-E7A8F81E94C2}" type="sibTrans" cxnId="{8BFFE851-401C-4555-B470-FD4C238021CF}">
      <dgm:prSet/>
      <dgm:spPr/>
      <dgm:t>
        <a:bodyPr/>
        <a:lstStyle/>
        <a:p>
          <a:endParaRPr lang="ru-RU"/>
        </a:p>
      </dgm:t>
    </dgm:pt>
    <dgm:pt modelId="{831BCEF5-3935-4788-B7BF-A8C6D8F877FD}">
      <dgm:prSet custT="1"/>
      <dgm:spPr/>
      <dgm:t>
        <a:bodyPr/>
        <a:lstStyle/>
        <a:p>
          <a:r>
            <a:rPr lang="ru-RU" sz="1800" b="1" dirty="0" smtClean="0">
              <a:solidFill>
                <a:srgbClr val="002060"/>
              </a:solidFill>
            </a:rPr>
            <a:t>модернизация технологических процессов и производственного оборудования</a:t>
          </a:r>
          <a:endParaRPr lang="ru-RU" sz="1800" b="1" dirty="0">
            <a:solidFill>
              <a:srgbClr val="002060"/>
            </a:solidFill>
          </a:endParaRPr>
        </a:p>
      </dgm:t>
    </dgm:pt>
    <dgm:pt modelId="{D19316AB-F530-4A35-ABC2-A34EB0217C63}" type="parTrans" cxnId="{9FFF8A0F-2B28-4D25-9845-B9A4C333C23B}">
      <dgm:prSet/>
      <dgm:spPr/>
      <dgm:t>
        <a:bodyPr/>
        <a:lstStyle/>
        <a:p>
          <a:endParaRPr lang="ru-RU"/>
        </a:p>
      </dgm:t>
    </dgm:pt>
    <dgm:pt modelId="{E0D61658-CA89-456B-B621-85757DEECB83}" type="sibTrans" cxnId="{9FFF8A0F-2B28-4D25-9845-B9A4C333C23B}">
      <dgm:prSet/>
      <dgm:spPr/>
      <dgm:t>
        <a:bodyPr/>
        <a:lstStyle/>
        <a:p>
          <a:endParaRPr lang="ru-RU"/>
        </a:p>
      </dgm:t>
    </dgm:pt>
    <dgm:pt modelId="{102C03FA-1E63-4EA6-8E5B-844A8322A328}">
      <dgm:prSet custT="1"/>
      <dgm:spPr/>
      <dgm:t>
        <a:bodyPr/>
        <a:lstStyle/>
        <a:p>
          <a:r>
            <a:rPr lang="ru-RU" sz="1800" b="1" dirty="0" smtClean="0">
              <a:solidFill>
                <a:srgbClr val="002060"/>
              </a:solidFill>
            </a:rPr>
            <a:t>СИЗ органов дыхания, глаз, кожных покровов</a:t>
          </a:r>
          <a:endParaRPr lang="ru-RU" sz="1800" b="1" dirty="0"/>
        </a:p>
      </dgm:t>
    </dgm:pt>
    <dgm:pt modelId="{6E2E36E2-6C59-4E30-B7A2-943ACD3FAD1C}" type="parTrans" cxnId="{06212CAA-E47F-4889-8CA4-80C530F10B97}">
      <dgm:prSet/>
      <dgm:spPr/>
      <dgm:t>
        <a:bodyPr/>
        <a:lstStyle/>
        <a:p>
          <a:endParaRPr lang="ru-RU"/>
        </a:p>
      </dgm:t>
    </dgm:pt>
    <dgm:pt modelId="{D685EEBA-D787-4128-AE7B-3A75261565BC}" type="sibTrans" cxnId="{06212CAA-E47F-4889-8CA4-80C530F10B97}">
      <dgm:prSet/>
      <dgm:spPr/>
      <dgm:t>
        <a:bodyPr/>
        <a:lstStyle/>
        <a:p>
          <a:endParaRPr lang="ru-RU"/>
        </a:p>
      </dgm:t>
    </dgm:pt>
    <dgm:pt modelId="{43D7124B-D0EF-4261-A758-6AE6D5354979}">
      <dgm:prSet custT="1"/>
      <dgm:spPr/>
      <dgm:t>
        <a:bodyPr/>
        <a:lstStyle/>
        <a:p>
          <a:r>
            <a:rPr lang="ru-RU" sz="1800" b="1" dirty="0" smtClean="0">
              <a:solidFill>
                <a:srgbClr val="002060"/>
              </a:solidFill>
            </a:rPr>
            <a:t>Замена на менее токсичные химические вещества</a:t>
          </a:r>
          <a:endParaRPr lang="ru-RU" sz="1800" b="1" dirty="0">
            <a:solidFill>
              <a:srgbClr val="002060"/>
            </a:solidFill>
          </a:endParaRPr>
        </a:p>
      </dgm:t>
    </dgm:pt>
    <dgm:pt modelId="{AA5C570F-5726-4AE5-BC4D-7D7EBDD75136}" type="parTrans" cxnId="{AC4FA24B-D7C5-4D14-A35D-92DCE043EA22}">
      <dgm:prSet/>
      <dgm:spPr/>
      <dgm:t>
        <a:bodyPr/>
        <a:lstStyle/>
        <a:p>
          <a:endParaRPr lang="ru-RU"/>
        </a:p>
      </dgm:t>
    </dgm:pt>
    <dgm:pt modelId="{C230D1E9-73DA-4FA7-8F44-40AD46654C83}" type="sibTrans" cxnId="{AC4FA24B-D7C5-4D14-A35D-92DCE043EA22}">
      <dgm:prSet/>
      <dgm:spPr/>
      <dgm:t>
        <a:bodyPr/>
        <a:lstStyle/>
        <a:p>
          <a:endParaRPr lang="ru-RU"/>
        </a:p>
      </dgm:t>
    </dgm:pt>
    <dgm:pt modelId="{88FF0C7A-A9E6-4398-9F85-748C0EC3F38D}" type="pres">
      <dgm:prSet presAssocID="{77D7B3A1-73CC-47FE-B54A-C7447E2A464F}" presName="Name0" presStyleCnt="0">
        <dgm:presLayoutVars>
          <dgm:chMax val="1"/>
          <dgm:dir/>
          <dgm:animLvl val="ctr"/>
          <dgm:resizeHandles val="exact"/>
        </dgm:presLayoutVars>
      </dgm:prSet>
      <dgm:spPr/>
      <dgm:t>
        <a:bodyPr/>
        <a:lstStyle/>
        <a:p>
          <a:endParaRPr lang="ru-RU"/>
        </a:p>
      </dgm:t>
    </dgm:pt>
    <dgm:pt modelId="{83CD04EB-EA7D-4E3D-BEC8-48DCCB15D6B5}" type="pres">
      <dgm:prSet presAssocID="{B3CB0F87-938C-412E-ADD1-7762B904F2D2}" presName="centerShape" presStyleLbl="node0" presStyleIdx="0" presStyleCnt="1" custScaleX="111739" custScaleY="72038" custLinFactNeighborX="-301" custLinFactNeighborY="1112"/>
      <dgm:spPr/>
      <dgm:t>
        <a:bodyPr/>
        <a:lstStyle/>
        <a:p>
          <a:endParaRPr lang="ru-RU"/>
        </a:p>
      </dgm:t>
    </dgm:pt>
    <dgm:pt modelId="{9E152135-6B59-4D87-BB31-2621B8AC7B2A}" type="pres">
      <dgm:prSet presAssocID="{831BCEF5-3935-4788-B7BF-A8C6D8F877FD}" presName="node" presStyleLbl="node1" presStyleIdx="0" presStyleCnt="6" custScaleX="236889" custScaleY="128958">
        <dgm:presLayoutVars>
          <dgm:bulletEnabled val="1"/>
        </dgm:presLayoutVars>
      </dgm:prSet>
      <dgm:spPr/>
      <dgm:t>
        <a:bodyPr/>
        <a:lstStyle/>
        <a:p>
          <a:endParaRPr lang="ru-RU"/>
        </a:p>
      </dgm:t>
    </dgm:pt>
    <dgm:pt modelId="{7617AE97-5AB0-4828-80A6-3197206EB859}" type="pres">
      <dgm:prSet presAssocID="{831BCEF5-3935-4788-B7BF-A8C6D8F877FD}" presName="dummy" presStyleCnt="0"/>
      <dgm:spPr/>
    </dgm:pt>
    <dgm:pt modelId="{5A0E23DB-1C89-4584-894D-1135095C4B16}" type="pres">
      <dgm:prSet presAssocID="{E0D61658-CA89-456B-B621-85757DEECB83}" presName="sibTrans" presStyleLbl="sibTrans2D1" presStyleIdx="0" presStyleCnt="6"/>
      <dgm:spPr/>
      <dgm:t>
        <a:bodyPr/>
        <a:lstStyle/>
        <a:p>
          <a:endParaRPr lang="ru-RU"/>
        </a:p>
      </dgm:t>
    </dgm:pt>
    <dgm:pt modelId="{12EB3891-C72D-4155-84C5-81C274101F43}" type="pres">
      <dgm:prSet presAssocID="{F3FDB6A2-4459-4D77-8140-5D98CFBAF1BF}" presName="node" presStyleLbl="node1" presStyleIdx="1" presStyleCnt="6" custScaleX="206130" custRadScaleRad="120989" custRadScaleInc="48846">
        <dgm:presLayoutVars>
          <dgm:bulletEnabled val="1"/>
        </dgm:presLayoutVars>
      </dgm:prSet>
      <dgm:spPr/>
      <dgm:t>
        <a:bodyPr/>
        <a:lstStyle/>
        <a:p>
          <a:endParaRPr lang="ru-RU"/>
        </a:p>
      </dgm:t>
    </dgm:pt>
    <dgm:pt modelId="{6A85647C-612D-4483-9120-91258A96F55B}" type="pres">
      <dgm:prSet presAssocID="{F3FDB6A2-4459-4D77-8140-5D98CFBAF1BF}" presName="dummy" presStyleCnt="0"/>
      <dgm:spPr/>
    </dgm:pt>
    <dgm:pt modelId="{3B241398-8542-4E10-97C9-9A354DF9BBBD}" type="pres">
      <dgm:prSet presAssocID="{4D5B5238-A7EC-4D25-9BD2-E7A8F81E94C2}" presName="sibTrans" presStyleLbl="sibTrans2D1" presStyleIdx="1" presStyleCnt="6"/>
      <dgm:spPr/>
      <dgm:t>
        <a:bodyPr/>
        <a:lstStyle/>
        <a:p>
          <a:endParaRPr lang="ru-RU"/>
        </a:p>
      </dgm:t>
    </dgm:pt>
    <dgm:pt modelId="{A43EEFE3-5AE8-48AB-8C4D-F491109F68AA}" type="pres">
      <dgm:prSet presAssocID="{102C03FA-1E63-4EA6-8E5B-844A8322A328}" presName="node" presStyleLbl="node1" presStyleIdx="2" presStyleCnt="6" custScaleX="195797" custScaleY="116770" custRadScaleRad="122959" custRadScaleInc="-59286">
        <dgm:presLayoutVars>
          <dgm:bulletEnabled val="1"/>
        </dgm:presLayoutVars>
      </dgm:prSet>
      <dgm:spPr/>
      <dgm:t>
        <a:bodyPr/>
        <a:lstStyle/>
        <a:p>
          <a:endParaRPr lang="ru-RU"/>
        </a:p>
      </dgm:t>
    </dgm:pt>
    <dgm:pt modelId="{B6A0AC8B-CF15-4105-883A-DEA6EE1308F8}" type="pres">
      <dgm:prSet presAssocID="{102C03FA-1E63-4EA6-8E5B-844A8322A328}" presName="dummy" presStyleCnt="0"/>
      <dgm:spPr/>
    </dgm:pt>
    <dgm:pt modelId="{EAC4C255-8609-4936-9058-8EAC55A41874}" type="pres">
      <dgm:prSet presAssocID="{D685EEBA-D787-4128-AE7B-3A75261565BC}" presName="sibTrans" presStyleLbl="sibTrans2D1" presStyleIdx="2" presStyleCnt="6"/>
      <dgm:spPr/>
      <dgm:t>
        <a:bodyPr/>
        <a:lstStyle/>
        <a:p>
          <a:endParaRPr lang="ru-RU"/>
        </a:p>
      </dgm:t>
    </dgm:pt>
    <dgm:pt modelId="{F09D8AE7-852F-450D-9B0D-91B38CADFE35}" type="pres">
      <dgm:prSet presAssocID="{E0945FE8-8F32-4FB1-BC18-E9B790CECC29}" presName="node" presStyleLbl="node1" presStyleIdx="3" presStyleCnt="6" custScaleX="191959" custRadScaleRad="103751" custRadScaleInc="-63898">
        <dgm:presLayoutVars>
          <dgm:bulletEnabled val="1"/>
        </dgm:presLayoutVars>
      </dgm:prSet>
      <dgm:spPr/>
      <dgm:t>
        <a:bodyPr/>
        <a:lstStyle/>
        <a:p>
          <a:endParaRPr lang="ru-RU"/>
        </a:p>
      </dgm:t>
    </dgm:pt>
    <dgm:pt modelId="{A21201C5-1FEE-46E4-8002-E7D708F93AEC}" type="pres">
      <dgm:prSet presAssocID="{E0945FE8-8F32-4FB1-BC18-E9B790CECC29}" presName="dummy" presStyleCnt="0"/>
      <dgm:spPr/>
    </dgm:pt>
    <dgm:pt modelId="{2AD4C683-3277-4694-99C9-DA45CD17C125}" type="pres">
      <dgm:prSet presAssocID="{713875E0-CA9B-4DC1-BACD-FB85AD66A62C}" presName="sibTrans" presStyleLbl="sibTrans2D1" presStyleIdx="3" presStyleCnt="6"/>
      <dgm:spPr/>
      <dgm:t>
        <a:bodyPr/>
        <a:lstStyle/>
        <a:p>
          <a:endParaRPr lang="ru-RU"/>
        </a:p>
      </dgm:t>
    </dgm:pt>
    <dgm:pt modelId="{05177C57-7B17-4A12-B9ED-86CCD49E2755}" type="pres">
      <dgm:prSet presAssocID="{E74819ED-715D-4F39-9772-1469D42677F1}" presName="node" presStyleLbl="node1" presStyleIdx="4" presStyleCnt="6" custScaleX="274115" custRadScaleRad="129584" custRadScaleInc="25741">
        <dgm:presLayoutVars>
          <dgm:bulletEnabled val="1"/>
        </dgm:presLayoutVars>
      </dgm:prSet>
      <dgm:spPr/>
      <dgm:t>
        <a:bodyPr/>
        <a:lstStyle/>
        <a:p>
          <a:endParaRPr lang="ru-RU"/>
        </a:p>
      </dgm:t>
    </dgm:pt>
    <dgm:pt modelId="{C24F0C0F-569C-4632-8B66-AE5616484082}" type="pres">
      <dgm:prSet presAssocID="{E74819ED-715D-4F39-9772-1469D42677F1}" presName="dummy" presStyleCnt="0"/>
      <dgm:spPr/>
    </dgm:pt>
    <dgm:pt modelId="{16786C59-0876-4163-A740-486DFE2945D9}" type="pres">
      <dgm:prSet presAssocID="{28386B14-6D31-46EC-A606-C34F5BCE5D40}" presName="sibTrans" presStyleLbl="sibTrans2D1" presStyleIdx="4" presStyleCnt="6"/>
      <dgm:spPr/>
      <dgm:t>
        <a:bodyPr/>
        <a:lstStyle/>
        <a:p>
          <a:endParaRPr lang="ru-RU"/>
        </a:p>
      </dgm:t>
    </dgm:pt>
    <dgm:pt modelId="{AC6DFA4B-73B6-4630-947C-DC1AED57721A}" type="pres">
      <dgm:prSet presAssocID="{43D7124B-D0EF-4261-A758-6AE6D5354979}" presName="node" presStyleLbl="node1" presStyleIdx="5" presStyleCnt="6" custScaleX="247063" custScaleY="111181" custRadScaleRad="124882" custRadScaleInc="-67695">
        <dgm:presLayoutVars>
          <dgm:bulletEnabled val="1"/>
        </dgm:presLayoutVars>
      </dgm:prSet>
      <dgm:spPr/>
      <dgm:t>
        <a:bodyPr/>
        <a:lstStyle/>
        <a:p>
          <a:endParaRPr lang="ru-RU"/>
        </a:p>
      </dgm:t>
    </dgm:pt>
    <dgm:pt modelId="{86EB9745-52C0-4EC4-8F99-37EF390571A8}" type="pres">
      <dgm:prSet presAssocID="{43D7124B-D0EF-4261-A758-6AE6D5354979}" presName="dummy" presStyleCnt="0"/>
      <dgm:spPr/>
    </dgm:pt>
    <dgm:pt modelId="{136F626C-9E25-49FC-8C44-214566B99303}" type="pres">
      <dgm:prSet presAssocID="{C230D1E9-73DA-4FA7-8F44-40AD46654C83}" presName="sibTrans" presStyleLbl="sibTrans2D1" presStyleIdx="5" presStyleCnt="6"/>
      <dgm:spPr/>
      <dgm:t>
        <a:bodyPr/>
        <a:lstStyle/>
        <a:p>
          <a:endParaRPr lang="ru-RU"/>
        </a:p>
      </dgm:t>
    </dgm:pt>
  </dgm:ptLst>
  <dgm:cxnLst>
    <dgm:cxn modelId="{9FFF8A0F-2B28-4D25-9845-B9A4C333C23B}" srcId="{B3CB0F87-938C-412E-ADD1-7762B904F2D2}" destId="{831BCEF5-3935-4788-B7BF-A8C6D8F877FD}" srcOrd="0" destOrd="0" parTransId="{D19316AB-F530-4A35-ABC2-A34EB0217C63}" sibTransId="{E0D61658-CA89-456B-B621-85757DEECB83}"/>
    <dgm:cxn modelId="{032587C0-F17E-445E-9933-2230529A0705}" type="presOf" srcId="{B3CB0F87-938C-412E-ADD1-7762B904F2D2}" destId="{83CD04EB-EA7D-4E3D-BEC8-48DCCB15D6B5}" srcOrd="0" destOrd="0" presId="urn:microsoft.com/office/officeart/2005/8/layout/radial6"/>
    <dgm:cxn modelId="{9A6CA6CE-1958-4489-9959-F2447A71DC56}" srcId="{B3CB0F87-938C-412E-ADD1-7762B904F2D2}" destId="{E0945FE8-8F32-4FB1-BC18-E9B790CECC29}" srcOrd="3" destOrd="0" parTransId="{DA9E45DC-747B-45CE-867B-6FC6751C759B}" sibTransId="{713875E0-CA9B-4DC1-BACD-FB85AD66A62C}"/>
    <dgm:cxn modelId="{3E3E5176-D9E5-4DBB-9A39-53A6281A4B31}" type="presOf" srcId="{43D7124B-D0EF-4261-A758-6AE6D5354979}" destId="{AC6DFA4B-73B6-4630-947C-DC1AED57721A}" srcOrd="0" destOrd="0" presId="urn:microsoft.com/office/officeart/2005/8/layout/radial6"/>
    <dgm:cxn modelId="{3C08422B-22F5-4134-B3CA-860139763A63}" srcId="{B3CB0F87-938C-412E-ADD1-7762B904F2D2}" destId="{E74819ED-715D-4F39-9772-1469D42677F1}" srcOrd="4" destOrd="0" parTransId="{EE4221ED-AFA3-4251-B081-A1883910636D}" sibTransId="{28386B14-6D31-46EC-A606-C34F5BCE5D40}"/>
    <dgm:cxn modelId="{B429E78F-BF24-49CC-BDDF-35AFDF460792}" srcId="{77D7B3A1-73CC-47FE-B54A-C7447E2A464F}" destId="{B3CB0F87-938C-412E-ADD1-7762B904F2D2}" srcOrd="0" destOrd="0" parTransId="{D0EBDF20-417C-498D-84DE-8F4AF50F14C9}" sibTransId="{33BA284D-5B87-42D2-8CC7-025EE03627BE}"/>
    <dgm:cxn modelId="{AC4FA24B-D7C5-4D14-A35D-92DCE043EA22}" srcId="{B3CB0F87-938C-412E-ADD1-7762B904F2D2}" destId="{43D7124B-D0EF-4261-A758-6AE6D5354979}" srcOrd="5" destOrd="0" parTransId="{AA5C570F-5726-4AE5-BC4D-7D7EBDD75136}" sibTransId="{C230D1E9-73DA-4FA7-8F44-40AD46654C83}"/>
    <dgm:cxn modelId="{CFB05A86-0179-4059-BF09-72074F58C6CC}" type="presOf" srcId="{102C03FA-1E63-4EA6-8E5B-844A8322A328}" destId="{A43EEFE3-5AE8-48AB-8C4D-F491109F68AA}" srcOrd="0" destOrd="0" presId="urn:microsoft.com/office/officeart/2005/8/layout/radial6"/>
    <dgm:cxn modelId="{3591C61F-08F3-405E-9AC3-50E3AD76A88C}" type="presOf" srcId="{F3FDB6A2-4459-4D77-8140-5D98CFBAF1BF}" destId="{12EB3891-C72D-4155-84C5-81C274101F43}" srcOrd="0" destOrd="0" presId="urn:microsoft.com/office/officeart/2005/8/layout/radial6"/>
    <dgm:cxn modelId="{BD0B0FDA-DB27-49F9-AFC9-74F45E020DB2}" type="presOf" srcId="{4D5B5238-A7EC-4D25-9BD2-E7A8F81E94C2}" destId="{3B241398-8542-4E10-97C9-9A354DF9BBBD}" srcOrd="0" destOrd="0" presId="urn:microsoft.com/office/officeart/2005/8/layout/radial6"/>
    <dgm:cxn modelId="{25701809-4513-4F9B-ACD1-A764E740D58F}" type="presOf" srcId="{713875E0-CA9B-4DC1-BACD-FB85AD66A62C}" destId="{2AD4C683-3277-4694-99C9-DA45CD17C125}" srcOrd="0" destOrd="0" presId="urn:microsoft.com/office/officeart/2005/8/layout/radial6"/>
    <dgm:cxn modelId="{06212CAA-E47F-4889-8CA4-80C530F10B97}" srcId="{B3CB0F87-938C-412E-ADD1-7762B904F2D2}" destId="{102C03FA-1E63-4EA6-8E5B-844A8322A328}" srcOrd="2" destOrd="0" parTransId="{6E2E36E2-6C59-4E30-B7A2-943ACD3FAD1C}" sibTransId="{D685EEBA-D787-4128-AE7B-3A75261565BC}"/>
    <dgm:cxn modelId="{6A26ADE0-C1BC-4886-8EDA-31418621AB41}" type="presOf" srcId="{77D7B3A1-73CC-47FE-B54A-C7447E2A464F}" destId="{88FF0C7A-A9E6-4398-9F85-748C0EC3F38D}" srcOrd="0" destOrd="0" presId="urn:microsoft.com/office/officeart/2005/8/layout/radial6"/>
    <dgm:cxn modelId="{EEF9F170-680D-4F47-AFB1-60B96C684C7A}" type="presOf" srcId="{831BCEF5-3935-4788-B7BF-A8C6D8F877FD}" destId="{9E152135-6B59-4D87-BB31-2621B8AC7B2A}" srcOrd="0" destOrd="0" presId="urn:microsoft.com/office/officeart/2005/8/layout/radial6"/>
    <dgm:cxn modelId="{95AEB4D9-7B05-4792-9548-594D6230DA50}" type="presOf" srcId="{E74819ED-715D-4F39-9772-1469D42677F1}" destId="{05177C57-7B17-4A12-B9ED-86CCD49E2755}" srcOrd="0" destOrd="0" presId="urn:microsoft.com/office/officeart/2005/8/layout/radial6"/>
    <dgm:cxn modelId="{8BFFE851-401C-4555-B470-FD4C238021CF}" srcId="{B3CB0F87-938C-412E-ADD1-7762B904F2D2}" destId="{F3FDB6A2-4459-4D77-8140-5D98CFBAF1BF}" srcOrd="1" destOrd="0" parTransId="{90665836-C339-40B6-8A94-C612578436A2}" sibTransId="{4D5B5238-A7EC-4D25-9BD2-E7A8F81E94C2}"/>
    <dgm:cxn modelId="{4616762B-C3BB-4472-9DC7-1868912687C1}" type="presOf" srcId="{D685EEBA-D787-4128-AE7B-3A75261565BC}" destId="{EAC4C255-8609-4936-9058-8EAC55A41874}" srcOrd="0" destOrd="0" presId="urn:microsoft.com/office/officeart/2005/8/layout/radial6"/>
    <dgm:cxn modelId="{05F68BF6-AB35-44F1-907C-28629DD1B082}" type="presOf" srcId="{28386B14-6D31-46EC-A606-C34F5BCE5D40}" destId="{16786C59-0876-4163-A740-486DFE2945D9}" srcOrd="0" destOrd="0" presId="urn:microsoft.com/office/officeart/2005/8/layout/radial6"/>
    <dgm:cxn modelId="{13C40EA5-D3F4-400C-A6DA-B99633C4B22F}" type="presOf" srcId="{C230D1E9-73DA-4FA7-8F44-40AD46654C83}" destId="{136F626C-9E25-49FC-8C44-214566B99303}" srcOrd="0" destOrd="0" presId="urn:microsoft.com/office/officeart/2005/8/layout/radial6"/>
    <dgm:cxn modelId="{84F6F96E-779E-45AA-85B7-00891685DF7C}" type="presOf" srcId="{E0945FE8-8F32-4FB1-BC18-E9B790CECC29}" destId="{F09D8AE7-852F-450D-9B0D-91B38CADFE35}" srcOrd="0" destOrd="0" presId="urn:microsoft.com/office/officeart/2005/8/layout/radial6"/>
    <dgm:cxn modelId="{40FD1C7F-E4E7-447B-8689-1E4FA18EF1EB}" type="presOf" srcId="{E0D61658-CA89-456B-B621-85757DEECB83}" destId="{5A0E23DB-1C89-4584-894D-1135095C4B16}" srcOrd="0" destOrd="0" presId="urn:microsoft.com/office/officeart/2005/8/layout/radial6"/>
    <dgm:cxn modelId="{8D89CE28-88F9-436C-BFE7-AC5997585384}" type="presParOf" srcId="{88FF0C7A-A9E6-4398-9F85-748C0EC3F38D}" destId="{83CD04EB-EA7D-4E3D-BEC8-48DCCB15D6B5}" srcOrd="0" destOrd="0" presId="urn:microsoft.com/office/officeart/2005/8/layout/radial6"/>
    <dgm:cxn modelId="{49F097A8-8C84-4674-96DD-C075C0B4FAE8}" type="presParOf" srcId="{88FF0C7A-A9E6-4398-9F85-748C0EC3F38D}" destId="{9E152135-6B59-4D87-BB31-2621B8AC7B2A}" srcOrd="1" destOrd="0" presId="urn:microsoft.com/office/officeart/2005/8/layout/radial6"/>
    <dgm:cxn modelId="{2A918F42-8D1B-4C88-9D83-C0018FD8F47E}" type="presParOf" srcId="{88FF0C7A-A9E6-4398-9F85-748C0EC3F38D}" destId="{7617AE97-5AB0-4828-80A6-3197206EB859}" srcOrd="2" destOrd="0" presId="urn:microsoft.com/office/officeart/2005/8/layout/radial6"/>
    <dgm:cxn modelId="{AEBA9006-14B2-4CAE-A180-1FF77C1A76BD}" type="presParOf" srcId="{88FF0C7A-A9E6-4398-9F85-748C0EC3F38D}" destId="{5A0E23DB-1C89-4584-894D-1135095C4B16}" srcOrd="3" destOrd="0" presId="urn:microsoft.com/office/officeart/2005/8/layout/radial6"/>
    <dgm:cxn modelId="{AC8A64B4-C802-4A89-8AFE-F1C535D59A6A}" type="presParOf" srcId="{88FF0C7A-A9E6-4398-9F85-748C0EC3F38D}" destId="{12EB3891-C72D-4155-84C5-81C274101F43}" srcOrd="4" destOrd="0" presId="urn:microsoft.com/office/officeart/2005/8/layout/radial6"/>
    <dgm:cxn modelId="{9D4FB08A-D457-481A-9C28-D4C9D797A6AD}" type="presParOf" srcId="{88FF0C7A-A9E6-4398-9F85-748C0EC3F38D}" destId="{6A85647C-612D-4483-9120-91258A96F55B}" srcOrd="5" destOrd="0" presId="urn:microsoft.com/office/officeart/2005/8/layout/radial6"/>
    <dgm:cxn modelId="{3536FC40-C901-4226-A3E0-B3912391D17D}" type="presParOf" srcId="{88FF0C7A-A9E6-4398-9F85-748C0EC3F38D}" destId="{3B241398-8542-4E10-97C9-9A354DF9BBBD}" srcOrd="6" destOrd="0" presId="urn:microsoft.com/office/officeart/2005/8/layout/radial6"/>
    <dgm:cxn modelId="{06591A9C-A9A2-4850-921F-FCBBB807FE04}" type="presParOf" srcId="{88FF0C7A-A9E6-4398-9F85-748C0EC3F38D}" destId="{A43EEFE3-5AE8-48AB-8C4D-F491109F68AA}" srcOrd="7" destOrd="0" presId="urn:microsoft.com/office/officeart/2005/8/layout/radial6"/>
    <dgm:cxn modelId="{E6F04F0C-7B7B-4FFF-8BC0-943BC66F892C}" type="presParOf" srcId="{88FF0C7A-A9E6-4398-9F85-748C0EC3F38D}" destId="{B6A0AC8B-CF15-4105-883A-DEA6EE1308F8}" srcOrd="8" destOrd="0" presId="urn:microsoft.com/office/officeart/2005/8/layout/radial6"/>
    <dgm:cxn modelId="{6183D85F-8451-49E1-B99B-E42A2B851BC8}" type="presParOf" srcId="{88FF0C7A-A9E6-4398-9F85-748C0EC3F38D}" destId="{EAC4C255-8609-4936-9058-8EAC55A41874}" srcOrd="9" destOrd="0" presId="urn:microsoft.com/office/officeart/2005/8/layout/radial6"/>
    <dgm:cxn modelId="{1A9F901C-FD4A-444A-A27D-DBD00B4D5C7B}" type="presParOf" srcId="{88FF0C7A-A9E6-4398-9F85-748C0EC3F38D}" destId="{F09D8AE7-852F-450D-9B0D-91B38CADFE35}" srcOrd="10" destOrd="0" presId="urn:microsoft.com/office/officeart/2005/8/layout/radial6"/>
    <dgm:cxn modelId="{A5119EA0-3908-4A75-B812-A4E70AF40E48}" type="presParOf" srcId="{88FF0C7A-A9E6-4398-9F85-748C0EC3F38D}" destId="{A21201C5-1FEE-46E4-8002-E7D708F93AEC}" srcOrd="11" destOrd="0" presId="urn:microsoft.com/office/officeart/2005/8/layout/radial6"/>
    <dgm:cxn modelId="{291CE817-D907-47FF-AE3E-2ED985687238}" type="presParOf" srcId="{88FF0C7A-A9E6-4398-9F85-748C0EC3F38D}" destId="{2AD4C683-3277-4694-99C9-DA45CD17C125}" srcOrd="12" destOrd="0" presId="urn:microsoft.com/office/officeart/2005/8/layout/radial6"/>
    <dgm:cxn modelId="{A16E9315-5E48-4077-9079-577674AE3580}" type="presParOf" srcId="{88FF0C7A-A9E6-4398-9F85-748C0EC3F38D}" destId="{05177C57-7B17-4A12-B9ED-86CCD49E2755}" srcOrd="13" destOrd="0" presId="urn:microsoft.com/office/officeart/2005/8/layout/radial6"/>
    <dgm:cxn modelId="{D619ABA5-2F69-417D-B22F-16DBEC6E05FB}" type="presParOf" srcId="{88FF0C7A-A9E6-4398-9F85-748C0EC3F38D}" destId="{C24F0C0F-569C-4632-8B66-AE5616484082}" srcOrd="14" destOrd="0" presId="urn:microsoft.com/office/officeart/2005/8/layout/radial6"/>
    <dgm:cxn modelId="{7EEEC533-11A3-42AA-9D43-420CB2D7A94A}" type="presParOf" srcId="{88FF0C7A-A9E6-4398-9F85-748C0EC3F38D}" destId="{16786C59-0876-4163-A740-486DFE2945D9}" srcOrd="15" destOrd="0" presId="urn:microsoft.com/office/officeart/2005/8/layout/radial6"/>
    <dgm:cxn modelId="{726F920D-37B0-4CFE-B699-5E6DABB6D2D7}" type="presParOf" srcId="{88FF0C7A-A9E6-4398-9F85-748C0EC3F38D}" destId="{AC6DFA4B-73B6-4630-947C-DC1AED57721A}" srcOrd="16" destOrd="0" presId="urn:microsoft.com/office/officeart/2005/8/layout/radial6"/>
    <dgm:cxn modelId="{36CBA2CE-3EF0-4F23-B9B1-D48467835F58}" type="presParOf" srcId="{88FF0C7A-A9E6-4398-9F85-748C0EC3F38D}" destId="{86EB9745-52C0-4EC4-8F99-37EF390571A8}" srcOrd="17" destOrd="0" presId="urn:microsoft.com/office/officeart/2005/8/layout/radial6"/>
    <dgm:cxn modelId="{A6182D71-1655-412E-8B35-0B1B7AC5E646}" type="presParOf" srcId="{88FF0C7A-A9E6-4398-9F85-748C0EC3F38D}" destId="{136F626C-9E25-49FC-8C44-214566B99303}" srcOrd="18" destOrd="0" presId="urn:microsoft.com/office/officeart/2005/8/layout/radial6"/>
  </dgm:cxnLst>
  <dgm:bg>
    <a:noFill/>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36F626C-9E25-49FC-8C44-214566B99303}">
      <dsp:nvSpPr>
        <dsp:cNvPr id="0" name=""/>
        <dsp:cNvSpPr/>
      </dsp:nvSpPr>
      <dsp:spPr>
        <a:xfrm>
          <a:off x="1511879" y="628417"/>
          <a:ext cx="4099975" cy="4099975"/>
        </a:xfrm>
        <a:prstGeom prst="blockArc">
          <a:avLst>
            <a:gd name="adj1" fmla="val 11926646"/>
            <a:gd name="adj2" fmla="val 17071698"/>
            <a:gd name="adj3" fmla="val 4524"/>
          </a:avLst>
        </a:prstGeom>
        <a:solidFill>
          <a:schemeClr val="accent5">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16786C59-0876-4163-A740-486DFE2945D9}">
      <dsp:nvSpPr>
        <dsp:cNvPr id="0" name=""/>
        <dsp:cNvSpPr/>
      </dsp:nvSpPr>
      <dsp:spPr>
        <a:xfrm>
          <a:off x="1451748" y="783765"/>
          <a:ext cx="4099975" cy="4099975"/>
        </a:xfrm>
        <a:prstGeom prst="blockArc">
          <a:avLst>
            <a:gd name="adj1" fmla="val 9003777"/>
            <a:gd name="adj2" fmla="val 12212541"/>
            <a:gd name="adj3" fmla="val 4524"/>
          </a:avLst>
        </a:prstGeom>
        <a:solidFill>
          <a:schemeClr val="accent5">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2AD4C683-3277-4694-99C9-DA45CD17C125}">
      <dsp:nvSpPr>
        <dsp:cNvPr id="0" name=""/>
        <dsp:cNvSpPr/>
      </dsp:nvSpPr>
      <dsp:spPr>
        <a:xfrm>
          <a:off x="1528118" y="929986"/>
          <a:ext cx="4099975" cy="4099975"/>
        </a:xfrm>
        <a:prstGeom prst="blockArc">
          <a:avLst>
            <a:gd name="adj1" fmla="val 3709166"/>
            <a:gd name="adj2" fmla="val 9286896"/>
            <a:gd name="adj3" fmla="val 4524"/>
          </a:avLst>
        </a:prstGeom>
        <a:solidFill>
          <a:schemeClr val="accent5">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EAC4C255-8609-4936-9058-8EAC55A41874}">
      <dsp:nvSpPr>
        <dsp:cNvPr id="0" name=""/>
        <dsp:cNvSpPr/>
      </dsp:nvSpPr>
      <dsp:spPr>
        <a:xfrm>
          <a:off x="2504612" y="692713"/>
          <a:ext cx="4099975" cy="4099975"/>
        </a:xfrm>
        <a:prstGeom prst="blockArc">
          <a:avLst>
            <a:gd name="adj1" fmla="val 1350297"/>
            <a:gd name="adj2" fmla="val 5451960"/>
            <a:gd name="adj3" fmla="val 4524"/>
          </a:avLst>
        </a:prstGeom>
        <a:solidFill>
          <a:schemeClr val="accent5">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3B241398-8542-4E10-97C9-9A354DF9BBBD}">
      <dsp:nvSpPr>
        <dsp:cNvPr id="0" name=""/>
        <dsp:cNvSpPr/>
      </dsp:nvSpPr>
      <dsp:spPr>
        <a:xfrm>
          <a:off x="2488458" y="732926"/>
          <a:ext cx="4099975" cy="4099975"/>
        </a:xfrm>
        <a:prstGeom prst="blockArc">
          <a:avLst>
            <a:gd name="adj1" fmla="val 20039249"/>
            <a:gd name="adj2" fmla="val 1275941"/>
            <a:gd name="adj3" fmla="val 4524"/>
          </a:avLst>
        </a:prstGeom>
        <a:solidFill>
          <a:schemeClr val="accent5">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5A0E23DB-1C89-4584-894D-1135095C4B16}">
      <dsp:nvSpPr>
        <dsp:cNvPr id="0" name=""/>
        <dsp:cNvSpPr/>
      </dsp:nvSpPr>
      <dsp:spPr>
        <a:xfrm>
          <a:off x="2448146" y="644995"/>
          <a:ext cx="4099975" cy="4099975"/>
        </a:xfrm>
        <a:prstGeom prst="blockArc">
          <a:avLst>
            <a:gd name="adj1" fmla="val 15450032"/>
            <a:gd name="adj2" fmla="val 20205234"/>
            <a:gd name="adj3" fmla="val 4524"/>
          </a:avLst>
        </a:prstGeom>
        <a:solidFill>
          <a:schemeClr val="accent5">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83CD04EB-EA7D-4E3D-BEC8-48DCCB15D6B5}">
      <dsp:nvSpPr>
        <dsp:cNvPr id="0" name=""/>
        <dsp:cNvSpPr/>
      </dsp:nvSpPr>
      <dsp:spPr>
        <a:xfrm>
          <a:off x="3024340" y="2124225"/>
          <a:ext cx="2056176" cy="1325614"/>
        </a:xfrm>
        <a:prstGeom prst="ellipse">
          <a:avLst/>
        </a:prstGeom>
        <a:solidFill>
          <a:schemeClr val="accent4">
            <a:lumMod val="60000"/>
            <a:lumOff val="40000"/>
          </a:schemeClr>
        </a:solidFill>
        <a:ln w="38100" cap="flat" cmpd="sng" algn="ctr">
          <a:solidFill>
            <a:schemeClr val="accent5">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ru-RU" sz="1400" b="1" kern="1200" dirty="0" smtClean="0">
              <a:solidFill>
                <a:srgbClr val="002060"/>
              </a:solidFill>
            </a:rPr>
            <a:t>МЕРОПРИЯТИЯ</a:t>
          </a:r>
          <a:endParaRPr lang="ru-RU" sz="1400" b="1" kern="1200" dirty="0">
            <a:solidFill>
              <a:srgbClr val="002060"/>
            </a:solidFill>
          </a:endParaRPr>
        </a:p>
      </dsp:txBody>
      <dsp:txXfrm>
        <a:off x="3024340" y="2124225"/>
        <a:ext cx="2056176" cy="1325614"/>
      </dsp:txXfrm>
    </dsp:sp>
    <dsp:sp modelId="{9E152135-6B59-4D87-BB31-2621B8AC7B2A}">
      <dsp:nvSpPr>
        <dsp:cNvPr id="0" name=""/>
        <dsp:cNvSpPr/>
      </dsp:nvSpPr>
      <dsp:spPr>
        <a:xfrm>
          <a:off x="2538792" y="-91704"/>
          <a:ext cx="3051396" cy="1661123"/>
        </a:xfrm>
        <a:prstGeom prst="ellipse">
          <a:avLst/>
        </a:prstGeom>
        <a:solidFill>
          <a:schemeClr val="lt1">
            <a:hueOff val="0"/>
            <a:satOff val="0"/>
            <a:lumOff val="0"/>
            <a:alphaOff val="0"/>
          </a:schemeClr>
        </a:solidFill>
        <a:ln w="38100" cap="flat" cmpd="sng" algn="ctr">
          <a:solidFill>
            <a:schemeClr val="accent5">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ru-RU" sz="1800" b="1" kern="1200" dirty="0" smtClean="0">
              <a:solidFill>
                <a:srgbClr val="002060"/>
              </a:solidFill>
            </a:rPr>
            <a:t>модернизация технологических процессов и производственного оборудования</a:t>
          </a:r>
          <a:endParaRPr lang="ru-RU" sz="1800" b="1" kern="1200" dirty="0">
            <a:solidFill>
              <a:srgbClr val="002060"/>
            </a:solidFill>
          </a:endParaRPr>
        </a:p>
      </dsp:txBody>
      <dsp:txXfrm>
        <a:off x="2538792" y="-91704"/>
        <a:ext cx="3051396" cy="1661123"/>
      </dsp:txXfrm>
    </dsp:sp>
    <dsp:sp modelId="{12EB3891-C72D-4155-84C5-81C274101F43}">
      <dsp:nvSpPr>
        <dsp:cNvPr id="0" name=""/>
        <dsp:cNvSpPr/>
      </dsp:nvSpPr>
      <dsp:spPr>
        <a:xfrm>
          <a:off x="5011499" y="1260137"/>
          <a:ext cx="2655186" cy="1288112"/>
        </a:xfrm>
        <a:prstGeom prst="ellipse">
          <a:avLst/>
        </a:prstGeom>
        <a:solidFill>
          <a:schemeClr val="lt1">
            <a:hueOff val="0"/>
            <a:satOff val="0"/>
            <a:lumOff val="0"/>
            <a:alphaOff val="0"/>
          </a:schemeClr>
        </a:solidFill>
        <a:ln w="38100" cap="flat" cmpd="sng" algn="ctr">
          <a:solidFill>
            <a:schemeClr val="accent5">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ru-RU" sz="1800" b="1" kern="1200" dirty="0" smtClean="0">
              <a:solidFill>
                <a:srgbClr val="002060"/>
              </a:solidFill>
            </a:rPr>
            <a:t>паспортизация и ремонт вентиляционных установок</a:t>
          </a:r>
          <a:endParaRPr lang="ru-RU" sz="1800" b="1" kern="1200" dirty="0">
            <a:solidFill>
              <a:srgbClr val="002060"/>
            </a:solidFill>
          </a:endParaRPr>
        </a:p>
      </dsp:txBody>
      <dsp:txXfrm>
        <a:off x="5011499" y="1260137"/>
        <a:ext cx="2655186" cy="1288112"/>
      </dsp:txXfrm>
    </dsp:sp>
    <dsp:sp modelId="{A43EEFE3-5AE8-48AB-8C4D-F491109F68AA}">
      <dsp:nvSpPr>
        <dsp:cNvPr id="0" name=""/>
        <dsp:cNvSpPr/>
      </dsp:nvSpPr>
      <dsp:spPr>
        <a:xfrm>
          <a:off x="5144590" y="2757548"/>
          <a:ext cx="2522085" cy="1504128"/>
        </a:xfrm>
        <a:prstGeom prst="ellipse">
          <a:avLst/>
        </a:prstGeom>
        <a:solidFill>
          <a:schemeClr val="lt1">
            <a:hueOff val="0"/>
            <a:satOff val="0"/>
            <a:lumOff val="0"/>
            <a:alphaOff val="0"/>
          </a:schemeClr>
        </a:solidFill>
        <a:ln w="38100" cap="flat" cmpd="sng" algn="ctr">
          <a:solidFill>
            <a:schemeClr val="accent5">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ru-RU" sz="1800" b="1" kern="1200" dirty="0" smtClean="0">
              <a:solidFill>
                <a:srgbClr val="002060"/>
              </a:solidFill>
            </a:rPr>
            <a:t>СИЗ органов дыхания, глаз, кожных покровов</a:t>
          </a:r>
          <a:endParaRPr lang="ru-RU" sz="1800" b="1" kern="1200" dirty="0"/>
        </a:p>
      </dsp:txBody>
      <dsp:txXfrm>
        <a:off x="5144590" y="2757548"/>
        <a:ext cx="2522085" cy="1504128"/>
      </dsp:txXfrm>
    </dsp:sp>
    <dsp:sp modelId="{F09D8AE7-852F-450D-9B0D-91B38CADFE35}">
      <dsp:nvSpPr>
        <dsp:cNvPr id="0" name=""/>
        <dsp:cNvSpPr/>
      </dsp:nvSpPr>
      <dsp:spPr>
        <a:xfrm>
          <a:off x="3287993" y="4102032"/>
          <a:ext cx="2472647" cy="1288112"/>
        </a:xfrm>
        <a:prstGeom prst="ellipse">
          <a:avLst/>
        </a:prstGeom>
        <a:solidFill>
          <a:schemeClr val="lt1">
            <a:hueOff val="0"/>
            <a:satOff val="0"/>
            <a:lumOff val="0"/>
            <a:alphaOff val="0"/>
          </a:schemeClr>
        </a:solidFill>
        <a:ln w="38100" cap="flat" cmpd="sng" algn="ctr">
          <a:solidFill>
            <a:schemeClr val="accent5">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ru-RU" sz="1800" b="1" kern="1200" dirty="0" smtClean="0">
              <a:solidFill>
                <a:srgbClr val="002060"/>
              </a:solidFill>
            </a:rPr>
            <a:t>вентиляционные системы и установки</a:t>
          </a:r>
          <a:endParaRPr lang="ru-RU" sz="1800" b="1" kern="1200" dirty="0">
            <a:solidFill>
              <a:srgbClr val="002060"/>
            </a:solidFill>
          </a:endParaRPr>
        </a:p>
      </dsp:txBody>
      <dsp:txXfrm>
        <a:off x="3287993" y="4102032"/>
        <a:ext cx="2472647" cy="1288112"/>
      </dsp:txXfrm>
    </dsp:sp>
    <dsp:sp modelId="{05177C57-7B17-4A12-B9ED-86CCD49E2755}">
      <dsp:nvSpPr>
        <dsp:cNvPr id="0" name=""/>
        <dsp:cNvSpPr/>
      </dsp:nvSpPr>
      <dsp:spPr>
        <a:xfrm>
          <a:off x="0" y="3189598"/>
          <a:ext cx="3530909" cy="1288112"/>
        </a:xfrm>
        <a:prstGeom prst="ellipse">
          <a:avLst/>
        </a:prstGeom>
        <a:solidFill>
          <a:schemeClr val="lt1">
            <a:hueOff val="0"/>
            <a:satOff val="0"/>
            <a:lumOff val="0"/>
            <a:alphaOff val="0"/>
          </a:schemeClr>
        </a:solidFill>
        <a:ln w="38100" cap="flat" cmpd="sng" algn="ctr">
          <a:solidFill>
            <a:schemeClr val="accent5">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ru-RU" sz="1800" b="1" kern="1200" dirty="0" smtClean="0">
              <a:solidFill>
                <a:srgbClr val="002060"/>
              </a:solidFill>
            </a:rPr>
            <a:t>системы пылеподавления и пылеудаления</a:t>
          </a:r>
          <a:endParaRPr lang="ru-RU" sz="1800" b="1" kern="1200" dirty="0">
            <a:solidFill>
              <a:srgbClr val="002060"/>
            </a:solidFill>
          </a:endParaRPr>
        </a:p>
      </dsp:txBody>
      <dsp:txXfrm>
        <a:off x="0" y="3189598"/>
        <a:ext cx="3530909" cy="1288112"/>
      </dsp:txXfrm>
    </dsp:sp>
    <dsp:sp modelId="{AC6DFA4B-73B6-4630-947C-DC1AED57721A}">
      <dsp:nvSpPr>
        <dsp:cNvPr id="0" name=""/>
        <dsp:cNvSpPr/>
      </dsp:nvSpPr>
      <dsp:spPr>
        <a:xfrm>
          <a:off x="73666" y="1317387"/>
          <a:ext cx="3182449" cy="1432136"/>
        </a:xfrm>
        <a:prstGeom prst="ellipse">
          <a:avLst/>
        </a:prstGeom>
        <a:solidFill>
          <a:schemeClr val="lt1">
            <a:hueOff val="0"/>
            <a:satOff val="0"/>
            <a:lumOff val="0"/>
            <a:alphaOff val="0"/>
          </a:schemeClr>
        </a:solidFill>
        <a:ln w="38100" cap="flat" cmpd="sng" algn="ctr">
          <a:solidFill>
            <a:schemeClr val="accent5">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ru-RU" sz="1800" b="1" kern="1200" dirty="0" smtClean="0">
              <a:solidFill>
                <a:srgbClr val="002060"/>
              </a:solidFill>
            </a:rPr>
            <a:t>Замена на менее токсичные химические вещества</a:t>
          </a:r>
          <a:endParaRPr lang="ru-RU" sz="1800" b="1" kern="1200" dirty="0">
            <a:solidFill>
              <a:srgbClr val="002060"/>
            </a:solidFill>
          </a:endParaRPr>
        </a:p>
      </dsp:txBody>
      <dsp:txXfrm>
        <a:off x="73666" y="1317387"/>
        <a:ext cx="3182449" cy="1432136"/>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3AA80C6-0749-46EC-8F08-7B4E049DF835}" type="datetimeFigureOut">
              <a:rPr lang="ru-RU" smtClean="0"/>
              <a:pPr/>
              <a:t>30.10.2015</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5CCA7A5-5353-475F-8DF6-EF6CB1BE0AF5}"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8" Type="http://schemas.openxmlformats.org/officeDocument/2006/relationships/hyperlink" Target="https://ru.wikipedia.org/wiki/%D0%94%D0%BB%D0%B8%D0%BD%D0%B0" TargetMode="External"/><Relationship Id="rId13" Type="http://schemas.openxmlformats.org/officeDocument/2006/relationships/hyperlink" Target="https://ru.wikipedia.org/wiki/1960_%D0%B3%D0%BE%D0%B4" TargetMode="External"/><Relationship Id="rId18" Type="http://schemas.openxmlformats.org/officeDocument/2006/relationships/hyperlink" Target="https://ru.wikipedia.org/wiki/%D0%92%D0%BE%D0%BB%D0%BE%D1%81%D1%8B" TargetMode="External"/><Relationship Id="rId3" Type="http://schemas.openxmlformats.org/officeDocument/2006/relationships/hyperlink" Target="https://ru.wikipedia.org/wiki/%D0%9C%D0%B8%D0%BA%D1%80%D0%BE-" TargetMode="External"/><Relationship Id="rId21" Type="http://schemas.openxmlformats.org/officeDocument/2006/relationships/hyperlink" Target="https://ru.wikipedia.org/wiki/%D0%91%D0%BB%D0%BE%D1%85%D0%B0" TargetMode="External"/><Relationship Id="rId7" Type="http://schemas.openxmlformats.org/officeDocument/2006/relationships/hyperlink" Target="https://ru.wikipedia.org/wiki/%D0%95%D0%B4%D0%B8%D0%BD%D0%B8%D1%86%D0%B0_%D0%B8%D0%B7%D0%BC%D0%B5%D1%80%D0%B5%D0%BD%D0%B8%D1%8F" TargetMode="External"/><Relationship Id="rId12" Type="http://schemas.openxmlformats.org/officeDocument/2006/relationships/hyperlink" Target="https://ru.wikipedia.org/wiki/%D0%93%D0%B5%D0%BD%D0%B5%D1%80%D0%B0%D0%BB%D1%8C%D0%BD%D0%B0%D1%8F_%D0%BA%D0%BE%D0%BD%D1%84%D0%B5%D1%80%D0%B5%D0%BD%D1%86%D0%B8%D1%8F_%D0%BF%D0%BE_%D0%BC%D0%B5%D1%80%D0%B0%D0%BC_%D0%B8_%D0%B2%D0%B5%D1%81%D0%B0%D0%BC" TargetMode="External"/><Relationship Id="rId17" Type="http://schemas.openxmlformats.org/officeDocument/2006/relationships/hyperlink" Target="https://ru.wikipedia.org/wiki/%D0%AD%D1%80%D0%B8%D1%82%D1%80%D0%BE%D1%86%D0%B8%D1%82" TargetMode="External"/><Relationship Id="rId25" Type="http://schemas.openxmlformats.org/officeDocument/2006/relationships/hyperlink" Target="https://ru.wikipedia.org/wiki/%D0%9F%D0%BE%D0%B4%D0%BF%D0%B8%D1%81%D1%8C" TargetMode="External"/><Relationship Id="rId2" Type="http://schemas.openxmlformats.org/officeDocument/2006/relationships/slide" Target="../slides/slide11.xml"/><Relationship Id="rId16" Type="http://schemas.openxmlformats.org/officeDocument/2006/relationships/hyperlink" Target="https://ru.wikipedia.org/wiki/%D0%A1%D0%B2%D0%B5%D1%82" TargetMode="External"/><Relationship Id="rId20" Type="http://schemas.openxmlformats.org/officeDocument/2006/relationships/hyperlink" Target="https://ru.wikipedia.org/wiki/%D0%A2%D1%83%D0%BB%D0%B0" TargetMode="External"/><Relationship Id="rId1" Type="http://schemas.openxmlformats.org/officeDocument/2006/relationships/notesMaster" Target="../notesMasters/notesMaster1.xml"/><Relationship Id="rId6" Type="http://schemas.openxmlformats.org/officeDocument/2006/relationships/hyperlink" Target="https://ru.wikipedia.org/wiki/%D0%9F%D1%80%D0%B8%D1%81%D1%82%D0%B0%D0%B2%D0%BA%D0%B8_%D0%A1%D0%98" TargetMode="External"/><Relationship Id="rId11" Type="http://schemas.openxmlformats.org/officeDocument/2006/relationships/hyperlink" Target="https://ru.wikipedia.org/wiki/%D0%9C%D0%B8%D0%BB%D0%BB%D0%B8%D0%BC%D0%B5%D1%82%D1%80" TargetMode="External"/><Relationship Id="rId24" Type="http://schemas.openxmlformats.org/officeDocument/2006/relationships/hyperlink" Target="https://ru.wikipedia.org/wiki/%D0%93%D0%B2%D0%BE%D0%B7%D0%B4%D1%8C" TargetMode="External"/><Relationship Id="rId5" Type="http://schemas.openxmlformats.org/officeDocument/2006/relationships/hyperlink" Target="https://ru.wikipedia.org/wiki/%D0%93%D1%80%D0%B5%D1%87%D0%B5%D1%81%D0%BA%D0%B8%D0%B9_%D1%8F%D0%B7%D1%8B%D0%BA" TargetMode="External"/><Relationship Id="rId15" Type="http://schemas.openxmlformats.org/officeDocument/2006/relationships/hyperlink" Target="https://ru.wikipedia.org/wiki/%D0%A1%D0%B0%D0%BD%D1%82%D0%B8%D0%BC%D0%B5%D1%82%D1%80" TargetMode="External"/><Relationship Id="rId23" Type="http://schemas.openxmlformats.org/officeDocument/2006/relationships/hyperlink" Target="https://ru.wikipedia.org/wiki/%D0%9B%D0%B5%D0%B2%D1%88%D0%B0_(%D1%81%D0%BA%D0%B0%D0%B7)" TargetMode="External"/><Relationship Id="rId10" Type="http://schemas.openxmlformats.org/officeDocument/2006/relationships/hyperlink" Target="https://ru.wikipedia.org/wiki/%D0%9C%D0%B8%D0%BB%D0%BB%D0%B8%D0%BE%D0%BD" TargetMode="External"/><Relationship Id="rId19" Type="http://schemas.openxmlformats.org/officeDocument/2006/relationships/hyperlink" Target="https://ru.wikipedia.org/wiki/%D0%9F%D0%BE%D0%B4%D0%BA%D0%BE%D0%B2%D0%B0" TargetMode="External"/><Relationship Id="rId4" Type="http://schemas.openxmlformats.org/officeDocument/2006/relationships/hyperlink" Target="https://ru.wikipedia.org/wiki/%D0%9C%D0%B5%D1%82%D1%80" TargetMode="External"/><Relationship Id="rId9" Type="http://schemas.openxmlformats.org/officeDocument/2006/relationships/hyperlink" Target="https://ru.wikipedia.org/wiki/%D0%A1%D0%98" TargetMode="External"/><Relationship Id="rId14" Type="http://schemas.openxmlformats.org/officeDocument/2006/relationships/hyperlink" Target="https://ru.wikipedia.org/wiki/%D0%9C%D0%B8%D0%BA%D1%80%D0%BE%D0%BC%D0%B5%D1%82%D1%80" TargetMode="External"/><Relationship Id="rId22" Type="http://schemas.openxmlformats.org/officeDocument/2006/relationships/hyperlink" Target="https://ru.wikipedia.org/wiki/%D0%9B%D0%B5%D1%81%D0%BA%D0%BE%D0%B2,_%D0%9D%D0%B8%D0%BA%D0%BE%D0%BB%D0%B0%D0%B9_%D0%A1%D0%B5%D0%BC%D1%91%D0%BD%D0%BE%D0%B2%D0%B8%D1%87"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ru.wikipedia.org/w/index.php?title=%D0%98%D0%B4%D0%B5%D0%BD%D1%82%D0%B8%D1%84%D0%B8%D0%BA%D0%B0%D1%86%D0%B8%D1%8F_(%D0%BF%D1%80%D0%BE%D0%BC%D1%8B%D1%88%D0%BB%D0%B5%D0%BD%D0%BD%D0%B0%D1%8F_%D0%B1%D0%B5%D0%B7%D0%BE%D0%BF%D0%B0%D1%81%D0%BD%D0%BE%D1%81%D1%82%D1%8C)&amp;action=edit&amp;redlink=1"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05CCA7A5-5353-475F-8DF6-EF6CB1BE0AF5}" type="slidenum">
              <a:rPr lang="ru-RU" smtClean="0"/>
              <a:pPr/>
              <a:t>3</a:t>
            </a:fld>
            <a:endParaRPr 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Образ слайда 1"/>
          <p:cNvSpPr>
            <a:spLocks noGrp="1" noRot="1" noChangeAspect="1" noTextEdit="1"/>
          </p:cNvSpPr>
          <p:nvPr>
            <p:ph type="sldImg"/>
          </p:nvPr>
        </p:nvSpPr>
        <p:spPr>
          <a:ln/>
        </p:spPr>
      </p:sp>
      <p:sp>
        <p:nvSpPr>
          <p:cNvPr id="68611" name="Заметки 2"/>
          <p:cNvSpPr>
            <a:spLocks noGrp="1"/>
          </p:cNvSpPr>
          <p:nvPr>
            <p:ph type="body" idx="1"/>
          </p:nvPr>
        </p:nvSpPr>
        <p:spPr>
          <a:noFill/>
          <a:ln/>
        </p:spPr>
        <p:txBody>
          <a:bodyPr/>
          <a:lstStyle/>
          <a:p>
            <a:endParaRPr lang="ru-RU" altLang="ru-RU" smtClean="0"/>
          </a:p>
        </p:txBody>
      </p:sp>
      <p:sp>
        <p:nvSpPr>
          <p:cNvPr id="68612" name="Номер слайда 3"/>
          <p:cNvSpPr>
            <a:spLocks noGrp="1"/>
          </p:cNvSpPr>
          <p:nvPr>
            <p:ph type="sldNum" sz="quarter" idx="5"/>
          </p:nvPr>
        </p:nvSpPr>
        <p:spPr>
          <a:noFill/>
        </p:spPr>
        <p:txBody>
          <a:bodyPr/>
          <a:lstStyle/>
          <a:p>
            <a:fld id="{AF34CF1E-0CCC-4834-AB3C-9F33303046D2}" type="slidenum">
              <a:rPr lang="ru-RU" altLang="ru-RU"/>
              <a:pPr/>
              <a:t>23</a:t>
            </a:fld>
            <a:endParaRPr lang="ru-RU" alt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E2A3548B-AF85-49A3-A61B-E54FF65789D1}" type="slidenum">
              <a:rPr lang="ru-RU" altLang="ru-RU"/>
              <a:pPr/>
              <a:t>8</a:t>
            </a:fld>
            <a:endParaRPr lang="ru-RU" altLang="ru-RU"/>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lnSpc>
                <a:spcPct val="90000"/>
              </a:lnSpc>
            </a:pPr>
            <a:endParaRPr lang="ru-RU" altLang="ru-RU" sz="1100"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Образ слайда 1"/>
          <p:cNvSpPr>
            <a:spLocks noGrp="1" noRot="1" noChangeAspect="1" noTextEdit="1"/>
          </p:cNvSpPr>
          <p:nvPr>
            <p:ph type="sldImg"/>
          </p:nvPr>
        </p:nvSpPr>
        <p:spPr>
          <a:ln/>
        </p:spPr>
      </p:sp>
      <p:sp>
        <p:nvSpPr>
          <p:cNvPr id="52227" name="Заметки 2"/>
          <p:cNvSpPr>
            <a:spLocks noGrp="1"/>
          </p:cNvSpPr>
          <p:nvPr>
            <p:ph type="body" idx="1"/>
          </p:nvPr>
        </p:nvSpPr>
        <p:spPr>
          <a:noFill/>
          <a:ln/>
        </p:spPr>
        <p:txBody>
          <a:bodyPr/>
          <a:lstStyle/>
          <a:p>
            <a:r>
              <a:rPr lang="ru-RU" altLang="ru-RU" b="1" smtClean="0">
                <a:solidFill>
                  <a:srgbClr val="000000"/>
                </a:solidFill>
              </a:rPr>
              <a:t> Микроорганизмы-продуценты, живые клетки и споры, содержащиеся в бактериальных препаратах обладают только</a:t>
            </a:r>
            <a:r>
              <a:rPr lang="ru-RU" altLang="ru-RU" b="1" smtClean="0"/>
              <a:t> </a:t>
            </a:r>
            <a:r>
              <a:rPr lang="ru-RU" altLang="ru-RU" b="1" smtClean="0">
                <a:solidFill>
                  <a:schemeClr val="hlink"/>
                </a:solidFill>
              </a:rPr>
              <a:t>общетоксическим и аллергическим действием на организм человека.</a:t>
            </a:r>
            <a:endParaRPr lang="ru-RU" altLang="ru-RU" smtClean="0"/>
          </a:p>
        </p:txBody>
      </p:sp>
      <p:sp>
        <p:nvSpPr>
          <p:cNvPr id="52228" name="Номер слайда 3"/>
          <p:cNvSpPr>
            <a:spLocks noGrp="1"/>
          </p:cNvSpPr>
          <p:nvPr>
            <p:ph type="sldNum" sz="quarter" idx="5"/>
          </p:nvPr>
        </p:nvSpPr>
        <p:spPr>
          <a:noFill/>
        </p:spPr>
        <p:txBody>
          <a:bodyPr/>
          <a:lstStyle/>
          <a:p>
            <a:fld id="{A82FE639-4774-49F0-922F-6D1018BF1AB1}" type="slidenum">
              <a:rPr lang="ru-RU" altLang="ru-RU"/>
              <a:pPr/>
              <a:t>9</a:t>
            </a:fld>
            <a:endParaRPr lang="ru-RU" alt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noFill/>
          <a:ln/>
        </p:spPr>
        <p:txBody>
          <a:bodyPr/>
          <a:lstStyle/>
          <a:p>
            <a:pPr eaLnBrk="1" hangingPunct="1"/>
            <a:endParaRPr lang="ru-RU" altLang="ru-RU" sz="1300" dirty="0" smtClean="0"/>
          </a:p>
          <a:p>
            <a:endParaRPr lang="ru-RU" altLang="ru-RU"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b="1" i="0" u="none" strike="noStrike" kern="1200" dirty="0" err="1" smtClean="0">
                <a:solidFill>
                  <a:schemeClr val="tx1"/>
                </a:solidFill>
                <a:latin typeface="+mn-lt"/>
                <a:ea typeface="+mn-ea"/>
                <a:cs typeface="+mn-cs"/>
                <a:hlinkClick r:id="rId3" tooltip="Микро-"/>
              </a:rPr>
              <a:t>Микро</a:t>
            </a:r>
            <a:r>
              <a:rPr lang="ru-RU" sz="1200" b="1" i="0" u="none" strike="noStrike" kern="1200" dirty="0" err="1" smtClean="0">
                <a:solidFill>
                  <a:schemeClr val="tx1"/>
                </a:solidFill>
                <a:latin typeface="+mn-lt"/>
                <a:ea typeface="+mn-ea"/>
                <a:cs typeface="+mn-cs"/>
                <a:hlinkClick r:id="rId4" tooltip="Метр"/>
              </a:rPr>
              <a:t>ме́тр</a:t>
            </a:r>
            <a:r>
              <a:rPr lang="ru-RU" sz="1200" b="0" i="0" kern="1200" dirty="0" smtClean="0">
                <a:solidFill>
                  <a:schemeClr val="tx1"/>
                </a:solidFill>
                <a:latin typeface="+mn-lt"/>
                <a:ea typeface="+mn-ea"/>
                <a:cs typeface="+mn-cs"/>
              </a:rPr>
              <a:t> (русское обозначение: </a:t>
            </a:r>
            <a:r>
              <a:rPr lang="ru-RU" sz="1200" b="1" i="0" kern="1200" dirty="0" smtClean="0">
                <a:solidFill>
                  <a:schemeClr val="tx1"/>
                </a:solidFill>
                <a:latin typeface="+mn-lt"/>
                <a:ea typeface="+mn-ea"/>
                <a:cs typeface="+mn-cs"/>
              </a:rPr>
              <a:t>мкм</a:t>
            </a:r>
            <a:r>
              <a:rPr lang="ru-RU" sz="1200" b="0" i="0" kern="1200" dirty="0" smtClean="0">
                <a:solidFill>
                  <a:schemeClr val="tx1"/>
                </a:solidFill>
                <a:latin typeface="+mn-lt"/>
                <a:ea typeface="+mn-ea"/>
                <a:cs typeface="+mn-cs"/>
              </a:rPr>
              <a:t>; международное: </a:t>
            </a:r>
            <a:r>
              <a:rPr lang="ru-RU" sz="1200" b="1" i="0" kern="1200" dirty="0" err="1" smtClean="0">
                <a:solidFill>
                  <a:schemeClr val="tx1"/>
                </a:solidFill>
                <a:latin typeface="+mn-lt"/>
                <a:ea typeface="+mn-ea"/>
                <a:cs typeface="+mn-cs"/>
              </a:rPr>
              <a:t>µm</a:t>
            </a:r>
            <a:r>
              <a:rPr lang="ru-RU" sz="1200" b="0" i="0" kern="1200" dirty="0" smtClean="0">
                <a:solidFill>
                  <a:schemeClr val="tx1"/>
                </a:solidFill>
                <a:latin typeface="+mn-lt"/>
                <a:ea typeface="+mn-ea"/>
                <a:cs typeface="+mn-cs"/>
              </a:rPr>
              <a:t>; от </a:t>
            </a:r>
            <a:r>
              <a:rPr lang="ru-RU" sz="1200" b="0" i="0" u="none" strike="noStrike" kern="1200" dirty="0" smtClean="0">
                <a:solidFill>
                  <a:schemeClr val="tx1"/>
                </a:solidFill>
                <a:latin typeface="+mn-lt"/>
                <a:ea typeface="+mn-ea"/>
                <a:cs typeface="+mn-cs"/>
                <a:hlinkClick r:id="rId5" tooltip="Греческий язык"/>
              </a:rPr>
              <a:t>греч.</a:t>
            </a:r>
            <a:r>
              <a:rPr lang="ru-RU" sz="1200" b="0" i="0" kern="1200" dirty="0" smtClean="0">
                <a:solidFill>
                  <a:schemeClr val="tx1"/>
                </a:solidFill>
                <a:latin typeface="+mn-lt"/>
                <a:ea typeface="+mn-ea"/>
                <a:cs typeface="+mn-cs"/>
              </a:rPr>
              <a:t> </a:t>
            </a:r>
            <a:r>
              <a:rPr lang="ru-RU" sz="1200" b="0" i="0" kern="1200" dirty="0" err="1" smtClean="0">
                <a:solidFill>
                  <a:schemeClr val="tx1"/>
                </a:solidFill>
                <a:latin typeface="+mn-lt"/>
                <a:ea typeface="+mn-ea"/>
                <a:cs typeface="+mn-cs"/>
              </a:rPr>
              <a:t>μικρός </a:t>
            </a:r>
            <a:r>
              <a:rPr lang="ru-RU" sz="1200" b="0" i="0" kern="1200" dirty="0" smtClean="0">
                <a:solidFill>
                  <a:schemeClr val="tx1"/>
                </a:solidFill>
                <a:latin typeface="+mn-lt"/>
                <a:ea typeface="+mn-ea"/>
                <a:cs typeface="+mn-cs"/>
              </a:rPr>
              <a:t>— маленький + </a:t>
            </a:r>
            <a:r>
              <a:rPr lang="ru-RU" sz="1200" b="0" i="0" kern="1200" dirty="0" err="1" smtClean="0">
                <a:solidFill>
                  <a:schemeClr val="tx1"/>
                </a:solidFill>
                <a:latin typeface="+mn-lt"/>
                <a:ea typeface="+mn-ea"/>
                <a:cs typeface="+mn-cs"/>
              </a:rPr>
              <a:t>μέτρον</a:t>
            </a:r>
            <a:r>
              <a:rPr lang="ru-RU" sz="1200" b="0" i="0" kern="1200" dirty="0" smtClean="0">
                <a:solidFill>
                  <a:schemeClr val="tx1"/>
                </a:solidFill>
                <a:latin typeface="+mn-lt"/>
                <a:ea typeface="+mn-ea"/>
                <a:cs typeface="+mn-cs"/>
              </a:rPr>
              <a:t> — мера, измерение) — </a:t>
            </a:r>
            <a:r>
              <a:rPr lang="ru-RU" sz="1200" b="0" i="0" u="none" strike="noStrike" kern="1200" dirty="0" err="1" smtClean="0">
                <a:solidFill>
                  <a:schemeClr val="tx1"/>
                </a:solidFill>
                <a:latin typeface="+mn-lt"/>
                <a:ea typeface="+mn-ea"/>
                <a:cs typeface="+mn-cs"/>
                <a:hlinkClick r:id="rId6" tooltip="Приставки СИ"/>
              </a:rPr>
              <a:t>дольная</a:t>
            </a:r>
            <a:r>
              <a:rPr lang="ru-RU" sz="1200" b="0" i="0" u="none" strike="noStrike" kern="1200" dirty="0" err="1" smtClean="0">
                <a:solidFill>
                  <a:schemeClr val="tx1"/>
                </a:solidFill>
                <a:latin typeface="+mn-lt"/>
                <a:ea typeface="+mn-ea"/>
                <a:cs typeface="+mn-cs"/>
                <a:hlinkClick r:id="rId7" tooltip="Единица измерения"/>
              </a:rPr>
              <a:t>единица</a:t>
            </a:r>
            <a:r>
              <a:rPr lang="ru-RU" sz="1200" b="0" i="0" u="none" strike="noStrike" kern="1200" dirty="0" smtClean="0">
                <a:solidFill>
                  <a:schemeClr val="tx1"/>
                </a:solidFill>
                <a:latin typeface="+mn-lt"/>
                <a:ea typeface="+mn-ea"/>
                <a:cs typeface="+mn-cs"/>
                <a:hlinkClick r:id="rId7" tooltip="Единица измерения"/>
              </a:rPr>
              <a:t> измерения</a:t>
            </a:r>
            <a:r>
              <a:rPr lang="ru-RU" sz="1200" b="0" i="0" kern="1200" dirty="0" smtClean="0">
                <a:solidFill>
                  <a:schemeClr val="tx1"/>
                </a:solidFill>
                <a:latin typeface="+mn-lt"/>
                <a:ea typeface="+mn-ea"/>
                <a:cs typeface="+mn-cs"/>
              </a:rPr>
              <a:t> </a:t>
            </a:r>
            <a:r>
              <a:rPr lang="ru-RU" sz="1200" b="0" i="0" u="none" strike="noStrike" kern="1200" dirty="0" smtClean="0">
                <a:solidFill>
                  <a:schemeClr val="tx1"/>
                </a:solidFill>
                <a:latin typeface="+mn-lt"/>
                <a:ea typeface="+mn-ea"/>
                <a:cs typeface="+mn-cs"/>
                <a:hlinkClick r:id="rId8" tooltip="Длина"/>
              </a:rPr>
              <a:t>длины</a:t>
            </a:r>
            <a:r>
              <a:rPr lang="ru-RU" sz="1200" b="0" i="0" kern="1200" dirty="0" smtClean="0">
                <a:solidFill>
                  <a:schemeClr val="tx1"/>
                </a:solidFill>
                <a:latin typeface="+mn-lt"/>
                <a:ea typeface="+mn-ea"/>
                <a:cs typeface="+mn-cs"/>
              </a:rPr>
              <a:t> в </a:t>
            </a:r>
            <a:r>
              <a:rPr lang="ru-RU" sz="1200" b="0" i="0" u="none" strike="noStrike" kern="1200" dirty="0" smtClean="0">
                <a:solidFill>
                  <a:schemeClr val="tx1"/>
                </a:solidFill>
                <a:latin typeface="+mn-lt"/>
                <a:ea typeface="+mn-ea"/>
                <a:cs typeface="+mn-cs"/>
                <a:hlinkClick r:id="rId9" tooltip="СИ"/>
              </a:rPr>
              <a:t>Международной системе единиц (СИ)</a:t>
            </a:r>
            <a:r>
              <a:rPr lang="ru-RU" sz="1200" b="0" i="0" kern="1200" dirty="0" smtClean="0">
                <a:solidFill>
                  <a:schemeClr val="tx1"/>
                </a:solidFill>
                <a:latin typeface="+mn-lt"/>
                <a:ea typeface="+mn-ea"/>
                <a:cs typeface="+mn-cs"/>
              </a:rPr>
              <a:t>. Равна одной </a:t>
            </a:r>
            <a:r>
              <a:rPr lang="ru-RU" sz="1200" b="0" i="0" u="none" strike="noStrike" kern="1200" dirty="0" smtClean="0">
                <a:solidFill>
                  <a:schemeClr val="tx1"/>
                </a:solidFill>
                <a:latin typeface="+mn-lt"/>
                <a:ea typeface="+mn-ea"/>
                <a:cs typeface="+mn-cs"/>
                <a:hlinkClick r:id="rId10" tooltip="Миллион"/>
              </a:rPr>
              <a:t>миллионной</a:t>
            </a:r>
            <a:r>
              <a:rPr lang="ru-RU" sz="1200" b="0" i="0" kern="1200" dirty="0" smtClean="0">
                <a:solidFill>
                  <a:schemeClr val="tx1"/>
                </a:solidFill>
                <a:latin typeface="+mn-lt"/>
                <a:ea typeface="+mn-ea"/>
                <a:cs typeface="+mn-cs"/>
              </a:rPr>
              <a:t> доле метра (10</a:t>
            </a:r>
            <a:r>
              <a:rPr lang="ru-RU" sz="1200" b="0" i="0" kern="1200" baseline="30000" dirty="0" smtClean="0">
                <a:solidFill>
                  <a:schemeClr val="tx1"/>
                </a:solidFill>
                <a:latin typeface="+mn-lt"/>
                <a:ea typeface="+mn-ea"/>
                <a:cs typeface="+mn-cs"/>
              </a:rPr>
              <a:t>−6</a:t>
            </a:r>
            <a:r>
              <a:rPr lang="ru-RU" sz="1200" b="0" i="0" kern="1200" dirty="0" smtClean="0">
                <a:solidFill>
                  <a:schemeClr val="tx1"/>
                </a:solidFill>
                <a:latin typeface="+mn-lt"/>
                <a:ea typeface="+mn-ea"/>
                <a:cs typeface="+mn-cs"/>
              </a:rPr>
              <a:t> </a:t>
            </a:r>
            <a:r>
              <a:rPr lang="ru-RU" sz="1200" b="0" i="0" u="none" strike="noStrike" kern="1200" dirty="0" smtClean="0">
                <a:solidFill>
                  <a:schemeClr val="tx1"/>
                </a:solidFill>
                <a:latin typeface="+mn-lt"/>
                <a:ea typeface="+mn-ea"/>
                <a:cs typeface="+mn-cs"/>
                <a:hlinkClick r:id="rId4" tooltip="Метр"/>
              </a:rPr>
              <a:t>метра</a:t>
            </a:r>
            <a:r>
              <a:rPr lang="ru-RU" sz="1200" b="0" i="0" kern="1200" dirty="0" smtClean="0">
                <a:solidFill>
                  <a:schemeClr val="tx1"/>
                </a:solidFill>
                <a:latin typeface="+mn-lt"/>
                <a:ea typeface="+mn-ea"/>
                <a:cs typeface="+mn-cs"/>
              </a:rPr>
              <a:t> или 10</a:t>
            </a:r>
            <a:r>
              <a:rPr lang="ru-RU" sz="1200" b="0" i="0" kern="1200" baseline="30000" dirty="0" smtClean="0">
                <a:solidFill>
                  <a:schemeClr val="tx1"/>
                </a:solidFill>
                <a:latin typeface="+mn-lt"/>
                <a:ea typeface="+mn-ea"/>
                <a:cs typeface="+mn-cs"/>
              </a:rPr>
              <a:t>−3</a:t>
            </a:r>
            <a:r>
              <a:rPr lang="ru-RU" sz="1200" b="0" i="0" u="none" strike="noStrike" kern="1200" dirty="0" smtClean="0">
                <a:solidFill>
                  <a:schemeClr val="tx1"/>
                </a:solidFill>
                <a:latin typeface="+mn-lt"/>
                <a:ea typeface="+mn-ea"/>
                <a:cs typeface="+mn-cs"/>
                <a:hlinkClick r:id="rId11" tooltip="Миллиметр"/>
              </a:rPr>
              <a:t>миллиметра</a:t>
            </a:r>
            <a:r>
              <a:rPr lang="ru-RU" sz="1200" b="0" i="0" kern="1200" dirty="0" smtClean="0">
                <a:solidFill>
                  <a:schemeClr val="tx1"/>
                </a:solidFill>
                <a:latin typeface="+mn-lt"/>
                <a:ea typeface="+mn-ea"/>
                <a:cs typeface="+mn-cs"/>
              </a:rPr>
              <a:t>).</a:t>
            </a:r>
          </a:p>
          <a:p>
            <a:r>
              <a:rPr lang="ru-RU" sz="1200" b="0" i="0" kern="1200" dirty="0" smtClean="0">
                <a:solidFill>
                  <a:schemeClr val="tx1"/>
                </a:solidFill>
                <a:latin typeface="+mn-lt"/>
                <a:ea typeface="+mn-ea"/>
                <a:cs typeface="+mn-cs"/>
              </a:rPr>
              <a:t>Приставка </a:t>
            </a:r>
            <a:r>
              <a:rPr lang="ru-RU" sz="1200" b="0" i="1" kern="1200" dirty="0" smtClean="0">
                <a:solidFill>
                  <a:schemeClr val="tx1"/>
                </a:solidFill>
                <a:latin typeface="+mn-lt"/>
                <a:ea typeface="+mn-ea"/>
                <a:cs typeface="+mn-cs"/>
              </a:rPr>
              <a:t>микро</a:t>
            </a:r>
            <a:r>
              <a:rPr lang="ru-RU" sz="1200" b="0" i="0" kern="1200" dirty="0" smtClean="0">
                <a:solidFill>
                  <a:schemeClr val="tx1"/>
                </a:solidFill>
                <a:latin typeface="+mn-lt"/>
                <a:ea typeface="+mn-ea"/>
                <a:cs typeface="+mn-cs"/>
              </a:rPr>
              <a:t>, служащая в СИ для образования дольных единиц, принята XI </a:t>
            </a:r>
            <a:r>
              <a:rPr lang="ru-RU" sz="1200" b="0" i="0" u="none" strike="noStrike" kern="1200" dirty="0" smtClean="0">
                <a:solidFill>
                  <a:schemeClr val="tx1"/>
                </a:solidFill>
                <a:latin typeface="+mn-lt"/>
                <a:ea typeface="+mn-ea"/>
                <a:cs typeface="+mn-cs"/>
                <a:hlinkClick r:id="rId12" tooltip="Генеральная конференция по мерам и весам"/>
              </a:rPr>
              <a:t>Генеральной конференцией по мерам и весам</a:t>
            </a:r>
            <a:r>
              <a:rPr lang="ru-RU" sz="1200" b="0" i="0" kern="1200" dirty="0" smtClean="0">
                <a:solidFill>
                  <a:schemeClr val="tx1"/>
                </a:solidFill>
                <a:latin typeface="+mn-lt"/>
                <a:ea typeface="+mn-ea"/>
                <a:cs typeface="+mn-cs"/>
              </a:rPr>
              <a:t> в </a:t>
            </a:r>
            <a:r>
              <a:rPr lang="ru-RU" sz="1200" b="0" i="0" u="none" strike="noStrike" kern="1200" dirty="0" smtClean="0">
                <a:solidFill>
                  <a:schemeClr val="tx1"/>
                </a:solidFill>
                <a:latin typeface="+mn-lt"/>
                <a:ea typeface="+mn-ea"/>
                <a:cs typeface="+mn-cs"/>
                <a:hlinkClick r:id="rId13" tooltip="1960 год"/>
              </a:rPr>
              <a:t>1960 году</a:t>
            </a:r>
            <a:r>
              <a:rPr lang="ru-RU" sz="1200" b="0" i="0" kern="1200" dirty="0" smtClean="0">
                <a:solidFill>
                  <a:schemeClr val="tx1"/>
                </a:solidFill>
                <a:latin typeface="+mn-lt"/>
                <a:ea typeface="+mn-ea"/>
                <a:cs typeface="+mn-cs"/>
              </a:rPr>
              <a:t> одновременно с принятием СИ в целом</a:t>
            </a:r>
            <a:r>
              <a:rPr lang="ru-RU" sz="1200" b="0" i="0" u="none" strike="noStrike" kern="1200" baseline="30000" dirty="0" smtClean="0">
                <a:solidFill>
                  <a:schemeClr val="tx1"/>
                </a:solidFill>
                <a:latin typeface="+mn-lt"/>
                <a:ea typeface="+mn-ea"/>
                <a:cs typeface="+mn-cs"/>
                <a:hlinkClick r:id="rId14"/>
              </a:rPr>
              <a:t>[1]</a:t>
            </a:r>
            <a:r>
              <a:rPr lang="ru-RU" sz="1200" b="0" i="0" kern="1200" dirty="0" smtClean="0">
                <a:solidFill>
                  <a:schemeClr val="tx1"/>
                </a:solidFill>
                <a:latin typeface="+mn-lt"/>
                <a:ea typeface="+mn-ea"/>
                <a:cs typeface="+mn-cs"/>
              </a:rPr>
              <a:t>.</a:t>
            </a:r>
          </a:p>
          <a:p>
            <a:r>
              <a:rPr lang="ru-RU" sz="1200" b="0" i="0" kern="1200" dirty="0" smtClean="0">
                <a:solidFill>
                  <a:schemeClr val="tx1"/>
                </a:solidFill>
                <a:latin typeface="+mn-lt"/>
                <a:ea typeface="+mn-ea"/>
                <a:cs typeface="+mn-cs"/>
              </a:rPr>
              <a:t>В 1879—1967 годах официально использовалось название </a:t>
            </a:r>
            <a:r>
              <a:rPr lang="ru-RU" sz="1200" b="0" i="1" kern="1200" dirty="0" smtClean="0">
                <a:solidFill>
                  <a:schemeClr val="tx1"/>
                </a:solidFill>
                <a:latin typeface="+mn-lt"/>
                <a:ea typeface="+mn-ea"/>
                <a:cs typeface="+mn-cs"/>
              </a:rPr>
              <a:t>микрон</a:t>
            </a:r>
            <a:r>
              <a:rPr lang="ru-RU" sz="1200" b="0" i="0" kern="1200" dirty="0" smtClean="0">
                <a:solidFill>
                  <a:schemeClr val="tx1"/>
                </a:solidFill>
                <a:latin typeface="+mn-lt"/>
                <a:ea typeface="+mn-ea"/>
                <a:cs typeface="+mn-cs"/>
              </a:rPr>
              <a:t> (</a:t>
            </a:r>
            <a:r>
              <a:rPr lang="ru-RU" sz="1200" b="0" i="0" kern="1200" dirty="0" err="1" smtClean="0">
                <a:solidFill>
                  <a:schemeClr val="tx1"/>
                </a:solidFill>
                <a:latin typeface="+mn-lt"/>
                <a:ea typeface="+mn-ea"/>
                <a:cs typeface="+mn-cs"/>
              </a:rPr>
              <a:t>мк</a:t>
            </a:r>
            <a:r>
              <a:rPr lang="ru-RU" sz="1200" b="0" i="0" kern="1200" dirty="0" smtClean="0">
                <a:solidFill>
                  <a:schemeClr val="tx1"/>
                </a:solidFill>
                <a:latin typeface="+mn-lt"/>
                <a:ea typeface="+mn-ea"/>
                <a:cs typeface="+mn-cs"/>
              </a:rPr>
              <a:t>, µ), которое затем было отменено решением XIII Генеральной конференции по мерам и весам (1967/68)</a:t>
            </a:r>
            <a:r>
              <a:rPr lang="ru-RU" sz="1200" b="0" i="0" u="none" strike="noStrike" kern="1200" baseline="30000" dirty="0" smtClean="0">
                <a:solidFill>
                  <a:schemeClr val="tx1"/>
                </a:solidFill>
                <a:latin typeface="+mn-lt"/>
                <a:ea typeface="+mn-ea"/>
                <a:cs typeface="+mn-cs"/>
                <a:hlinkClick r:id="rId14"/>
              </a:rPr>
              <a:t>[2][3]</a:t>
            </a:r>
            <a:r>
              <a:rPr lang="ru-RU" sz="1200" b="0" i="0" kern="1200" dirty="0" smtClean="0">
                <a:solidFill>
                  <a:schemeClr val="tx1"/>
                </a:solidFill>
                <a:latin typeface="+mn-lt"/>
                <a:ea typeface="+mn-ea"/>
                <a:cs typeface="+mn-cs"/>
              </a:rPr>
              <a:t>.</a:t>
            </a:r>
          </a:p>
          <a:p>
            <a:r>
              <a:rPr lang="ru-RU" sz="1200" b="0" i="0" kern="1200" dirty="0" smtClean="0">
                <a:solidFill>
                  <a:schemeClr val="tx1"/>
                </a:solidFill>
                <a:latin typeface="+mn-lt"/>
                <a:ea typeface="+mn-ea"/>
                <a:cs typeface="+mn-cs"/>
              </a:rPr>
              <a:t>1 мкм = 0,001 </a:t>
            </a:r>
            <a:r>
              <a:rPr lang="ru-RU" sz="1200" b="0" i="0" u="none" strike="noStrike" kern="1200" dirty="0" smtClean="0">
                <a:solidFill>
                  <a:schemeClr val="tx1"/>
                </a:solidFill>
                <a:latin typeface="+mn-lt"/>
                <a:ea typeface="+mn-ea"/>
                <a:cs typeface="+mn-cs"/>
                <a:hlinkClick r:id="rId11" tooltip="Миллиметр"/>
              </a:rPr>
              <a:t>мм</a:t>
            </a:r>
            <a:r>
              <a:rPr lang="ru-RU" sz="1200" b="0" i="0" kern="1200" dirty="0" smtClean="0">
                <a:solidFill>
                  <a:schemeClr val="tx1"/>
                </a:solidFill>
                <a:latin typeface="+mn-lt"/>
                <a:ea typeface="+mn-ea"/>
                <a:cs typeface="+mn-cs"/>
              </a:rPr>
              <a:t> = 0,0001 </a:t>
            </a:r>
            <a:r>
              <a:rPr lang="ru-RU" sz="1200" b="0" i="0" u="none" strike="noStrike" kern="1200" dirty="0" smtClean="0">
                <a:solidFill>
                  <a:schemeClr val="tx1"/>
                </a:solidFill>
                <a:latin typeface="+mn-lt"/>
                <a:ea typeface="+mn-ea"/>
                <a:cs typeface="+mn-cs"/>
                <a:hlinkClick r:id="rId15" tooltip="Сантиметр"/>
              </a:rPr>
              <a:t>см</a:t>
            </a:r>
            <a:r>
              <a:rPr lang="ru-RU" sz="1200" b="0" i="0" kern="1200" dirty="0" smtClean="0">
                <a:solidFill>
                  <a:schemeClr val="tx1"/>
                </a:solidFill>
                <a:latin typeface="+mn-lt"/>
                <a:ea typeface="+mn-ea"/>
                <a:cs typeface="+mn-cs"/>
              </a:rPr>
              <a:t> = 0,000001 </a:t>
            </a:r>
            <a:r>
              <a:rPr lang="ru-RU" sz="1200" b="0" i="0" u="none" strike="noStrike" kern="1200" dirty="0" smtClean="0">
                <a:solidFill>
                  <a:schemeClr val="tx1"/>
                </a:solidFill>
                <a:latin typeface="+mn-lt"/>
                <a:ea typeface="+mn-ea"/>
                <a:cs typeface="+mn-cs"/>
                <a:hlinkClick r:id="rId4" tooltip="Метр"/>
              </a:rPr>
              <a:t>м</a:t>
            </a:r>
            <a:endParaRPr lang="ru-RU" sz="1200" b="0" i="0" kern="1200" dirty="0" smtClean="0">
              <a:solidFill>
                <a:schemeClr val="tx1"/>
              </a:solidFill>
              <a:latin typeface="+mn-lt"/>
              <a:ea typeface="+mn-ea"/>
              <a:cs typeface="+mn-cs"/>
            </a:endParaRPr>
          </a:p>
          <a:p>
            <a:r>
              <a:rPr lang="ru-RU" sz="1200" b="0" i="0" kern="1200" dirty="0" smtClean="0">
                <a:solidFill>
                  <a:schemeClr val="tx1"/>
                </a:solidFill>
                <a:latin typeface="+mn-lt"/>
                <a:ea typeface="+mn-ea"/>
                <a:cs typeface="+mn-cs"/>
              </a:rPr>
              <a:t>Для лучшего представления этой единицы длины приведены некоторые данные:</a:t>
            </a:r>
          </a:p>
          <a:p>
            <a:r>
              <a:rPr lang="ru-RU" sz="1200" b="0" i="0" kern="1200" dirty="0" smtClean="0">
                <a:solidFill>
                  <a:schemeClr val="tx1"/>
                </a:solidFill>
                <a:latin typeface="+mn-lt"/>
                <a:ea typeface="+mn-ea"/>
                <a:cs typeface="+mn-cs"/>
              </a:rPr>
              <a:t>длины волн </a:t>
            </a:r>
            <a:r>
              <a:rPr lang="ru-RU" sz="1200" b="0" i="0" u="none" strike="noStrike" kern="1200" dirty="0" smtClean="0">
                <a:solidFill>
                  <a:schemeClr val="tx1"/>
                </a:solidFill>
                <a:latin typeface="+mn-lt"/>
                <a:ea typeface="+mn-ea"/>
                <a:cs typeface="+mn-cs"/>
                <a:hlinkClick r:id="rId16" tooltip="Свет"/>
              </a:rPr>
              <a:t>видимого человеком света</a:t>
            </a:r>
            <a:r>
              <a:rPr lang="ru-RU" sz="1200" b="0" i="0" kern="1200" dirty="0" smtClean="0">
                <a:solidFill>
                  <a:schemeClr val="tx1"/>
                </a:solidFill>
                <a:latin typeface="+mn-lt"/>
                <a:ea typeface="+mn-ea"/>
                <a:cs typeface="+mn-cs"/>
              </a:rPr>
              <a:t> лежат в диапазоне от 0,38 до 0,78 мкм</a:t>
            </a:r>
            <a:r>
              <a:rPr lang="ru-RU" sz="1200" b="0" i="0" u="none" strike="noStrike" kern="1200" baseline="30000" dirty="0" smtClean="0">
                <a:solidFill>
                  <a:schemeClr val="tx1"/>
                </a:solidFill>
                <a:latin typeface="+mn-lt"/>
                <a:ea typeface="+mn-ea"/>
                <a:cs typeface="+mn-cs"/>
                <a:hlinkClick r:id="rId14"/>
              </a:rPr>
              <a:t>[4]</a:t>
            </a:r>
            <a:endParaRPr lang="ru-RU" sz="1200" b="0" i="0" kern="1200" dirty="0" smtClean="0">
              <a:solidFill>
                <a:schemeClr val="tx1"/>
              </a:solidFill>
              <a:latin typeface="+mn-lt"/>
              <a:ea typeface="+mn-ea"/>
              <a:cs typeface="+mn-cs"/>
            </a:endParaRPr>
          </a:p>
          <a:p>
            <a:r>
              <a:rPr lang="ru-RU" sz="1200" b="0" i="0" kern="1200" dirty="0" smtClean="0">
                <a:solidFill>
                  <a:schemeClr val="tx1"/>
                </a:solidFill>
                <a:latin typeface="+mn-lt"/>
                <a:ea typeface="+mn-ea"/>
                <a:cs typeface="+mn-cs"/>
              </a:rPr>
              <a:t>диаметр </a:t>
            </a:r>
            <a:r>
              <a:rPr lang="ru-RU" sz="1200" b="0" i="0" u="none" strike="noStrike" kern="1200" dirty="0" smtClean="0">
                <a:solidFill>
                  <a:schemeClr val="tx1"/>
                </a:solidFill>
                <a:latin typeface="+mn-lt"/>
                <a:ea typeface="+mn-ea"/>
                <a:cs typeface="+mn-cs"/>
                <a:hlinkClick r:id="rId17" tooltip="Эритроцит"/>
              </a:rPr>
              <a:t>эритроцита</a:t>
            </a:r>
            <a:r>
              <a:rPr lang="ru-RU" sz="1200" b="0" i="0" kern="1200" dirty="0" smtClean="0">
                <a:solidFill>
                  <a:schemeClr val="tx1"/>
                </a:solidFill>
                <a:latin typeface="+mn-lt"/>
                <a:ea typeface="+mn-ea"/>
                <a:cs typeface="+mn-cs"/>
              </a:rPr>
              <a:t> составляет 7 мкм</a:t>
            </a:r>
          </a:p>
          <a:p>
            <a:r>
              <a:rPr lang="ru-RU" sz="1200" b="0" i="0" kern="1200" dirty="0" smtClean="0">
                <a:solidFill>
                  <a:schemeClr val="tx1"/>
                </a:solidFill>
                <a:latin typeface="+mn-lt"/>
                <a:ea typeface="+mn-ea"/>
                <a:cs typeface="+mn-cs"/>
              </a:rPr>
              <a:t>толщина человеческого </a:t>
            </a:r>
            <a:r>
              <a:rPr lang="ru-RU" sz="1200" b="0" i="0" u="none" strike="noStrike" kern="1200" dirty="0" smtClean="0">
                <a:solidFill>
                  <a:schemeClr val="tx1"/>
                </a:solidFill>
                <a:latin typeface="+mn-lt"/>
                <a:ea typeface="+mn-ea"/>
                <a:cs typeface="+mn-cs"/>
                <a:hlinkClick r:id="rId18" tooltip="Волосы"/>
              </a:rPr>
              <a:t>волоса</a:t>
            </a:r>
            <a:r>
              <a:rPr lang="ru-RU" sz="1200" b="0" i="0" kern="1200" dirty="0" smtClean="0">
                <a:solidFill>
                  <a:schemeClr val="tx1"/>
                </a:solidFill>
                <a:latin typeface="+mn-lt"/>
                <a:ea typeface="+mn-ea"/>
                <a:cs typeface="+mn-cs"/>
              </a:rPr>
              <a:t> от 80 до 110 мкм</a:t>
            </a:r>
          </a:p>
          <a:p>
            <a:r>
              <a:rPr lang="ru-RU" sz="1200" b="0" i="0" kern="1200" dirty="0" smtClean="0">
                <a:solidFill>
                  <a:schemeClr val="tx1"/>
                </a:solidFill>
                <a:latin typeface="+mn-lt"/>
                <a:ea typeface="+mn-ea"/>
                <a:cs typeface="+mn-cs"/>
              </a:rPr>
              <a:t>внешний обвод окружности </a:t>
            </a:r>
            <a:r>
              <a:rPr lang="ru-RU" sz="1200" b="0" i="0" u="none" strike="noStrike" kern="1200" dirty="0" smtClean="0">
                <a:solidFill>
                  <a:schemeClr val="tx1"/>
                </a:solidFill>
                <a:latin typeface="+mn-lt"/>
                <a:ea typeface="+mn-ea"/>
                <a:cs typeface="+mn-cs"/>
                <a:hlinkClick r:id="rId19" tooltip="Подкова"/>
              </a:rPr>
              <a:t>подковы</a:t>
            </a:r>
            <a:r>
              <a:rPr lang="ru-RU" sz="1200" b="0" i="0" kern="1200" dirty="0" smtClean="0">
                <a:solidFill>
                  <a:schemeClr val="tx1"/>
                </a:solidFill>
                <a:latin typeface="+mn-lt"/>
                <a:ea typeface="+mn-ea"/>
                <a:cs typeface="+mn-cs"/>
              </a:rPr>
              <a:t> </a:t>
            </a:r>
            <a:r>
              <a:rPr lang="ru-RU" sz="1200" b="0" i="0" u="none" strike="noStrike" kern="1200" dirty="0" smtClean="0">
                <a:solidFill>
                  <a:schemeClr val="tx1"/>
                </a:solidFill>
                <a:latin typeface="+mn-lt"/>
                <a:ea typeface="+mn-ea"/>
                <a:cs typeface="+mn-cs"/>
                <a:hlinkClick r:id="rId20" tooltip="Тула"/>
              </a:rPr>
              <a:t>тульских оружейников</a:t>
            </a:r>
            <a:r>
              <a:rPr lang="ru-RU" sz="1200" b="0" i="0" kern="1200" dirty="0" smtClean="0">
                <a:solidFill>
                  <a:schemeClr val="tx1"/>
                </a:solidFill>
                <a:latin typeface="+mn-lt"/>
                <a:ea typeface="+mn-ea"/>
                <a:cs typeface="+mn-cs"/>
              </a:rPr>
              <a:t>, которой подковали </a:t>
            </a:r>
            <a:r>
              <a:rPr lang="ru-RU" sz="1200" b="0" i="0" u="none" strike="noStrike" kern="1200" dirty="0" smtClean="0">
                <a:solidFill>
                  <a:schemeClr val="tx1"/>
                </a:solidFill>
                <a:latin typeface="+mn-lt"/>
                <a:ea typeface="+mn-ea"/>
                <a:cs typeface="+mn-cs"/>
                <a:hlinkClick r:id="rId21" tooltip="Блоха"/>
              </a:rPr>
              <a:t>блоху</a:t>
            </a:r>
            <a:r>
              <a:rPr lang="ru-RU" sz="1200" b="0" i="0" kern="1200" dirty="0" smtClean="0">
                <a:solidFill>
                  <a:schemeClr val="tx1"/>
                </a:solidFill>
                <a:latin typeface="+mn-lt"/>
                <a:ea typeface="+mn-ea"/>
                <a:cs typeface="+mn-cs"/>
              </a:rPr>
              <a:t> в повести </a:t>
            </a:r>
            <a:r>
              <a:rPr lang="ru-RU" sz="1200" b="0" i="0" u="none" strike="noStrike" kern="1200" dirty="0" smtClean="0">
                <a:solidFill>
                  <a:schemeClr val="tx1"/>
                </a:solidFill>
                <a:latin typeface="+mn-lt"/>
                <a:ea typeface="+mn-ea"/>
                <a:cs typeface="+mn-cs"/>
                <a:hlinkClick r:id="rId22" tooltip="Лесков, Николай Семёнович"/>
              </a:rPr>
              <a:t>Николая Лескова</a:t>
            </a:r>
            <a:r>
              <a:rPr lang="ru-RU" sz="1200" b="0" i="0" kern="1200" dirty="0" smtClean="0">
                <a:solidFill>
                  <a:schemeClr val="tx1"/>
                </a:solidFill>
                <a:latin typeface="+mn-lt"/>
                <a:ea typeface="+mn-ea"/>
                <a:cs typeface="+mn-cs"/>
              </a:rPr>
              <a:t> «</a:t>
            </a:r>
            <a:r>
              <a:rPr lang="ru-RU" sz="1200" b="0" i="0" u="none" strike="noStrike" kern="1200" dirty="0" smtClean="0">
                <a:solidFill>
                  <a:schemeClr val="tx1"/>
                </a:solidFill>
                <a:latin typeface="+mn-lt"/>
                <a:ea typeface="+mn-ea"/>
                <a:cs typeface="+mn-cs"/>
                <a:hlinkClick r:id="rId23" tooltip="Левша (сказ)"/>
              </a:rPr>
              <a:t>Левша</a:t>
            </a:r>
            <a:r>
              <a:rPr lang="ru-RU" sz="1200" b="0" i="0" kern="1200" dirty="0" smtClean="0">
                <a:solidFill>
                  <a:schemeClr val="tx1"/>
                </a:solidFill>
                <a:latin typeface="+mn-lt"/>
                <a:ea typeface="+mn-ea"/>
                <a:cs typeface="+mn-cs"/>
              </a:rPr>
              <a:t>» — десятки микрометров, длина </a:t>
            </a:r>
            <a:r>
              <a:rPr lang="ru-RU" sz="1200" b="0" i="0" u="none" strike="noStrike" kern="1200" dirty="0" smtClean="0">
                <a:solidFill>
                  <a:schemeClr val="tx1"/>
                </a:solidFill>
                <a:latin typeface="+mn-lt"/>
                <a:ea typeface="+mn-ea"/>
                <a:cs typeface="+mn-cs"/>
                <a:hlinkClick r:id="rId24" tooltip="Гвоздь"/>
              </a:rPr>
              <a:t>гвоздей</a:t>
            </a:r>
            <a:r>
              <a:rPr lang="ru-RU" sz="1200" b="0" i="0" kern="1200" dirty="0" smtClean="0">
                <a:solidFill>
                  <a:schemeClr val="tx1"/>
                </a:solidFill>
                <a:latin typeface="+mn-lt"/>
                <a:ea typeface="+mn-ea"/>
                <a:cs typeface="+mn-cs"/>
              </a:rPr>
              <a:t>, которыми подковывал и на шляпках которых </a:t>
            </a:r>
            <a:r>
              <a:rPr lang="ru-RU" sz="1200" b="0" i="0" u="none" strike="noStrike" kern="1200" dirty="0" smtClean="0">
                <a:solidFill>
                  <a:schemeClr val="tx1"/>
                </a:solidFill>
                <a:latin typeface="+mn-lt"/>
                <a:ea typeface="+mn-ea"/>
                <a:cs typeface="+mn-cs"/>
                <a:hlinkClick r:id="rId25" tooltip="Подпись"/>
              </a:rPr>
              <a:t>подписался</a:t>
            </a:r>
            <a:r>
              <a:rPr lang="ru-RU" sz="1200" b="0" i="0" kern="1200" dirty="0" smtClean="0">
                <a:solidFill>
                  <a:schemeClr val="tx1"/>
                </a:solidFill>
                <a:latin typeface="+mn-lt"/>
                <a:ea typeface="+mn-ea"/>
                <a:cs typeface="+mn-cs"/>
              </a:rPr>
              <a:t> Левша — единицы микрометров.</a:t>
            </a:r>
          </a:p>
          <a:p>
            <a:endParaRPr lang="ru-RU" dirty="0" smtClean="0"/>
          </a:p>
          <a:p>
            <a:endParaRPr lang="ru-RU" dirty="0"/>
          </a:p>
        </p:txBody>
      </p:sp>
      <p:sp>
        <p:nvSpPr>
          <p:cNvPr id="4" name="Номер слайда 3"/>
          <p:cNvSpPr>
            <a:spLocks noGrp="1"/>
          </p:cNvSpPr>
          <p:nvPr>
            <p:ph type="sldNum" sz="quarter" idx="10"/>
          </p:nvPr>
        </p:nvSpPr>
        <p:spPr/>
        <p:txBody>
          <a:bodyPr/>
          <a:lstStyle/>
          <a:p>
            <a:fld id="{05CCA7A5-5353-475F-8DF6-EF6CB1BE0AF5}" type="slidenum">
              <a:rPr lang="ru-RU" smtClean="0"/>
              <a:pPr/>
              <a:t>11</a:t>
            </a:fld>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Образ слайда 1"/>
          <p:cNvSpPr>
            <a:spLocks noGrp="1" noRot="1" noChangeAspect="1" noTextEdit="1"/>
          </p:cNvSpPr>
          <p:nvPr>
            <p:ph type="sldImg"/>
          </p:nvPr>
        </p:nvSpPr>
        <p:spPr>
          <a:ln/>
        </p:spPr>
      </p:sp>
      <p:sp>
        <p:nvSpPr>
          <p:cNvPr id="3" name="Заметки 2"/>
          <p:cNvSpPr>
            <a:spLocks noGrp="1"/>
          </p:cNvSpPr>
          <p:nvPr>
            <p:ph type="body" idx="1"/>
          </p:nvPr>
        </p:nvSpPr>
        <p:spPr/>
        <p:txBody>
          <a:bodyPr/>
          <a:lstStyle/>
          <a:p>
            <a:pPr marL="228600" indent="-228600">
              <a:lnSpc>
                <a:spcPct val="80000"/>
              </a:lnSpc>
              <a:defRPr/>
            </a:pPr>
            <a:r>
              <a:rPr lang="ru-RU" dirty="0" smtClean="0"/>
              <a:t>Большинство промышленных вредных веществ обладает </a:t>
            </a:r>
            <a:r>
              <a:rPr lang="ru-RU" b="1" dirty="0" smtClean="0"/>
              <a:t>общетоксическим действием</a:t>
            </a:r>
            <a:r>
              <a:rPr lang="ru-RU" dirty="0" smtClean="0"/>
              <a:t>. К их числу относятся ароматические углеводороды и их производные (бензол, толуол, ксилол, нитробензол, анилин) ртуть и фосфорорганические соединения, тетраэтилсвинец, метиловый спирт, оксид углерода и т.д.</a:t>
            </a:r>
          </a:p>
          <a:p>
            <a:pPr marL="228600" indent="-228600">
              <a:lnSpc>
                <a:spcPct val="80000"/>
              </a:lnSpc>
              <a:defRPr/>
            </a:pPr>
            <a:r>
              <a:rPr lang="ru-RU" b="1" dirty="0" smtClean="0"/>
              <a:t>Раздражающим действием </a:t>
            </a:r>
            <a:r>
              <a:rPr lang="ru-RU" dirty="0" smtClean="0"/>
              <a:t>обладают различные химические вещества. Одни вызывают воспаление верхних дыхательных путей (сероводород, хлор, аммиак), другие — глубоких дыхательных путей, т.е. легочной ткани (оксид азота, ароматические углеводороды). Сильные кислоты и щелочи, многие ангидриды кислот оказывают местное действие на кожу, вызывая ее омертвление. Нефть и продукты ее переработки (бензин, керосин и др.), попадая на кожу обезжиривают и сушат ее, вызывая различные кожные заболевания (экземы, дерматиты).</a:t>
            </a:r>
          </a:p>
          <a:p>
            <a:pPr marL="228600" indent="-228600">
              <a:lnSpc>
                <a:spcPct val="80000"/>
              </a:lnSpc>
              <a:defRPr/>
            </a:pPr>
            <a:r>
              <a:rPr lang="ru-RU" b="1" dirty="0" smtClean="0"/>
              <a:t>Сенсибилизирующее</a:t>
            </a:r>
            <a:r>
              <a:rPr lang="ru-RU" dirty="0" smtClean="0"/>
              <a:t>  действие вещества вызывают повышенную чувствительность (аллергические реакции) организма человека. При каждом повторном даже кратковременном контакте эффект действия на человека увеличивается, приводя к астматическим проявлениям, кожным реакциям, изменениям состава крови. К веществам, вызывающим сенсибилизацию, относятся формальдегид, ароматические нитро-, </a:t>
            </a:r>
            <a:r>
              <a:rPr lang="ru-RU" dirty="0" err="1" smtClean="0"/>
              <a:t>нитрозо-аминосоединения</a:t>
            </a:r>
            <a:r>
              <a:rPr lang="ru-RU" dirty="0" smtClean="0"/>
              <a:t>, </a:t>
            </a:r>
            <a:r>
              <a:rPr lang="ru-RU" dirty="0" err="1" smtClean="0"/>
              <a:t>карбонилы</a:t>
            </a:r>
            <a:r>
              <a:rPr lang="ru-RU" dirty="0" smtClean="0"/>
              <a:t> никеля, железа, кобальта, некоторые антибиотики, например, эритромицин и др.</a:t>
            </a:r>
          </a:p>
          <a:p>
            <a:pPr marL="228600" indent="-228600">
              <a:lnSpc>
                <a:spcPct val="80000"/>
              </a:lnSpc>
              <a:defRPr/>
            </a:pPr>
            <a:r>
              <a:rPr lang="ru-RU" b="1" dirty="0" smtClean="0"/>
              <a:t>Канцерогенные вещества</a:t>
            </a:r>
            <a:r>
              <a:rPr lang="ru-RU" dirty="0" smtClean="0"/>
              <a:t>, попадая в организм человека, вызывают образование, как правило, злокачественных или доброкачественных опухолей. Канцерогенная опасность зависит от уровней и длительности воздействия конкретных веществ.</a:t>
            </a:r>
          </a:p>
          <a:p>
            <a:pPr marL="228600" indent="-228600">
              <a:lnSpc>
                <a:spcPct val="80000"/>
              </a:lnSpc>
              <a:defRPr/>
            </a:pPr>
            <a:r>
              <a:rPr lang="ru-RU" dirty="0" smtClean="0"/>
              <a:t>В санитарных правилах СанПиН 1.2.2353-08 «Канцерогенные факторы и основные требования к профилактике канцерогенной опасности» приведен перечень веществ, продуктов, производственных процессов, бытовых и природных факторов, канцерогенных для человека. Перечень подразделяется на 2 раздела:</a:t>
            </a:r>
          </a:p>
          <a:p>
            <a:pPr marL="228600" indent="-228600">
              <a:lnSpc>
                <a:spcPct val="80000"/>
              </a:lnSpc>
              <a:defRPr/>
            </a:pPr>
            <a:r>
              <a:rPr lang="ru-RU" dirty="0" smtClean="0"/>
              <a:t>- вещества, продукты, производственные процессы и факторы с доказанной для человека </a:t>
            </a:r>
            <a:r>
              <a:rPr lang="ru-RU" dirty="0" err="1" smtClean="0"/>
              <a:t>канцерогенностью</a:t>
            </a:r>
            <a:r>
              <a:rPr lang="ru-RU" dirty="0" smtClean="0"/>
              <a:t>.</a:t>
            </a:r>
          </a:p>
          <a:p>
            <a:pPr marL="228600" indent="-228600">
              <a:lnSpc>
                <a:spcPct val="80000"/>
              </a:lnSpc>
              <a:defRPr/>
            </a:pPr>
            <a:r>
              <a:rPr lang="ru-RU" dirty="0" smtClean="0"/>
              <a:t>- вещества, продукты, лекарственные препараты и производственные процессы, вероятно канцерогенные для человека.</a:t>
            </a:r>
          </a:p>
          <a:p>
            <a:pPr marL="228600" indent="-228600">
              <a:lnSpc>
                <a:spcPct val="80000"/>
              </a:lnSpc>
              <a:defRPr/>
            </a:pPr>
            <a:r>
              <a:rPr lang="ru-RU" dirty="0" smtClean="0"/>
              <a:t>В раздел 1 входят асбесты, бензол, </a:t>
            </a:r>
            <a:r>
              <a:rPr lang="ru-RU" dirty="0" err="1" smtClean="0"/>
              <a:t>бенз</a:t>
            </a:r>
            <a:r>
              <a:rPr lang="ru-RU" dirty="0" smtClean="0"/>
              <a:t>(а)</a:t>
            </a:r>
            <a:r>
              <a:rPr lang="ru-RU" dirty="0" err="1" smtClean="0"/>
              <a:t>пирен</a:t>
            </a:r>
            <a:r>
              <a:rPr lang="ru-RU" dirty="0" smtClean="0"/>
              <a:t>, бериллий и его соединения, каменноугольные и нефтяные смолы, минеральные масла неочищенные и не полностью очищенные, сажи бытовые, этилена оксид и др. Производство кокса, переработка каменноугольной, нефтяной и сланцевой смол, газификация угля, производство резины и резинотехнических изделий и др. К бытовым и природным факторам с доказанной </a:t>
            </a:r>
            <a:r>
              <a:rPr lang="ru-RU" dirty="0" err="1" smtClean="0"/>
              <a:t>канцерогенностью</a:t>
            </a:r>
            <a:r>
              <a:rPr lang="ru-RU" dirty="0" smtClean="0"/>
              <a:t> относятся солнечная радиация и табачный дым, поскольку в нем содержится </a:t>
            </a:r>
            <a:r>
              <a:rPr lang="ru-RU" dirty="0" err="1" smtClean="0"/>
              <a:t>бенз</a:t>
            </a:r>
            <a:r>
              <a:rPr lang="ru-RU" dirty="0" smtClean="0"/>
              <a:t>(а)</a:t>
            </a:r>
            <a:r>
              <a:rPr lang="ru-RU" dirty="0" err="1" smtClean="0"/>
              <a:t>пирен</a:t>
            </a:r>
            <a:r>
              <a:rPr lang="ru-RU" dirty="0" smtClean="0"/>
              <a:t>.</a:t>
            </a:r>
          </a:p>
          <a:p>
            <a:pPr marL="228600" indent="-228600">
              <a:lnSpc>
                <a:spcPct val="80000"/>
              </a:lnSpc>
              <a:defRPr/>
            </a:pPr>
            <a:r>
              <a:rPr lang="ru-RU" dirty="0" smtClean="0"/>
              <a:t>В раздел 2 «Перечня» включены вещества и факторы, </a:t>
            </a:r>
            <a:r>
              <a:rPr lang="ru-RU" dirty="0" err="1" smtClean="0"/>
              <a:t>канцерогенность</a:t>
            </a:r>
            <a:r>
              <a:rPr lang="ru-RU" dirty="0" smtClean="0"/>
              <a:t> которых согласно данным МАИР (международного агентства по изучению рака) доказана на животных, а доказательства </a:t>
            </a:r>
            <a:r>
              <a:rPr lang="ru-RU" dirty="0" err="1" smtClean="0"/>
              <a:t>канцерогенности</a:t>
            </a:r>
            <a:r>
              <a:rPr lang="ru-RU" dirty="0" smtClean="0"/>
              <a:t> для человека недостаточны. Это, например, отработавшие газы дизельных двигателей, формальдегид и др.</a:t>
            </a:r>
          </a:p>
          <a:p>
            <a:pPr marL="228600" indent="-228600">
              <a:lnSpc>
                <a:spcPct val="80000"/>
              </a:lnSpc>
              <a:defRPr/>
            </a:pPr>
            <a:r>
              <a:rPr lang="ru-RU" b="1" dirty="0" smtClean="0"/>
              <a:t>Мутагенные</a:t>
            </a:r>
            <a:r>
              <a:rPr lang="ru-RU" dirty="0" smtClean="0"/>
              <a:t> вещества вызывают изменение генетического кода клеток, наследственной информации. Это может вызвать снижение иммунитета организма, раннее старение, развитие заболеваний. Действие мутагенных веществ может сказаться на потомстве, не всегда первого, а возможно второго и третьего поколений. Мутагенной активностью обладают формальдегид, этилена оксид, радиоактивные и наркотические вещества.</a:t>
            </a:r>
          </a:p>
          <a:p>
            <a:pPr marL="228600" indent="-228600">
              <a:lnSpc>
                <a:spcPct val="80000"/>
              </a:lnSpc>
              <a:defRPr/>
            </a:pPr>
            <a:r>
              <a:rPr lang="ru-RU" dirty="0" smtClean="0"/>
              <a:t>К веществам, влияющим на </a:t>
            </a:r>
            <a:r>
              <a:rPr lang="ru-RU" b="1" dirty="0" smtClean="0"/>
              <a:t>репродуктивную </a:t>
            </a:r>
            <a:r>
              <a:rPr lang="ru-RU" dirty="0" smtClean="0"/>
              <a:t>(детородную) функцию, относят бензол и его производные, сероуглерод, соединения ртути, радиоактивные вещества и др.</a:t>
            </a:r>
          </a:p>
          <a:p>
            <a:pPr marL="228600" indent="-228600">
              <a:lnSpc>
                <a:spcPct val="80000"/>
              </a:lnSpc>
              <a:defRPr/>
            </a:pPr>
            <a:r>
              <a:rPr lang="ru-RU" dirty="0" smtClean="0"/>
              <a:t>Среди веществ, влияющих на репродуктивную функцию, выделяется особая группа веществ, обладающих </a:t>
            </a:r>
            <a:r>
              <a:rPr lang="ru-RU" b="1" dirty="0" smtClean="0"/>
              <a:t>тератогенным</a:t>
            </a:r>
            <a:r>
              <a:rPr lang="ru-RU" dirty="0" smtClean="0"/>
              <a:t> действием. Тератогенные вещества вызывают дефекты развития ребенка в организме матери. К таким веществам относятся, например, </a:t>
            </a:r>
            <a:r>
              <a:rPr lang="ru-RU" dirty="0" err="1" smtClean="0"/>
              <a:t>талидомид</a:t>
            </a:r>
            <a:r>
              <a:rPr lang="ru-RU" dirty="0" smtClean="0"/>
              <a:t>, никотин, наркотики и некоторые вирусы, например вирус гепатита и т.д.</a:t>
            </a:r>
          </a:p>
          <a:p>
            <a:pPr marL="228600" indent="-228600">
              <a:lnSpc>
                <a:spcPct val="80000"/>
              </a:lnSpc>
              <a:defRPr/>
            </a:pPr>
            <a:r>
              <a:rPr lang="ru-RU" dirty="0" smtClean="0"/>
              <a:t>Существуют и другие классификации вредных веществ, например, по их преимущественному избирательному патологическому действию на определенные органы или системы организма человека:</a:t>
            </a:r>
          </a:p>
          <a:p>
            <a:pPr marL="228600" indent="-228600">
              <a:lnSpc>
                <a:spcPct val="80000"/>
              </a:lnSpc>
              <a:defRPr/>
            </a:pPr>
            <a:r>
              <a:rPr lang="ru-RU" b="1" dirty="0" smtClean="0"/>
              <a:t>нервные</a:t>
            </a:r>
            <a:r>
              <a:rPr lang="ru-RU" dirty="0" smtClean="0"/>
              <a:t> (</a:t>
            </a:r>
            <a:r>
              <a:rPr lang="ru-RU" dirty="0" err="1" smtClean="0"/>
              <a:t>нейротропные</a:t>
            </a:r>
            <a:r>
              <a:rPr lang="ru-RU" dirty="0" smtClean="0"/>
              <a:t>), вызывающие расстройства функций центральной нервной системы, судороги, паралич (пары металлической ртути, марганец, соединения мышьяка, сероуглерод, углеводороды предельного, непредельного и циклического ряда, сероводород, тетраэтилсвинец, наркотические вещества и др.);</a:t>
            </a:r>
          </a:p>
          <a:p>
            <a:pPr marL="228600" indent="-228600">
              <a:lnSpc>
                <a:spcPct val="80000"/>
              </a:lnSpc>
              <a:defRPr/>
            </a:pPr>
            <a:r>
              <a:rPr lang="ru-RU" b="1" dirty="0" smtClean="0"/>
              <a:t>печеночные</a:t>
            </a:r>
            <a:r>
              <a:rPr lang="ru-RU" dirty="0" smtClean="0"/>
              <a:t> (</a:t>
            </a:r>
            <a:r>
              <a:rPr lang="ru-RU" dirty="0" err="1" smtClean="0"/>
              <a:t>гепатотропные</a:t>
            </a:r>
            <a:r>
              <a:rPr lang="ru-RU" dirty="0" smtClean="0"/>
              <a:t>), вызывающие структурные изменения в ткани печени (хлорированные углеводороды - </a:t>
            </a:r>
            <a:r>
              <a:rPr lang="ru-RU" dirty="0" err="1" smtClean="0"/>
              <a:t>метилхлорид</a:t>
            </a:r>
            <a:r>
              <a:rPr lang="ru-RU" dirty="0" smtClean="0"/>
              <a:t>, </a:t>
            </a:r>
            <a:r>
              <a:rPr lang="ru-RU" dirty="0" err="1" smtClean="0"/>
              <a:t>метиленхлорид</a:t>
            </a:r>
            <a:r>
              <a:rPr lang="ru-RU" dirty="0" smtClean="0"/>
              <a:t>, хлороформ, четыреххлористый углерод, дихлорэтан и др.);</a:t>
            </a:r>
          </a:p>
          <a:p>
            <a:pPr marL="228600" indent="-228600">
              <a:lnSpc>
                <a:spcPct val="80000"/>
              </a:lnSpc>
              <a:defRPr/>
            </a:pPr>
            <a:r>
              <a:rPr lang="ru-RU" b="1" dirty="0" smtClean="0"/>
              <a:t>кровяные</a:t>
            </a:r>
            <a:r>
              <a:rPr lang="ru-RU" dirty="0" smtClean="0"/>
              <a:t>, нарушающие процессы кроветворения (бензол, свинец и его неорганические соединения и др.) или взаимодействующие с гемоглобином крови (оксид углерода с образованием карбоксигемоглобина, а некоторые органические нитраты и нитриты с образованием метгемоглобина. Образовавшиеся соединения лишают гемоглобин его роли — переносчика кислорода из легких в ткани, вследствие чего развивается глубокая кислородная недостаточность, способная привести к летальному исходу);</a:t>
            </a:r>
          </a:p>
          <a:p>
            <a:pPr marL="228600" indent="-228600">
              <a:lnSpc>
                <a:spcPct val="80000"/>
              </a:lnSpc>
              <a:defRPr/>
            </a:pPr>
            <a:r>
              <a:rPr lang="ru-RU" b="1" dirty="0" smtClean="0"/>
              <a:t>ферментные</a:t>
            </a:r>
            <a:r>
              <a:rPr lang="ru-RU" dirty="0" smtClean="0"/>
              <a:t>, нарушающие структуру ферментов, дезактивирующие их (синильная кислота и ее соли, мышьяк и его соединения, соли ртути, фосфорорганические соединения и др.);</a:t>
            </a:r>
          </a:p>
          <a:p>
            <a:pPr marL="228600" indent="-228600">
              <a:lnSpc>
                <a:spcPct val="80000"/>
              </a:lnSpc>
              <a:defRPr/>
            </a:pPr>
            <a:r>
              <a:rPr lang="ru-RU" b="1" dirty="0" smtClean="0"/>
              <a:t>сердечные</a:t>
            </a:r>
            <a:r>
              <a:rPr lang="ru-RU" dirty="0" smtClean="0"/>
              <a:t>, обладающие </a:t>
            </a:r>
            <a:r>
              <a:rPr lang="ru-RU" dirty="0" err="1" smtClean="0"/>
              <a:t>кардиотоксическим</a:t>
            </a:r>
            <a:r>
              <a:rPr lang="ru-RU" dirty="0" smtClean="0"/>
              <a:t> действием (соли бария, кобальта, кадмия и др.);</a:t>
            </a:r>
          </a:p>
          <a:p>
            <a:pPr marL="228600" indent="-228600">
              <a:lnSpc>
                <a:spcPct val="80000"/>
              </a:lnSpc>
              <a:defRPr/>
            </a:pPr>
            <a:r>
              <a:rPr lang="ru-RU" b="1" dirty="0" smtClean="0"/>
              <a:t>почечные</a:t>
            </a:r>
            <a:r>
              <a:rPr lang="ru-RU" dirty="0" smtClean="0"/>
              <a:t>, вызывающие патологические процессы в почках (ртуть, свинец, кадмий, литий, висмут и их соединения, соединения мышьяка, органические растворители и др.);</a:t>
            </a:r>
          </a:p>
          <a:p>
            <a:pPr marL="228600" indent="-228600">
              <a:lnSpc>
                <a:spcPct val="80000"/>
              </a:lnSpc>
              <a:defRPr/>
            </a:pPr>
            <a:r>
              <a:rPr lang="ru-RU" dirty="0" smtClean="0"/>
              <a:t>раздражающие, преимущественно поражающие органы дыхания (хлор, аммиак, диоксид серы, оксиды азота, фосген и др.).</a:t>
            </a:r>
            <a:endParaRPr lang="en-US" dirty="0" smtClean="0"/>
          </a:p>
          <a:p>
            <a:pPr marL="228600" indent="-228600">
              <a:lnSpc>
                <a:spcPct val="80000"/>
              </a:lnSpc>
              <a:defRPr/>
            </a:pPr>
            <a:r>
              <a:rPr lang="ru-RU" b="1" dirty="0" smtClean="0"/>
              <a:t>Ферменты микробного происхождения - органические вещества белковой природы, которые синтезируются в клетках и во много раз ускоряют протекающие в них реакции, не подвергаясь при этом химическим превращениям. Вещества, оказывающие подобное действие, существуют и в неживой природе и называются катализаторами. Ферменты (от лат. </a:t>
            </a:r>
            <a:r>
              <a:rPr lang="ru-RU" b="1" dirty="0" err="1" smtClean="0"/>
              <a:t>fermentum</a:t>
            </a:r>
            <a:r>
              <a:rPr lang="ru-RU" b="1" dirty="0" smtClean="0"/>
              <a:t> - брожение, закваска) иногда называют энзимами (от греч. </a:t>
            </a:r>
            <a:r>
              <a:rPr lang="ru-RU" b="1" dirty="0" err="1" smtClean="0"/>
              <a:t>en</a:t>
            </a:r>
            <a:r>
              <a:rPr lang="ru-RU" b="1" dirty="0" smtClean="0"/>
              <a:t> - внутри, </a:t>
            </a:r>
            <a:r>
              <a:rPr lang="ru-RU" b="1" dirty="0" err="1" smtClean="0"/>
              <a:t>zyme</a:t>
            </a:r>
            <a:r>
              <a:rPr lang="ru-RU" b="1" dirty="0" smtClean="0"/>
              <a:t> - закваска).</a:t>
            </a:r>
            <a:endParaRPr lang="ru-RU" dirty="0" smtClean="0"/>
          </a:p>
          <a:p>
            <a:pPr>
              <a:defRPr/>
            </a:pPr>
            <a:endParaRPr lang="ru-RU" dirty="0"/>
          </a:p>
        </p:txBody>
      </p:sp>
      <p:sp>
        <p:nvSpPr>
          <p:cNvPr id="73732" name="Номер слайда 3"/>
          <p:cNvSpPr>
            <a:spLocks noGrp="1"/>
          </p:cNvSpPr>
          <p:nvPr>
            <p:ph type="sldNum" sz="quarter" idx="5"/>
          </p:nvPr>
        </p:nvSpPr>
        <p:spPr>
          <a:noFill/>
        </p:spPr>
        <p:txBody>
          <a:bodyPr/>
          <a:lstStyle/>
          <a:p>
            <a:fld id="{2DCF4880-2A70-4693-9409-E13778664204}" type="slidenum">
              <a:rPr lang="ru-RU"/>
              <a:pPr/>
              <a:t>16</a:t>
            </a:fld>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Образ слайда 1"/>
          <p:cNvSpPr>
            <a:spLocks noGrp="1" noRot="1" noChangeAspect="1" noTextEdit="1"/>
          </p:cNvSpPr>
          <p:nvPr>
            <p:ph type="sldImg"/>
          </p:nvPr>
        </p:nvSpPr>
        <p:spPr>
          <a:ln/>
        </p:spPr>
      </p:sp>
      <p:sp>
        <p:nvSpPr>
          <p:cNvPr id="3" name="Заметки 2"/>
          <p:cNvSpPr>
            <a:spLocks noGrp="1"/>
          </p:cNvSpPr>
          <p:nvPr>
            <p:ph type="body" idx="1"/>
          </p:nvPr>
        </p:nvSpPr>
        <p:spPr/>
        <p:txBody>
          <a:bodyPr/>
          <a:lstStyle/>
          <a:p>
            <a:pPr>
              <a:defRPr/>
            </a:pPr>
            <a:r>
              <a:rPr lang="ru-RU" dirty="0" smtClean="0">
                <a:latin typeface="Arial" charset="0"/>
              </a:rPr>
              <a:t>II.   ПОРЯДОК ПРОВЕДЕНИЯ ИДЕНТИФИКАЦИИ ПОТЕНЦИАЛЬНО ВРЕДНЫХ И  (ИЛИ) ОПАСНЫ Х ФАКТОРОВ ПРОИЗВОДСТВЕННОЙ СРЕДЫ  И ТРУДОВОГО ПРОЦЕССА </a:t>
            </a:r>
          </a:p>
          <a:p>
            <a:pPr>
              <a:defRPr/>
            </a:pPr>
            <a:r>
              <a:rPr lang="ru-RU" dirty="0" smtClean="0">
                <a:latin typeface="Arial" charset="0"/>
              </a:rPr>
              <a:t>      3.  Идентификация      потенциально     вредных    и  (или)   опасных    факторов  </a:t>
            </a:r>
          </a:p>
          <a:p>
            <a:pPr>
              <a:defRPr/>
            </a:pPr>
            <a:r>
              <a:rPr lang="ru-RU" dirty="0" smtClean="0">
                <a:latin typeface="Arial" charset="0"/>
              </a:rPr>
              <a:t>производственной      среды    и   трудового    процесса    (далее   соответственно   -   </a:t>
            </a:r>
          </a:p>
          <a:p>
            <a:pPr>
              <a:defRPr/>
            </a:pPr>
            <a:r>
              <a:rPr lang="ru-RU" dirty="0" smtClean="0">
                <a:latin typeface="Arial" charset="0"/>
              </a:rPr>
              <a:t>идентификация,  вредные  и  (или)  опасные  факторы)  включает  в  себя  следующие  </a:t>
            </a:r>
          </a:p>
          <a:p>
            <a:pPr>
              <a:defRPr/>
            </a:pPr>
            <a:r>
              <a:rPr lang="ru-RU" dirty="0" smtClean="0">
                <a:latin typeface="Arial" charset="0"/>
              </a:rPr>
              <a:t>этапы: </a:t>
            </a:r>
          </a:p>
          <a:p>
            <a:pPr>
              <a:defRPr/>
            </a:pPr>
            <a:r>
              <a:rPr lang="ru-RU" dirty="0" smtClean="0">
                <a:latin typeface="Arial" charset="0"/>
              </a:rPr>
              <a:t>      выявление и описание на рабочих местах источников потенциально вредных и  </a:t>
            </a:r>
          </a:p>
          <a:p>
            <a:pPr>
              <a:defRPr/>
            </a:pPr>
            <a:r>
              <a:rPr lang="ru-RU" dirty="0" smtClean="0">
                <a:latin typeface="Arial" charset="0"/>
              </a:rPr>
              <a:t>(или) опасных факторов и, соответственно, самих факторов; </a:t>
            </a:r>
          </a:p>
          <a:p>
            <a:pPr>
              <a:defRPr/>
            </a:pPr>
            <a:r>
              <a:rPr lang="ru-RU" dirty="0" smtClean="0">
                <a:latin typeface="Arial" charset="0"/>
              </a:rPr>
              <a:t>      сопоставление   выявленных   на   рабочих   местах   вредных   и   (или)   опасных  </a:t>
            </a:r>
          </a:p>
          <a:p>
            <a:pPr>
              <a:defRPr/>
            </a:pPr>
            <a:r>
              <a:rPr lang="ru-RU" dirty="0" smtClean="0">
                <a:latin typeface="Arial" charset="0"/>
              </a:rPr>
              <a:t>факторов  с  вредными и  (или)  опасными  факторами,  указанными  в Классификаторе  </a:t>
            </a:r>
          </a:p>
          <a:p>
            <a:pPr>
              <a:defRPr/>
            </a:pPr>
            <a:r>
              <a:rPr lang="ru-RU" dirty="0" smtClean="0">
                <a:latin typeface="Arial" charset="0"/>
              </a:rPr>
              <a:t>вредных и  опасных факторов производственной среды и трудового процесса (далее  </a:t>
            </a:r>
          </a:p>
          <a:p>
            <a:pPr marL="171450" indent="-171450">
              <a:buFontTx/>
              <a:buChar char="-"/>
              <a:defRPr/>
            </a:pPr>
            <a:r>
              <a:rPr lang="ru-RU" dirty="0" smtClean="0">
                <a:latin typeface="Arial" charset="0"/>
              </a:rPr>
              <a:t>Классификатор) (приложение № 2 к настоящему приказу); </a:t>
            </a:r>
          </a:p>
          <a:p>
            <a:pPr marL="171450" indent="-171450">
              <a:buFontTx/>
              <a:buChar char="-"/>
              <a:defRPr/>
            </a:pPr>
            <a:r>
              <a:rPr lang="ru-RU" dirty="0" smtClean="0">
                <a:latin typeface="Arial" charset="0"/>
              </a:rPr>
              <a:t>принятие   решения   о   проведении   исследований   (испытаний)   и   измерений  </a:t>
            </a:r>
          </a:p>
          <a:p>
            <a:pPr>
              <a:defRPr/>
            </a:pPr>
            <a:r>
              <a:rPr lang="ru-RU" dirty="0" smtClean="0">
                <a:latin typeface="Arial" charset="0"/>
              </a:rPr>
              <a:t>идентифицированных вредных и (или) опасных факторов;  </a:t>
            </a:r>
          </a:p>
          <a:p>
            <a:pPr>
              <a:defRPr/>
            </a:pPr>
            <a:r>
              <a:rPr lang="ru-RU" dirty="0" smtClean="0">
                <a:latin typeface="Arial" charset="0"/>
              </a:rPr>
              <a:t>- оформление результатов идентификации. </a:t>
            </a:r>
          </a:p>
          <a:p>
            <a:pPr>
              <a:defRPr/>
            </a:pPr>
            <a:r>
              <a:rPr lang="ru-RU" dirty="0" smtClean="0">
                <a:latin typeface="Arial" charset="0"/>
              </a:rPr>
              <a:t>4.  Идентификация   осуществляется  экспертом        организации, проводящей </a:t>
            </a:r>
          </a:p>
          <a:p>
            <a:pPr>
              <a:defRPr/>
            </a:pPr>
            <a:r>
              <a:rPr lang="ru-RU" dirty="0" smtClean="0">
                <a:latin typeface="Arial" charset="0"/>
              </a:rPr>
              <a:t>специальную   оценку  условий  труда.   Результаты   идентификации утверждаются  </a:t>
            </a:r>
          </a:p>
          <a:p>
            <a:pPr>
              <a:defRPr/>
            </a:pPr>
            <a:r>
              <a:rPr lang="ru-RU" dirty="0" smtClean="0">
                <a:latin typeface="Arial" charset="0"/>
              </a:rPr>
              <a:t>комиссией по проведению специальной оценки условий труда. </a:t>
            </a:r>
          </a:p>
          <a:p>
            <a:pPr>
              <a:defRPr/>
            </a:pPr>
            <a:r>
              <a:rPr lang="ru-RU" dirty="0" smtClean="0">
                <a:latin typeface="Arial" charset="0"/>
              </a:rPr>
              <a:t>5.  Выявление   на   рабочих   местах   источников    вредных   и   (или)  опасных  </a:t>
            </a:r>
          </a:p>
          <a:p>
            <a:pPr>
              <a:defRPr/>
            </a:pPr>
            <a:r>
              <a:rPr lang="ru-RU" dirty="0" smtClean="0">
                <a:latin typeface="Arial" charset="0"/>
              </a:rPr>
              <a:t>факторов    и  самих   вредных   и   (или)  опасных   факторов    осуществляется  путем  </a:t>
            </a:r>
          </a:p>
          <a:p>
            <a:pPr>
              <a:defRPr/>
            </a:pPr>
            <a:r>
              <a:rPr lang="ru-RU" dirty="0" smtClean="0">
                <a:latin typeface="Arial" charset="0"/>
              </a:rPr>
              <a:t>изучения представляемых работодателем: </a:t>
            </a:r>
          </a:p>
          <a:p>
            <a:pPr>
              <a:defRPr/>
            </a:pPr>
            <a:r>
              <a:rPr lang="ru-RU" dirty="0" smtClean="0">
                <a:latin typeface="Arial" charset="0"/>
              </a:rPr>
              <a:t>-технической      (эксплуатационной)      документации       на    производственное  </a:t>
            </a:r>
          </a:p>
          <a:p>
            <a:pPr>
              <a:defRPr/>
            </a:pPr>
            <a:r>
              <a:rPr lang="ru-RU" dirty="0" smtClean="0">
                <a:latin typeface="Arial" charset="0"/>
              </a:rPr>
              <a:t>оборудование (машины, механизмы, инструменты и приспособления), используемое  </a:t>
            </a:r>
          </a:p>
          <a:p>
            <a:pPr>
              <a:defRPr/>
            </a:pPr>
            <a:r>
              <a:rPr lang="ru-RU" dirty="0" smtClean="0">
                <a:latin typeface="Arial" charset="0"/>
              </a:rPr>
              <a:t>на рабочих местах конкретных работников; </a:t>
            </a:r>
          </a:p>
          <a:p>
            <a:pPr>
              <a:defRPr/>
            </a:pPr>
            <a:r>
              <a:rPr lang="ru-RU" dirty="0" smtClean="0">
                <a:latin typeface="Arial" charset="0"/>
              </a:rPr>
              <a:t>-технологической документации, характеристик технологического процесса;  </a:t>
            </a:r>
          </a:p>
          <a:p>
            <a:pPr>
              <a:defRPr/>
            </a:pPr>
            <a:r>
              <a:rPr lang="ru-RU" dirty="0" smtClean="0">
                <a:latin typeface="Arial" charset="0"/>
              </a:rPr>
              <a:t>      проектов  строительства  и  (или)  реконструкции  производственных  объектов  </a:t>
            </a:r>
          </a:p>
          <a:p>
            <a:pPr>
              <a:defRPr/>
            </a:pPr>
            <a:r>
              <a:rPr lang="ru-RU" dirty="0" smtClean="0">
                <a:latin typeface="Arial" charset="0"/>
              </a:rPr>
              <a:t>(зданий, сооружений, производственных помещений); </a:t>
            </a:r>
          </a:p>
          <a:p>
            <a:pPr>
              <a:defRPr/>
            </a:pPr>
            <a:r>
              <a:rPr lang="ru-RU" dirty="0" smtClean="0">
                <a:latin typeface="Arial" charset="0"/>
              </a:rPr>
              <a:t>      характеристик  применяемых  в  производстве  веществ,  материалов,  сырья  (в  </a:t>
            </a:r>
          </a:p>
          <a:p>
            <a:pPr>
              <a:defRPr/>
            </a:pPr>
            <a:r>
              <a:rPr lang="ru-RU" dirty="0" smtClean="0">
                <a:latin typeface="Arial" charset="0"/>
              </a:rPr>
              <a:t>том    числе   установленных      по    результатам    токсикологической,      санитарно-  </a:t>
            </a:r>
          </a:p>
          <a:p>
            <a:pPr>
              <a:defRPr/>
            </a:pPr>
            <a:r>
              <a:rPr lang="ru-RU" dirty="0" smtClean="0">
                <a:latin typeface="Arial" charset="0"/>
              </a:rPr>
              <a:t>гигиенической и медико-биологической оценок); </a:t>
            </a:r>
          </a:p>
          <a:p>
            <a:pPr>
              <a:defRPr/>
            </a:pPr>
            <a:r>
              <a:rPr lang="ru-RU" dirty="0" smtClean="0">
                <a:latin typeface="Arial" charset="0"/>
              </a:rPr>
              <a:t>      деклараций о соответствии и (или) сертификатов соответствия производственного       оборудования, машин, механизмов, инструментов и приспособлений, технологических      процессов, веществ, материалов, сырья, установленным требованиям </a:t>
            </a:r>
          </a:p>
          <a:p>
            <a:pPr>
              <a:defRPr/>
            </a:pPr>
            <a:r>
              <a:rPr lang="ru-RU" dirty="0" smtClean="0">
                <a:latin typeface="Arial" charset="0"/>
              </a:rPr>
              <a:t>      результатов   ранее  проводившихся  исследований   (испытаний)   и   измерений  </a:t>
            </a:r>
          </a:p>
          <a:p>
            <a:pPr>
              <a:defRPr/>
            </a:pPr>
            <a:r>
              <a:rPr lang="ru-RU" dirty="0" smtClean="0">
                <a:latin typeface="Arial" charset="0"/>
              </a:rPr>
              <a:t>факторов. </a:t>
            </a:r>
          </a:p>
          <a:p>
            <a:pPr>
              <a:defRPr/>
            </a:pPr>
            <a:r>
              <a:rPr lang="ru-RU" dirty="0" smtClean="0">
                <a:latin typeface="Arial" charset="0"/>
              </a:rPr>
              <a:t>      Выявление на рабочих местах источников вредных и (или)  опасных факторов  </a:t>
            </a:r>
          </a:p>
          <a:p>
            <a:pPr>
              <a:defRPr/>
            </a:pPr>
            <a:r>
              <a:rPr lang="ru-RU" dirty="0" smtClean="0">
                <a:latin typeface="Arial" charset="0"/>
              </a:rPr>
              <a:t>и   самих   вредных   и   (или)   опасных   факторов   может   также   проводиться   путем  </a:t>
            </a:r>
          </a:p>
          <a:p>
            <a:pPr>
              <a:defRPr/>
            </a:pPr>
            <a:r>
              <a:rPr lang="ru-RU" dirty="0" smtClean="0">
                <a:latin typeface="Arial" charset="0"/>
              </a:rPr>
              <a:t>обследования     рабочих    мест   методом    осмотра    и  ознакомления     с  работами,  </a:t>
            </a:r>
          </a:p>
          <a:p>
            <a:pPr>
              <a:defRPr/>
            </a:pPr>
            <a:r>
              <a:rPr lang="ru-RU" dirty="0" smtClean="0">
                <a:latin typeface="Arial" charset="0"/>
              </a:rPr>
              <a:t>фактически  выполняемыми  работниками  в режиме  штатной работы,  а также  путем  </a:t>
            </a:r>
          </a:p>
          <a:p>
            <a:pPr>
              <a:defRPr/>
            </a:pPr>
            <a:r>
              <a:rPr lang="ru-RU" dirty="0" smtClean="0">
                <a:latin typeface="Arial" charset="0"/>
              </a:rPr>
              <a:t>опроса работников и (или) их непосредственных руководителей. </a:t>
            </a:r>
          </a:p>
          <a:p>
            <a:pPr>
              <a:defRPr/>
            </a:pPr>
            <a:r>
              <a:rPr lang="ru-RU" dirty="0" smtClean="0">
                <a:latin typeface="Arial" charset="0"/>
              </a:rPr>
              <a:t>      6.   Сопоставление   выявленных   на  рабочих   местах   факторов   с   факторами,  </a:t>
            </a:r>
          </a:p>
          <a:p>
            <a:pPr>
              <a:defRPr/>
            </a:pPr>
            <a:r>
              <a:rPr lang="ru-RU" dirty="0" smtClean="0">
                <a:latin typeface="Arial" charset="0"/>
              </a:rPr>
              <a:t>указанными     в  Классификаторе,     производится    путем    сравнения    наименований  </a:t>
            </a:r>
          </a:p>
          <a:p>
            <a:pPr>
              <a:defRPr/>
            </a:pPr>
            <a:r>
              <a:rPr lang="ru-RU" dirty="0" smtClean="0">
                <a:latin typeface="Arial" charset="0"/>
              </a:rPr>
              <a:t>выявленных      факторов    и  факторов,    указанных    в  соответствующих       разделах  </a:t>
            </a:r>
          </a:p>
          <a:p>
            <a:pPr>
              <a:defRPr/>
            </a:pPr>
            <a:r>
              <a:rPr lang="ru-RU" dirty="0" smtClean="0">
                <a:latin typeface="Arial" charset="0"/>
              </a:rPr>
              <a:t>Классификатора. </a:t>
            </a:r>
          </a:p>
          <a:p>
            <a:pPr>
              <a:defRPr/>
            </a:pPr>
            <a:r>
              <a:rPr lang="ru-RU" dirty="0" smtClean="0">
                <a:latin typeface="Arial" charset="0"/>
              </a:rPr>
              <a:t>      Сопоставление     выявленных     на   рабочих   местах   химических     факторов    с  </a:t>
            </a:r>
          </a:p>
          <a:p>
            <a:pPr>
              <a:defRPr/>
            </a:pPr>
            <a:r>
              <a:rPr lang="ru-RU" dirty="0" smtClean="0">
                <a:latin typeface="Arial" charset="0"/>
              </a:rPr>
              <a:t>химическими      факторами,   указанными     в  Классификаторе,     производится     путем  </a:t>
            </a:r>
          </a:p>
          <a:p>
            <a:pPr>
              <a:defRPr/>
            </a:pPr>
            <a:r>
              <a:rPr lang="ru-RU" dirty="0" smtClean="0">
                <a:latin typeface="Arial" charset="0"/>
              </a:rPr>
              <a:t>сопоставления     их  химических     названий   по   международным       классификациям,  </a:t>
            </a:r>
          </a:p>
          <a:p>
            <a:pPr>
              <a:defRPr/>
            </a:pPr>
            <a:r>
              <a:rPr lang="ru-RU" dirty="0" smtClean="0">
                <a:latin typeface="Arial" charset="0"/>
              </a:rPr>
              <a:t>синонимов,  торговых  названий,  идентификационных  номеров  по   САЗ   и  других  </a:t>
            </a:r>
          </a:p>
          <a:p>
            <a:pPr>
              <a:defRPr/>
            </a:pPr>
            <a:r>
              <a:rPr lang="ru-RU" dirty="0" smtClean="0">
                <a:latin typeface="Arial" charset="0"/>
              </a:rPr>
              <a:t>характеристик для идентификации химического вещества. На предприятиях для каждого производственного помещения и </a:t>
            </a:r>
            <a:r>
              <a:rPr lang="ru-RU" dirty="0" err="1" smtClean="0">
                <a:latin typeface="Arial" charset="0"/>
              </a:rPr>
              <a:t>промплощадок</a:t>
            </a:r>
            <a:r>
              <a:rPr lang="ru-RU" dirty="0" smtClean="0">
                <a:latin typeface="Arial" charset="0"/>
              </a:rPr>
              <a:t> с открытым размещением оборудования должен быть определен перечень веществ, которые могут выделяться в воздух рабочей зоны при ведении технологического процесса с учетом применяемого сырья,</a:t>
            </a:r>
            <a:r>
              <a:rPr lang="en-US" dirty="0" smtClean="0">
                <a:latin typeface="Arial" charset="0"/>
              </a:rPr>
              <a:t> </a:t>
            </a:r>
            <a:r>
              <a:rPr lang="ru-RU" dirty="0" smtClean="0">
                <a:latin typeface="Arial" charset="0"/>
              </a:rPr>
              <a:t>промежуточных и конечных продуктов реакции </a:t>
            </a:r>
          </a:p>
          <a:p>
            <a:pPr>
              <a:defRPr/>
            </a:pPr>
            <a:r>
              <a:rPr lang="ru-RU" dirty="0" smtClean="0">
                <a:latin typeface="Arial" charset="0"/>
              </a:rPr>
              <a:t> 7.   В   случае   совпадения  наименований   выявленных   факторов   и   факторов,  </a:t>
            </a:r>
          </a:p>
          <a:p>
            <a:pPr>
              <a:defRPr/>
            </a:pPr>
            <a:r>
              <a:rPr lang="ru-RU" dirty="0" smtClean="0">
                <a:latin typeface="Arial" charset="0"/>
              </a:rPr>
              <a:t>указанных   в   соответствующих   разделах   Классификатора,   выявленные   факторы  </a:t>
            </a:r>
          </a:p>
          <a:p>
            <a:pPr>
              <a:defRPr/>
            </a:pPr>
            <a:r>
              <a:rPr lang="ru-RU" dirty="0" smtClean="0">
                <a:latin typeface="Arial" charset="0"/>
              </a:rPr>
              <a:t>признаются идентифицированными вредными (опасными) факторами. </a:t>
            </a:r>
          </a:p>
          <a:p>
            <a:pPr>
              <a:defRPr/>
            </a:pPr>
            <a:r>
              <a:rPr lang="ru-RU" dirty="0" smtClean="0">
                <a:latin typeface="Arial" charset="0"/>
              </a:rPr>
              <a:t>      Все     идентифицированные         вредные      (опасные)     факторы      подлежат  </a:t>
            </a:r>
          </a:p>
          <a:p>
            <a:pPr>
              <a:defRPr/>
            </a:pPr>
            <a:r>
              <a:rPr lang="ru-RU" dirty="0" smtClean="0">
                <a:latin typeface="Arial" charset="0"/>
              </a:rPr>
              <a:t>исследованиям  (испытаниям)  и  измерениям  в  порядке,  установленном разделом  III  </a:t>
            </a:r>
          </a:p>
          <a:p>
            <a:pPr>
              <a:defRPr/>
            </a:pPr>
            <a:r>
              <a:rPr lang="ru-RU" dirty="0" smtClean="0">
                <a:latin typeface="Arial" charset="0"/>
              </a:rPr>
              <a:t>настоящей Методики. </a:t>
            </a:r>
          </a:p>
          <a:p>
            <a:pPr>
              <a:defRPr/>
            </a:pPr>
            <a:r>
              <a:rPr lang="ru-RU" dirty="0" smtClean="0">
                <a:latin typeface="Arial" charset="0"/>
              </a:rPr>
              <a:t>       8.  В  случае  несовпадения  наименований  выявленных  факторов  и  факторов,  </a:t>
            </a:r>
          </a:p>
          <a:p>
            <a:pPr>
              <a:defRPr/>
            </a:pPr>
            <a:r>
              <a:rPr lang="ru-RU" dirty="0" smtClean="0">
                <a:latin typeface="Arial" charset="0"/>
              </a:rPr>
              <a:t>указанных   в   соответствующих   разделах   Классификатора,       выявленные   факторы признаются-  не  идентифицированными.         Не   идентифицированными        признаются  </a:t>
            </a:r>
          </a:p>
          <a:p>
            <a:pPr>
              <a:defRPr/>
            </a:pPr>
            <a:r>
              <a:rPr lang="ru-RU" dirty="0" smtClean="0">
                <a:latin typeface="Arial" charset="0"/>
              </a:rPr>
              <a:t>факторы, не имеющие источников их возникновения в ходе осуществления штатных  </a:t>
            </a:r>
          </a:p>
          <a:p>
            <a:pPr>
              <a:defRPr/>
            </a:pPr>
            <a:r>
              <a:rPr lang="ru-RU" dirty="0" smtClean="0">
                <a:latin typeface="Arial" charset="0"/>
              </a:rPr>
              <a:t>производственных   (технологических)   процессов   и   (или)       штатной   деятельности  </a:t>
            </a:r>
          </a:p>
          <a:p>
            <a:pPr>
              <a:defRPr/>
            </a:pPr>
            <a:r>
              <a:rPr lang="ru-RU" dirty="0" smtClean="0">
                <a:latin typeface="Arial" charset="0"/>
              </a:rPr>
              <a:t>работодателя. </a:t>
            </a:r>
          </a:p>
          <a:p>
            <a:pPr>
              <a:defRPr/>
            </a:pPr>
            <a:r>
              <a:rPr lang="ru-RU" dirty="0" smtClean="0">
                <a:latin typeface="Arial" charset="0"/>
              </a:rPr>
              <a:t>       Условия    труда,   на    рабочем     месте,   при    которых      отсутствуют  </a:t>
            </a:r>
          </a:p>
          <a:p>
            <a:pPr>
              <a:defRPr/>
            </a:pPr>
            <a:r>
              <a:rPr lang="ru-RU" dirty="0" smtClean="0">
                <a:latin typeface="Arial" charset="0"/>
              </a:rPr>
              <a:t>идентифицированные   вредные  (опасные)  факторы, признаются  комиссией  по  </a:t>
            </a:r>
          </a:p>
          <a:p>
            <a:pPr>
              <a:defRPr/>
            </a:pPr>
            <a:r>
              <a:rPr lang="ru-RU" dirty="0" smtClean="0">
                <a:latin typeface="Arial" charset="0"/>
              </a:rPr>
              <a:t>проведению   специальной  оценки  условий  труда  допустимыми  условиями  труда,  </a:t>
            </a:r>
          </a:p>
          <a:p>
            <a:pPr>
              <a:defRPr/>
            </a:pPr>
            <a:r>
              <a:rPr lang="ru-RU" dirty="0" smtClean="0">
                <a:latin typeface="Arial" charset="0"/>
              </a:rPr>
              <a:t>оформляются результаты специальной оценки условий труда. </a:t>
            </a:r>
          </a:p>
          <a:p>
            <a:pPr>
              <a:defRPr/>
            </a:pPr>
            <a:r>
              <a:rPr lang="ru-RU" dirty="0" smtClean="0">
                <a:latin typeface="Arial" charset="0"/>
              </a:rPr>
              <a:t>       9. Результаты идентификации заносятся в Перечень рабочих мест, на которых  </a:t>
            </a:r>
          </a:p>
          <a:p>
            <a:pPr>
              <a:defRPr/>
            </a:pPr>
            <a:r>
              <a:rPr lang="ru-RU" dirty="0" smtClean="0">
                <a:latin typeface="Arial" charset="0"/>
              </a:rPr>
              <a:t>проводилась специальная оценка условий труда (форма  №3</a:t>
            </a:r>
            <a:r>
              <a:rPr lang="en-US" dirty="0" smtClean="0">
                <a:latin typeface="Arial" charset="0"/>
              </a:rPr>
              <a:t> </a:t>
            </a:r>
            <a:r>
              <a:rPr lang="ru-RU" dirty="0" smtClean="0">
                <a:latin typeface="Arial" charset="0"/>
              </a:rPr>
              <a:t>приложения  №3  к  </a:t>
            </a:r>
          </a:p>
          <a:p>
            <a:pPr>
              <a:defRPr/>
            </a:pPr>
            <a:r>
              <a:rPr lang="ru-RU" dirty="0" smtClean="0">
                <a:latin typeface="Arial" charset="0"/>
              </a:rPr>
              <a:t>настоящему приказу). </a:t>
            </a:r>
            <a:endParaRPr lang="en-US" dirty="0" smtClean="0">
              <a:latin typeface="Arial" charset="0"/>
            </a:endParaRPr>
          </a:p>
          <a:p>
            <a:pPr>
              <a:defRPr/>
            </a:pPr>
            <a:r>
              <a:rPr lang="ru-RU" dirty="0" smtClean="0"/>
              <a:t>Пояснения к добавленным определениям:</a:t>
            </a:r>
          </a:p>
          <a:p>
            <a:pPr>
              <a:defRPr/>
            </a:pPr>
            <a:r>
              <a:rPr lang="ru-RU" b="1" dirty="0" smtClean="0">
                <a:hlinkClick r:id="rId3" tooltip="Идентификация (промышленная безопасность) (страница отсутствует)"/>
              </a:rPr>
              <a:t>Идентификация</a:t>
            </a:r>
            <a:r>
              <a:rPr lang="ru-RU" dirty="0" smtClean="0"/>
              <a:t> в промышленной безопасности — установление тождественности опасных производственных объектов.</a:t>
            </a:r>
          </a:p>
          <a:p>
            <a:pPr>
              <a:defRPr/>
            </a:pPr>
            <a:r>
              <a:rPr lang="ru-RU" u="sng" dirty="0" smtClean="0">
                <a:solidFill>
                  <a:schemeClr val="accent3">
                    <a:lumMod val="60000"/>
                    <a:lumOff val="40000"/>
                  </a:schemeClr>
                </a:solidFill>
              </a:rPr>
              <a:t>Декларация</a:t>
            </a:r>
            <a:r>
              <a:rPr lang="ru-RU" dirty="0" smtClean="0"/>
              <a:t> (фр. </a:t>
            </a:r>
            <a:r>
              <a:rPr lang="en-US" dirty="0" smtClean="0"/>
              <a:t>declaration</a:t>
            </a:r>
            <a:r>
              <a:rPr lang="ru-RU" dirty="0" smtClean="0"/>
              <a:t> — заявление)</a:t>
            </a:r>
          </a:p>
          <a:p>
            <a:pPr>
              <a:defRPr/>
            </a:pPr>
            <a:r>
              <a:rPr lang="ru-RU" u="sng" dirty="0" smtClean="0">
                <a:solidFill>
                  <a:schemeClr val="accent3">
                    <a:lumMod val="60000"/>
                    <a:lumOff val="40000"/>
                  </a:schemeClr>
                </a:solidFill>
              </a:rPr>
              <a:t>Лицензия</a:t>
            </a:r>
            <a:r>
              <a:rPr lang="ru-RU" dirty="0" smtClean="0"/>
              <a:t> (от лат. </a:t>
            </a:r>
            <a:r>
              <a:rPr lang="en-US" dirty="0" smtClean="0"/>
              <a:t>li</a:t>
            </a:r>
            <a:r>
              <a:rPr lang="ru-RU" dirty="0" smtClean="0"/>
              <a:t>с</a:t>
            </a:r>
            <a:r>
              <a:rPr lang="en-US" dirty="0" err="1" smtClean="0"/>
              <a:t>entia</a:t>
            </a:r>
            <a:r>
              <a:rPr lang="ru-RU" dirty="0" smtClean="0"/>
              <a:t> — право, разрешение)</a:t>
            </a:r>
          </a:p>
          <a:p>
            <a:pPr>
              <a:defRPr/>
            </a:pPr>
            <a:endParaRPr lang="ru-RU" dirty="0" smtClean="0">
              <a:latin typeface="Arial" charset="0"/>
            </a:endParaRPr>
          </a:p>
          <a:p>
            <a:pPr>
              <a:defRPr/>
            </a:pPr>
            <a:endParaRPr lang="ru-RU" dirty="0" smtClean="0">
              <a:latin typeface="Arial" charset="0"/>
            </a:endParaRPr>
          </a:p>
          <a:p>
            <a:pPr>
              <a:defRPr/>
            </a:pPr>
            <a:endParaRPr lang="ru-RU" dirty="0"/>
          </a:p>
        </p:txBody>
      </p:sp>
      <p:sp>
        <p:nvSpPr>
          <p:cNvPr id="53252" name="Номер слайда 3"/>
          <p:cNvSpPr>
            <a:spLocks noGrp="1"/>
          </p:cNvSpPr>
          <p:nvPr>
            <p:ph type="sldNum" sz="quarter" idx="5"/>
          </p:nvPr>
        </p:nvSpPr>
        <p:spPr>
          <a:noFill/>
        </p:spPr>
        <p:txBody>
          <a:bodyPr/>
          <a:lstStyle/>
          <a:p>
            <a:fld id="{C3550518-C9DF-4630-99CA-F24C3F114267}" type="slidenum">
              <a:rPr lang="ru-RU" altLang="ru-RU"/>
              <a:pPr/>
              <a:t>18</a:t>
            </a:fld>
            <a:endParaRPr lang="ru-RU" alt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Образ слайда 1"/>
          <p:cNvSpPr>
            <a:spLocks noGrp="1" noRot="1" noChangeAspect="1" noTextEdit="1"/>
          </p:cNvSpPr>
          <p:nvPr>
            <p:ph type="sldImg"/>
          </p:nvPr>
        </p:nvSpPr>
        <p:spPr>
          <a:ln/>
        </p:spPr>
      </p:sp>
      <p:sp>
        <p:nvSpPr>
          <p:cNvPr id="74755" name="Заметки 2"/>
          <p:cNvSpPr>
            <a:spLocks noGrp="1"/>
          </p:cNvSpPr>
          <p:nvPr>
            <p:ph type="body" idx="1"/>
          </p:nvPr>
        </p:nvSpPr>
        <p:spPr>
          <a:noFill/>
          <a:ln/>
        </p:spPr>
        <p:txBody>
          <a:bodyPr/>
          <a:lstStyle/>
          <a:p>
            <a:pPr>
              <a:lnSpc>
                <a:spcPct val="90000"/>
              </a:lnSpc>
            </a:pPr>
            <a:r>
              <a:rPr lang="ru-RU" altLang="ru-RU" smtClean="0"/>
              <a:t>По видам экономической деятельности наибольший удельный вес пневмокониоза (силикоза), вызванного пылью содержащей кремний, в 2008 году был зарегистрирован на предприятиях:</a:t>
            </a:r>
          </a:p>
          <a:p>
            <a:pPr>
              <a:lnSpc>
                <a:spcPct val="90000"/>
              </a:lnSpc>
            </a:pPr>
            <a:r>
              <a:rPr lang="ru-RU" altLang="ru-RU" smtClean="0"/>
              <a:t>– обрабатывающих производств – </a:t>
            </a:r>
            <a:r>
              <a:rPr lang="ru-RU" altLang="ru-RU" b="1" smtClean="0"/>
              <a:t>68,54 %</a:t>
            </a:r>
            <a:r>
              <a:rPr lang="ru-RU" altLang="ru-RU" smtClean="0"/>
              <a:t> (в 2007 году – </a:t>
            </a:r>
            <a:r>
              <a:rPr lang="ru-RU" altLang="ru-RU" b="1" smtClean="0"/>
              <a:t>66,27 %</a:t>
            </a:r>
            <a:r>
              <a:rPr lang="ru-RU" altLang="ru-RU" smtClean="0"/>
              <a:t>) (из них на предприятиях металлургического производства и производства металлических изделий – </a:t>
            </a:r>
            <a:r>
              <a:rPr lang="ru-RU" altLang="ru-RU" b="1" smtClean="0"/>
              <a:t>45,91 %</a:t>
            </a:r>
            <a:r>
              <a:rPr lang="ru-RU" altLang="ru-RU" smtClean="0"/>
              <a:t> (</a:t>
            </a:r>
            <a:r>
              <a:rPr lang="ru-RU" altLang="ru-RU" b="1" smtClean="0"/>
              <a:t>38,35 %</a:t>
            </a:r>
            <a:r>
              <a:rPr lang="ru-RU" altLang="ru-RU" smtClean="0"/>
              <a:t>), производства машин и оборудования – </a:t>
            </a:r>
            <a:r>
              <a:rPr lang="ru-RU" altLang="ru-RU" b="1" smtClean="0"/>
              <a:t>36, 06 %</a:t>
            </a:r>
            <a:r>
              <a:rPr lang="ru-RU" altLang="ru-RU" smtClean="0"/>
              <a:t> (</a:t>
            </a:r>
            <a:r>
              <a:rPr lang="ru-RU" altLang="ru-RU" b="1" smtClean="0"/>
              <a:t>36,56 %</a:t>
            </a:r>
            <a:r>
              <a:rPr lang="ru-RU" altLang="ru-RU" smtClean="0"/>
              <a:t>));</a:t>
            </a:r>
          </a:p>
          <a:p>
            <a:pPr>
              <a:lnSpc>
                <a:spcPct val="90000"/>
              </a:lnSpc>
            </a:pPr>
            <a:r>
              <a:rPr lang="ru-RU" altLang="ru-RU" smtClean="0"/>
              <a:t>– на предприятиях по добыче полезных ископаемых – </a:t>
            </a:r>
            <a:r>
              <a:rPr lang="ru-RU" altLang="ru-RU" b="1" smtClean="0"/>
              <a:t>28,06 %</a:t>
            </a:r>
            <a:r>
              <a:rPr lang="ru-RU" altLang="ru-RU" smtClean="0"/>
              <a:t> (</a:t>
            </a:r>
            <a:r>
              <a:rPr lang="ru-RU" altLang="ru-RU" b="1" smtClean="0"/>
              <a:t>31,83 %</a:t>
            </a:r>
            <a:r>
              <a:rPr lang="ru-RU" altLang="ru-RU" smtClean="0"/>
              <a:t>) (из них на предприятиях по добыче полезных ископаемых, кроме топливно-энергетических – </a:t>
            </a:r>
            <a:r>
              <a:rPr lang="ru-RU" altLang="ru-RU" b="1" smtClean="0"/>
              <a:t>63 %</a:t>
            </a:r>
            <a:r>
              <a:rPr lang="ru-RU" altLang="ru-RU" smtClean="0"/>
              <a:t> (</a:t>
            </a:r>
            <a:r>
              <a:rPr lang="ru-RU" altLang="ru-RU" b="1" smtClean="0"/>
              <a:t>61, 94 %</a:t>
            </a:r>
            <a:r>
              <a:rPr lang="ru-RU" altLang="ru-RU" smtClean="0"/>
              <a:t>), на предприятиях по добыче топливно-энергетических полезных ископаемых – </a:t>
            </a:r>
            <a:r>
              <a:rPr lang="ru-RU" altLang="ru-RU" b="1" smtClean="0"/>
              <a:t>37 %</a:t>
            </a:r>
            <a:r>
              <a:rPr lang="ru-RU" altLang="ru-RU" smtClean="0"/>
              <a:t> (</a:t>
            </a:r>
            <a:r>
              <a:rPr lang="ru-RU" altLang="ru-RU" b="1" smtClean="0"/>
              <a:t>38,06 %</a:t>
            </a:r>
            <a:r>
              <a:rPr lang="ru-RU" altLang="ru-RU" smtClean="0"/>
              <a:t>)). </a:t>
            </a:r>
          </a:p>
          <a:p>
            <a:pPr>
              <a:lnSpc>
                <a:spcPct val="90000"/>
              </a:lnSpc>
            </a:pPr>
            <a:r>
              <a:rPr lang="ru-RU" altLang="ru-RU" smtClean="0"/>
              <a:t>Наибольший удельный вес пневмокониоза (силикоза) в 2008 году отмечался у представителей таких профессий, как слесарь-ремонтник –                </a:t>
            </a:r>
            <a:r>
              <a:rPr lang="ru-RU" altLang="ru-RU" b="1" smtClean="0"/>
              <a:t>10,39 %</a:t>
            </a:r>
            <a:r>
              <a:rPr lang="ru-RU" altLang="ru-RU" smtClean="0"/>
              <a:t>, обрубщик – </a:t>
            </a:r>
            <a:r>
              <a:rPr lang="ru-RU" altLang="ru-RU" b="1" smtClean="0"/>
              <a:t>5,89 %</a:t>
            </a:r>
            <a:r>
              <a:rPr lang="ru-RU" altLang="ru-RU" smtClean="0"/>
              <a:t>, проходчик – </a:t>
            </a:r>
            <a:r>
              <a:rPr lang="ru-RU" altLang="ru-RU" b="1" smtClean="0"/>
              <a:t>5,06 %</a:t>
            </a:r>
            <a:r>
              <a:rPr lang="ru-RU" altLang="ru-RU" smtClean="0"/>
              <a:t>, машинист крана (крановщик) – </a:t>
            </a:r>
            <a:r>
              <a:rPr lang="ru-RU" altLang="ru-RU" b="1" smtClean="0"/>
              <a:t>4,49 %</a:t>
            </a:r>
            <a:r>
              <a:rPr lang="ru-RU" altLang="ru-RU" smtClean="0"/>
              <a:t> и ряде других [4].</a:t>
            </a:r>
          </a:p>
          <a:p>
            <a:pPr>
              <a:lnSpc>
                <a:spcPct val="90000"/>
              </a:lnSpc>
            </a:pPr>
            <a:r>
              <a:rPr lang="ru-RU" altLang="ru-RU" smtClean="0"/>
              <a:t>Удельный вес хронического пылевого бронхита по данным Роспотребнадзора в 2008 году преобладал на предприятиях:</a:t>
            </a:r>
          </a:p>
          <a:p>
            <a:pPr>
              <a:lnSpc>
                <a:spcPct val="90000"/>
              </a:lnSpc>
            </a:pPr>
            <a:r>
              <a:rPr lang="ru-RU" altLang="ru-RU" smtClean="0"/>
              <a:t>– обрабатывающих производств – </a:t>
            </a:r>
            <a:r>
              <a:rPr lang="ru-RU" altLang="ru-RU" b="1" smtClean="0"/>
              <a:t>48, 81 %</a:t>
            </a:r>
            <a:r>
              <a:rPr lang="ru-RU" altLang="ru-RU" smtClean="0"/>
              <a:t> (в 2007 году – </a:t>
            </a:r>
            <a:r>
              <a:rPr lang="ru-RU" altLang="ru-RU" b="1" smtClean="0"/>
              <a:t>50, 81 %</a:t>
            </a:r>
            <a:r>
              <a:rPr lang="ru-RU" altLang="ru-RU" smtClean="0"/>
              <a:t>) (из них на предприятиях металлургического производстваи производства металлических изделий – </a:t>
            </a:r>
            <a:r>
              <a:rPr lang="ru-RU" altLang="ru-RU" b="1" smtClean="0"/>
              <a:t>55,94 %</a:t>
            </a:r>
            <a:r>
              <a:rPr lang="ru-RU" altLang="ru-RU" smtClean="0"/>
              <a:t> (</a:t>
            </a:r>
            <a:r>
              <a:rPr lang="ru-RU" altLang="ru-RU" b="1" smtClean="0"/>
              <a:t>58,60 %</a:t>
            </a:r>
            <a:r>
              <a:rPr lang="ru-RU" altLang="ru-RU" smtClean="0"/>
              <a:t>), транспортных средств и оборудования – </a:t>
            </a:r>
            <a:r>
              <a:rPr lang="ru-RU" altLang="ru-RU" b="1" smtClean="0"/>
              <a:t>21,68 %</a:t>
            </a:r>
            <a:r>
              <a:rPr lang="ru-RU" altLang="ru-RU" smtClean="0"/>
              <a:t> (</a:t>
            </a:r>
            <a:r>
              <a:rPr lang="ru-RU" altLang="ru-RU" b="1" smtClean="0"/>
              <a:t>15,29 %</a:t>
            </a:r>
            <a:r>
              <a:rPr lang="ru-RU" altLang="ru-RU" smtClean="0"/>
              <a:t>));</a:t>
            </a:r>
          </a:p>
          <a:p>
            <a:pPr>
              <a:lnSpc>
                <a:spcPct val="90000"/>
              </a:lnSpc>
            </a:pPr>
            <a:r>
              <a:rPr lang="ru-RU" altLang="ru-RU" smtClean="0"/>
              <a:t>– на предприятиях по добыче полезных ископаемых – </a:t>
            </a:r>
            <a:r>
              <a:rPr lang="ru-RU" altLang="ru-RU" b="1" smtClean="0"/>
              <a:t>45,05 %</a:t>
            </a:r>
            <a:r>
              <a:rPr lang="ru-RU" altLang="ru-RU" smtClean="0"/>
              <a:t> (</a:t>
            </a:r>
            <a:r>
              <a:rPr lang="ru-RU" altLang="ru-RU" b="1" smtClean="0"/>
              <a:t>42,72 %</a:t>
            </a:r>
            <a:r>
              <a:rPr lang="ru-RU" altLang="ru-RU" smtClean="0"/>
              <a:t>) (из них на предприятиях по добыче топливно-энергетических полезных ископаемых – </a:t>
            </a:r>
            <a:r>
              <a:rPr lang="ru-RU" altLang="ru-RU" b="1" smtClean="0"/>
              <a:t>75,76 %</a:t>
            </a:r>
            <a:r>
              <a:rPr lang="ru-RU" altLang="ru-RU" smtClean="0"/>
              <a:t> (</a:t>
            </a:r>
            <a:r>
              <a:rPr lang="ru-RU" altLang="ru-RU" b="1" smtClean="0"/>
              <a:t>78, 03 %</a:t>
            </a:r>
            <a:r>
              <a:rPr lang="ru-RU" altLang="ru-RU" smtClean="0"/>
              <a:t>)).</a:t>
            </a:r>
          </a:p>
          <a:p>
            <a:pPr>
              <a:lnSpc>
                <a:spcPct val="90000"/>
              </a:lnSpc>
            </a:pPr>
            <a:r>
              <a:rPr lang="ru-RU" altLang="ru-RU" smtClean="0"/>
              <a:t>Наибольший удельный вес хронического пылевого бронхита был зарегистрирован у представителей таких профессий, как проходчик – </a:t>
            </a:r>
            <a:r>
              <a:rPr lang="ru-RU" altLang="ru-RU" b="1" smtClean="0"/>
              <a:t>9,21 %</a:t>
            </a:r>
            <a:r>
              <a:rPr lang="ru-RU" altLang="ru-RU" smtClean="0"/>
              <a:t>, горнорабочий очистного забоя – </a:t>
            </a:r>
            <a:r>
              <a:rPr lang="ru-RU" altLang="ru-RU" b="1" smtClean="0"/>
              <a:t>6,48 %</a:t>
            </a:r>
            <a:r>
              <a:rPr lang="ru-RU" altLang="ru-RU" smtClean="0"/>
              <a:t>, слесарь-ремонтник – </a:t>
            </a:r>
            <a:r>
              <a:rPr lang="ru-RU" altLang="ru-RU" b="1" smtClean="0"/>
              <a:t>5,12 %</a:t>
            </a:r>
            <a:r>
              <a:rPr lang="ru-RU" altLang="ru-RU" smtClean="0"/>
              <a:t> и ряде других [4].</a:t>
            </a:r>
          </a:p>
          <a:p>
            <a:pPr>
              <a:lnSpc>
                <a:spcPct val="90000"/>
              </a:lnSpc>
            </a:pPr>
            <a:endParaRPr lang="ru-RU" altLang="ru-RU" smtClean="0"/>
          </a:p>
          <a:p>
            <a:pPr>
              <a:lnSpc>
                <a:spcPct val="90000"/>
              </a:lnSpc>
            </a:pPr>
            <a:endParaRPr lang="ru-RU" altLang="ru-RU" smtClean="0"/>
          </a:p>
          <a:p>
            <a:endParaRPr lang="ru-RU" altLang="ru-RU" smtClean="0"/>
          </a:p>
        </p:txBody>
      </p:sp>
      <p:sp>
        <p:nvSpPr>
          <p:cNvPr id="74756" name="Номер слайда 3"/>
          <p:cNvSpPr>
            <a:spLocks noGrp="1"/>
          </p:cNvSpPr>
          <p:nvPr>
            <p:ph type="sldNum" sz="quarter" idx="5"/>
          </p:nvPr>
        </p:nvSpPr>
        <p:spPr>
          <a:noFill/>
        </p:spPr>
        <p:txBody>
          <a:bodyPr/>
          <a:lstStyle/>
          <a:p>
            <a:fld id="{D94B957A-7E52-43D9-A79F-509BF62F20BE}" type="slidenum">
              <a:rPr lang="ru-RU" altLang="ru-RU"/>
              <a:pPr/>
              <a:t>19</a:t>
            </a:fld>
            <a:endParaRPr lang="ru-RU" alt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Образ слайда 1"/>
          <p:cNvSpPr>
            <a:spLocks noGrp="1" noRot="1" noChangeAspect="1" noTextEdit="1"/>
          </p:cNvSpPr>
          <p:nvPr>
            <p:ph type="sldImg"/>
          </p:nvPr>
        </p:nvSpPr>
        <p:spPr>
          <a:ln/>
        </p:spPr>
      </p:sp>
      <p:sp>
        <p:nvSpPr>
          <p:cNvPr id="76803" name="Заметки 2"/>
          <p:cNvSpPr>
            <a:spLocks noGrp="1"/>
          </p:cNvSpPr>
          <p:nvPr>
            <p:ph type="body" idx="1"/>
          </p:nvPr>
        </p:nvSpPr>
        <p:spPr>
          <a:noFill/>
          <a:ln/>
        </p:spPr>
        <p:txBody>
          <a:bodyPr/>
          <a:lstStyle/>
          <a:p>
            <a:pPr eaLnBrk="1" hangingPunct="1">
              <a:spcBef>
                <a:spcPct val="0"/>
              </a:spcBef>
            </a:pPr>
            <a:endParaRPr lang="ru-RU" altLang="ru-RU" smtClean="0"/>
          </a:p>
        </p:txBody>
      </p:sp>
      <p:sp>
        <p:nvSpPr>
          <p:cNvPr id="76804" name="Номер слайда 3"/>
          <p:cNvSpPr>
            <a:spLocks noGrp="1"/>
          </p:cNvSpPr>
          <p:nvPr>
            <p:ph type="sldNum" sz="quarter" idx="5"/>
          </p:nvPr>
        </p:nvSpPr>
        <p:spPr>
          <a:noFill/>
        </p:spPr>
        <p:txBody>
          <a:bodyPr/>
          <a:lstStyle/>
          <a:p>
            <a:fld id="{B93941E4-814E-4E22-9BA1-BDC157EC6C5E}" type="slidenum">
              <a:rPr lang="ru-RU" altLang="ru-RU">
                <a:latin typeface="Calibri" pitchFamily="34" charset="0"/>
                <a:cs typeface="Arial" pitchFamily="34" charset="0"/>
              </a:rPr>
              <a:pPr/>
              <a:t>21</a:t>
            </a:fld>
            <a:endParaRPr lang="ru-RU" altLang="ru-RU">
              <a:latin typeface="Calibri" pitchFamily="34" charset="0"/>
              <a:cs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803740B2-8FB8-4431-8D8E-F70CD0142863}" type="datetimeFigureOut">
              <a:rPr lang="ru-RU" smtClean="0"/>
              <a:pPr/>
              <a:t>30.10.2015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08F7E54-E966-412A-A626-2D90068FB05F}"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03740B2-8FB8-4431-8D8E-F70CD0142863}" type="datetimeFigureOut">
              <a:rPr lang="ru-RU" smtClean="0"/>
              <a:pPr/>
              <a:t>30.10.2015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08F7E54-E966-412A-A626-2D90068FB05F}"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03740B2-8FB8-4431-8D8E-F70CD0142863}" type="datetimeFigureOut">
              <a:rPr lang="ru-RU" smtClean="0"/>
              <a:pPr/>
              <a:t>30.10.2015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08F7E54-E966-412A-A626-2D90068FB05F}"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03740B2-8FB8-4431-8D8E-F70CD0142863}" type="datetimeFigureOut">
              <a:rPr lang="ru-RU" smtClean="0"/>
              <a:pPr/>
              <a:t>30.10.2015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08F7E54-E966-412A-A626-2D90068FB05F}"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803740B2-8FB8-4431-8D8E-F70CD0142863}" type="datetimeFigureOut">
              <a:rPr lang="ru-RU" smtClean="0"/>
              <a:pPr/>
              <a:t>30.10.2015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08F7E54-E966-412A-A626-2D90068FB05F}"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803740B2-8FB8-4431-8D8E-F70CD0142863}" type="datetimeFigureOut">
              <a:rPr lang="ru-RU" smtClean="0"/>
              <a:pPr/>
              <a:t>30.10.2015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08F7E54-E966-412A-A626-2D90068FB05F}"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803740B2-8FB8-4431-8D8E-F70CD0142863}" type="datetimeFigureOut">
              <a:rPr lang="ru-RU" smtClean="0"/>
              <a:pPr/>
              <a:t>30.10.2015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F08F7E54-E966-412A-A626-2D90068FB05F}"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803740B2-8FB8-4431-8D8E-F70CD0142863}" type="datetimeFigureOut">
              <a:rPr lang="ru-RU" smtClean="0"/>
              <a:pPr/>
              <a:t>30.10.2015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F08F7E54-E966-412A-A626-2D90068FB05F}"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803740B2-8FB8-4431-8D8E-F70CD0142863}" type="datetimeFigureOut">
              <a:rPr lang="ru-RU" smtClean="0"/>
              <a:pPr/>
              <a:t>30.10.2015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F08F7E54-E966-412A-A626-2D90068FB05F}"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803740B2-8FB8-4431-8D8E-F70CD0142863}" type="datetimeFigureOut">
              <a:rPr lang="ru-RU" smtClean="0"/>
              <a:pPr/>
              <a:t>30.10.2015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08F7E54-E966-412A-A626-2D90068FB05F}"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803740B2-8FB8-4431-8D8E-F70CD0142863}" type="datetimeFigureOut">
              <a:rPr lang="ru-RU" smtClean="0"/>
              <a:pPr/>
              <a:t>30.10.2015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08F7E54-E966-412A-A626-2D90068FB05F}"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3740B2-8FB8-4431-8D8E-F70CD0142863}" type="datetimeFigureOut">
              <a:rPr lang="ru-RU" smtClean="0"/>
              <a:pPr/>
              <a:t>30.10.2015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8F7E54-E966-412A-A626-2D90068FB05F}"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3.jpeg"/><Relationship Id="rId7" Type="http://schemas.openxmlformats.org/officeDocument/2006/relationships/diagramColors" Target="../diagrams/colors1.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smtClean="0"/>
              <a:t>Защита от пыли</a:t>
            </a:r>
            <a:endParaRPr lang="ru-RU" dirty="0"/>
          </a:p>
        </p:txBody>
      </p:sp>
      <p:sp>
        <p:nvSpPr>
          <p:cNvPr id="3" name="Подзаголовок 2"/>
          <p:cNvSpPr>
            <a:spLocks noGrp="1"/>
          </p:cNvSpPr>
          <p:nvPr>
            <p:ph type="subTitle" idx="1"/>
          </p:nvPr>
        </p:nvSpPr>
        <p:spPr/>
        <p:txBody>
          <a:bodyPr/>
          <a:lstStyle/>
          <a:p>
            <a:r>
              <a:rPr lang="ru-RU" dirty="0" smtClean="0"/>
              <a:t>4 лекция</a:t>
            </a:r>
            <a:endParaRPr lang="ru-RU"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idx="1"/>
          </p:nvPr>
        </p:nvSpPr>
        <p:spPr>
          <a:xfrm>
            <a:off x="539552" y="260648"/>
            <a:ext cx="8229600" cy="6597352"/>
          </a:xfrm>
        </p:spPr>
        <p:txBody>
          <a:bodyPr>
            <a:normAutofit fontScale="92500" lnSpcReduction="10000"/>
          </a:bodyPr>
          <a:lstStyle/>
          <a:p>
            <a:pPr marL="88900" indent="0" eaLnBrk="1" hangingPunct="1">
              <a:buFontTx/>
              <a:buNone/>
            </a:pPr>
            <a:r>
              <a:rPr lang="ru-RU" altLang="ru-RU" dirty="0" smtClean="0">
                <a:solidFill>
                  <a:schemeClr val="tx2"/>
                </a:solidFill>
              </a:rPr>
              <a:t>Аэрозоли преимущественно </a:t>
            </a:r>
            <a:br>
              <a:rPr lang="ru-RU" altLang="ru-RU" dirty="0" smtClean="0">
                <a:solidFill>
                  <a:schemeClr val="tx2"/>
                </a:solidFill>
              </a:rPr>
            </a:br>
            <a:r>
              <a:rPr lang="ru-RU" altLang="ru-RU" dirty="0" err="1" smtClean="0">
                <a:solidFill>
                  <a:schemeClr val="tx2"/>
                </a:solidFill>
              </a:rPr>
              <a:t>фиброгеного</a:t>
            </a:r>
            <a:r>
              <a:rPr lang="ru-RU" altLang="ru-RU" dirty="0" smtClean="0">
                <a:solidFill>
                  <a:schemeClr val="tx2"/>
                </a:solidFill>
              </a:rPr>
              <a:t> действия</a:t>
            </a:r>
            <a:r>
              <a:rPr lang="en-US" altLang="ru-RU" dirty="0" smtClean="0">
                <a:solidFill>
                  <a:schemeClr val="tx2"/>
                </a:solidFill>
              </a:rPr>
              <a:t> </a:t>
            </a:r>
            <a:endParaRPr lang="ru-RU" altLang="ru-RU" dirty="0" smtClean="0">
              <a:solidFill>
                <a:schemeClr val="tx2"/>
              </a:solidFill>
            </a:endParaRPr>
          </a:p>
          <a:p>
            <a:pPr marL="88900" indent="0" eaLnBrk="1" hangingPunct="1">
              <a:buFontTx/>
              <a:buNone/>
            </a:pPr>
            <a:r>
              <a:rPr lang="ru-RU" altLang="ru-RU" dirty="0" smtClean="0">
                <a:solidFill>
                  <a:schemeClr val="tx2"/>
                </a:solidFill>
              </a:rPr>
              <a:t>(пыли) </a:t>
            </a:r>
            <a:r>
              <a:rPr lang="en-US" altLang="ru-RU" dirty="0" smtClean="0">
                <a:solidFill>
                  <a:schemeClr val="tx2"/>
                </a:solidFill>
              </a:rPr>
              <a:t>– </a:t>
            </a:r>
            <a:r>
              <a:rPr lang="ru-RU" altLang="ru-RU" u="sng" dirty="0" smtClean="0">
                <a:solidFill>
                  <a:schemeClr val="tx2"/>
                </a:solidFill>
              </a:rPr>
              <a:t>физический фактор</a:t>
            </a:r>
            <a:r>
              <a:rPr lang="ru-RU" altLang="ru-RU" u="sng" dirty="0" smtClean="0"/>
              <a:t> </a:t>
            </a:r>
          </a:p>
          <a:p>
            <a:pPr marL="88900" indent="0" algn="just" eaLnBrk="1" hangingPunct="1">
              <a:buFontTx/>
              <a:buNone/>
            </a:pPr>
            <a:endParaRPr lang="ru-RU" altLang="ru-RU" sz="2000" dirty="0" smtClean="0">
              <a:solidFill>
                <a:srgbClr val="000000"/>
              </a:solidFill>
            </a:endParaRPr>
          </a:p>
          <a:p>
            <a:pPr marL="88900" indent="0" algn="just" eaLnBrk="1" hangingPunct="1">
              <a:buFontTx/>
              <a:buNone/>
            </a:pPr>
            <a:r>
              <a:rPr lang="ru-RU" altLang="ru-RU" sz="2000" dirty="0" smtClean="0">
                <a:solidFill>
                  <a:srgbClr val="000000"/>
                </a:solidFill>
              </a:rPr>
              <a:t>это те же </a:t>
            </a:r>
            <a:r>
              <a:rPr lang="ru-RU" altLang="ru-RU" sz="2000" dirty="0" smtClean="0">
                <a:solidFill>
                  <a:srgbClr val="000000"/>
                </a:solidFill>
              </a:rPr>
              <a:t>химические вещества, встречающиеся в </a:t>
            </a:r>
            <a:r>
              <a:rPr lang="ru-RU" altLang="ru-RU" sz="2000" dirty="0" smtClean="0">
                <a:solidFill>
                  <a:srgbClr val="000000"/>
                </a:solidFill>
              </a:rPr>
              <a:t>природе или получаемые химическим синтезом, но для их контроля используется метод весового (гравиметрического) анализа</a:t>
            </a:r>
          </a:p>
          <a:p>
            <a:r>
              <a:rPr lang="ru-RU" altLang="ru-RU" sz="2000" dirty="0" smtClean="0"/>
              <a:t>Объединены они в одну группу потому, что все они обладают вредным воздействием на органы дыхания.</a:t>
            </a:r>
          </a:p>
          <a:p>
            <a:r>
              <a:rPr lang="ru-RU" altLang="ru-RU" sz="2000" b="1" dirty="0" smtClean="0"/>
              <a:t>Аэрозоль</a:t>
            </a:r>
            <a:r>
              <a:rPr lang="ru-RU" altLang="ru-RU" sz="2000" dirty="0" smtClean="0"/>
              <a:t> (от </a:t>
            </a:r>
            <a:r>
              <a:rPr lang="ru-RU" altLang="ru-RU" sz="2000" i="1" dirty="0" err="1" smtClean="0"/>
              <a:t>аэро</a:t>
            </a:r>
            <a:r>
              <a:rPr lang="ru-RU" altLang="ru-RU" sz="2000" dirty="0" smtClean="0"/>
              <a:t> и </a:t>
            </a:r>
            <a:r>
              <a:rPr lang="en-US" altLang="ru-RU" sz="2000" i="1" dirty="0" smtClean="0"/>
              <a:t>Sol</a:t>
            </a:r>
            <a:r>
              <a:rPr lang="ru-RU" altLang="ru-RU" sz="2000" dirty="0" smtClean="0"/>
              <a:t> – коллоидный раствор) – коллоидная система, состоящая из газовой среды, в которой взвешены твердые или жидкие частицы. Особенностью аэрозолей является их свойство обладания чрезвычайно высокой удельной поверхностью (поверхность единицы массы вещества), что обусловливает их высокую активность по отношению к организму человека. </a:t>
            </a:r>
          </a:p>
          <a:p>
            <a:r>
              <a:rPr lang="ru-RU" altLang="ru-RU" sz="2000" b="1" dirty="0" smtClean="0"/>
              <a:t>Пылью </a:t>
            </a:r>
            <a:r>
              <a:rPr lang="ru-RU" altLang="ru-RU" sz="2000" dirty="0" smtClean="0"/>
              <a:t>(</a:t>
            </a:r>
            <a:r>
              <a:rPr lang="en-US" altLang="ru-RU" sz="2000" dirty="0" smtClean="0"/>
              <a:t>dust</a:t>
            </a:r>
            <a:r>
              <a:rPr lang="ru-RU" altLang="ru-RU" sz="2000" dirty="0" smtClean="0"/>
              <a:t>) называют дисперсную систему из твердых частиц, находящихся в газовой среде во взвешенном состоянии </a:t>
            </a:r>
          </a:p>
          <a:p>
            <a:pPr marL="88900" indent="0">
              <a:buNone/>
            </a:pPr>
            <a:r>
              <a:rPr lang="ru-RU" altLang="ru-RU" sz="2000" b="1" dirty="0" err="1" smtClean="0">
                <a:solidFill>
                  <a:srgbClr val="000000"/>
                </a:solidFill>
              </a:rPr>
              <a:t>Фиброгенным</a:t>
            </a:r>
            <a:r>
              <a:rPr lang="ru-RU" altLang="ru-RU" sz="2000" b="1" dirty="0" smtClean="0">
                <a:solidFill>
                  <a:srgbClr val="000000"/>
                </a:solidFill>
              </a:rPr>
              <a:t> </a:t>
            </a:r>
            <a:r>
              <a:rPr lang="ru-RU" altLang="ru-RU" sz="2000" dirty="0" smtClean="0">
                <a:solidFill>
                  <a:srgbClr val="000000"/>
                </a:solidFill>
              </a:rPr>
              <a:t>называется такое действие пыли, при котором в легких человека происходит разрастание соединительной ткани, нарушающее нормальное строение и функции органа</a:t>
            </a:r>
            <a:r>
              <a:rPr lang="ru-RU" altLang="ru-RU" sz="2000" dirty="0" smtClean="0">
                <a:solidFill>
                  <a:srgbClr val="000000"/>
                </a:solidFill>
              </a:rPr>
              <a:t>.</a:t>
            </a:r>
            <a:r>
              <a:rPr lang="ru-RU" altLang="ru-RU" sz="2000" dirty="0" smtClean="0"/>
              <a:t> Очень высокой </a:t>
            </a:r>
            <a:r>
              <a:rPr lang="ru-RU" altLang="ru-RU" sz="2000" dirty="0" err="1" smtClean="0"/>
              <a:t>фиброгенной</a:t>
            </a:r>
            <a:r>
              <a:rPr lang="ru-RU" altLang="ru-RU" sz="2000" dirty="0" smtClean="0"/>
              <a:t> активностью обладает диоксид кремния или кремнезем. </a:t>
            </a:r>
          </a:p>
          <a:p>
            <a:pPr marL="88900" indent="0" eaLnBrk="1" hangingPunct="1">
              <a:buFont typeface="Arial" pitchFamily="34" charset="0"/>
              <a:buNone/>
            </a:pPr>
            <a:endParaRPr lang="ru-RU" altLang="ru-RU" sz="2000" dirty="0" smtClean="0">
              <a:solidFill>
                <a:srgbClr val="000000"/>
              </a:solidFill>
            </a:endParaRPr>
          </a:p>
          <a:p>
            <a:pPr marL="88900" indent="0" eaLnBrk="1" hangingPunct="1">
              <a:buFontTx/>
              <a:buNone/>
            </a:pPr>
            <a:endParaRPr lang="ru-RU" altLang="ru-RU" dirty="0" smtClean="0"/>
          </a:p>
        </p:txBody>
      </p:sp>
      <p:pic>
        <p:nvPicPr>
          <p:cNvPr id="26626" name="Picture 2" descr="http://xn-----6kcsfaxf4bjlhph.xn--p1ai/00001xgg.jpg"/>
          <p:cNvPicPr>
            <a:picLocks noChangeAspect="1" noChangeArrowheads="1"/>
          </p:cNvPicPr>
          <p:nvPr/>
        </p:nvPicPr>
        <p:blipFill>
          <a:blip r:embed="rId3" cstate="print"/>
          <a:srcRect/>
          <a:stretch>
            <a:fillRect/>
          </a:stretch>
        </p:blipFill>
        <p:spPr bwMode="auto">
          <a:xfrm>
            <a:off x="6660232" y="260648"/>
            <a:ext cx="2088232" cy="1814366"/>
          </a:xfrm>
          <a:prstGeom prst="rect">
            <a:avLst/>
          </a:prstGeom>
          <a:noFill/>
          <a:effectLst>
            <a:glow rad="228600">
              <a:schemeClr val="accent2">
                <a:satMod val="175000"/>
                <a:alpha val="40000"/>
              </a:schemeClr>
            </a:glow>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90066"/>
          </a:xfrm>
        </p:spPr>
        <p:txBody>
          <a:bodyPr>
            <a:noAutofit/>
          </a:bodyPr>
          <a:lstStyle/>
          <a:p>
            <a:r>
              <a:rPr lang="ru-RU" sz="3200" b="1" dirty="0" smtClean="0"/>
              <a:t>Физические и химические свойства пыли </a:t>
            </a:r>
            <a:endParaRPr lang="ru-RU" sz="3200" dirty="0"/>
          </a:p>
        </p:txBody>
      </p:sp>
      <p:sp>
        <p:nvSpPr>
          <p:cNvPr id="3" name="Содержимое 2"/>
          <p:cNvSpPr>
            <a:spLocks noGrp="1"/>
          </p:cNvSpPr>
          <p:nvPr>
            <p:ph idx="1"/>
          </p:nvPr>
        </p:nvSpPr>
        <p:spPr>
          <a:xfrm>
            <a:off x="457200" y="908720"/>
            <a:ext cx="8229600" cy="5949280"/>
          </a:xfrm>
        </p:spPr>
        <p:txBody>
          <a:bodyPr>
            <a:noAutofit/>
          </a:bodyPr>
          <a:lstStyle/>
          <a:p>
            <a:r>
              <a:rPr lang="ru-RU" sz="1600" b="1" dirty="0" smtClean="0"/>
              <a:t>Дисперсность и поведение пылевых частиц в воздухе</a:t>
            </a:r>
            <a:r>
              <a:rPr lang="ru-RU" sz="1600" dirty="0" smtClean="0"/>
              <a:t>. Микроскопические частицы размером от 200 до 0,1 </a:t>
            </a:r>
            <a:r>
              <a:rPr lang="ru-RU" sz="1600" dirty="0" err="1" smtClean="0"/>
              <a:t>мк</a:t>
            </a:r>
            <a:r>
              <a:rPr lang="ru-RU" sz="1600" dirty="0" smtClean="0"/>
              <a:t>, как и все прочие тела, подчиняются закону тяготения. Но вследствие относительно большой поверхности на единицу массы они испытывают большое сопротивление воздуха и поэтому не оседают с постоянной скоростью по закону Стокса. В начале падения сила тяжести уравновешивает сопротивление воздуха, дальнейшее увеличение скорости падения вследствие этого прекращается и микроскопическая частица оседает с постоянной незначительной скоростью, измеряемой сантиметрами или миллиметрами в час. Сопротивление воздуха при движении в нем частицы изменяется в зависимости от ее размеров и формы, скорости ее оседания и подвижности воздуха.</a:t>
            </a:r>
            <a:br>
              <a:rPr lang="ru-RU" sz="1600" dirty="0" smtClean="0"/>
            </a:br>
            <a:r>
              <a:rPr lang="ru-RU" sz="1600" dirty="0" smtClean="0"/>
              <a:t>В </a:t>
            </a:r>
            <a:r>
              <a:rPr lang="ru-RU" sz="1600" dirty="0" smtClean="0"/>
              <a:t>неподвижном воздухе кварцевые частицы диаметром 10 </a:t>
            </a:r>
            <a:r>
              <a:rPr lang="ru-RU" sz="1600" dirty="0" err="1" smtClean="0"/>
              <a:t>мк</a:t>
            </a:r>
            <a:r>
              <a:rPr lang="ru-RU" sz="1600" dirty="0" smtClean="0"/>
              <a:t> оседают медленно, а частицы менее 0,1 </a:t>
            </a:r>
            <a:r>
              <a:rPr lang="ru-RU" sz="1600" dirty="0" err="1" smtClean="0"/>
              <a:t>мк</a:t>
            </a:r>
            <a:r>
              <a:rPr lang="ru-RU" sz="1600" dirty="0" smtClean="0"/>
              <a:t> практически не оседают и находятся в постоянном броуновском движении. Таким образом, чем меньше размер пылевых частиц, тем дольше они задерживаются взвешенными в воздухе, следовательно, тем больше возможность попадания их в дыхательные пути</a:t>
            </a:r>
            <a:r>
              <a:rPr lang="ru-RU" sz="1600" dirty="0" smtClean="0"/>
              <a:t>.</a:t>
            </a:r>
          </a:p>
          <a:p>
            <a:r>
              <a:rPr lang="ru-RU" sz="1600" b="1" dirty="0" smtClean="0"/>
              <a:t>Дисперсность и задержка пыли в органах дыхания</a:t>
            </a:r>
          </a:p>
          <a:p>
            <a:r>
              <a:rPr lang="ru-RU" sz="1600" dirty="0" smtClean="0"/>
              <a:t>Задержка пылевых частиц в дыхательных путях зависит от их </a:t>
            </a:r>
            <a:r>
              <a:rPr lang="ru-RU" sz="1600" dirty="0" smtClean="0"/>
              <a:t>дисперсности. </a:t>
            </a:r>
            <a:r>
              <a:rPr lang="ru-RU" sz="1600" dirty="0" smtClean="0"/>
              <a:t>Общий процент числа задержанных в организме пылевых частиц тем выше, чем больше их размер. Это особенно заметно в отношении задержки пыли в верхних дыхательных путях. В альвеолах наиболее высок процент задержки пылевых частиц размером около 1 </a:t>
            </a:r>
            <a:r>
              <a:rPr lang="ru-RU" sz="1600" dirty="0" err="1" smtClean="0"/>
              <a:t>мк</a:t>
            </a:r>
            <a:r>
              <a:rPr lang="ru-RU" sz="1600" dirty="0" smtClean="0"/>
              <a:t>. Однако в абсолютных величинах выше количество задержанных в альвеолах частиц, размеры которых меньше 1 </a:t>
            </a:r>
            <a:r>
              <a:rPr lang="ru-RU" sz="1600" dirty="0" err="1" smtClean="0"/>
              <a:t>мк</a:t>
            </a:r>
            <a:r>
              <a:rPr lang="ru-RU" sz="1600" dirty="0" smtClean="0"/>
              <a:t>, так как они преобладают среди взвешенных в воздухе частиц</a:t>
            </a:r>
            <a:r>
              <a:rPr lang="ru-RU" sz="1600" dirty="0" smtClean="0"/>
              <a:t>.</a:t>
            </a:r>
            <a:endParaRPr lang="ru-RU" sz="1600" dirty="0" smtClean="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90066"/>
          </a:xfrm>
        </p:spPr>
        <p:txBody>
          <a:bodyPr>
            <a:noAutofit/>
          </a:bodyPr>
          <a:lstStyle/>
          <a:p>
            <a:r>
              <a:rPr lang="ru-RU" sz="3200" b="1" dirty="0" smtClean="0"/>
              <a:t>Физические и химические свойства пыли </a:t>
            </a:r>
            <a:endParaRPr lang="ru-RU" sz="3200" dirty="0"/>
          </a:p>
        </p:txBody>
      </p:sp>
      <p:sp>
        <p:nvSpPr>
          <p:cNvPr id="3" name="Содержимое 2"/>
          <p:cNvSpPr>
            <a:spLocks noGrp="1"/>
          </p:cNvSpPr>
          <p:nvPr>
            <p:ph idx="1"/>
          </p:nvPr>
        </p:nvSpPr>
        <p:spPr>
          <a:xfrm>
            <a:off x="457200" y="908720"/>
            <a:ext cx="8229600" cy="5760640"/>
          </a:xfrm>
        </p:spPr>
        <p:txBody>
          <a:bodyPr>
            <a:normAutofit fontScale="40000" lnSpcReduction="20000"/>
          </a:bodyPr>
          <a:lstStyle/>
          <a:p>
            <a:r>
              <a:rPr lang="ru-RU" sz="3500" b="1" dirty="0" smtClean="0"/>
              <a:t>Электрические свойства пыли</a:t>
            </a:r>
          </a:p>
          <a:p>
            <a:r>
              <a:rPr lang="ru-RU" sz="3500" dirty="0" smtClean="0"/>
              <a:t>Пылевые </a:t>
            </a:r>
            <a:r>
              <a:rPr lang="ru-RU" sz="3500" dirty="0" smtClean="0"/>
              <a:t>частицы, взвешенные в воздухе, несут как положительный, так и отрицательный заряд независимо от химических свойств первичного вещества </a:t>
            </a:r>
            <a:r>
              <a:rPr lang="ru-RU" sz="3500" dirty="0" smtClean="0"/>
              <a:t>, </a:t>
            </a:r>
            <a:r>
              <a:rPr lang="ru-RU" sz="3500" dirty="0" smtClean="0"/>
              <a:t>почти все пылевые частицы имеют заряд, причем количество частиц с отрицательным и положительным зарядом почти одинаково. Обращает на себя внимание устойчивость заряженных частиц. Так, в забое до начала бурения, где не работали минимум 8 часов, общая заряженность очень высока и преобладают отрицательные заряды. Такие же данные получены через 3 часа после взрывных работ. Это, возможно, указывает на меньшую устойчивость положительно заряженных частиц. Пылевые частицы больших размеров могут иметь несколько элементарных зарядов, а малые — обычно один элементарный заряд.</a:t>
            </a:r>
            <a:br>
              <a:rPr lang="ru-RU" sz="3500" dirty="0" smtClean="0"/>
            </a:br>
            <a:r>
              <a:rPr lang="ru-RU" sz="3500" dirty="0" smtClean="0"/>
              <a:t>Биологическое и гигиеническое значение электрозаряженности пыли почти не изучено. Имеются указания на то, что процент задержки в дыхательных путях электрозаряженной пыли в 2—3 раза больше, чем нейтральной. Показано, что биполярно электрозаряженная пыль более фиброгенна, чем нейтральная. По-видимому, характер заряда может иметь значение для фагоцитоза пыли. Возможно также, что знак заряда играет определенную роль при осаждении пыли из воздуха распыленной, водой, поскольку водяные аэрозоли также несут на себе электрозаряд.</a:t>
            </a:r>
          </a:p>
          <a:p>
            <a:r>
              <a:rPr lang="ru-RU" sz="3500" b="1" dirty="0" smtClean="0"/>
              <a:t>Химический состав пыли</a:t>
            </a:r>
          </a:p>
          <a:p>
            <a:r>
              <a:rPr lang="ru-RU" sz="3500" dirty="0" smtClean="0"/>
              <a:t>Для гигиенической оценки пыли важно знать ее химический состав, от которого зависит биологическая активность, в частности фиброгенное, аллергенное, токсическое и раздражающее действие. Фиброгенность пыли зависит главным образом от содержания в ней свободной двуокиси кремния (SiO</a:t>
            </a:r>
            <a:r>
              <a:rPr lang="ru-RU" sz="3500" baseline="-25000" dirty="0" smtClean="0"/>
              <a:t>2</a:t>
            </a:r>
            <a:r>
              <a:rPr lang="ru-RU" sz="3500" dirty="0" smtClean="0"/>
              <a:t>). Пыль, образующаяся в производстве огнеупорного кирпича, содержит 98% свободной двуокиси кремния, формовочная земля в чугунолитейных цехах — 60—80%, железная руда — до 30%, вмещающие ее породы — кварцит — до 70%; почти все вмещающие породы угольных пластов Донбасса содержат больше 10% свободной двуокиси кремния. Чем больше содержание в пыли свободной двуокиси кремния, тем она более агрессивна.</a:t>
            </a:r>
            <a:br>
              <a:rPr lang="ru-RU" sz="3500" dirty="0" smtClean="0"/>
            </a:br>
            <a:r>
              <a:rPr lang="ru-RU" sz="3500" dirty="0" smtClean="0"/>
              <a:t>Ряд видов пыли обладает аллергенными свойствами, вызывая такие заболевания, как носовая и бронхиальная астма. К аллергенам относятся, например, пыль ипекакуаны, канифоли, кожи, льна, муки, перламутра, пихты, рисовой муки, соломы, сосны, сухих спор хлебной головни, хлопка, шелка, шерсти, хрома. Общеизвестно, что к аллергенам существует индивидуальная чувствительность, поэтому не все соприкасающиеся с указанными видами пыли заболевают носовой или бронхиальной астмой.</a:t>
            </a:r>
          </a:p>
          <a:p>
            <a:endParaRPr lang="ru-RU"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90066"/>
          </a:xfrm>
        </p:spPr>
        <p:txBody>
          <a:bodyPr>
            <a:noAutofit/>
          </a:bodyPr>
          <a:lstStyle/>
          <a:p>
            <a:r>
              <a:rPr lang="ru-RU" sz="3200" b="1" dirty="0" smtClean="0"/>
              <a:t>Физические и химические свойства пыли </a:t>
            </a:r>
            <a:endParaRPr lang="ru-RU" sz="3200" dirty="0"/>
          </a:p>
        </p:txBody>
      </p:sp>
      <p:sp>
        <p:nvSpPr>
          <p:cNvPr id="3" name="Содержимое 2"/>
          <p:cNvSpPr>
            <a:spLocks noGrp="1"/>
          </p:cNvSpPr>
          <p:nvPr>
            <p:ph idx="1"/>
          </p:nvPr>
        </p:nvSpPr>
        <p:spPr>
          <a:xfrm>
            <a:off x="457200" y="908720"/>
            <a:ext cx="8229600" cy="5688632"/>
          </a:xfrm>
        </p:spPr>
        <p:txBody>
          <a:bodyPr>
            <a:normAutofit fontScale="47500" lnSpcReduction="20000"/>
          </a:bodyPr>
          <a:lstStyle/>
          <a:p>
            <a:r>
              <a:rPr lang="ru-RU" b="1" dirty="0" smtClean="0"/>
              <a:t>Растворимость пыли</a:t>
            </a:r>
          </a:p>
          <a:p>
            <a:pPr algn="just"/>
            <a:r>
              <a:rPr lang="ru-RU" dirty="0" smtClean="0"/>
              <a:t>Растворимость пыли в воде и тканевых жидкостях может иметь положительное и отрицательное значение. Если пыль не токсична и действие ее на ткань сводится к механическому раздражению, хорошая растворимость такой пыли является фактором благоприятным, способствующим быстрому удалению ее из легких. В случае токсичной пыли хорошая растворимость является отрицательным фактором.</a:t>
            </a:r>
          </a:p>
          <a:p>
            <a:r>
              <a:rPr lang="ru-RU" b="1" dirty="0" smtClean="0"/>
              <a:t>Удельная поверхность пыли и физико-химическая </a:t>
            </a:r>
            <a:r>
              <a:rPr lang="ru-RU" b="1" dirty="0" smtClean="0"/>
              <a:t>активность</a:t>
            </a:r>
          </a:p>
          <a:p>
            <a:pPr algn="just"/>
            <a:r>
              <a:rPr lang="ru-RU" dirty="0" smtClean="0"/>
              <a:t>Дисперсность пыли в большой мере влияет на ее физико-химическую активность. </a:t>
            </a:r>
            <a:r>
              <a:rPr lang="ru-RU" dirty="0" smtClean="0"/>
              <a:t> </a:t>
            </a:r>
            <a:r>
              <a:rPr lang="ru-RU" dirty="0" smtClean="0"/>
              <a:t>Раздробление 1 см</a:t>
            </a:r>
            <a:r>
              <a:rPr lang="ru-RU" baseline="30000" dirty="0" smtClean="0"/>
              <a:t>3</a:t>
            </a:r>
            <a:r>
              <a:rPr lang="ru-RU" dirty="0" smtClean="0"/>
              <a:t> твердого тела до частиц размером 0,1 </a:t>
            </a:r>
            <a:r>
              <a:rPr lang="ru-RU" dirty="0" err="1" smtClean="0"/>
              <a:t>мк</a:t>
            </a:r>
            <a:r>
              <a:rPr lang="ru-RU" dirty="0" smtClean="0"/>
              <a:t> увеличивает общую поверхность с 6 до 600 000 см</a:t>
            </a:r>
            <a:r>
              <a:rPr lang="ru-RU" baseline="30000" dirty="0" smtClean="0"/>
              <a:t>2</a:t>
            </a:r>
            <a:r>
              <a:rPr lang="ru-RU" dirty="0" smtClean="0"/>
              <a:t>, т. е. в 100 000 раз. Такое увеличение поверхности резко повышает адсорбционную способность вещества к газовым молекулам. Хорошей иллюстрацией может служить пыль доменного газа, сорбирующая окись углерода. </a:t>
            </a:r>
            <a:endParaRPr lang="ru-RU" dirty="0" smtClean="0"/>
          </a:p>
          <a:p>
            <a:pPr algn="just"/>
            <a:r>
              <a:rPr lang="ru-RU" dirty="0" smtClean="0"/>
              <a:t>В </a:t>
            </a:r>
            <a:r>
              <a:rPr lang="ru-RU" dirty="0" smtClean="0"/>
              <a:t>спокойном состоянии сорбированная окись углерода из пыли не выделяется; при перелопачивании же она десорбируется в количествах, способных вызвать </a:t>
            </a:r>
            <a:r>
              <a:rPr lang="ru-RU" dirty="0" smtClean="0"/>
              <a:t>острое отравление</a:t>
            </a:r>
            <a:r>
              <a:rPr lang="ru-RU" dirty="0" smtClean="0"/>
              <a:t>.</a:t>
            </a:r>
            <a:br>
              <a:rPr lang="ru-RU" dirty="0" smtClean="0"/>
            </a:br>
            <a:r>
              <a:rPr lang="ru-RU" dirty="0" smtClean="0"/>
              <a:t>Увеличение удельной поверхности диспергированных веществ связано с повышением их химической активности. </a:t>
            </a:r>
            <a:endParaRPr lang="ru-RU" dirty="0" smtClean="0"/>
          </a:p>
          <a:p>
            <a:pPr algn="just"/>
            <a:r>
              <a:rPr lang="ru-RU" dirty="0" smtClean="0"/>
              <a:t>В </a:t>
            </a:r>
            <a:r>
              <a:rPr lang="ru-RU" dirty="0" smtClean="0"/>
              <a:t>связи с этим пыль приобретает </a:t>
            </a:r>
            <a:r>
              <a:rPr lang="ru-RU" b="1" dirty="0" smtClean="0"/>
              <a:t>свойства взрывчатости</a:t>
            </a:r>
            <a:r>
              <a:rPr lang="ru-RU" dirty="0" smtClean="0"/>
              <a:t>. </a:t>
            </a:r>
            <a:endParaRPr lang="ru-RU" dirty="0" smtClean="0"/>
          </a:p>
          <a:p>
            <a:pPr algn="just"/>
            <a:r>
              <a:rPr lang="ru-RU" b="1" dirty="0" smtClean="0"/>
              <a:t>Активная </a:t>
            </a:r>
            <a:r>
              <a:rPr lang="ru-RU" b="1" dirty="0" smtClean="0"/>
              <a:t>сорбция кислорода пылевыми частицами делает их легковоспламеняющимися</a:t>
            </a:r>
            <a:r>
              <a:rPr lang="ru-RU" dirty="0" smtClean="0"/>
              <a:t> </a:t>
            </a:r>
            <a:r>
              <a:rPr lang="ru-RU" dirty="0" smtClean="0"/>
              <a:t>при </a:t>
            </a:r>
            <a:r>
              <a:rPr lang="ru-RU" dirty="0" smtClean="0"/>
              <a:t>наличии открытого огня. Взрывчатыми свойствами может обладать любая пыль, но особенно взрывоопасны органические виды пыли. Практике хорошо известны взрывы </a:t>
            </a:r>
            <a:r>
              <a:rPr lang="ru-RU" b="1" dirty="0" smtClean="0"/>
              <a:t>каменноугольной, пробковой, сахарной, мучной пыли. </a:t>
            </a:r>
            <a:r>
              <a:rPr lang="ru-RU" dirty="0" smtClean="0"/>
              <a:t>Опасность взрыва зависит от концентрации пыли, дисперсности ее, содержания в ней летучих веществ, зольности (т. е. наличия неорганических веществ), влажности. Особенно взрывоопасна каменноугольная пыль, содержащая значительное количество органических летучих веществ.</a:t>
            </a:r>
          </a:p>
          <a:p>
            <a:endParaRPr lang="ru-RU" b="1" dirty="0" smtClean="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90066"/>
          </a:xfrm>
        </p:spPr>
        <p:txBody>
          <a:bodyPr>
            <a:noAutofit/>
          </a:bodyPr>
          <a:lstStyle/>
          <a:p>
            <a:r>
              <a:rPr lang="ru-RU" sz="3200" b="1" dirty="0" smtClean="0"/>
              <a:t>Физические и химические свойства пыли </a:t>
            </a:r>
            <a:endParaRPr lang="ru-RU" sz="3200" dirty="0"/>
          </a:p>
        </p:txBody>
      </p:sp>
      <p:sp>
        <p:nvSpPr>
          <p:cNvPr id="3" name="Содержимое 2"/>
          <p:cNvSpPr>
            <a:spLocks noGrp="1"/>
          </p:cNvSpPr>
          <p:nvPr>
            <p:ph idx="1"/>
          </p:nvPr>
        </p:nvSpPr>
        <p:spPr>
          <a:xfrm>
            <a:off x="457200" y="908720"/>
            <a:ext cx="8507288" cy="5949280"/>
          </a:xfrm>
        </p:spPr>
        <p:txBody>
          <a:bodyPr>
            <a:normAutofit fontScale="40000" lnSpcReduction="20000"/>
          </a:bodyPr>
          <a:lstStyle/>
          <a:p>
            <a:r>
              <a:rPr lang="ru-RU" sz="4300" b="1" dirty="0" smtClean="0"/>
              <a:t>Пыль </a:t>
            </a:r>
            <a:r>
              <a:rPr lang="ru-RU" sz="4300" b="1" dirty="0" smtClean="0"/>
              <a:t>и </a:t>
            </a:r>
            <a:r>
              <a:rPr lang="ru-RU" sz="4300" b="1" dirty="0" smtClean="0"/>
              <a:t>микрофлора</a:t>
            </a:r>
          </a:p>
          <a:p>
            <a:pPr>
              <a:buNone/>
            </a:pPr>
            <a:endParaRPr lang="ru-RU" sz="4300" b="1" dirty="0" smtClean="0"/>
          </a:p>
          <a:p>
            <a:pPr algn="just"/>
            <a:r>
              <a:rPr lang="ru-RU" sz="4300" dirty="0" smtClean="0"/>
              <a:t>Издавна известна связь запыленности воздуха с заболеванием </a:t>
            </a:r>
            <a:r>
              <a:rPr lang="ru-RU" sz="4300" b="1" dirty="0" smtClean="0"/>
              <a:t>туберкулезом легких</a:t>
            </a:r>
            <a:r>
              <a:rPr lang="ru-RU" sz="4300" dirty="0" smtClean="0"/>
              <a:t>. Являются ли в этом случае пылевые частицы переносчиками инфекций или предшествующее действие пыли на легочную ткань благоприятствует развитию инфекции, попавшей другим путем, остается неясным.</a:t>
            </a:r>
            <a:br>
              <a:rPr lang="ru-RU" sz="4300" dirty="0" smtClean="0"/>
            </a:br>
            <a:r>
              <a:rPr lang="ru-RU" sz="4300" dirty="0" smtClean="0"/>
              <a:t>Известны </a:t>
            </a:r>
            <a:r>
              <a:rPr lang="ru-RU" sz="4300" dirty="0" smtClean="0"/>
              <a:t>случаи </a:t>
            </a:r>
            <a:r>
              <a:rPr lang="ru-RU" sz="4300" b="1" dirty="0" smtClean="0"/>
              <a:t>заболевания легочной формой сибирской язвы </a:t>
            </a:r>
            <a:r>
              <a:rPr lang="ru-RU" sz="4300" dirty="0" smtClean="0"/>
              <a:t>среди рабочих по сортировке тряпок и шерсти. Зерновая пыль может содержать </a:t>
            </a:r>
            <a:r>
              <a:rPr lang="ru-RU" sz="4300" b="1" dirty="0" smtClean="0"/>
              <a:t>споры различных грибов</a:t>
            </a:r>
            <a:r>
              <a:rPr lang="ru-RU" sz="4300" dirty="0" smtClean="0"/>
              <a:t>, в том числе и лучистого гриба, являющегося возбудителем актиномикоза.</a:t>
            </a:r>
            <a:br>
              <a:rPr lang="ru-RU" sz="4300" dirty="0" smtClean="0"/>
            </a:br>
            <a:r>
              <a:rPr lang="ru-RU" sz="4300" dirty="0" smtClean="0"/>
              <a:t>Воздух </a:t>
            </a:r>
            <a:r>
              <a:rPr lang="ru-RU" sz="4300" dirty="0" smtClean="0"/>
              <a:t>рабочих помещений нередко загрязняется различного вида микробами. В сортировочно-трепальном и чесальном цехах хлопкопрядильной ткацкой фабрики в 1 м</a:t>
            </a:r>
            <a:r>
              <a:rPr lang="ru-RU" sz="4300" baseline="30000" dirty="0" smtClean="0"/>
              <a:t>3</a:t>
            </a:r>
            <a:r>
              <a:rPr lang="ru-RU" sz="4300" dirty="0" smtClean="0"/>
              <a:t> воздуха находили от 25400 до 54 000 бактерий, причем </a:t>
            </a:r>
            <a:r>
              <a:rPr lang="ru-RU" sz="4300" b="1" dirty="0" smtClean="0"/>
              <a:t>бактериальная загрязненность воздуха находилась в прямой зависимости от концентрации пыли </a:t>
            </a:r>
            <a:r>
              <a:rPr lang="ru-RU" sz="4300" dirty="0" smtClean="0"/>
              <a:t>в воздухе и сорта хлопка. В воздухе помещений обувных фабрик обнаруживали от 22 до 44 колоний в кубическом футе, причем бактериальная загрязненность находилась в прямой зависимости от числа людей в помещении и кубатуры на одного человека. </a:t>
            </a:r>
            <a:endParaRPr lang="ru-RU" sz="4300" dirty="0" smtClean="0"/>
          </a:p>
          <a:p>
            <a:pPr algn="just"/>
            <a:r>
              <a:rPr lang="ru-RU" sz="4300" dirty="0" smtClean="0"/>
              <a:t>Интересен </a:t>
            </a:r>
            <a:r>
              <a:rPr lang="ru-RU" sz="4300" dirty="0" smtClean="0"/>
              <a:t>тот факт, что, по-видимому, некоторые виды пыли могут служить питательной средой для бактерий. Обнаружено, например, огромное количество микробов в мучной пыли, взятой на мельнице (В. </a:t>
            </a:r>
            <a:r>
              <a:rPr lang="ru-RU" sz="4300" dirty="0" err="1" smtClean="0"/>
              <a:t>subtilis</a:t>
            </a:r>
            <a:r>
              <a:rPr lang="ru-RU" sz="4300" dirty="0" smtClean="0"/>
              <a:t>, стафилококк, диплококк, стрептококк, кишечная палочка и др.). Пыль может быть носителем не только бактерий, но и </a:t>
            </a:r>
            <a:r>
              <a:rPr lang="ru-RU" sz="4300" b="1" dirty="0" smtClean="0"/>
              <a:t>клещей и яиц глистов</a:t>
            </a:r>
            <a:r>
              <a:rPr lang="ru-RU" sz="4300" dirty="0" smtClean="0"/>
              <a:t>.</a:t>
            </a:r>
          </a:p>
          <a:p>
            <a:endParaRPr lang="ru-RU"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cstate="print"/>
          <a:srcRect/>
          <a:stretch>
            <a:fillRect/>
          </a:stretch>
        </p:blipFill>
        <p:spPr bwMode="auto">
          <a:xfrm>
            <a:off x="6335713" y="1089025"/>
            <a:ext cx="2606675" cy="3598863"/>
          </a:xfrm>
          <a:prstGeom prst="rect">
            <a:avLst/>
          </a:prstGeom>
          <a:noFill/>
          <a:ln w="57150">
            <a:solidFill>
              <a:srgbClr val="0070C0"/>
            </a:solidFill>
            <a:miter lim="800000"/>
            <a:headEnd/>
            <a:tailEnd/>
          </a:ln>
        </p:spPr>
      </p:pic>
      <p:sp>
        <p:nvSpPr>
          <p:cNvPr id="11267" name="Rectangle 2"/>
          <p:cNvSpPr>
            <a:spLocks noGrp="1" noChangeArrowheads="1"/>
          </p:cNvSpPr>
          <p:nvPr>
            <p:ph type="title"/>
          </p:nvPr>
        </p:nvSpPr>
        <p:spPr>
          <a:xfrm>
            <a:off x="0" y="188640"/>
            <a:ext cx="7885112" cy="1076325"/>
          </a:xfrm>
        </p:spPr>
        <p:txBody>
          <a:bodyPr/>
          <a:lstStyle/>
          <a:p>
            <a:pPr algn="l" eaLnBrk="1" hangingPunct="1"/>
            <a:r>
              <a:rPr lang="ru-RU" altLang="ru-RU" sz="2800" b="1" dirty="0" smtClean="0">
                <a:solidFill>
                  <a:srgbClr val="FF0000"/>
                </a:solidFill>
              </a:rPr>
              <a:t>Основные нормативно методические документы </a:t>
            </a:r>
            <a:endParaRPr lang="ru-RU" altLang="ru-RU" sz="2800" b="1" dirty="0" smtClean="0">
              <a:solidFill>
                <a:srgbClr val="FF0000"/>
              </a:solidFill>
              <a:cs typeface="Times New Roman" pitchFamily="18" charset="0"/>
            </a:endParaRPr>
          </a:p>
        </p:txBody>
      </p:sp>
      <p:sp>
        <p:nvSpPr>
          <p:cNvPr id="11268" name="AutoShape 7"/>
          <p:cNvSpPr>
            <a:spLocks noChangeArrowheads="1"/>
          </p:cNvSpPr>
          <p:nvPr/>
        </p:nvSpPr>
        <p:spPr bwMode="auto">
          <a:xfrm>
            <a:off x="271463" y="1176338"/>
            <a:ext cx="8656637" cy="5584825"/>
          </a:xfrm>
          <a:prstGeom prst="roundRect">
            <a:avLst>
              <a:gd name="adj" fmla="val 16667"/>
            </a:avLst>
          </a:prstGeom>
          <a:noFill/>
          <a:ln w="9525">
            <a:noFill/>
            <a:round/>
            <a:headEnd/>
            <a:tailEnd/>
          </a:ln>
        </p:spPr>
        <p:txBody>
          <a:bodyPr wrap="none" anchor="ctr"/>
          <a:lstStyle/>
          <a:p>
            <a:pPr eaLnBrk="1" hangingPunct="1"/>
            <a:endParaRPr lang="ru-RU" altLang="ru-RU">
              <a:cs typeface="Arial" pitchFamily="34" charset="0"/>
            </a:endParaRPr>
          </a:p>
        </p:txBody>
      </p:sp>
      <p:sp>
        <p:nvSpPr>
          <p:cNvPr id="8196" name="Text Box 8"/>
          <p:cNvSpPr txBox="1">
            <a:spLocks noChangeArrowheads="1"/>
          </p:cNvSpPr>
          <p:nvPr/>
        </p:nvSpPr>
        <p:spPr bwMode="auto">
          <a:xfrm>
            <a:off x="306388" y="1203325"/>
            <a:ext cx="5453062" cy="3846513"/>
          </a:xfrm>
          <a:prstGeom prst="rect">
            <a:avLst/>
          </a:prstGeom>
          <a:noFill/>
          <a:ln w="9525">
            <a:noFill/>
            <a:miter lim="800000"/>
            <a:headEnd/>
            <a:tailEnd/>
          </a:ln>
        </p:spPr>
        <p:txBody>
          <a:bodyPr>
            <a:spAutoFit/>
          </a:bodyPr>
          <a:lstStyle/>
          <a:p>
            <a:pPr algn="just" eaLnBrk="1" hangingPunct="1">
              <a:defRPr/>
            </a:pPr>
            <a:r>
              <a:rPr lang="ru-RU" sz="2800" b="1" dirty="0">
                <a:solidFill>
                  <a:srgbClr val="4E6FA4"/>
                </a:solidFill>
                <a:latin typeface="Times New Roman" panose="02020603050405020304" pitchFamily="18" charset="0"/>
                <a:cs typeface="Times New Roman" panose="02020603050405020304" pitchFamily="18" charset="0"/>
              </a:rPr>
              <a:t>«Методика проведения специальной оценки условий труда» </a:t>
            </a:r>
          </a:p>
          <a:p>
            <a:pPr marL="342900" indent="-342900" algn="just" eaLnBrk="1" hangingPunct="1">
              <a:buFont typeface="Arial" panose="020B0604020202020204" pitchFamily="34" charset="0"/>
              <a:buChar char="•"/>
              <a:defRPr/>
            </a:pPr>
            <a:r>
              <a:rPr lang="ru-RU" sz="2000" dirty="0">
                <a:solidFill>
                  <a:schemeClr val="tx1">
                    <a:lumMod val="50000"/>
                  </a:schemeClr>
                </a:solidFill>
                <a:latin typeface="Times New Roman" panose="02020603050405020304" pitchFamily="18" charset="0"/>
                <a:cs typeface="Times New Roman" panose="02020603050405020304" pitchFamily="18" charset="0"/>
              </a:rPr>
              <a:t>Утверждена </a:t>
            </a:r>
            <a:r>
              <a:rPr lang="ru-RU" sz="2000" b="1" dirty="0">
                <a:solidFill>
                  <a:schemeClr val="tx1">
                    <a:lumMod val="50000"/>
                  </a:schemeClr>
                </a:solidFill>
                <a:latin typeface="Times New Roman" panose="02020603050405020304" pitchFamily="18" charset="0"/>
                <a:cs typeface="Times New Roman" panose="02020603050405020304" pitchFamily="18" charset="0"/>
              </a:rPr>
              <a:t>Приказом №</a:t>
            </a:r>
            <a:r>
              <a:rPr lang="ru-RU" sz="2000" b="1" u="sng" dirty="0">
                <a:solidFill>
                  <a:schemeClr val="tx1">
                    <a:lumMod val="50000"/>
                  </a:schemeClr>
                </a:solidFill>
                <a:latin typeface="Times New Roman" panose="02020603050405020304" pitchFamily="18" charset="0"/>
                <a:cs typeface="Times New Roman" panose="02020603050405020304" pitchFamily="18" charset="0"/>
              </a:rPr>
              <a:t>33н</a:t>
            </a:r>
            <a:r>
              <a:rPr lang="ru-RU" sz="2000" b="1" dirty="0">
                <a:solidFill>
                  <a:schemeClr val="tx1">
                    <a:lumMod val="50000"/>
                  </a:schemeClr>
                </a:solidFill>
                <a:latin typeface="Times New Roman" panose="02020603050405020304" pitchFamily="18" charset="0"/>
                <a:cs typeface="Times New Roman" panose="02020603050405020304" pitchFamily="18" charset="0"/>
              </a:rPr>
              <a:t> от </a:t>
            </a:r>
            <a:r>
              <a:rPr lang="ru-RU" sz="2000" b="1" u="sng" dirty="0">
                <a:solidFill>
                  <a:schemeClr val="tx1">
                    <a:lumMod val="50000"/>
                  </a:schemeClr>
                </a:solidFill>
                <a:latin typeface="Times New Roman" panose="02020603050405020304" pitchFamily="18" charset="0"/>
                <a:cs typeface="Times New Roman" panose="02020603050405020304" pitchFamily="18" charset="0"/>
              </a:rPr>
              <a:t>24.01.2014 </a:t>
            </a:r>
            <a:r>
              <a:rPr lang="ru-RU" sz="2000" b="1" dirty="0">
                <a:solidFill>
                  <a:schemeClr val="tx1">
                    <a:lumMod val="50000"/>
                  </a:schemeClr>
                </a:solidFill>
                <a:latin typeface="Times New Roman" panose="02020603050405020304" pitchFamily="18" charset="0"/>
                <a:cs typeface="Times New Roman" panose="02020603050405020304" pitchFamily="18" charset="0"/>
              </a:rPr>
              <a:t>г </a:t>
            </a:r>
            <a:r>
              <a:rPr lang="ru-RU" sz="2000" dirty="0">
                <a:solidFill>
                  <a:schemeClr val="tx1">
                    <a:lumMod val="50000"/>
                  </a:schemeClr>
                </a:solidFill>
                <a:latin typeface="Times New Roman" panose="02020603050405020304" pitchFamily="18" charset="0"/>
                <a:cs typeface="Times New Roman" panose="02020603050405020304" pitchFamily="18" charset="0"/>
              </a:rPr>
              <a:t>Министерством труда и социальной защиты РФ;</a:t>
            </a:r>
          </a:p>
          <a:p>
            <a:pPr marL="342900" indent="-342900" algn="just" eaLnBrk="1" hangingPunct="1">
              <a:buFont typeface="Arial" panose="020B0604020202020204" pitchFamily="34" charset="0"/>
              <a:buChar char="•"/>
              <a:defRPr/>
            </a:pPr>
            <a:r>
              <a:rPr lang="ru-RU" sz="2000" dirty="0">
                <a:solidFill>
                  <a:schemeClr val="tx1">
                    <a:lumMod val="50000"/>
                  </a:schemeClr>
                </a:solidFill>
                <a:latin typeface="Times New Roman" panose="02020603050405020304" pitchFamily="18" charset="0"/>
                <a:cs typeface="Times New Roman" panose="02020603050405020304" pitchFamily="18" charset="0"/>
              </a:rPr>
              <a:t>Зарегистрирована в Минюсте России </a:t>
            </a:r>
          </a:p>
          <a:p>
            <a:pPr algn="just" eaLnBrk="1" hangingPunct="1">
              <a:defRPr/>
            </a:pPr>
            <a:r>
              <a:rPr lang="ru-RU" sz="2000" b="1" dirty="0">
                <a:solidFill>
                  <a:schemeClr val="tx1">
                    <a:lumMod val="50000"/>
                  </a:schemeClr>
                </a:solidFill>
                <a:latin typeface="Times New Roman" panose="02020603050405020304" pitchFamily="18" charset="0"/>
                <a:cs typeface="Times New Roman" panose="02020603050405020304" pitchFamily="18" charset="0"/>
              </a:rPr>
              <a:t>       21.03.2014 № 31689</a:t>
            </a:r>
            <a:r>
              <a:rPr lang="ru-RU" sz="2000" dirty="0">
                <a:solidFill>
                  <a:schemeClr val="tx1">
                    <a:lumMod val="50000"/>
                  </a:schemeClr>
                </a:solidFill>
                <a:latin typeface="Times New Roman" panose="02020603050405020304" pitchFamily="18" charset="0"/>
                <a:cs typeface="Times New Roman" panose="02020603050405020304" pitchFamily="18" charset="0"/>
              </a:rPr>
              <a:t>;</a:t>
            </a:r>
          </a:p>
          <a:p>
            <a:pPr marL="342900" indent="-342900" algn="just" eaLnBrk="1" hangingPunct="1">
              <a:buFont typeface="Arial" panose="020B0604020202020204" pitchFamily="34" charset="0"/>
              <a:buChar char="•"/>
              <a:defRPr/>
            </a:pPr>
            <a:r>
              <a:rPr lang="ru-RU" sz="2000" dirty="0">
                <a:solidFill>
                  <a:schemeClr val="tx1">
                    <a:lumMod val="50000"/>
                  </a:schemeClr>
                </a:solidFill>
                <a:latin typeface="Times New Roman" panose="02020603050405020304" pitchFamily="18" charset="0"/>
                <a:cs typeface="Times New Roman" panose="02020603050405020304" pitchFamily="18" charset="0"/>
              </a:rPr>
              <a:t>Опубликована 28.03.2014 «Российская газета» №71;</a:t>
            </a:r>
          </a:p>
          <a:p>
            <a:pPr marL="342900" indent="-342900" algn="just" eaLnBrk="1" hangingPunct="1">
              <a:buFont typeface="Arial" panose="020B0604020202020204" pitchFamily="34" charset="0"/>
              <a:buChar char="•"/>
              <a:defRPr/>
            </a:pPr>
            <a:r>
              <a:rPr lang="ru-RU" sz="2000" dirty="0">
                <a:solidFill>
                  <a:schemeClr val="tx1">
                    <a:lumMod val="50000"/>
                  </a:schemeClr>
                </a:solidFill>
                <a:latin typeface="Times New Roman" panose="02020603050405020304" pitchFamily="18" charset="0"/>
                <a:cs typeface="Times New Roman" panose="02020603050405020304" pitchFamily="18" charset="0"/>
              </a:rPr>
              <a:t>Начало действия </a:t>
            </a:r>
            <a:r>
              <a:rPr lang="ru-RU" sz="2000" b="1" dirty="0">
                <a:solidFill>
                  <a:schemeClr val="tx1">
                    <a:lumMod val="50000"/>
                  </a:schemeClr>
                </a:solidFill>
                <a:latin typeface="Times New Roman" panose="02020603050405020304" pitchFamily="18" charset="0"/>
                <a:cs typeface="Times New Roman" panose="02020603050405020304" pitchFamily="18" charset="0"/>
              </a:rPr>
              <a:t>08.04.2014</a:t>
            </a:r>
            <a:endParaRPr lang="ru-RU" sz="2000" dirty="0">
              <a:solidFill>
                <a:schemeClr val="tx1">
                  <a:lumMod val="50000"/>
                </a:schemeClr>
              </a:solidFill>
              <a:latin typeface="Times New Roman" panose="02020603050405020304" pitchFamily="18" charset="0"/>
              <a:cs typeface="Times New Roman" panose="02020603050405020304" pitchFamily="18" charset="0"/>
            </a:endParaRPr>
          </a:p>
        </p:txBody>
      </p:sp>
      <p:pic>
        <p:nvPicPr>
          <p:cNvPr id="8" name="Picture 2" descr="http://www.infosait.ru/gost_img/15/1583/0.gif"/>
          <p:cNvPicPr>
            <a:picLocks noChangeAspect="1" noChangeArrowheads="1"/>
          </p:cNvPicPr>
          <p:nvPr/>
        </p:nvPicPr>
        <p:blipFill>
          <a:blip r:embed="rId3" cstate="print"/>
          <a:srcRect/>
          <a:stretch>
            <a:fillRect/>
          </a:stretch>
        </p:blipFill>
        <p:spPr bwMode="auto">
          <a:xfrm>
            <a:off x="6840252" y="4437112"/>
            <a:ext cx="2008647" cy="2227021"/>
          </a:xfrm>
          <a:prstGeom prst="rect">
            <a:avLst/>
          </a:prstGeom>
          <a:noFill/>
          <a:effectLst>
            <a:glow rad="139700">
              <a:schemeClr val="accent2">
                <a:satMod val="175000"/>
                <a:alpha val="40000"/>
              </a:schemeClr>
            </a:glow>
          </a:effectLst>
        </p:spPr>
      </p:pic>
      <p:sp>
        <p:nvSpPr>
          <p:cNvPr id="11272" name="Прямоугольник 8"/>
          <p:cNvSpPr>
            <a:spLocks noChangeArrowheads="1"/>
          </p:cNvSpPr>
          <p:nvPr/>
        </p:nvSpPr>
        <p:spPr bwMode="auto">
          <a:xfrm>
            <a:off x="468313" y="5119688"/>
            <a:ext cx="5400675" cy="1201737"/>
          </a:xfrm>
          <a:prstGeom prst="rect">
            <a:avLst/>
          </a:prstGeom>
          <a:noFill/>
          <a:ln w="9525">
            <a:noFill/>
            <a:miter lim="800000"/>
            <a:headEnd/>
            <a:tailEnd/>
          </a:ln>
        </p:spPr>
        <p:txBody>
          <a:bodyPr>
            <a:spAutoFit/>
          </a:bodyPr>
          <a:lstStyle/>
          <a:p>
            <a:pPr algn="just" eaLnBrk="1" hangingPunct="1"/>
            <a:r>
              <a:rPr lang="ru-RU" altLang="ru-RU" sz="2000" b="1">
                <a:solidFill>
                  <a:schemeClr val="tx2"/>
                </a:solidFill>
                <a:cs typeface="Arial" pitchFamily="34" charset="0"/>
              </a:rPr>
              <a:t>ГОСТ </a:t>
            </a:r>
            <a:r>
              <a:rPr lang="ru-RU" altLang="ru-RU" sz="2000" b="1">
                <a:solidFill>
                  <a:srgbClr val="4E6FA4"/>
                </a:solidFill>
                <a:cs typeface="Arial" pitchFamily="34" charset="0"/>
              </a:rPr>
              <a:t>12.1.005-88 ССБТ </a:t>
            </a:r>
          </a:p>
          <a:p>
            <a:pPr algn="just" eaLnBrk="1" hangingPunct="1"/>
            <a:r>
              <a:rPr lang="ru-RU" altLang="ru-RU" sz="2000">
                <a:solidFill>
                  <a:srgbClr val="000000"/>
                </a:solidFill>
                <a:cs typeface="Arial" pitchFamily="34" charset="0"/>
              </a:rPr>
              <a:t>«Общие санитарно - гигиенические требования к воздуху рабочей зоны»</a:t>
            </a:r>
          </a:p>
          <a:p>
            <a:pPr algn="just" eaLnBrk="1" hangingPunct="1"/>
            <a:endParaRPr lang="ru-RU" altLang="ru-RU">
              <a:cs typeface="Arial" pitchFamily="34" charset="0"/>
            </a:endParaRPr>
          </a:p>
        </p:txBody>
      </p:sp>
      <p:sp>
        <p:nvSpPr>
          <p:cNvPr id="11273" name="Номер слайда 1"/>
          <p:cNvSpPr>
            <a:spLocks noGrp="1"/>
          </p:cNvSpPr>
          <p:nvPr>
            <p:ph type="sldNum" sz="quarter" idx="12"/>
          </p:nvPr>
        </p:nvSpPr>
        <p:spPr bwMode="auto">
          <a:noFill/>
          <a:ln>
            <a:miter lim="800000"/>
            <a:headEnd/>
            <a:tailEnd/>
          </a:ln>
        </p:spPr>
        <p:txBody>
          <a:bodyPr/>
          <a:lstStyle/>
          <a:p>
            <a:fld id="{E030B584-C048-414D-A748-8DA3EA3A3DA2}" type="slidenum">
              <a:rPr lang="ru-RU"/>
              <a:pPr/>
              <a:t>15</a:t>
            </a:fld>
            <a:endParaRPr lang="ru-RU"/>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AutoShape 7"/>
          <p:cNvSpPr>
            <a:spLocks noChangeArrowheads="1"/>
          </p:cNvSpPr>
          <p:nvPr/>
        </p:nvSpPr>
        <p:spPr bwMode="auto">
          <a:xfrm>
            <a:off x="251520" y="1196752"/>
            <a:ext cx="8656638" cy="4899025"/>
          </a:xfrm>
          <a:prstGeom prst="roundRect">
            <a:avLst>
              <a:gd name="adj" fmla="val 16667"/>
            </a:avLst>
          </a:prstGeom>
          <a:noFill/>
          <a:ln w="9525">
            <a:noFill/>
            <a:round/>
            <a:headEnd/>
            <a:tailEnd/>
          </a:ln>
        </p:spPr>
        <p:txBody>
          <a:bodyPr wrap="none" anchor="ctr"/>
          <a:lstStyle/>
          <a:p>
            <a:pPr eaLnBrk="1" hangingPunct="1"/>
            <a:endParaRPr lang="ru-RU">
              <a:cs typeface="Arial" pitchFamily="34" charset="0"/>
            </a:endParaRPr>
          </a:p>
        </p:txBody>
      </p:sp>
      <p:sp>
        <p:nvSpPr>
          <p:cNvPr id="35844" name="Text Box 8"/>
          <p:cNvSpPr txBox="1">
            <a:spLocks noChangeArrowheads="1"/>
          </p:cNvSpPr>
          <p:nvPr/>
        </p:nvSpPr>
        <p:spPr bwMode="auto">
          <a:xfrm>
            <a:off x="407988" y="1743075"/>
            <a:ext cx="8401050" cy="523875"/>
          </a:xfrm>
          <a:prstGeom prst="rect">
            <a:avLst/>
          </a:prstGeom>
          <a:noFill/>
          <a:ln w="9525">
            <a:noFill/>
            <a:miter lim="800000"/>
            <a:headEnd/>
            <a:tailEnd/>
          </a:ln>
        </p:spPr>
        <p:txBody>
          <a:bodyPr>
            <a:spAutoFit/>
          </a:bodyPr>
          <a:lstStyle/>
          <a:p>
            <a:pPr marL="431800" indent="431800" eaLnBrk="1" hangingPunct="1"/>
            <a:endParaRPr kumimoji="1" lang="ru-RU" sz="2800">
              <a:solidFill>
                <a:schemeClr val="bg1"/>
              </a:solidFill>
              <a:latin typeface="Times New Roman" pitchFamily="18" charset="0"/>
              <a:cs typeface="Arial" pitchFamily="34" charset="0"/>
            </a:endParaRPr>
          </a:p>
        </p:txBody>
      </p:sp>
      <p:grpSp>
        <p:nvGrpSpPr>
          <p:cNvPr id="2" name="Group 2"/>
          <p:cNvGrpSpPr>
            <a:grpSpLocks/>
          </p:cNvGrpSpPr>
          <p:nvPr/>
        </p:nvGrpSpPr>
        <p:grpSpPr bwMode="auto">
          <a:xfrm>
            <a:off x="0" y="188640"/>
            <a:ext cx="5770636" cy="4176860"/>
            <a:chOff x="-429" y="1157"/>
            <a:chExt cx="11521" cy="5985"/>
          </a:xfrm>
        </p:grpSpPr>
        <p:sp>
          <p:nvSpPr>
            <p:cNvPr id="5126" name="Rectangle 3"/>
            <p:cNvSpPr>
              <a:spLocks noChangeArrowheads="1"/>
            </p:cNvSpPr>
            <p:nvPr/>
          </p:nvSpPr>
          <p:spPr bwMode="auto">
            <a:xfrm>
              <a:off x="5536" y="3324"/>
              <a:ext cx="5556" cy="3818"/>
            </a:xfrm>
            <a:prstGeom prst="roundRect">
              <a:avLst/>
            </a:prstGeom>
            <a:solidFill>
              <a:schemeClr val="tx2">
                <a:lumMod val="20000"/>
                <a:lumOff val="80000"/>
              </a:schemeClr>
            </a:solidFill>
            <a:ln>
              <a:headEnd/>
              <a:tailEnd/>
            </a:ln>
          </p:spPr>
          <p:style>
            <a:lnRef idx="2">
              <a:schemeClr val="accent1"/>
            </a:lnRef>
            <a:fillRef idx="1">
              <a:schemeClr val="lt1"/>
            </a:fillRef>
            <a:effectRef idx="0">
              <a:schemeClr val="accent1"/>
            </a:effectRef>
            <a:fontRef idx="minor">
              <a:schemeClr val="dk1"/>
            </a:fontRef>
          </p:style>
          <p:txBody>
            <a:bodyPr/>
            <a:lstStyle/>
            <a:p>
              <a:pPr algn="ctr">
                <a:spcAft>
                  <a:spcPts val="1000"/>
                </a:spcAft>
                <a:defRPr/>
              </a:pPr>
              <a:r>
                <a:rPr lang="ru-RU" sz="1400" dirty="0" smtClean="0">
                  <a:solidFill>
                    <a:srgbClr val="000000"/>
                  </a:solidFill>
                </a:rPr>
                <a:t>2 этап - Перегрузка </a:t>
              </a:r>
              <a:r>
                <a:rPr lang="ru-RU" sz="1400" dirty="0">
                  <a:solidFill>
                    <a:srgbClr val="000000"/>
                  </a:solidFill>
                </a:rPr>
                <a:t>лимфогенного пути вызывает появление специальных клеток соединительной ткани, которые отвечают за нейтрализацию инородных агентов - макрофагов, которые поглощают пылевые частицы, часто объединяются между собой, образуя специфические узелки.  </a:t>
              </a:r>
            </a:p>
            <a:p>
              <a:pPr algn="ctr">
                <a:spcAft>
                  <a:spcPts val="1000"/>
                </a:spcAft>
                <a:defRPr/>
              </a:pPr>
              <a:endParaRPr lang="ru-RU" b="1" dirty="0">
                <a:solidFill>
                  <a:schemeClr val="accent1"/>
                </a:solidFill>
                <a:latin typeface="+mj-lt"/>
              </a:endParaRPr>
            </a:p>
          </p:txBody>
        </p:sp>
        <p:sp>
          <p:nvSpPr>
            <p:cNvPr id="5127" name="Rectangle 4"/>
            <p:cNvSpPr>
              <a:spLocks noChangeArrowheads="1"/>
            </p:cNvSpPr>
            <p:nvPr/>
          </p:nvSpPr>
          <p:spPr bwMode="auto">
            <a:xfrm>
              <a:off x="-429" y="1157"/>
              <a:ext cx="5678" cy="4230"/>
            </a:xfrm>
            <a:prstGeom prst="roundRect">
              <a:avLst/>
            </a:prstGeom>
            <a:ln>
              <a:headEnd/>
              <a:tailEnd/>
            </a:ln>
          </p:spPr>
          <p:style>
            <a:lnRef idx="2">
              <a:schemeClr val="accent1"/>
            </a:lnRef>
            <a:fillRef idx="1">
              <a:schemeClr val="lt1"/>
            </a:fillRef>
            <a:effectRef idx="0">
              <a:schemeClr val="accent1"/>
            </a:effectRef>
            <a:fontRef idx="minor">
              <a:schemeClr val="dk1"/>
            </a:fontRef>
          </p:style>
          <p:txBody>
            <a:bodyPr/>
            <a:lstStyle/>
            <a:p>
              <a:pPr algn="ctr">
                <a:spcAft>
                  <a:spcPts val="1000"/>
                </a:spcAft>
                <a:defRPr/>
              </a:pPr>
              <a:r>
                <a:rPr lang="ru-RU" sz="1400" dirty="0">
                  <a:solidFill>
                    <a:schemeClr val="tx1"/>
                  </a:solidFill>
                  <a:latin typeface="+mj-lt"/>
                </a:rPr>
                <a:t>1 этап развития пневмокониозов – образование «пылевого депо», которое возникает из-за того, что количество пыли, оседающей в легких, превышает количество частиц, удаляемых из них. Бронхиальное дерево не справляется с удалением пыли и частицы начинают выводится через лимфатические сосуды.</a:t>
              </a:r>
            </a:p>
          </p:txBody>
        </p:sp>
      </p:grpSp>
      <p:sp>
        <p:nvSpPr>
          <p:cNvPr id="34" name="Rectangle 4"/>
          <p:cNvSpPr>
            <a:spLocks noChangeArrowheads="1"/>
          </p:cNvSpPr>
          <p:nvPr/>
        </p:nvSpPr>
        <p:spPr bwMode="auto">
          <a:xfrm>
            <a:off x="0" y="3212976"/>
            <a:ext cx="3131840" cy="2058939"/>
          </a:xfrm>
          <a:prstGeom prst="roundRect">
            <a:avLst/>
          </a:prstGeom>
          <a:ln>
            <a:headEnd/>
            <a:tailEnd/>
          </a:ln>
        </p:spPr>
        <p:style>
          <a:lnRef idx="2">
            <a:schemeClr val="dk1"/>
          </a:lnRef>
          <a:fillRef idx="1">
            <a:schemeClr val="lt1"/>
          </a:fillRef>
          <a:effectRef idx="0">
            <a:schemeClr val="dk1"/>
          </a:effectRef>
          <a:fontRef idx="minor">
            <a:schemeClr val="dk1"/>
          </a:fontRef>
        </p:style>
        <p:txBody>
          <a:bodyPr/>
          <a:lstStyle/>
          <a:p>
            <a:pPr algn="ctr">
              <a:spcAft>
                <a:spcPts val="1000"/>
              </a:spcAft>
              <a:defRPr/>
            </a:pPr>
            <a:r>
              <a:rPr lang="ru-RU" sz="1400" dirty="0">
                <a:solidFill>
                  <a:schemeClr val="tx1"/>
                </a:solidFill>
                <a:latin typeface="+mj-lt"/>
              </a:rPr>
              <a:t>3.Природа фиброзного процесса в легких (зарастание соединительной тканью с последующим нарушением работы органа) остается полностью неизученной. Однако, научные исследования </a:t>
            </a:r>
            <a:r>
              <a:rPr lang="ru-RU" sz="1400" dirty="0" smtClean="0">
                <a:solidFill>
                  <a:schemeClr val="tx1"/>
                </a:solidFill>
                <a:latin typeface="+mj-lt"/>
              </a:rPr>
              <a:t>подтверждают, </a:t>
            </a:r>
            <a:r>
              <a:rPr lang="ru-RU" sz="1400" dirty="0">
                <a:solidFill>
                  <a:schemeClr val="tx1"/>
                </a:solidFill>
                <a:latin typeface="+mj-lt"/>
              </a:rPr>
              <a:t>что этот процесс связан с гибелью макрофагов.</a:t>
            </a:r>
            <a:br>
              <a:rPr lang="ru-RU" sz="1400" dirty="0">
                <a:solidFill>
                  <a:schemeClr val="tx1"/>
                </a:solidFill>
                <a:latin typeface="+mj-lt"/>
              </a:rPr>
            </a:br>
            <a:endParaRPr lang="ru-RU" sz="1400" b="1" dirty="0">
              <a:solidFill>
                <a:schemeClr val="tx1"/>
              </a:solidFill>
              <a:latin typeface="+mj-lt"/>
            </a:endParaRPr>
          </a:p>
        </p:txBody>
      </p:sp>
      <p:sp>
        <p:nvSpPr>
          <p:cNvPr id="40" name="Rectangle 3"/>
          <p:cNvSpPr>
            <a:spLocks noChangeArrowheads="1"/>
          </p:cNvSpPr>
          <p:nvPr/>
        </p:nvSpPr>
        <p:spPr bwMode="auto">
          <a:xfrm>
            <a:off x="467544" y="5301208"/>
            <a:ext cx="5903838" cy="1556792"/>
          </a:xfrm>
          <a:prstGeom prst="roundRect">
            <a:avLst/>
          </a:prstGeom>
          <a:solidFill>
            <a:schemeClr val="tx2">
              <a:lumMod val="20000"/>
              <a:lumOff val="80000"/>
            </a:schemeClr>
          </a:solidFill>
          <a:ln>
            <a:headEnd/>
            <a:tailEnd/>
          </a:ln>
        </p:spPr>
        <p:style>
          <a:lnRef idx="2">
            <a:schemeClr val="accent1"/>
          </a:lnRef>
          <a:fillRef idx="1">
            <a:schemeClr val="lt1"/>
          </a:fillRef>
          <a:effectRef idx="0">
            <a:schemeClr val="accent1"/>
          </a:effectRef>
          <a:fontRef idx="minor">
            <a:schemeClr val="dk1"/>
          </a:fontRef>
        </p:style>
        <p:txBody>
          <a:bodyPr/>
          <a:lstStyle/>
          <a:p>
            <a:pPr algn="ctr">
              <a:spcAft>
                <a:spcPts val="1000"/>
              </a:spcAft>
              <a:defRPr/>
            </a:pPr>
            <a:r>
              <a:rPr lang="ru-RU" sz="1400" dirty="0">
                <a:solidFill>
                  <a:srgbClr val="000000"/>
                </a:solidFill>
              </a:rPr>
              <a:t>4. По мере развития пневмокониоза, все больше клеток-макрофагов, поглотивших пылевые частицы начинает погибать, что приводит к развитию воспалительной реакции с последующим фиброзированием (зарастанием соединительной тканью) легких. Также имеются сведения об участии в развитии пневмокониозов аутоиммунных механизмов (когда собственный иммунитет начинает поражать клетки своего организма)</a:t>
            </a:r>
          </a:p>
          <a:p>
            <a:pPr algn="ctr">
              <a:spcAft>
                <a:spcPts val="1000"/>
              </a:spcAft>
              <a:defRPr/>
            </a:pPr>
            <a:endParaRPr lang="ru-RU" sz="1400" b="1" dirty="0">
              <a:solidFill>
                <a:schemeClr val="accent1"/>
              </a:solidFill>
              <a:latin typeface="+mj-lt"/>
            </a:endParaRPr>
          </a:p>
        </p:txBody>
      </p:sp>
      <p:sp>
        <p:nvSpPr>
          <p:cNvPr id="53" name="Rectangle 3"/>
          <p:cNvSpPr>
            <a:spLocks noChangeArrowheads="1"/>
          </p:cNvSpPr>
          <p:nvPr/>
        </p:nvSpPr>
        <p:spPr bwMode="auto">
          <a:xfrm>
            <a:off x="5796136" y="260648"/>
            <a:ext cx="3347864" cy="3240360"/>
          </a:xfrm>
          <a:prstGeom prst="roundRect">
            <a:avLst/>
          </a:prstGeom>
          <a:solidFill>
            <a:schemeClr val="tx2">
              <a:lumMod val="20000"/>
              <a:lumOff val="80000"/>
            </a:schemeClr>
          </a:solidFill>
          <a:ln>
            <a:headEnd/>
            <a:tailEnd/>
          </a:ln>
        </p:spPr>
        <p:style>
          <a:lnRef idx="2">
            <a:schemeClr val="accent1"/>
          </a:lnRef>
          <a:fillRef idx="1">
            <a:schemeClr val="lt1"/>
          </a:fillRef>
          <a:effectRef idx="0">
            <a:schemeClr val="accent1"/>
          </a:effectRef>
          <a:fontRef idx="minor">
            <a:schemeClr val="dk1"/>
          </a:fontRef>
        </p:style>
        <p:txBody>
          <a:bodyPr/>
          <a:lstStyle/>
          <a:p>
            <a:pPr algn="ctr">
              <a:spcAft>
                <a:spcPts val="1000"/>
              </a:spcAft>
              <a:defRPr/>
            </a:pPr>
            <a:r>
              <a:rPr lang="ru-RU" sz="1600" dirty="0">
                <a:solidFill>
                  <a:srgbClr val="000000"/>
                </a:solidFill>
              </a:rPr>
              <a:t>При оценке фиброгенности пыли важно знать содержание свободного  (кварц) и связанного диоксида кремния (соли кремниевой кислоты – силикаты). Размеры частиц, их растворимость, молекулярное строение, химический состав и ряд других параметров определяют особенности воздействия пыли на организм </a:t>
            </a:r>
            <a:endParaRPr lang="ru-RU" sz="1600" b="1" dirty="0">
              <a:solidFill>
                <a:schemeClr val="accent1"/>
              </a:solidFill>
              <a:latin typeface="+mj-lt"/>
            </a:endParaRPr>
          </a:p>
        </p:txBody>
      </p:sp>
      <p:sp>
        <p:nvSpPr>
          <p:cNvPr id="21" name="Rectangle 4"/>
          <p:cNvSpPr>
            <a:spLocks noChangeArrowheads="1"/>
          </p:cNvSpPr>
          <p:nvPr/>
        </p:nvSpPr>
        <p:spPr bwMode="auto">
          <a:xfrm>
            <a:off x="6300192" y="3356992"/>
            <a:ext cx="2843808" cy="3284984"/>
          </a:xfrm>
          <a:prstGeom prst="roundRect">
            <a:avLst/>
          </a:prstGeom>
          <a:solidFill>
            <a:schemeClr val="tx2">
              <a:lumMod val="60000"/>
              <a:lumOff val="40000"/>
            </a:schemeClr>
          </a:solidFill>
          <a:ln>
            <a:headEnd/>
            <a:tailEnd/>
          </a:ln>
        </p:spPr>
        <p:style>
          <a:lnRef idx="2">
            <a:schemeClr val="accent1">
              <a:shade val="50000"/>
            </a:schemeClr>
          </a:lnRef>
          <a:fillRef idx="1">
            <a:schemeClr val="accent1"/>
          </a:fillRef>
          <a:effectRef idx="0">
            <a:schemeClr val="accent1"/>
          </a:effectRef>
          <a:fontRef idx="minor">
            <a:schemeClr val="lt1"/>
          </a:fontRef>
        </p:style>
        <p:txBody>
          <a:bodyPr/>
          <a:lstStyle/>
          <a:p>
            <a:pPr algn="ctr">
              <a:spcAft>
                <a:spcPts val="1000"/>
              </a:spcAft>
              <a:defRPr/>
            </a:pPr>
            <a:r>
              <a:rPr lang="ru-RU" sz="1600" dirty="0">
                <a:solidFill>
                  <a:schemeClr val="tx1"/>
                </a:solidFill>
                <a:latin typeface="+mj-lt"/>
              </a:rPr>
              <a:t>При большинстве  начальных стадий пневмокониозов симптомы достаточно  скудные: </a:t>
            </a:r>
            <a:r>
              <a:rPr lang="ru-RU" sz="1600" b="1" dirty="0">
                <a:solidFill>
                  <a:schemeClr val="tx1"/>
                </a:solidFill>
                <a:latin typeface="+mj-lt"/>
              </a:rPr>
              <a:t>несильный сухой кашель, одышка при физическом напряжении,  боли в груди</a:t>
            </a:r>
            <a:r>
              <a:rPr lang="ru-RU" sz="1600" dirty="0">
                <a:solidFill>
                  <a:schemeClr val="tx1"/>
                </a:solidFill>
                <a:latin typeface="+mj-lt"/>
              </a:rPr>
              <a:t>. Основной диагностический метод –рентгенография грудной клетки</a:t>
            </a:r>
            <a:endParaRPr lang="ru-RU" sz="1600" b="1" dirty="0">
              <a:solidFill>
                <a:schemeClr val="tx1"/>
              </a:solidFill>
              <a:latin typeface="+mj-lt"/>
            </a:endParaRPr>
          </a:p>
        </p:txBody>
      </p:sp>
      <p:pic>
        <p:nvPicPr>
          <p:cNvPr id="35851" name="Picture 2" descr="C:\Documents and Settings\Admin\Рабочий стол\презентации по факторам\pic1.png"/>
          <p:cNvPicPr>
            <a:picLocks noChangeAspect="1" noChangeArrowheads="1"/>
          </p:cNvPicPr>
          <p:nvPr/>
        </p:nvPicPr>
        <p:blipFill>
          <a:blip r:embed="rId3" cstate="print"/>
          <a:srcRect/>
          <a:stretch>
            <a:fillRect/>
          </a:stretch>
        </p:blipFill>
        <p:spPr bwMode="auto">
          <a:xfrm>
            <a:off x="3059832" y="0"/>
            <a:ext cx="2408782" cy="155679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4"/>
          <p:cNvSpPr>
            <a:spLocks noGrp="1" noChangeArrowheads="1"/>
          </p:cNvSpPr>
          <p:nvPr>
            <p:ph type="title" idx="4294967295"/>
          </p:nvPr>
        </p:nvSpPr>
        <p:spPr>
          <a:xfrm>
            <a:off x="1115616" y="188640"/>
            <a:ext cx="7285038" cy="944563"/>
          </a:xfrm>
        </p:spPr>
        <p:txBody>
          <a:bodyPr>
            <a:normAutofit fontScale="90000"/>
          </a:bodyPr>
          <a:lstStyle/>
          <a:p>
            <a:pPr algn="l" eaLnBrk="1" hangingPunct="1"/>
            <a:r>
              <a:rPr lang="ru-RU" altLang="ru-RU" sz="3600" dirty="0" smtClean="0"/>
              <a:t>Воздействие АПФД на организм </a:t>
            </a:r>
            <a:br>
              <a:rPr lang="ru-RU" altLang="ru-RU" sz="3600" dirty="0" smtClean="0"/>
            </a:br>
            <a:r>
              <a:rPr lang="ru-RU" altLang="ru-RU" sz="3600" dirty="0" smtClean="0"/>
              <a:t>человека</a:t>
            </a:r>
          </a:p>
        </p:txBody>
      </p:sp>
      <p:sp>
        <p:nvSpPr>
          <p:cNvPr id="103428" name="TextBox 3"/>
          <p:cNvSpPr txBox="1">
            <a:spLocks noChangeArrowheads="1"/>
          </p:cNvSpPr>
          <p:nvPr/>
        </p:nvSpPr>
        <p:spPr bwMode="auto">
          <a:xfrm>
            <a:off x="142875" y="1160463"/>
            <a:ext cx="8032750" cy="4524375"/>
          </a:xfrm>
          <a:prstGeom prst="rect">
            <a:avLst/>
          </a:prstGeom>
          <a:noFill/>
          <a:ln w="9525">
            <a:noFill/>
            <a:miter lim="800000"/>
            <a:headEnd/>
            <a:tailEnd/>
          </a:ln>
        </p:spPr>
        <p:txBody>
          <a:bodyPr>
            <a:spAutoFit/>
          </a:bodyPr>
          <a:lstStyle/>
          <a:p>
            <a:pPr marL="520700" indent="-342900" eaLnBrk="1" hangingPunct="1">
              <a:buClr>
                <a:schemeClr val="accent3">
                  <a:lumMod val="75000"/>
                </a:schemeClr>
              </a:buClr>
              <a:buFont typeface="Wingdings" pitchFamily="2" charset="2"/>
              <a:buChar char="§"/>
              <a:defRPr/>
            </a:pPr>
            <a:r>
              <a:rPr lang="ru-RU" sz="2400" dirty="0">
                <a:solidFill>
                  <a:srgbClr val="000000"/>
                </a:solidFill>
                <a:latin typeface="+mn-lt"/>
                <a:cs typeface="Times New Roman" pitchFamily="18" charset="0"/>
              </a:rPr>
              <a:t>затрудняет дыхание, вызывает кашель и чихание;</a:t>
            </a:r>
          </a:p>
          <a:p>
            <a:pPr marL="520700" indent="-342900" eaLnBrk="1" hangingPunct="1">
              <a:buClr>
                <a:schemeClr val="accent3">
                  <a:lumMod val="75000"/>
                </a:schemeClr>
              </a:buClr>
              <a:buFont typeface="Wingdings" pitchFamily="2" charset="2"/>
              <a:buChar char="§"/>
              <a:defRPr/>
            </a:pPr>
            <a:r>
              <a:rPr lang="ru-RU" sz="2400" dirty="0">
                <a:solidFill>
                  <a:srgbClr val="000000"/>
                </a:solidFill>
                <a:latin typeface="+mn-lt"/>
                <a:cs typeface="Times New Roman" pitchFamily="18" charset="0"/>
              </a:rPr>
              <a:t>токсичная пыль может привести к отравлению, удушью и др.;</a:t>
            </a:r>
          </a:p>
          <a:p>
            <a:pPr marL="520700" indent="-342900" eaLnBrk="1" hangingPunct="1">
              <a:buClr>
                <a:schemeClr val="accent3">
                  <a:lumMod val="75000"/>
                </a:schemeClr>
              </a:buClr>
              <a:buFont typeface="Wingdings" pitchFamily="2" charset="2"/>
              <a:buChar char="§"/>
              <a:defRPr/>
            </a:pPr>
            <a:r>
              <a:rPr lang="ru-RU" sz="2400" dirty="0">
                <a:solidFill>
                  <a:srgbClr val="000000"/>
                </a:solidFill>
                <a:latin typeface="+mn-lt"/>
                <a:cs typeface="Times New Roman" pitchFamily="18" charset="0"/>
              </a:rPr>
              <a:t>ухудшает видимость, приводит </a:t>
            </a:r>
          </a:p>
          <a:p>
            <a:pPr marL="177800" eaLnBrk="1" hangingPunct="1">
              <a:buClr>
                <a:schemeClr val="accent3">
                  <a:lumMod val="75000"/>
                </a:schemeClr>
              </a:buClr>
              <a:defRPr/>
            </a:pPr>
            <a:r>
              <a:rPr lang="ru-RU" sz="2400" dirty="0">
                <a:solidFill>
                  <a:srgbClr val="000000"/>
                </a:solidFill>
                <a:latin typeface="+mn-lt"/>
                <a:cs typeface="Times New Roman" pitchFamily="18" charset="0"/>
              </a:rPr>
              <a:t>    к раздражению слизистой </a:t>
            </a:r>
          </a:p>
          <a:p>
            <a:pPr marL="177800" eaLnBrk="1" hangingPunct="1">
              <a:buClr>
                <a:schemeClr val="accent3">
                  <a:lumMod val="75000"/>
                </a:schemeClr>
              </a:buClr>
              <a:defRPr/>
            </a:pPr>
            <a:r>
              <a:rPr lang="ru-RU" sz="2400" dirty="0">
                <a:solidFill>
                  <a:srgbClr val="000000"/>
                </a:solidFill>
                <a:latin typeface="+mn-lt"/>
                <a:cs typeface="Times New Roman" pitchFamily="18" charset="0"/>
              </a:rPr>
              <a:t>    оболочки глаз и </a:t>
            </a:r>
          </a:p>
          <a:p>
            <a:pPr marL="177800" eaLnBrk="1" hangingPunct="1">
              <a:buClr>
                <a:schemeClr val="accent3">
                  <a:lumMod val="75000"/>
                </a:schemeClr>
              </a:buClr>
              <a:defRPr/>
            </a:pPr>
            <a:r>
              <a:rPr lang="ru-RU" sz="2400" dirty="0">
                <a:solidFill>
                  <a:srgbClr val="000000"/>
                </a:solidFill>
                <a:latin typeface="+mn-lt"/>
                <a:cs typeface="Times New Roman" pitchFamily="18" charset="0"/>
              </a:rPr>
              <a:t>    повышенному слезотечению;</a:t>
            </a:r>
          </a:p>
          <a:p>
            <a:pPr marL="520700" indent="-342900" eaLnBrk="1" hangingPunct="1">
              <a:buClr>
                <a:schemeClr val="accent3">
                  <a:lumMod val="75000"/>
                </a:schemeClr>
              </a:buClr>
              <a:buFont typeface="Wingdings" pitchFamily="2" charset="2"/>
              <a:buChar char="§"/>
              <a:defRPr/>
            </a:pPr>
            <a:r>
              <a:rPr lang="ru-RU" sz="2400" dirty="0">
                <a:solidFill>
                  <a:srgbClr val="000000"/>
                </a:solidFill>
                <a:latin typeface="+mn-lt"/>
                <a:cs typeface="Times New Roman" pitchFamily="18" charset="0"/>
              </a:rPr>
              <a:t>вызывает раздражение кожи;</a:t>
            </a:r>
          </a:p>
          <a:p>
            <a:pPr marL="520700" indent="-342900" eaLnBrk="1" hangingPunct="1">
              <a:buClr>
                <a:schemeClr val="accent3">
                  <a:lumMod val="75000"/>
                </a:schemeClr>
              </a:buClr>
              <a:buFont typeface="Wingdings" pitchFamily="2" charset="2"/>
              <a:buChar char="§"/>
              <a:defRPr/>
            </a:pPr>
            <a:r>
              <a:rPr lang="ru-RU" sz="2400" dirty="0">
                <a:solidFill>
                  <a:srgbClr val="000000"/>
                </a:solidFill>
                <a:latin typeface="+mn-lt"/>
                <a:cs typeface="Times New Roman" pitchFamily="18" charset="0"/>
              </a:rPr>
              <a:t>при ухудшении видимости </a:t>
            </a:r>
          </a:p>
          <a:p>
            <a:pPr marL="177800" eaLnBrk="1" hangingPunct="1">
              <a:buClr>
                <a:schemeClr val="accent3">
                  <a:lumMod val="75000"/>
                </a:schemeClr>
              </a:buClr>
              <a:defRPr/>
            </a:pPr>
            <a:r>
              <a:rPr lang="ru-RU" sz="2400" dirty="0">
                <a:solidFill>
                  <a:srgbClr val="000000"/>
                </a:solidFill>
                <a:latin typeface="+mn-lt"/>
                <a:cs typeface="Times New Roman" pitchFamily="18" charset="0"/>
              </a:rPr>
              <a:t>     повышается </a:t>
            </a:r>
          </a:p>
          <a:p>
            <a:pPr marL="177800" eaLnBrk="1" hangingPunct="1">
              <a:buClr>
                <a:schemeClr val="accent3">
                  <a:lumMod val="75000"/>
                </a:schemeClr>
              </a:buClr>
              <a:defRPr/>
            </a:pPr>
            <a:r>
              <a:rPr lang="ru-RU" sz="2400" dirty="0">
                <a:solidFill>
                  <a:srgbClr val="000000"/>
                </a:solidFill>
                <a:latin typeface="+mn-lt"/>
                <a:cs typeface="Times New Roman" pitchFamily="18" charset="0"/>
              </a:rPr>
              <a:t>     риск  </a:t>
            </a:r>
          </a:p>
          <a:p>
            <a:pPr marL="177800" eaLnBrk="1" hangingPunct="1">
              <a:buClr>
                <a:schemeClr val="accent3">
                  <a:lumMod val="75000"/>
                </a:schemeClr>
              </a:buClr>
              <a:defRPr/>
            </a:pPr>
            <a:r>
              <a:rPr lang="ru-RU" sz="2400" dirty="0">
                <a:solidFill>
                  <a:srgbClr val="000000"/>
                </a:solidFill>
                <a:latin typeface="+mn-lt"/>
                <a:cs typeface="Times New Roman" pitchFamily="18" charset="0"/>
              </a:rPr>
              <a:t>    </a:t>
            </a:r>
            <a:r>
              <a:rPr lang="ru-RU" sz="2400" dirty="0" err="1">
                <a:solidFill>
                  <a:srgbClr val="000000"/>
                </a:solidFill>
                <a:latin typeface="+mn-lt"/>
                <a:cs typeface="Times New Roman" pitchFamily="18" charset="0"/>
              </a:rPr>
              <a:t>травмирования</a:t>
            </a:r>
            <a:endParaRPr lang="ru-RU" sz="2400" dirty="0">
              <a:solidFill>
                <a:srgbClr val="000000"/>
              </a:solidFill>
              <a:latin typeface="+mn-lt"/>
              <a:cs typeface="Times New Roman" pitchFamily="18" charset="0"/>
            </a:endParaRPr>
          </a:p>
        </p:txBody>
      </p:sp>
      <p:pic>
        <p:nvPicPr>
          <p:cNvPr id="153602" name="Picture 2" descr="http://www.tumantorg.ru/assets/images/stroyka_dust4.png"/>
          <p:cNvPicPr>
            <a:picLocks noChangeAspect="1" noChangeArrowheads="1"/>
          </p:cNvPicPr>
          <p:nvPr/>
        </p:nvPicPr>
        <p:blipFill>
          <a:blip r:embed="rId2" cstate="print"/>
          <a:srcRect/>
          <a:stretch>
            <a:fillRect/>
          </a:stretch>
        </p:blipFill>
        <p:spPr bwMode="auto">
          <a:xfrm>
            <a:off x="4067944" y="4773266"/>
            <a:ext cx="2376264" cy="1770317"/>
          </a:xfrm>
          <a:prstGeom prst="rect">
            <a:avLst/>
          </a:prstGeom>
          <a:noFill/>
          <a:effectLst>
            <a:glow rad="228600">
              <a:schemeClr val="accent2">
                <a:satMod val="175000"/>
                <a:alpha val="40000"/>
              </a:schemeClr>
            </a:glow>
          </a:effectLst>
        </p:spPr>
      </p:pic>
      <p:pic>
        <p:nvPicPr>
          <p:cNvPr id="153604" name="Picture 4" descr="http://img-fotki.yandex.ru/get/4604/dedmaxopka.7/0_47ec3_3e85875d_orig"/>
          <p:cNvPicPr>
            <a:picLocks noChangeAspect="1" noChangeArrowheads="1"/>
          </p:cNvPicPr>
          <p:nvPr/>
        </p:nvPicPr>
        <p:blipFill>
          <a:blip r:embed="rId3" cstate="print"/>
          <a:srcRect/>
          <a:stretch>
            <a:fillRect/>
          </a:stretch>
        </p:blipFill>
        <p:spPr bwMode="auto">
          <a:xfrm>
            <a:off x="5508104" y="2312876"/>
            <a:ext cx="3130660" cy="2088126"/>
          </a:xfrm>
          <a:prstGeom prst="rect">
            <a:avLst/>
          </a:prstGeom>
          <a:noFill/>
          <a:effectLst>
            <a:glow rad="228600">
              <a:schemeClr val="accent2">
                <a:satMod val="175000"/>
                <a:alpha val="40000"/>
              </a:schemeClr>
            </a:glow>
          </a:effectLst>
        </p:spPr>
      </p:pic>
      <p:sp>
        <p:nvSpPr>
          <p:cNvPr id="36871" name="Номер слайда 1"/>
          <p:cNvSpPr>
            <a:spLocks noGrp="1"/>
          </p:cNvSpPr>
          <p:nvPr>
            <p:ph type="sldNum" sz="quarter" idx="12"/>
          </p:nvPr>
        </p:nvSpPr>
        <p:spPr bwMode="auto">
          <a:noFill/>
          <a:ln>
            <a:miter lim="800000"/>
            <a:headEnd/>
            <a:tailEnd/>
          </a:ln>
        </p:spPr>
        <p:txBody>
          <a:bodyPr/>
          <a:lstStyle/>
          <a:p>
            <a:fld id="{6A2F5EAB-098E-42E5-A318-6DE9FB895091}" type="slidenum">
              <a:rPr lang="ru-RU"/>
              <a:pPr/>
              <a:t>17</a:t>
            </a:fld>
            <a:endParaRPr lang="ru-RU"/>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Заголовок 1"/>
          <p:cNvSpPr>
            <a:spLocks noGrp="1"/>
          </p:cNvSpPr>
          <p:nvPr>
            <p:ph type="title"/>
          </p:nvPr>
        </p:nvSpPr>
        <p:spPr>
          <a:xfrm>
            <a:off x="457200" y="274638"/>
            <a:ext cx="8229600" cy="958850"/>
          </a:xfrm>
        </p:spPr>
        <p:txBody>
          <a:bodyPr>
            <a:normAutofit/>
          </a:bodyPr>
          <a:lstStyle/>
          <a:p>
            <a:r>
              <a:rPr lang="ru-RU" altLang="ru-RU" dirty="0" smtClean="0">
                <a:cs typeface="Times New Roman" pitchFamily="18" charset="0"/>
              </a:rPr>
              <a:t>Идентификация </a:t>
            </a:r>
            <a:r>
              <a:rPr lang="ru-RU" altLang="ru-RU" dirty="0" smtClean="0">
                <a:cs typeface="Times New Roman" pitchFamily="18" charset="0"/>
              </a:rPr>
              <a:t>фактора</a:t>
            </a:r>
            <a:endParaRPr lang="ru-RU" altLang="ru-RU" dirty="0" smtClean="0"/>
          </a:p>
        </p:txBody>
      </p:sp>
      <p:sp>
        <p:nvSpPr>
          <p:cNvPr id="12291" name="Содержимое 3"/>
          <p:cNvSpPr>
            <a:spLocks noGrp="1"/>
          </p:cNvSpPr>
          <p:nvPr>
            <p:ph sz="half" idx="2"/>
          </p:nvPr>
        </p:nvSpPr>
        <p:spPr>
          <a:xfrm>
            <a:off x="342900" y="1155700"/>
            <a:ext cx="5832475" cy="3713460"/>
          </a:xfrm>
        </p:spPr>
        <p:txBody>
          <a:bodyPr/>
          <a:lstStyle/>
          <a:p>
            <a:pPr algn="just">
              <a:buFont typeface="Arial" pitchFamily="34" charset="0"/>
              <a:buNone/>
            </a:pPr>
            <a:r>
              <a:rPr lang="ru-RU" altLang="ru-RU" sz="1800" b="1" i="1" dirty="0" smtClean="0">
                <a:solidFill>
                  <a:srgbClr val="FF0000"/>
                </a:solidFill>
              </a:rPr>
              <a:t>АПФД идентифицируются как вредные и (или) опасные факторы только на рабочих местах, на которых :</a:t>
            </a:r>
          </a:p>
          <a:p>
            <a:pPr algn="just"/>
            <a:r>
              <a:rPr lang="ru-RU" altLang="ru-RU" sz="1800" b="1" i="1" dirty="0" smtClean="0">
                <a:solidFill>
                  <a:srgbClr val="75A3D1"/>
                </a:solidFill>
              </a:rPr>
              <a:t>осуществляется добыча;</a:t>
            </a:r>
          </a:p>
          <a:p>
            <a:pPr algn="just"/>
            <a:r>
              <a:rPr lang="ru-RU" altLang="ru-RU" sz="1800" b="1" i="1" dirty="0" smtClean="0">
                <a:solidFill>
                  <a:srgbClr val="75A3D1"/>
                </a:solidFill>
              </a:rPr>
              <a:t>обогащение;</a:t>
            </a:r>
          </a:p>
          <a:p>
            <a:pPr algn="just"/>
            <a:r>
              <a:rPr lang="ru-RU" altLang="ru-RU" sz="1800" b="1" i="1" dirty="0" smtClean="0">
                <a:solidFill>
                  <a:srgbClr val="75A3D1"/>
                </a:solidFill>
              </a:rPr>
              <a:t>производство и использование в технологическом процессе пылящих веществ, относящихся к АПФД; </a:t>
            </a:r>
          </a:p>
          <a:p>
            <a:pPr algn="just"/>
            <a:r>
              <a:rPr lang="ru-RU" altLang="ru-RU" sz="1800" b="1" i="1" dirty="0" smtClean="0">
                <a:solidFill>
                  <a:srgbClr val="75A3D1"/>
                </a:solidFill>
              </a:rPr>
              <a:t>эксплуатируется оборудование, работа на котором сопровождается выделением АПФД (пыли, содержащие природные и искусственные минеральные волокна, угольная пыль</a:t>
            </a:r>
            <a:r>
              <a:rPr lang="ru-RU" altLang="ru-RU" sz="1800" b="1" i="1" dirty="0" smtClean="0">
                <a:solidFill>
                  <a:srgbClr val="75A3D1"/>
                </a:solidFill>
              </a:rPr>
              <a:t>):</a:t>
            </a:r>
            <a:endParaRPr lang="ru-RU" altLang="ru-RU" sz="1800" dirty="0" smtClean="0"/>
          </a:p>
        </p:txBody>
      </p:sp>
      <p:sp>
        <p:nvSpPr>
          <p:cNvPr id="12292" name="Номер слайда 4"/>
          <p:cNvSpPr>
            <a:spLocks noGrp="1"/>
          </p:cNvSpPr>
          <p:nvPr>
            <p:ph type="sldNum" sz="quarter" idx="12"/>
          </p:nvPr>
        </p:nvSpPr>
        <p:spPr bwMode="auto">
          <a:noFill/>
          <a:ln>
            <a:miter lim="800000"/>
            <a:headEnd/>
            <a:tailEnd/>
          </a:ln>
        </p:spPr>
        <p:txBody>
          <a:bodyPr/>
          <a:lstStyle/>
          <a:p>
            <a:fld id="{2ABCA4DB-37C0-4B4D-A7D4-C598E9266908}" type="slidenum">
              <a:rPr lang="ru-RU" altLang="ru-RU"/>
              <a:pPr/>
              <a:t>18</a:t>
            </a:fld>
            <a:endParaRPr lang="ru-RU" altLang="ru-RU"/>
          </a:p>
        </p:txBody>
      </p:sp>
      <p:sp>
        <p:nvSpPr>
          <p:cNvPr id="12293" name="Прямоугольник 6"/>
          <p:cNvSpPr>
            <a:spLocks noChangeArrowheads="1"/>
          </p:cNvSpPr>
          <p:nvPr/>
        </p:nvSpPr>
        <p:spPr bwMode="auto">
          <a:xfrm>
            <a:off x="6480175" y="1125538"/>
            <a:ext cx="2663825" cy="1816100"/>
          </a:xfrm>
          <a:prstGeom prst="rect">
            <a:avLst/>
          </a:prstGeom>
          <a:noFill/>
          <a:ln w="9525">
            <a:noFill/>
            <a:miter lim="800000"/>
            <a:headEnd/>
            <a:tailEnd/>
          </a:ln>
        </p:spPr>
        <p:txBody>
          <a:bodyPr>
            <a:spAutoFit/>
          </a:bodyPr>
          <a:lstStyle/>
          <a:p>
            <a:pPr algn="just" eaLnBrk="1" hangingPunct="1"/>
            <a:r>
              <a:rPr lang="ru-RU" altLang="ru-RU" sz="1400" b="1" dirty="0">
                <a:solidFill>
                  <a:srgbClr val="000000"/>
                </a:solidFill>
                <a:latin typeface="Times New Roman" pitchFamily="18" charset="0"/>
                <a:cs typeface="Times New Roman" pitchFamily="18" charset="0"/>
              </a:rPr>
              <a:t>Идентификация потенциально вредных и (или) опасных производственных факторов на рабочих местах осуществляется экспертом организации, проводящей СОУТ </a:t>
            </a:r>
          </a:p>
        </p:txBody>
      </p:sp>
      <p:sp>
        <p:nvSpPr>
          <p:cNvPr id="12294" name="Прямоугольник 9"/>
          <p:cNvSpPr>
            <a:spLocks noChangeArrowheads="1"/>
          </p:cNvSpPr>
          <p:nvPr/>
        </p:nvSpPr>
        <p:spPr bwMode="auto">
          <a:xfrm>
            <a:off x="1619672" y="4581128"/>
            <a:ext cx="4321200" cy="1323439"/>
          </a:xfrm>
          <a:prstGeom prst="rect">
            <a:avLst/>
          </a:prstGeom>
          <a:noFill/>
          <a:ln w="9525">
            <a:noFill/>
            <a:miter lim="800000"/>
            <a:headEnd/>
            <a:tailEnd/>
          </a:ln>
        </p:spPr>
        <p:txBody>
          <a:bodyPr wrap="square">
            <a:spAutoFit/>
          </a:bodyPr>
          <a:lstStyle/>
          <a:p>
            <a:pPr eaLnBrk="1" hangingPunct="1">
              <a:buClr>
                <a:srgbClr val="1F9997"/>
              </a:buClr>
              <a:buFont typeface="Wingdings" pitchFamily="2" charset="2"/>
              <a:buChar char="§"/>
            </a:pPr>
            <a:r>
              <a:rPr lang="ru-RU" altLang="ru-RU" sz="1600" b="1" dirty="0">
                <a:solidFill>
                  <a:srgbClr val="000000"/>
                </a:solidFill>
                <a:cs typeface="Arial" pitchFamily="34" charset="0"/>
              </a:rPr>
              <a:t>Технологическое оборудование; </a:t>
            </a:r>
          </a:p>
          <a:p>
            <a:pPr eaLnBrk="1" hangingPunct="1">
              <a:buClr>
                <a:srgbClr val="1F9997"/>
              </a:buClr>
              <a:buFont typeface="Wingdings" pitchFamily="2" charset="2"/>
              <a:buChar char="§"/>
            </a:pPr>
            <a:r>
              <a:rPr lang="ru-RU" altLang="ru-RU" sz="1600" b="1" dirty="0">
                <a:solidFill>
                  <a:srgbClr val="000000"/>
                </a:solidFill>
                <a:cs typeface="Arial" pitchFamily="34" charset="0"/>
              </a:rPr>
              <a:t>Технологический процесс;</a:t>
            </a:r>
          </a:p>
          <a:p>
            <a:pPr eaLnBrk="1" hangingPunct="1">
              <a:buClr>
                <a:srgbClr val="1F9997"/>
              </a:buClr>
              <a:buFont typeface="Wingdings" pitchFamily="2" charset="2"/>
              <a:buChar char="§"/>
            </a:pPr>
            <a:r>
              <a:rPr lang="ru-RU" altLang="ru-RU" sz="1600" b="1" dirty="0">
                <a:solidFill>
                  <a:srgbClr val="000000"/>
                </a:solidFill>
                <a:cs typeface="Arial" pitchFamily="34" charset="0"/>
              </a:rPr>
              <a:t>Применяемое сырьё;</a:t>
            </a:r>
          </a:p>
          <a:p>
            <a:pPr eaLnBrk="1" hangingPunct="1">
              <a:buClr>
                <a:srgbClr val="1F9997"/>
              </a:buClr>
              <a:buFont typeface="Wingdings" pitchFamily="2" charset="2"/>
              <a:buChar char="§"/>
            </a:pPr>
            <a:r>
              <a:rPr lang="ru-RU" altLang="ru-RU" sz="1600" b="1" dirty="0">
                <a:solidFill>
                  <a:srgbClr val="000000"/>
                </a:solidFill>
                <a:cs typeface="Arial" pitchFamily="34" charset="0"/>
              </a:rPr>
              <a:t>Промежуточные и конечные продукты реакций</a:t>
            </a:r>
            <a:endParaRPr lang="ru-RU" altLang="ru-RU" sz="1600" b="1" dirty="0">
              <a:cs typeface="Arial" pitchFamily="34" charset="0"/>
            </a:endParaRPr>
          </a:p>
        </p:txBody>
      </p:sp>
      <p:sp>
        <p:nvSpPr>
          <p:cNvPr id="12295" name="Прямоугольник 10"/>
          <p:cNvSpPr>
            <a:spLocks noChangeArrowheads="1"/>
          </p:cNvSpPr>
          <p:nvPr/>
        </p:nvSpPr>
        <p:spPr bwMode="auto">
          <a:xfrm>
            <a:off x="6516688" y="2997200"/>
            <a:ext cx="2411412" cy="3754438"/>
          </a:xfrm>
          <a:prstGeom prst="rect">
            <a:avLst/>
          </a:prstGeom>
          <a:noFill/>
          <a:ln w="9525">
            <a:noFill/>
            <a:miter lim="800000"/>
            <a:headEnd/>
            <a:tailEnd/>
          </a:ln>
        </p:spPr>
        <p:txBody>
          <a:bodyPr>
            <a:spAutoFit/>
          </a:bodyPr>
          <a:lstStyle/>
          <a:p>
            <a:pPr algn="just" eaLnBrk="1" hangingPunct="1"/>
            <a:r>
              <a:rPr lang="ru-RU" altLang="ru-RU" sz="1400" i="1" dirty="0">
                <a:solidFill>
                  <a:srgbClr val="4E6FA4"/>
                </a:solidFill>
                <a:cs typeface="Arial" pitchFamily="34" charset="0"/>
              </a:rPr>
              <a:t>На предприятиях для каждого производственного помещения и </a:t>
            </a:r>
            <a:r>
              <a:rPr lang="ru-RU" altLang="ru-RU" sz="1400" i="1" dirty="0" err="1">
                <a:solidFill>
                  <a:srgbClr val="4E6FA4"/>
                </a:solidFill>
                <a:cs typeface="Arial" pitchFamily="34" charset="0"/>
              </a:rPr>
              <a:t>промплощадок</a:t>
            </a:r>
            <a:r>
              <a:rPr lang="ru-RU" altLang="ru-RU" sz="1400" i="1" dirty="0">
                <a:solidFill>
                  <a:srgbClr val="4E6FA4"/>
                </a:solidFill>
                <a:cs typeface="Arial" pitchFamily="34" charset="0"/>
              </a:rPr>
              <a:t> с открытым размещением оборудования должен быть определен перечень веществ, которые могут выделяться в воздух рабочей зоны при ведении технологического процесса с учетом применяемого сырья, промежуточных и конечных продуктов реакции</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Заголовок 1"/>
          <p:cNvSpPr>
            <a:spLocks noGrp="1"/>
          </p:cNvSpPr>
          <p:nvPr>
            <p:ph type="title"/>
          </p:nvPr>
        </p:nvSpPr>
        <p:spPr>
          <a:xfrm>
            <a:off x="457200" y="0"/>
            <a:ext cx="8229600" cy="1417638"/>
          </a:xfrm>
        </p:spPr>
        <p:txBody>
          <a:bodyPr/>
          <a:lstStyle/>
          <a:p>
            <a:r>
              <a:rPr lang="ru-RU" altLang="ru-RU" sz="2400" b="1" dirty="0" smtClean="0">
                <a:solidFill>
                  <a:srgbClr val="FF0000"/>
                </a:solidFill>
              </a:rPr>
              <a:t>Профессиональные заболевания, </a:t>
            </a:r>
            <a:br>
              <a:rPr lang="ru-RU" altLang="ru-RU" sz="2400" b="1" dirty="0" smtClean="0">
                <a:solidFill>
                  <a:srgbClr val="FF0000"/>
                </a:solidFill>
              </a:rPr>
            </a:br>
            <a:r>
              <a:rPr lang="ru-RU" altLang="ru-RU" sz="2400" b="1" dirty="0" smtClean="0">
                <a:solidFill>
                  <a:srgbClr val="FF0000"/>
                </a:solidFill>
              </a:rPr>
              <a:t>обусловленные воздействием АПДФ</a:t>
            </a:r>
            <a:br>
              <a:rPr lang="ru-RU" altLang="ru-RU" sz="2400" b="1" dirty="0" smtClean="0">
                <a:solidFill>
                  <a:srgbClr val="FF0000"/>
                </a:solidFill>
              </a:rPr>
            </a:br>
            <a:endParaRPr lang="ru-RU" altLang="ru-RU" sz="2400" b="1" dirty="0" smtClean="0">
              <a:solidFill>
                <a:srgbClr val="FF0000"/>
              </a:solidFill>
            </a:endParaRPr>
          </a:p>
        </p:txBody>
      </p:sp>
      <p:sp>
        <p:nvSpPr>
          <p:cNvPr id="37891" name="Объект 2"/>
          <p:cNvSpPr>
            <a:spLocks noGrp="1"/>
          </p:cNvSpPr>
          <p:nvPr>
            <p:ph idx="1"/>
          </p:nvPr>
        </p:nvSpPr>
        <p:spPr>
          <a:xfrm>
            <a:off x="457200" y="1233488"/>
            <a:ext cx="8229600" cy="4892675"/>
          </a:xfrm>
        </p:spPr>
        <p:txBody>
          <a:bodyPr/>
          <a:lstStyle/>
          <a:p>
            <a:pPr>
              <a:lnSpc>
                <a:spcPct val="80000"/>
              </a:lnSpc>
              <a:buClr>
                <a:schemeClr val="hlink"/>
              </a:buClr>
              <a:buFont typeface="Wingdings" pitchFamily="2" charset="2"/>
              <a:buNone/>
            </a:pPr>
            <a:r>
              <a:rPr lang="ru-RU" altLang="ru-RU" sz="2800" dirty="0" smtClean="0">
                <a:solidFill>
                  <a:schemeClr val="hlink"/>
                </a:solidFill>
              </a:rPr>
              <a:t> </a:t>
            </a:r>
            <a:r>
              <a:rPr lang="ru-RU" altLang="ru-RU" sz="2000" dirty="0" smtClean="0">
                <a:solidFill>
                  <a:schemeClr val="hlink"/>
                </a:solidFill>
              </a:rPr>
              <a:t>К профессиональным заболеваниям, обусловленным воздействием промышленных аэрозолей, следует отнести:</a:t>
            </a:r>
          </a:p>
          <a:p>
            <a:pPr>
              <a:lnSpc>
                <a:spcPct val="80000"/>
              </a:lnSpc>
              <a:buClr>
                <a:schemeClr val="hlink"/>
              </a:buClr>
              <a:buFont typeface="Wingdings" pitchFamily="2" charset="2"/>
              <a:buChar char="§"/>
            </a:pPr>
            <a:endParaRPr lang="ru-RU" altLang="ru-RU" sz="2000" dirty="0" smtClean="0"/>
          </a:p>
          <a:p>
            <a:pPr>
              <a:lnSpc>
                <a:spcPct val="80000"/>
              </a:lnSpc>
              <a:buClr>
                <a:schemeClr val="hlink"/>
              </a:buClr>
              <a:buFont typeface="Wingdings" pitchFamily="2" charset="2"/>
              <a:buChar char="§"/>
            </a:pPr>
            <a:r>
              <a:rPr lang="ru-RU" altLang="ru-RU" sz="2000" dirty="0" smtClean="0">
                <a:solidFill>
                  <a:srgbClr val="000000"/>
                </a:solidFill>
              </a:rPr>
              <a:t>пневмокониозы – силикоз, </a:t>
            </a:r>
            <a:r>
              <a:rPr lang="ru-RU" altLang="ru-RU" sz="2000" dirty="0" err="1" smtClean="0">
                <a:solidFill>
                  <a:srgbClr val="000000"/>
                </a:solidFill>
              </a:rPr>
              <a:t>сидеросиликоз</a:t>
            </a:r>
            <a:r>
              <a:rPr lang="ru-RU" altLang="ru-RU" sz="2000" dirty="0" smtClean="0">
                <a:solidFill>
                  <a:srgbClr val="000000"/>
                </a:solidFill>
              </a:rPr>
              <a:t>, </a:t>
            </a:r>
            <a:r>
              <a:rPr lang="ru-RU" altLang="ru-RU" sz="2000" smtClean="0">
                <a:solidFill>
                  <a:srgbClr val="000000"/>
                </a:solidFill>
              </a:rPr>
              <a:t>антракосиликоз</a:t>
            </a:r>
            <a:r>
              <a:rPr lang="ru-RU" altLang="ru-RU" sz="2000" dirty="0" smtClean="0">
                <a:solidFill>
                  <a:srgbClr val="000000"/>
                </a:solidFill>
              </a:rPr>
              <a:t>, </a:t>
            </a:r>
            <a:r>
              <a:rPr lang="ru-RU" altLang="ru-RU" sz="2000" dirty="0" err="1" smtClean="0">
                <a:solidFill>
                  <a:srgbClr val="000000"/>
                </a:solidFill>
              </a:rPr>
              <a:t>силико-силикатоз</a:t>
            </a:r>
            <a:r>
              <a:rPr lang="ru-RU" altLang="ru-RU" sz="2000" dirty="0" smtClean="0">
                <a:solidFill>
                  <a:srgbClr val="000000"/>
                </a:solidFill>
              </a:rPr>
              <a:t>, </a:t>
            </a:r>
            <a:r>
              <a:rPr lang="ru-RU" altLang="ru-RU" sz="2000" dirty="0" err="1" smtClean="0">
                <a:solidFill>
                  <a:srgbClr val="000000"/>
                </a:solidFill>
              </a:rPr>
              <a:t>асбестоз</a:t>
            </a:r>
            <a:r>
              <a:rPr lang="ru-RU" altLang="ru-RU" sz="2000" dirty="0" smtClean="0">
                <a:solidFill>
                  <a:srgbClr val="000000"/>
                </a:solidFill>
              </a:rPr>
              <a:t>, </a:t>
            </a:r>
            <a:r>
              <a:rPr lang="ru-RU" altLang="ru-RU" sz="2000" dirty="0" err="1" smtClean="0">
                <a:solidFill>
                  <a:srgbClr val="000000"/>
                </a:solidFill>
              </a:rPr>
              <a:t>карбокониозы</a:t>
            </a:r>
            <a:r>
              <a:rPr lang="ru-RU" altLang="ru-RU" sz="2000" dirty="0" smtClean="0">
                <a:solidFill>
                  <a:srgbClr val="000000"/>
                </a:solidFill>
              </a:rPr>
              <a:t> и другие пневмокониозы от </a:t>
            </a:r>
            <a:r>
              <a:rPr lang="ru-RU" altLang="ru-RU" sz="2000" dirty="0" err="1" smtClean="0">
                <a:solidFill>
                  <a:srgbClr val="000000"/>
                </a:solidFill>
              </a:rPr>
              <a:t>слабофиброгенной</a:t>
            </a:r>
            <a:r>
              <a:rPr lang="ru-RU" altLang="ru-RU" sz="2000" dirty="0" smtClean="0">
                <a:solidFill>
                  <a:srgbClr val="000000"/>
                </a:solidFill>
              </a:rPr>
              <a:t> пыли;</a:t>
            </a:r>
          </a:p>
          <a:p>
            <a:pPr>
              <a:lnSpc>
                <a:spcPct val="80000"/>
              </a:lnSpc>
              <a:buClr>
                <a:schemeClr val="hlink"/>
              </a:buClr>
              <a:buFont typeface="Wingdings" pitchFamily="2" charset="2"/>
              <a:buChar char="§"/>
            </a:pPr>
            <a:endParaRPr lang="ru-RU" altLang="ru-RU" sz="2000" dirty="0" smtClean="0">
              <a:solidFill>
                <a:srgbClr val="000000"/>
              </a:solidFill>
            </a:endParaRPr>
          </a:p>
          <a:p>
            <a:pPr>
              <a:lnSpc>
                <a:spcPct val="80000"/>
              </a:lnSpc>
              <a:buClr>
                <a:schemeClr val="hlink"/>
              </a:buClr>
              <a:buFont typeface="Wingdings" pitchFamily="2" charset="2"/>
              <a:buChar char="§"/>
            </a:pPr>
            <a:r>
              <a:rPr lang="ru-RU" altLang="ru-RU" sz="2000" dirty="0" err="1" smtClean="0">
                <a:solidFill>
                  <a:srgbClr val="000000"/>
                </a:solidFill>
              </a:rPr>
              <a:t>бериллиоз</a:t>
            </a:r>
            <a:r>
              <a:rPr lang="ru-RU" altLang="ru-RU" sz="2000" dirty="0" smtClean="0">
                <a:solidFill>
                  <a:srgbClr val="000000"/>
                </a:solidFill>
              </a:rPr>
              <a:t> и другие виды </a:t>
            </a:r>
          </a:p>
          <a:p>
            <a:pPr>
              <a:lnSpc>
                <a:spcPct val="80000"/>
              </a:lnSpc>
              <a:buClr>
                <a:schemeClr val="hlink"/>
              </a:buClr>
              <a:buFont typeface="Arial" pitchFamily="34" charset="0"/>
              <a:buNone/>
            </a:pPr>
            <a:r>
              <a:rPr lang="ru-RU" altLang="ru-RU" sz="2000" dirty="0" smtClean="0">
                <a:solidFill>
                  <a:srgbClr val="000000"/>
                </a:solidFill>
              </a:rPr>
              <a:t>     экзогенного аллергического </a:t>
            </a:r>
          </a:p>
          <a:p>
            <a:pPr>
              <a:lnSpc>
                <a:spcPct val="80000"/>
              </a:lnSpc>
              <a:buClr>
                <a:schemeClr val="hlink"/>
              </a:buClr>
              <a:buFont typeface="Arial" pitchFamily="34" charset="0"/>
              <a:buNone/>
            </a:pPr>
            <a:r>
              <a:rPr lang="ru-RU" altLang="ru-RU" sz="2000" dirty="0" smtClean="0">
                <a:solidFill>
                  <a:srgbClr val="000000"/>
                </a:solidFill>
              </a:rPr>
              <a:t>     </a:t>
            </a:r>
            <a:r>
              <a:rPr lang="ru-RU" altLang="ru-RU" sz="2000" dirty="0" err="1" smtClean="0">
                <a:solidFill>
                  <a:srgbClr val="000000"/>
                </a:solidFill>
              </a:rPr>
              <a:t>альвеолита</a:t>
            </a:r>
            <a:r>
              <a:rPr lang="ru-RU" altLang="ru-RU" sz="2000" dirty="0" smtClean="0">
                <a:solidFill>
                  <a:srgbClr val="000000"/>
                </a:solidFill>
              </a:rPr>
              <a:t>;</a:t>
            </a:r>
          </a:p>
          <a:p>
            <a:pPr>
              <a:lnSpc>
                <a:spcPct val="80000"/>
              </a:lnSpc>
              <a:buClr>
                <a:schemeClr val="hlink"/>
              </a:buClr>
              <a:buFont typeface="Wingdings" pitchFamily="2" charset="2"/>
              <a:buChar char="§"/>
            </a:pPr>
            <a:endParaRPr lang="ru-RU" altLang="ru-RU" sz="2000" dirty="0" smtClean="0">
              <a:solidFill>
                <a:srgbClr val="000000"/>
              </a:solidFill>
            </a:endParaRPr>
          </a:p>
          <a:p>
            <a:pPr>
              <a:lnSpc>
                <a:spcPct val="80000"/>
              </a:lnSpc>
              <a:buClr>
                <a:schemeClr val="hlink"/>
              </a:buClr>
              <a:buFont typeface="Wingdings" pitchFamily="2" charset="2"/>
              <a:buChar char="§"/>
            </a:pPr>
            <a:r>
              <a:rPr lang="ru-RU" altLang="ru-RU" sz="2000" dirty="0" smtClean="0">
                <a:solidFill>
                  <a:srgbClr val="000000"/>
                </a:solidFill>
              </a:rPr>
              <a:t>биссиноз;</a:t>
            </a:r>
          </a:p>
          <a:p>
            <a:pPr>
              <a:lnSpc>
                <a:spcPct val="80000"/>
              </a:lnSpc>
              <a:buClr>
                <a:schemeClr val="hlink"/>
              </a:buClr>
              <a:buFont typeface="Wingdings" pitchFamily="2" charset="2"/>
              <a:buChar char="§"/>
            </a:pPr>
            <a:endParaRPr lang="ru-RU" altLang="ru-RU" sz="2000" dirty="0" smtClean="0">
              <a:solidFill>
                <a:srgbClr val="000000"/>
              </a:solidFill>
            </a:endParaRPr>
          </a:p>
          <a:p>
            <a:pPr>
              <a:lnSpc>
                <a:spcPct val="80000"/>
              </a:lnSpc>
              <a:buClr>
                <a:schemeClr val="hlink"/>
              </a:buClr>
              <a:buFont typeface="Wingdings" pitchFamily="2" charset="2"/>
              <a:buChar char="§"/>
            </a:pPr>
            <a:endParaRPr lang="ru-RU" altLang="ru-RU" sz="2000" dirty="0" smtClean="0">
              <a:solidFill>
                <a:srgbClr val="000000"/>
              </a:solidFill>
            </a:endParaRPr>
          </a:p>
          <a:p>
            <a:pPr>
              <a:lnSpc>
                <a:spcPct val="80000"/>
              </a:lnSpc>
              <a:buClr>
                <a:schemeClr val="hlink"/>
              </a:buClr>
              <a:buFont typeface="Wingdings" pitchFamily="2" charset="2"/>
              <a:buChar char="§"/>
            </a:pPr>
            <a:r>
              <a:rPr lang="ru-RU" altLang="ru-RU" sz="2000" dirty="0" smtClean="0">
                <a:solidFill>
                  <a:srgbClr val="000000"/>
                </a:solidFill>
              </a:rPr>
              <a:t>хронический бронхит (пылевой, токсико-пылевой) .</a:t>
            </a:r>
          </a:p>
        </p:txBody>
      </p:sp>
      <p:sp>
        <p:nvSpPr>
          <p:cNvPr id="37892" name="Номер слайда 3"/>
          <p:cNvSpPr>
            <a:spLocks noGrp="1"/>
          </p:cNvSpPr>
          <p:nvPr>
            <p:ph type="sldNum" sz="quarter" idx="12"/>
          </p:nvPr>
        </p:nvSpPr>
        <p:spPr bwMode="auto">
          <a:noFill/>
          <a:ln>
            <a:miter lim="800000"/>
            <a:headEnd/>
            <a:tailEnd/>
          </a:ln>
        </p:spPr>
        <p:txBody>
          <a:bodyPr/>
          <a:lstStyle/>
          <a:p>
            <a:fld id="{54FE4F6E-312C-481C-AB20-39FFAE172380}" type="slidenum">
              <a:rPr lang="ru-RU" altLang="ru-RU"/>
              <a:pPr/>
              <a:t>19</a:t>
            </a:fld>
            <a:endParaRPr lang="ru-RU" altLang="ru-RU"/>
          </a:p>
        </p:txBody>
      </p:sp>
      <p:pic>
        <p:nvPicPr>
          <p:cNvPr id="5" name="Picture 6" descr="http://www.ibis-online.ru/shopimages/x2/78113.jpg"/>
          <p:cNvPicPr>
            <a:picLocks noChangeAspect="1" noChangeArrowheads="1"/>
          </p:cNvPicPr>
          <p:nvPr/>
        </p:nvPicPr>
        <p:blipFill>
          <a:blip r:embed="rId3" cstate="print"/>
          <a:srcRect l="2362" t="5452" r="3926" b="6410"/>
          <a:stretch>
            <a:fillRect/>
          </a:stretch>
        </p:blipFill>
        <p:spPr bwMode="auto">
          <a:xfrm>
            <a:off x="5472100" y="3358319"/>
            <a:ext cx="2164323" cy="1764196"/>
          </a:xfrm>
          <a:prstGeom prst="rect">
            <a:avLst/>
          </a:prstGeom>
          <a:noFill/>
          <a:effectLst>
            <a:glow rad="228600">
              <a:schemeClr val="accent2">
                <a:satMod val="175000"/>
                <a:alpha val="40000"/>
              </a:schemeClr>
            </a:glow>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78098"/>
          </a:xfrm>
        </p:spPr>
        <p:txBody>
          <a:bodyPr>
            <a:noAutofit/>
          </a:bodyPr>
          <a:lstStyle/>
          <a:p>
            <a:r>
              <a:rPr lang="ru-RU" sz="3200" b="1" dirty="0" smtClean="0"/>
              <a:t>Производственная пыль, пылевая патология, ее </a:t>
            </a:r>
            <a:r>
              <a:rPr lang="ru-RU" sz="3200" b="1" dirty="0" smtClean="0"/>
              <a:t>профилактика</a:t>
            </a:r>
            <a:endParaRPr lang="ru-RU" sz="3200" dirty="0"/>
          </a:p>
        </p:txBody>
      </p:sp>
      <p:sp>
        <p:nvSpPr>
          <p:cNvPr id="3" name="Содержимое 2"/>
          <p:cNvSpPr>
            <a:spLocks noGrp="1"/>
          </p:cNvSpPr>
          <p:nvPr>
            <p:ph idx="1"/>
          </p:nvPr>
        </p:nvSpPr>
        <p:spPr>
          <a:xfrm>
            <a:off x="539552" y="1196752"/>
            <a:ext cx="8064896" cy="5472608"/>
          </a:xfrm>
        </p:spPr>
        <p:txBody>
          <a:bodyPr>
            <a:normAutofit fontScale="25000" lnSpcReduction="20000"/>
          </a:bodyPr>
          <a:lstStyle/>
          <a:p>
            <a:pPr indent="342900" algn="just">
              <a:lnSpc>
                <a:spcPct val="120000"/>
              </a:lnSpc>
              <a:buNone/>
            </a:pPr>
            <a:r>
              <a:rPr lang="ru-RU" sz="6400" dirty="0" smtClean="0">
                <a:latin typeface="Times New Roman" pitchFamily="18" charset="0"/>
              </a:rPr>
              <a:t>	Борьба </a:t>
            </a:r>
            <a:r>
              <a:rPr lang="ru-RU" sz="6400" dirty="0" smtClean="0">
                <a:latin typeface="Times New Roman" pitchFamily="18" charset="0"/>
              </a:rPr>
              <a:t>с производственной пылью представляет одну из важнейших задач гигиены труда, так как воздействию пыли может подвергаться большое число работающих. </a:t>
            </a:r>
            <a:endParaRPr lang="ru-RU" sz="6400" dirty="0" smtClean="0">
              <a:latin typeface="Times New Roman" pitchFamily="18" charset="0"/>
            </a:endParaRPr>
          </a:p>
          <a:p>
            <a:pPr indent="342900" algn="just">
              <a:lnSpc>
                <a:spcPct val="120000"/>
              </a:lnSpc>
              <a:buNone/>
            </a:pPr>
            <a:r>
              <a:rPr lang="ru-RU" sz="6400" b="1" dirty="0" smtClean="0">
                <a:latin typeface="Times New Roman" pitchFamily="18" charset="0"/>
              </a:rPr>
              <a:t>	Пыль </a:t>
            </a:r>
            <a:r>
              <a:rPr lang="ru-RU" sz="6400" b="1" dirty="0" smtClean="0">
                <a:latin typeface="Times New Roman" pitchFamily="18" charset="0"/>
              </a:rPr>
              <a:t>является основной производственной вредностью </a:t>
            </a:r>
            <a:r>
              <a:rPr lang="ru-RU" sz="6400" dirty="0" smtClean="0">
                <a:latin typeface="Times New Roman" pitchFamily="18" charset="0"/>
              </a:rPr>
              <a:t>в горнодобывающей промышленности (добыча угля, металлических руд и др.), в производстве строительных материалов (огнеупорные изделия, кирпич, цемент), фарфоро-фаянсовый, мукомольной промышленности, чугуно-медно-сталелитейных и других цехах металлургической и машиностроительной промышленности, в подготовительных и прядильных цехах текстильной промышленности, сельском хозяйстве и многих других отраслях народного хозяйства.</a:t>
            </a:r>
            <a:br>
              <a:rPr lang="ru-RU" sz="6400" dirty="0" smtClean="0">
                <a:latin typeface="Times New Roman" pitchFamily="18" charset="0"/>
              </a:rPr>
            </a:br>
            <a:r>
              <a:rPr lang="ru-RU" sz="6400" dirty="0" smtClean="0">
                <a:latin typeface="Times New Roman" pitchFamily="18" charset="0"/>
              </a:rPr>
              <a:t>	Вдыхание </a:t>
            </a:r>
            <a:r>
              <a:rPr lang="ru-RU" sz="6400" dirty="0" smtClean="0">
                <a:latin typeface="Times New Roman" pitchFamily="18" charset="0"/>
              </a:rPr>
              <a:t>пыли может привести к специфическим заболеваниям (пневмокониозу), способствовать возникновению и распространению таких заболеваний, как ларингит, трахеит, бронхит, пневмония, туберкулез легких, заболевания кожи.</a:t>
            </a:r>
            <a:br>
              <a:rPr lang="ru-RU" sz="6400" dirty="0" smtClean="0">
                <a:latin typeface="Times New Roman" pitchFamily="18" charset="0"/>
              </a:rPr>
            </a:br>
            <a:r>
              <a:rPr lang="ru-RU" sz="6400" dirty="0" smtClean="0">
                <a:latin typeface="Times New Roman" pitchFamily="18" charset="0"/>
              </a:rPr>
              <a:t>	Борьба </a:t>
            </a:r>
            <a:r>
              <a:rPr lang="ru-RU" sz="6400" dirty="0" smtClean="0">
                <a:latin typeface="Times New Roman" pitchFamily="18" charset="0"/>
              </a:rPr>
              <a:t>с производственной пылью является не только гигиенической, но и экономической задачей. Некоторые виды пыли (цементная, сахарная, мучная, содовая и др.) представляют ценность как продукт производства, и потеря его наносит экономический ущерб. </a:t>
            </a:r>
            <a:r>
              <a:rPr lang="ru-RU" sz="6400" dirty="0" smtClean="0">
                <a:latin typeface="Times New Roman" pitchFamily="18" charset="0"/>
              </a:rPr>
              <a:t>	Пыль </a:t>
            </a:r>
            <a:r>
              <a:rPr lang="ru-RU" sz="6400" dirty="0" smtClean="0">
                <a:latin typeface="Times New Roman" pitchFamily="18" charset="0"/>
              </a:rPr>
              <a:t>способствует быстрому износу производственного оборудования, может служить причиной брака (точное приборостроение, переработка фторопластов). </a:t>
            </a:r>
            <a:endParaRPr lang="ru-RU" sz="6400" dirty="0" smtClean="0">
              <a:latin typeface="Times New Roman" pitchFamily="18" charset="0"/>
            </a:endParaRPr>
          </a:p>
          <a:p>
            <a:pPr indent="342900" algn="just">
              <a:lnSpc>
                <a:spcPct val="120000"/>
              </a:lnSpc>
              <a:buNone/>
            </a:pPr>
            <a:r>
              <a:rPr lang="ru-RU" sz="6400" dirty="0" smtClean="0">
                <a:latin typeface="Times New Roman" pitchFamily="18" charset="0"/>
              </a:rPr>
              <a:t>	При </a:t>
            </a:r>
            <a:r>
              <a:rPr lang="ru-RU" sz="6400" dirty="0" smtClean="0">
                <a:latin typeface="Times New Roman" pitchFamily="18" charset="0"/>
              </a:rPr>
              <a:t>определенных условиях возможны взрывы пыли.</a:t>
            </a:r>
          </a:p>
          <a:p>
            <a:pPr algn="just"/>
            <a:endParaRPr lang="ru-RU" dirty="0">
              <a:latin typeface="Times New Roman"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F:\Скриншот 29-10-2015 160412.png"/>
          <p:cNvPicPr>
            <a:picLocks noChangeAspect="1" noChangeArrowheads="1"/>
          </p:cNvPicPr>
          <p:nvPr/>
        </p:nvPicPr>
        <p:blipFill>
          <a:blip r:embed="rId2" cstate="print"/>
          <a:srcRect/>
          <a:stretch>
            <a:fillRect/>
          </a:stretch>
        </p:blipFill>
        <p:spPr bwMode="auto">
          <a:xfrm>
            <a:off x="179512" y="404664"/>
            <a:ext cx="4514850" cy="6296025"/>
          </a:xfrm>
          <a:prstGeom prst="rect">
            <a:avLst/>
          </a:prstGeom>
          <a:noFill/>
        </p:spPr>
      </p:pic>
      <p:pic>
        <p:nvPicPr>
          <p:cNvPr id="54275" name="Picture 3" descr="F:\Скриншот 29-10-2015 160429.png"/>
          <p:cNvPicPr>
            <a:picLocks noChangeAspect="1" noChangeArrowheads="1"/>
          </p:cNvPicPr>
          <p:nvPr/>
        </p:nvPicPr>
        <p:blipFill>
          <a:blip r:embed="rId3" cstate="print"/>
          <a:srcRect/>
          <a:stretch>
            <a:fillRect/>
          </a:stretch>
        </p:blipFill>
        <p:spPr bwMode="auto">
          <a:xfrm>
            <a:off x="4676775" y="401637"/>
            <a:ext cx="4467225" cy="6456363"/>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7" descr="C:\Users\Public\Pictures\Sample Pictures\iрп.jpg"/>
          <p:cNvPicPr>
            <a:picLocks noChangeAspect="1" noChangeArrowheads="1"/>
          </p:cNvPicPr>
          <p:nvPr/>
        </p:nvPicPr>
        <p:blipFill>
          <a:blip r:embed="rId3" cstate="print"/>
          <a:srcRect/>
          <a:stretch>
            <a:fillRect/>
          </a:stretch>
        </p:blipFill>
        <p:spPr bwMode="auto">
          <a:xfrm>
            <a:off x="142875" y="1233488"/>
            <a:ext cx="1103313" cy="1533525"/>
          </a:xfrm>
          <a:prstGeom prst="rect">
            <a:avLst/>
          </a:prstGeom>
          <a:noFill/>
          <a:ln w="9525">
            <a:noFill/>
            <a:miter lim="800000"/>
            <a:headEnd/>
            <a:tailEnd/>
          </a:ln>
        </p:spPr>
      </p:pic>
      <p:sp>
        <p:nvSpPr>
          <p:cNvPr id="39939" name="Номер слайда 1"/>
          <p:cNvSpPr txBox="1">
            <a:spLocks/>
          </p:cNvSpPr>
          <p:nvPr/>
        </p:nvSpPr>
        <p:spPr bwMode="auto">
          <a:xfrm>
            <a:off x="6705600" y="285750"/>
            <a:ext cx="2133600" cy="476250"/>
          </a:xfrm>
          <a:prstGeom prst="rect">
            <a:avLst/>
          </a:prstGeom>
          <a:noFill/>
          <a:ln w="9525">
            <a:noFill/>
            <a:miter lim="800000"/>
            <a:headEnd/>
            <a:tailEnd/>
          </a:ln>
        </p:spPr>
        <p:txBody>
          <a:bodyPr lIns="91434" tIns="45717" rIns="91434" bIns="45717" anchor="ctr"/>
          <a:lstStyle/>
          <a:p>
            <a:pPr algn="r" eaLnBrk="1" hangingPunct="1"/>
            <a:fld id="{58EFD674-5ED1-4F09-8CCC-A63421A284C1}" type="slidenum">
              <a:rPr lang="en-US" altLang="ru-RU" sz="3600">
                <a:solidFill>
                  <a:srgbClr val="6F91C2"/>
                </a:solidFill>
                <a:cs typeface="Arial" pitchFamily="34" charset="0"/>
              </a:rPr>
              <a:pPr algn="r" eaLnBrk="1" hangingPunct="1"/>
              <a:t>21</a:t>
            </a:fld>
            <a:endParaRPr lang="en-US" altLang="ru-RU" sz="3600">
              <a:solidFill>
                <a:srgbClr val="6F91C2"/>
              </a:solidFill>
              <a:cs typeface="Arial" pitchFamily="34" charset="0"/>
            </a:endParaRPr>
          </a:p>
        </p:txBody>
      </p:sp>
      <p:sp>
        <p:nvSpPr>
          <p:cNvPr id="39940" name="TextBox 1"/>
          <p:cNvSpPr txBox="1">
            <a:spLocks noChangeArrowheads="1"/>
          </p:cNvSpPr>
          <p:nvPr/>
        </p:nvSpPr>
        <p:spPr bwMode="auto">
          <a:xfrm>
            <a:off x="803275" y="15875"/>
            <a:ext cx="8340725" cy="708025"/>
          </a:xfrm>
          <a:prstGeom prst="rect">
            <a:avLst/>
          </a:prstGeom>
          <a:noFill/>
          <a:ln w="9525">
            <a:noFill/>
            <a:miter lim="800000"/>
            <a:headEnd/>
            <a:tailEnd/>
          </a:ln>
        </p:spPr>
        <p:txBody>
          <a:bodyPr>
            <a:spAutoFit/>
          </a:bodyPr>
          <a:lstStyle/>
          <a:p>
            <a:pPr algn="ctr" eaLnBrk="1" hangingPunct="1">
              <a:buFont typeface="Arial" pitchFamily="34" charset="0"/>
              <a:buNone/>
            </a:pPr>
            <a:r>
              <a:rPr kumimoji="1" lang="ru-RU" altLang="ru-RU" sz="2000" b="1">
                <a:solidFill>
                  <a:schemeClr val="bg1"/>
                </a:solidFill>
                <a:cs typeface="Arial" pitchFamily="34" charset="0"/>
              </a:rPr>
              <a:t>Мероприятия по снижению воздействия аэрозолей преимущественно фиброгенного действия</a:t>
            </a:r>
          </a:p>
        </p:txBody>
      </p:sp>
      <p:graphicFrame>
        <p:nvGraphicFramePr>
          <p:cNvPr id="4" name="Схема 3"/>
          <p:cNvGraphicFramePr/>
          <p:nvPr/>
        </p:nvGraphicFramePr>
        <p:xfrm>
          <a:off x="1259632" y="1124744"/>
          <a:ext cx="7691120" cy="529844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9942" name="Номер слайда 1"/>
          <p:cNvSpPr>
            <a:spLocks noGrp="1"/>
          </p:cNvSpPr>
          <p:nvPr>
            <p:ph type="sldNum" sz="quarter" idx="12"/>
          </p:nvPr>
        </p:nvSpPr>
        <p:spPr bwMode="auto">
          <a:noFill/>
          <a:ln>
            <a:miter lim="800000"/>
            <a:headEnd/>
            <a:tailEnd/>
          </a:ln>
        </p:spPr>
        <p:txBody>
          <a:bodyPr/>
          <a:lstStyle/>
          <a:p>
            <a:fld id="{272BA29B-6854-4643-BF03-9256259E61C2}" type="slidenum">
              <a:rPr lang="ru-RU"/>
              <a:pPr/>
              <a:t>21</a:t>
            </a:fld>
            <a:endParaRPr lang="ru-RU"/>
          </a:p>
        </p:txBody>
      </p:sp>
    </p:spTree>
  </p:cSld>
  <p:clrMapOvr>
    <a:masterClrMapping/>
  </p:clrMapOvr>
  <p:transition spd="slow" advClick="0" advTm="15000"/>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467544" y="295754"/>
            <a:ext cx="8352928" cy="6386364"/>
          </a:xfrm>
          <a:prstGeom prst="rect">
            <a:avLst/>
          </a:prstGeom>
          <a:solidFill>
            <a:srgbClr val="FFFFFF"/>
          </a:solidFill>
          <a:ln w="9525">
            <a:noFill/>
            <a:miter lim="800000"/>
            <a:headEnd/>
            <a:tailEnd/>
          </a:ln>
          <a:effectLst/>
        </p:spPr>
        <p:txBody>
          <a:bodyPr vert="horz" wrap="square" lIns="0" tIns="0" rIns="0" bIns="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rgbClr val="622200"/>
                </a:solidFill>
                <a:effectLst/>
                <a:latin typeface="Arial" pitchFamily="34" charset="0"/>
                <a:cs typeface="Arial" pitchFamily="34" charset="0"/>
              </a:rPr>
              <a:t>Мероприятия по борьбе с производственной пылью</a:t>
            </a:r>
          </a:p>
          <a:p>
            <a:pPr lvl="1" eaLnBrk="0" fontAlgn="base" hangingPunct="0">
              <a:spcBef>
                <a:spcPct val="0"/>
              </a:spcBef>
              <a:spcAft>
                <a:spcPct val="0"/>
              </a:spcAft>
            </a:pPr>
            <a:r>
              <a:rPr kumimoji="0" lang="ru-RU" sz="1100" b="0" i="0" u="none" strike="noStrike" cap="none" normalizeH="0" baseline="0" dirty="0" smtClean="0">
                <a:ln>
                  <a:noFill/>
                </a:ln>
                <a:solidFill>
                  <a:schemeClr val="tx1"/>
                </a:solidFill>
                <a:effectLst/>
                <a:latin typeface="Arial" pitchFamily="34" charset="0"/>
                <a:cs typeface="Arial" pitchFamily="34" charset="0"/>
              </a:rPr>
              <a:t/>
            </a:r>
            <a:br>
              <a:rPr kumimoji="0" lang="ru-RU" sz="1100" b="0" i="0" u="none" strike="noStrike" cap="none" normalizeH="0" baseline="0" dirty="0" smtClean="0">
                <a:ln>
                  <a:noFill/>
                </a:ln>
                <a:solidFill>
                  <a:schemeClr val="tx1"/>
                </a:solidFill>
                <a:effectLst/>
                <a:latin typeface="Arial" pitchFamily="34" charset="0"/>
                <a:cs typeface="Arial" pitchFamily="34" charset="0"/>
              </a:rPr>
            </a:br>
            <a:r>
              <a:rPr kumimoji="0" lang="ru-RU" sz="1600" b="0" i="0" u="none" strike="noStrike" cap="none" normalizeH="0" baseline="0" dirty="0" smtClean="0">
                <a:ln>
                  <a:noFill/>
                </a:ln>
                <a:solidFill>
                  <a:srgbClr val="000000"/>
                </a:solidFill>
                <a:effectLst/>
                <a:latin typeface="Arial" pitchFamily="34" charset="0"/>
                <a:cs typeface="Arial" pitchFamily="34" charset="0"/>
              </a:rPr>
              <a:t>Важнейшими мероприятиями по борьбе с пылью являются:</a:t>
            </a:r>
            <a:r>
              <a:rPr kumimoji="0" lang="ru-RU" sz="1400" b="0" i="0" u="none" strike="noStrike" cap="none" normalizeH="0" baseline="0" dirty="0" smtClean="0">
                <a:ln>
                  <a:noFill/>
                </a:ln>
                <a:solidFill>
                  <a:schemeClr val="tx1"/>
                </a:solidFill>
                <a:effectLst/>
                <a:latin typeface="Arial" pitchFamily="34" charset="0"/>
                <a:cs typeface="Arial" pitchFamily="34" charset="0"/>
              </a:rPr>
              <a:t/>
            </a:r>
            <a:br>
              <a:rPr kumimoji="0" lang="ru-RU" sz="1400" b="0" i="0" u="none" strike="noStrike" cap="none" normalizeH="0" baseline="0" dirty="0" smtClean="0">
                <a:ln>
                  <a:noFill/>
                </a:ln>
                <a:solidFill>
                  <a:schemeClr val="tx1"/>
                </a:solidFill>
                <a:effectLst/>
                <a:latin typeface="Arial" pitchFamily="34" charset="0"/>
                <a:cs typeface="Arial" pitchFamily="34" charset="0"/>
              </a:rPr>
            </a:br>
            <a:r>
              <a:rPr kumimoji="0" lang="ru-RU" sz="1600" b="0" i="0" u="none" strike="noStrike" cap="none" normalizeH="0" baseline="0" dirty="0" smtClean="0">
                <a:ln>
                  <a:noFill/>
                </a:ln>
                <a:solidFill>
                  <a:srgbClr val="000000"/>
                </a:solidFill>
                <a:effectLst/>
                <a:latin typeface="Arial" pitchFamily="34" charset="0"/>
                <a:cs typeface="Arial" pitchFamily="34" charset="0"/>
              </a:rPr>
              <a:t>а) изменение технологического процесса;</a:t>
            </a:r>
            <a:r>
              <a:rPr kumimoji="0" lang="ru-RU" sz="1400" b="0" i="0" u="none" strike="noStrike" cap="none" normalizeH="0" baseline="0" dirty="0" smtClean="0">
                <a:ln>
                  <a:noFill/>
                </a:ln>
                <a:solidFill>
                  <a:schemeClr val="tx1"/>
                </a:solidFill>
                <a:effectLst/>
                <a:latin typeface="Arial" pitchFamily="34" charset="0"/>
                <a:cs typeface="Arial" pitchFamily="34" charset="0"/>
              </a:rPr>
              <a:t/>
            </a:r>
            <a:br>
              <a:rPr kumimoji="0" lang="ru-RU" sz="1400" b="0" i="0" u="none" strike="noStrike" cap="none" normalizeH="0" baseline="0" dirty="0" smtClean="0">
                <a:ln>
                  <a:noFill/>
                </a:ln>
                <a:solidFill>
                  <a:schemeClr val="tx1"/>
                </a:solidFill>
                <a:effectLst/>
                <a:latin typeface="Arial" pitchFamily="34" charset="0"/>
                <a:cs typeface="Arial" pitchFamily="34" charset="0"/>
              </a:rPr>
            </a:br>
            <a:r>
              <a:rPr kumimoji="0" lang="ru-RU" sz="1600" b="0" i="0" u="none" strike="noStrike" cap="none" normalizeH="0" baseline="0" dirty="0" smtClean="0">
                <a:ln>
                  <a:noFill/>
                </a:ln>
                <a:solidFill>
                  <a:srgbClr val="000000"/>
                </a:solidFill>
                <a:effectLst/>
                <a:latin typeface="Arial" pitchFamily="34" charset="0"/>
                <a:cs typeface="Arial" pitchFamily="34" charset="0"/>
              </a:rPr>
              <a:t>б) максимальная герметизация аппаратуры (растворомешалок, шнеков и т. д.);</a:t>
            </a:r>
            <a:r>
              <a:rPr kumimoji="0" lang="ru-RU" sz="1400" b="0" i="0" u="none" strike="noStrike" cap="none" normalizeH="0" baseline="0" dirty="0" smtClean="0">
                <a:ln>
                  <a:noFill/>
                </a:ln>
                <a:solidFill>
                  <a:schemeClr val="tx1"/>
                </a:solidFill>
                <a:effectLst/>
                <a:latin typeface="Arial" pitchFamily="34" charset="0"/>
                <a:cs typeface="Arial" pitchFamily="34" charset="0"/>
              </a:rPr>
              <a:t/>
            </a:r>
            <a:br>
              <a:rPr kumimoji="0" lang="ru-RU" sz="1400" b="0" i="0" u="none" strike="noStrike" cap="none" normalizeH="0" baseline="0" dirty="0" smtClean="0">
                <a:ln>
                  <a:noFill/>
                </a:ln>
                <a:solidFill>
                  <a:schemeClr val="tx1"/>
                </a:solidFill>
                <a:effectLst/>
                <a:latin typeface="Arial" pitchFamily="34" charset="0"/>
                <a:cs typeface="Arial" pitchFamily="34" charset="0"/>
              </a:rPr>
            </a:br>
            <a:r>
              <a:rPr kumimoji="0" lang="ru-RU" sz="1600" b="0" i="0" u="none" strike="noStrike" cap="none" normalizeH="0" baseline="0" dirty="0" smtClean="0">
                <a:ln>
                  <a:noFill/>
                </a:ln>
                <a:solidFill>
                  <a:srgbClr val="000000"/>
                </a:solidFill>
                <a:effectLst/>
                <a:latin typeface="Arial" pitchFamily="34" charset="0"/>
                <a:cs typeface="Arial" pitchFamily="34" charset="0"/>
              </a:rPr>
              <a:t>в) автоматизация и дистанционное управление процессами, связанными с пылеобразованием;</a:t>
            </a:r>
            <a:r>
              <a:rPr kumimoji="0" lang="ru-RU" sz="1400" b="0" i="0" u="none" strike="noStrike" cap="none" normalizeH="0" baseline="0" dirty="0" smtClean="0">
                <a:ln>
                  <a:noFill/>
                </a:ln>
                <a:solidFill>
                  <a:schemeClr val="tx1"/>
                </a:solidFill>
                <a:effectLst/>
                <a:latin typeface="Arial" pitchFamily="34" charset="0"/>
                <a:cs typeface="Arial" pitchFamily="34" charset="0"/>
              </a:rPr>
              <a:t/>
            </a:r>
            <a:br>
              <a:rPr kumimoji="0" lang="ru-RU" sz="1400" b="0" i="0" u="none" strike="noStrike" cap="none" normalizeH="0" baseline="0" dirty="0" smtClean="0">
                <a:ln>
                  <a:noFill/>
                </a:ln>
                <a:solidFill>
                  <a:schemeClr val="tx1"/>
                </a:solidFill>
                <a:effectLst/>
                <a:latin typeface="Arial" pitchFamily="34" charset="0"/>
                <a:cs typeface="Arial" pitchFamily="34" charset="0"/>
              </a:rPr>
            </a:br>
            <a:r>
              <a:rPr kumimoji="0" lang="ru-RU" sz="1600" b="0" i="0" u="none" strike="noStrike" cap="none" normalizeH="0" baseline="0" dirty="0" smtClean="0">
                <a:ln>
                  <a:noFill/>
                </a:ln>
                <a:solidFill>
                  <a:srgbClr val="000000"/>
                </a:solidFill>
                <a:effectLst/>
                <a:latin typeface="Arial" pitchFamily="34" charset="0"/>
                <a:cs typeface="Arial" pitchFamily="34" charset="0"/>
              </a:rPr>
              <a:t>г) увлажнение материалов (при резке кирпича, уборке мусора и пыли и др.);</a:t>
            </a:r>
            <a:r>
              <a:rPr kumimoji="0" lang="ru-RU" sz="1400" b="0" i="0" u="none" strike="noStrike" cap="none" normalizeH="0" baseline="0" dirty="0" smtClean="0">
                <a:ln>
                  <a:noFill/>
                </a:ln>
                <a:solidFill>
                  <a:schemeClr val="tx1"/>
                </a:solidFill>
                <a:effectLst/>
                <a:latin typeface="Arial" pitchFamily="34" charset="0"/>
                <a:cs typeface="Arial" pitchFamily="34" charset="0"/>
              </a:rPr>
              <a:t/>
            </a:r>
            <a:br>
              <a:rPr kumimoji="0" lang="ru-RU" sz="1400" b="0" i="0" u="none" strike="noStrike" cap="none" normalizeH="0" baseline="0" dirty="0" smtClean="0">
                <a:ln>
                  <a:noFill/>
                </a:ln>
                <a:solidFill>
                  <a:schemeClr val="tx1"/>
                </a:solidFill>
                <a:effectLst/>
                <a:latin typeface="Arial" pitchFamily="34" charset="0"/>
                <a:cs typeface="Arial" pitchFamily="34" charset="0"/>
              </a:rPr>
            </a:br>
            <a:r>
              <a:rPr kumimoji="0" lang="ru-RU" sz="1600" b="0" i="0" u="none" strike="noStrike" cap="none" normalizeH="0" baseline="0" dirty="0" err="1" smtClean="0">
                <a:ln>
                  <a:noFill/>
                </a:ln>
                <a:solidFill>
                  <a:srgbClr val="000000"/>
                </a:solidFill>
                <a:effectLst/>
                <a:latin typeface="Arial" pitchFamily="34" charset="0"/>
                <a:cs typeface="Arial" pitchFamily="34" charset="0"/>
              </a:rPr>
              <a:t>д</a:t>
            </a:r>
            <a:r>
              <a:rPr kumimoji="0" lang="ru-RU" sz="1600" b="0" i="0" u="none" strike="noStrike" cap="none" normalizeH="0" baseline="0" dirty="0" smtClean="0">
                <a:ln>
                  <a:noFill/>
                </a:ln>
                <a:solidFill>
                  <a:srgbClr val="000000"/>
                </a:solidFill>
                <a:effectLst/>
                <a:latin typeface="Arial" pitchFamily="34" charset="0"/>
                <a:cs typeface="Arial" pitchFamily="34" charset="0"/>
              </a:rPr>
              <a:t>) устройство местной вытяжной вентиляции в местах образования пыли;</a:t>
            </a:r>
            <a:r>
              <a:rPr kumimoji="0" lang="ru-RU" sz="1400" b="0" i="0" u="none" strike="noStrike" cap="none" normalizeH="0" baseline="0" dirty="0" smtClean="0">
                <a:ln>
                  <a:noFill/>
                </a:ln>
                <a:solidFill>
                  <a:schemeClr val="tx1"/>
                </a:solidFill>
                <a:effectLst/>
                <a:latin typeface="Arial" pitchFamily="34" charset="0"/>
                <a:cs typeface="Arial" pitchFamily="34" charset="0"/>
              </a:rPr>
              <a:t/>
            </a:r>
            <a:br>
              <a:rPr kumimoji="0" lang="ru-RU" sz="1400" b="0" i="0" u="none" strike="noStrike" cap="none" normalizeH="0" baseline="0" dirty="0" smtClean="0">
                <a:ln>
                  <a:noFill/>
                </a:ln>
                <a:solidFill>
                  <a:schemeClr val="tx1"/>
                </a:solidFill>
                <a:effectLst/>
                <a:latin typeface="Arial" pitchFamily="34" charset="0"/>
                <a:cs typeface="Arial" pitchFamily="34" charset="0"/>
              </a:rPr>
            </a:br>
            <a:r>
              <a:rPr kumimoji="0" lang="ru-RU" sz="1600" b="0" i="0" u="none" strike="noStrike" cap="none" normalizeH="0" baseline="0" dirty="0" smtClean="0">
                <a:ln>
                  <a:noFill/>
                </a:ln>
                <a:solidFill>
                  <a:srgbClr val="000000"/>
                </a:solidFill>
                <a:effectLst/>
                <a:latin typeface="Arial" pitchFamily="34" charset="0"/>
                <a:cs typeface="Arial" pitchFamily="34" charset="0"/>
              </a:rPr>
              <a:t>е) систематическая уборка помещений;</a:t>
            </a:r>
            <a:r>
              <a:rPr kumimoji="0" lang="ru-RU" sz="1400" b="0" i="0" u="none" strike="noStrike" cap="none" normalizeH="0" baseline="0" dirty="0" smtClean="0">
                <a:ln>
                  <a:noFill/>
                </a:ln>
                <a:solidFill>
                  <a:schemeClr val="tx1"/>
                </a:solidFill>
                <a:effectLst/>
                <a:latin typeface="Arial" pitchFamily="34" charset="0"/>
                <a:cs typeface="Arial" pitchFamily="34" charset="0"/>
              </a:rPr>
              <a:t/>
            </a:r>
            <a:br>
              <a:rPr kumimoji="0" lang="ru-RU" sz="1400" b="0" i="0" u="none" strike="noStrike" cap="none" normalizeH="0" baseline="0" dirty="0" smtClean="0">
                <a:ln>
                  <a:noFill/>
                </a:ln>
                <a:solidFill>
                  <a:schemeClr val="tx1"/>
                </a:solidFill>
                <a:effectLst/>
                <a:latin typeface="Arial" pitchFamily="34" charset="0"/>
                <a:cs typeface="Arial" pitchFamily="34" charset="0"/>
              </a:rPr>
            </a:br>
            <a:r>
              <a:rPr kumimoji="0" lang="ru-RU" sz="1600" b="0" i="0" u="none" strike="noStrike" cap="none" normalizeH="0" baseline="0" dirty="0" smtClean="0">
                <a:ln>
                  <a:noFill/>
                </a:ln>
                <a:solidFill>
                  <a:srgbClr val="000000"/>
                </a:solidFill>
                <a:effectLst/>
                <a:latin typeface="Arial" pitchFamily="34" charset="0"/>
                <a:cs typeface="Arial" pitchFamily="34" charset="0"/>
              </a:rPr>
              <a:t>ж) обеспечение рабочих спецодеждой и средствами индивидуальной защиты от пыли, а также устройство умывален, душевых, помещений для личной гигиены женщин и др.</a:t>
            </a:r>
            <a:r>
              <a:rPr kumimoji="0" lang="ru-RU" sz="1400" b="0" i="0" u="none" strike="noStrike" cap="none" normalizeH="0" baseline="0" dirty="0" smtClean="0">
                <a:ln>
                  <a:noFill/>
                </a:ln>
                <a:solidFill>
                  <a:schemeClr val="tx1"/>
                </a:solidFill>
                <a:effectLst/>
                <a:latin typeface="Arial" pitchFamily="34" charset="0"/>
                <a:cs typeface="Arial" pitchFamily="34" charset="0"/>
              </a:rPr>
              <a:t/>
            </a:r>
            <a:br>
              <a:rPr kumimoji="0" lang="ru-RU" sz="1400" b="0" i="0" u="none" strike="noStrike" cap="none" normalizeH="0" baseline="0" dirty="0" smtClean="0">
                <a:ln>
                  <a:noFill/>
                </a:ln>
                <a:solidFill>
                  <a:schemeClr val="tx1"/>
                </a:solidFill>
                <a:effectLst/>
                <a:latin typeface="Arial" pitchFamily="34" charset="0"/>
                <a:cs typeface="Arial" pitchFamily="34" charset="0"/>
              </a:rPr>
            </a:br>
            <a:r>
              <a:rPr kumimoji="0" lang="ru-RU" sz="1600" b="0" i="0" u="none" strike="noStrike" cap="none" normalizeH="0" baseline="0" dirty="0" smtClean="0">
                <a:ln>
                  <a:noFill/>
                </a:ln>
                <a:solidFill>
                  <a:srgbClr val="000000"/>
                </a:solidFill>
                <a:effectLst/>
                <a:latin typeface="Arial" pitchFamily="34" charset="0"/>
                <a:cs typeface="Arial" pitchFamily="34" charset="0"/>
              </a:rPr>
              <a:t>При работе в помещениях или емкостях с целью уменьшения выделения пыли в воздухе необходимо применять вентиляторы переносного типа, например центробежный электрический вентилятор типа ПВР-375. При производстве строительно-монтажных работ, связанных со значительным пылеобразованием, рекомендуется применять фильтрующий респиратор типа Ф-46К или универсальный респиратор Р-2, предохраняющий одновременно от пыли и газов.</a:t>
            </a:r>
            <a:r>
              <a:rPr kumimoji="0" lang="ru-RU" sz="1400" b="0" i="0" u="none" strike="noStrike" cap="none" normalizeH="0" baseline="0" dirty="0" smtClean="0">
                <a:ln>
                  <a:noFill/>
                </a:ln>
                <a:solidFill>
                  <a:schemeClr val="tx1"/>
                </a:solidFill>
                <a:effectLst/>
                <a:latin typeface="Arial" pitchFamily="34" charset="0"/>
                <a:cs typeface="Arial" pitchFamily="34" charset="0"/>
              </a:rPr>
              <a:t/>
            </a:r>
            <a:br>
              <a:rPr kumimoji="0" lang="ru-RU" sz="1400" b="0" i="0" u="none" strike="noStrike" cap="none" normalizeH="0" baseline="0" dirty="0" smtClean="0">
                <a:ln>
                  <a:noFill/>
                </a:ln>
                <a:solidFill>
                  <a:schemeClr val="tx1"/>
                </a:solidFill>
                <a:effectLst/>
                <a:latin typeface="Arial" pitchFamily="34" charset="0"/>
                <a:cs typeface="Arial" pitchFamily="34" charset="0"/>
              </a:rPr>
            </a:br>
            <a:r>
              <a:rPr kumimoji="0" lang="ru-RU" sz="1600" b="0" i="0" u="none" strike="noStrike" cap="none" normalizeH="0" baseline="0" dirty="0" smtClean="0">
                <a:ln>
                  <a:noFill/>
                </a:ln>
                <a:solidFill>
                  <a:srgbClr val="000000"/>
                </a:solidFill>
                <a:effectLst/>
                <a:latin typeface="Arial" pitchFamily="34" charset="0"/>
                <a:cs typeface="Arial" pitchFamily="34" charset="0"/>
              </a:rPr>
              <a:t>Для защиты органов дыхания от известковой, цементной и асбестовой пыли необходимо пользоваться респираторами типа РН-16. При нетоксичной пыли рекомендуется применять респираторы типов РПР-1 и ПРБ-5. При производстве пескоструйных работ оператора снабжают скафандром; работу в закрытых емкостях (резервуарах, аппаратах) производят в противогазах с выкидным шлангом, обеспечивающим поступление чистого воздуха. Для защиты глаз от производственной пыли следует применять специальные защитные очки.</a:t>
            </a:r>
            <a:r>
              <a:rPr kumimoji="0" lang="ru-RU" sz="1200" b="0" i="0" u="none" strike="noStrike" cap="none" normalizeH="0" baseline="0" dirty="0" smtClean="0">
                <a:ln>
                  <a:noFill/>
                </a:ln>
                <a:solidFill>
                  <a:srgbClr val="000000"/>
                </a:solidFill>
                <a:effectLst/>
                <a:latin typeface="Arial" pitchFamily="34" charset="0"/>
                <a:cs typeface="Arial" pitchFamily="34" charset="0"/>
              </a:rPr>
              <a:t> </a:t>
            </a:r>
            <a:endParaRPr kumimoji="0" lang="ru-RU" sz="32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Заголовок 1"/>
          <p:cNvSpPr>
            <a:spLocks noGrp="1"/>
          </p:cNvSpPr>
          <p:nvPr>
            <p:ph type="title"/>
          </p:nvPr>
        </p:nvSpPr>
        <p:spPr>
          <a:xfrm>
            <a:off x="395288" y="0"/>
            <a:ext cx="8229600" cy="1143000"/>
          </a:xfrm>
        </p:spPr>
        <p:txBody>
          <a:bodyPr/>
          <a:lstStyle/>
          <a:p>
            <a:r>
              <a:rPr lang="ru-RU" altLang="ru-RU" b="1" dirty="0" smtClean="0">
                <a:solidFill>
                  <a:srgbClr val="FF0000"/>
                </a:solidFill>
              </a:rPr>
              <a:t>Расчёт пылевой нагрузки</a:t>
            </a:r>
          </a:p>
        </p:txBody>
      </p:sp>
      <p:sp>
        <p:nvSpPr>
          <p:cNvPr id="29699" name="Текст 2"/>
          <p:cNvSpPr>
            <a:spLocks noGrp="1"/>
          </p:cNvSpPr>
          <p:nvPr>
            <p:ph type="body" idx="1"/>
          </p:nvPr>
        </p:nvSpPr>
        <p:spPr>
          <a:xfrm>
            <a:off x="457200" y="1233488"/>
            <a:ext cx="4040188" cy="682625"/>
          </a:xfrm>
        </p:spPr>
        <p:txBody>
          <a:bodyPr>
            <a:normAutofit fontScale="40000" lnSpcReduction="20000"/>
          </a:bodyPr>
          <a:lstStyle/>
          <a:p>
            <a:endParaRPr lang="ru-RU" altLang="ru-RU" sz="1100" dirty="0" smtClean="0">
              <a:solidFill>
                <a:srgbClr val="000000"/>
              </a:solidFill>
            </a:endParaRPr>
          </a:p>
          <a:p>
            <a:endParaRPr lang="ru-RU" altLang="ru-RU" sz="1100" dirty="0" smtClean="0">
              <a:solidFill>
                <a:srgbClr val="000000"/>
              </a:solidFill>
            </a:endParaRPr>
          </a:p>
          <a:p>
            <a:r>
              <a:rPr lang="ru-RU" altLang="ru-RU" sz="3000" dirty="0" smtClean="0">
                <a:solidFill>
                  <a:srgbClr val="000000"/>
                </a:solidFill>
              </a:rPr>
              <a:t>Р 2.2.2006-05 «Руководство по гигиенической оценке факторов рабочей среды и трудового процесса. Критерии и классификация условий труда»</a:t>
            </a:r>
            <a:endParaRPr lang="ru-RU" altLang="ru-RU" sz="3000" dirty="0" smtClean="0"/>
          </a:p>
        </p:txBody>
      </p:sp>
      <p:sp>
        <p:nvSpPr>
          <p:cNvPr id="29700" name="Объект 3"/>
          <p:cNvSpPr>
            <a:spLocks noGrp="1"/>
          </p:cNvSpPr>
          <p:nvPr>
            <p:ph sz="half" idx="2"/>
          </p:nvPr>
        </p:nvSpPr>
        <p:spPr>
          <a:xfrm>
            <a:off x="457200" y="1916113"/>
            <a:ext cx="3898900" cy="4500562"/>
          </a:xfrm>
        </p:spPr>
        <p:txBody>
          <a:bodyPr>
            <a:normAutofit fontScale="62500" lnSpcReduction="20000"/>
          </a:bodyPr>
          <a:lstStyle/>
          <a:p>
            <a:pPr marL="0" indent="0" algn="just" eaLnBrk="1" hangingPunct="1">
              <a:lnSpc>
                <a:spcPct val="120000"/>
              </a:lnSpc>
              <a:buClr>
                <a:srgbClr val="4E6FA4"/>
              </a:buClr>
              <a:buFontTx/>
              <a:buNone/>
            </a:pPr>
            <a:r>
              <a:rPr lang="ru-RU" altLang="ru-RU" sz="1600" dirty="0" smtClean="0">
                <a:solidFill>
                  <a:srgbClr val="000000"/>
                </a:solidFill>
              </a:rPr>
              <a:t>Основным показателем оценки степени воздействия АПФД на органы дыхания  работников является пылевая нагрузка. </a:t>
            </a:r>
          </a:p>
          <a:p>
            <a:pPr marL="0" indent="0" algn="just" eaLnBrk="1" hangingPunct="1">
              <a:lnSpc>
                <a:spcPct val="120000"/>
              </a:lnSpc>
              <a:buClr>
                <a:srgbClr val="4E6FA4"/>
              </a:buClr>
              <a:buFontTx/>
              <a:buNone/>
            </a:pPr>
            <a:r>
              <a:rPr lang="ru-RU" altLang="ru-RU" sz="1600" dirty="0" smtClean="0">
                <a:solidFill>
                  <a:srgbClr val="000000"/>
                </a:solidFill>
              </a:rPr>
              <a:t>Расчет пылевой нагрузки обязателен, если среднесменная концентрация превышает ПДК</a:t>
            </a:r>
          </a:p>
          <a:p>
            <a:pPr marL="0" indent="0" eaLnBrk="1" hangingPunct="1">
              <a:lnSpc>
                <a:spcPct val="120000"/>
              </a:lnSpc>
              <a:buClr>
                <a:srgbClr val="4E6FA4"/>
              </a:buClr>
              <a:buFontTx/>
              <a:buNone/>
            </a:pPr>
            <a:endParaRPr lang="ru-RU" altLang="ru-RU" sz="1600" dirty="0" smtClean="0">
              <a:solidFill>
                <a:srgbClr val="000000"/>
              </a:solidFill>
            </a:endParaRPr>
          </a:p>
          <a:p>
            <a:pPr marL="0" indent="0" algn="just" eaLnBrk="1" hangingPunct="1">
              <a:lnSpc>
                <a:spcPct val="120000"/>
              </a:lnSpc>
              <a:buClr>
                <a:srgbClr val="4E6FA4"/>
              </a:buClr>
              <a:buFontTx/>
              <a:buNone/>
            </a:pPr>
            <a:r>
              <a:rPr lang="ru-RU" altLang="ru-RU" sz="1600" dirty="0" smtClean="0">
                <a:solidFill>
                  <a:srgbClr val="000000"/>
                </a:solidFill>
              </a:rPr>
              <a:t>Пылевая нагрузка </a:t>
            </a:r>
            <a:r>
              <a:rPr lang="en-US" altLang="ru-RU" sz="1600" dirty="0" smtClean="0">
                <a:solidFill>
                  <a:srgbClr val="000000"/>
                </a:solidFill>
              </a:rPr>
              <a:t>(</a:t>
            </a:r>
            <a:r>
              <a:rPr lang="ru-RU" altLang="ru-RU" sz="1600" dirty="0" smtClean="0">
                <a:solidFill>
                  <a:srgbClr val="000000"/>
                </a:solidFill>
              </a:rPr>
              <a:t>ПН</a:t>
            </a:r>
            <a:r>
              <a:rPr lang="en-US" altLang="ru-RU" sz="1600" dirty="0" smtClean="0">
                <a:solidFill>
                  <a:srgbClr val="000000"/>
                </a:solidFill>
              </a:rPr>
              <a:t>)</a:t>
            </a:r>
            <a:r>
              <a:rPr lang="ru-RU" altLang="ru-RU" sz="1600" dirty="0" smtClean="0">
                <a:solidFill>
                  <a:srgbClr val="000000"/>
                </a:solidFill>
              </a:rPr>
              <a:t> на органы дыхания работника (или группы работников, если они выполняют аналогичную работу в одинаковых условиях) рассчитывается исходя из фактических среднесменных концентраций АПФД в воздухе рабочей зоны, объема легочной вентиляции (зависящего от тяжести труда) и продолжительности контакта с пылью:</a:t>
            </a:r>
          </a:p>
          <a:p>
            <a:pPr marL="0" indent="0" algn="just" eaLnBrk="1" hangingPunct="1">
              <a:lnSpc>
                <a:spcPct val="120000"/>
              </a:lnSpc>
              <a:buClr>
                <a:srgbClr val="4E6FA4"/>
              </a:buClr>
              <a:buFontTx/>
              <a:buNone/>
            </a:pPr>
            <a:endParaRPr lang="ru-RU" altLang="ru-RU" sz="1600" dirty="0" smtClean="0"/>
          </a:p>
          <a:p>
            <a:pPr marL="0" indent="0" algn="ctr" eaLnBrk="1" hangingPunct="1">
              <a:lnSpc>
                <a:spcPct val="120000"/>
              </a:lnSpc>
              <a:buClr>
                <a:srgbClr val="4E6FA4"/>
              </a:buClr>
              <a:buFontTx/>
              <a:buNone/>
            </a:pPr>
            <a:r>
              <a:rPr lang="en-US" altLang="ru-RU" sz="1600" dirty="0" smtClean="0">
                <a:solidFill>
                  <a:srgbClr val="4E6FA4"/>
                </a:solidFill>
              </a:rPr>
              <a:t>	</a:t>
            </a:r>
            <a:r>
              <a:rPr lang="ru-RU" altLang="ru-RU" sz="1600" dirty="0" smtClean="0">
                <a:solidFill>
                  <a:srgbClr val="4E6FA4"/>
                </a:solidFill>
              </a:rPr>
              <a:t>ПН = К · </a:t>
            </a:r>
            <a:r>
              <a:rPr lang="en-US" altLang="ru-RU" sz="1600" dirty="0" smtClean="0">
                <a:solidFill>
                  <a:srgbClr val="4E6FA4"/>
                </a:solidFill>
              </a:rPr>
              <a:t>N</a:t>
            </a:r>
            <a:r>
              <a:rPr lang="ru-RU" altLang="ru-RU" sz="1600" dirty="0" smtClean="0">
                <a:solidFill>
                  <a:srgbClr val="4E6FA4"/>
                </a:solidFill>
              </a:rPr>
              <a:t> · </a:t>
            </a:r>
            <a:r>
              <a:rPr lang="en-US" altLang="ru-RU" sz="1600" dirty="0" smtClean="0">
                <a:solidFill>
                  <a:srgbClr val="4E6FA4"/>
                </a:solidFill>
              </a:rPr>
              <a:t>T</a:t>
            </a:r>
            <a:r>
              <a:rPr lang="ru-RU" altLang="ru-RU" sz="1600" dirty="0" smtClean="0">
                <a:solidFill>
                  <a:srgbClr val="4E6FA4"/>
                </a:solidFill>
              </a:rPr>
              <a:t> · </a:t>
            </a:r>
            <a:r>
              <a:rPr lang="en-US" altLang="ru-RU" sz="1600" dirty="0" smtClean="0">
                <a:solidFill>
                  <a:srgbClr val="4E6FA4"/>
                </a:solidFill>
              </a:rPr>
              <a:t>Q</a:t>
            </a:r>
            <a:r>
              <a:rPr lang="ru-RU" altLang="ru-RU" sz="1600" dirty="0" smtClean="0">
                <a:solidFill>
                  <a:srgbClr val="4E6FA4"/>
                </a:solidFill>
              </a:rPr>
              <a:t>,</a:t>
            </a:r>
            <a:endParaRPr lang="ru-RU" altLang="ru-RU" sz="1600" dirty="0" smtClean="0"/>
          </a:p>
          <a:p>
            <a:pPr marL="0" indent="0" eaLnBrk="1" hangingPunct="1">
              <a:lnSpc>
                <a:spcPct val="120000"/>
              </a:lnSpc>
              <a:buFontTx/>
              <a:buNone/>
            </a:pPr>
            <a:r>
              <a:rPr lang="ru-RU" altLang="ru-RU" sz="1600" dirty="0" smtClean="0"/>
              <a:t> г</a:t>
            </a:r>
            <a:r>
              <a:rPr lang="ru-RU" altLang="ru-RU" sz="1600" dirty="0" smtClean="0">
                <a:solidFill>
                  <a:srgbClr val="000000"/>
                </a:solidFill>
              </a:rPr>
              <a:t>де: </a:t>
            </a:r>
          </a:p>
          <a:p>
            <a:pPr marL="0" indent="0" eaLnBrk="1" hangingPunct="1">
              <a:lnSpc>
                <a:spcPct val="120000"/>
              </a:lnSpc>
              <a:buFontTx/>
              <a:buNone/>
            </a:pPr>
            <a:r>
              <a:rPr lang="en-US" altLang="ru-RU" sz="1600" dirty="0" smtClean="0">
                <a:solidFill>
                  <a:schemeClr val="hlink"/>
                </a:solidFill>
              </a:rPr>
              <a:t>K</a:t>
            </a:r>
            <a:r>
              <a:rPr lang="ru-RU" altLang="ru-RU" sz="1600" dirty="0" smtClean="0">
                <a:solidFill>
                  <a:schemeClr val="hlink"/>
                </a:solidFill>
              </a:rPr>
              <a:t> </a:t>
            </a:r>
            <a:r>
              <a:rPr lang="ru-RU" altLang="ru-RU" sz="1600" dirty="0" smtClean="0">
                <a:solidFill>
                  <a:srgbClr val="000000"/>
                </a:solidFill>
              </a:rPr>
              <a:t>- фактическая среднесменная концентрация пыли в зоне дыхания работника, мг/м3;</a:t>
            </a:r>
          </a:p>
          <a:p>
            <a:pPr marL="0" indent="0" eaLnBrk="1" hangingPunct="1">
              <a:lnSpc>
                <a:spcPct val="120000"/>
              </a:lnSpc>
              <a:buFontTx/>
              <a:buNone/>
            </a:pPr>
            <a:r>
              <a:rPr lang="en-US" altLang="ru-RU" sz="1600" dirty="0" smtClean="0">
                <a:solidFill>
                  <a:schemeClr val="hlink"/>
                </a:solidFill>
              </a:rPr>
              <a:t>N </a:t>
            </a:r>
            <a:r>
              <a:rPr lang="ru-RU" altLang="ru-RU" sz="1600" dirty="0" smtClean="0">
                <a:solidFill>
                  <a:srgbClr val="000000"/>
                </a:solidFill>
              </a:rPr>
              <a:t>- число рабочих смен, отработанных в календарном году в условиях воздействия АПФД</a:t>
            </a:r>
            <a:r>
              <a:rPr lang="ru-RU" altLang="ru-RU" sz="1600" dirty="0" smtClean="0"/>
              <a:t>;   </a:t>
            </a:r>
          </a:p>
          <a:p>
            <a:pPr marL="0" indent="0" eaLnBrk="1" hangingPunct="1">
              <a:lnSpc>
                <a:spcPct val="120000"/>
              </a:lnSpc>
              <a:buFontTx/>
              <a:buNone/>
            </a:pPr>
            <a:r>
              <a:rPr lang="en-US" altLang="ru-RU" sz="1600" dirty="0" smtClean="0">
                <a:solidFill>
                  <a:schemeClr val="hlink"/>
                </a:solidFill>
              </a:rPr>
              <a:t>T</a:t>
            </a:r>
            <a:r>
              <a:rPr lang="en-US" altLang="ru-RU" sz="1600" dirty="0" smtClean="0"/>
              <a:t> </a:t>
            </a:r>
            <a:r>
              <a:rPr lang="ru-RU" altLang="ru-RU" sz="1600" dirty="0" smtClean="0">
                <a:solidFill>
                  <a:srgbClr val="000000"/>
                </a:solidFill>
              </a:rPr>
              <a:t>- количество лет контакта с АПФД;</a:t>
            </a:r>
          </a:p>
          <a:p>
            <a:pPr marL="0" indent="0" eaLnBrk="1" hangingPunct="1">
              <a:lnSpc>
                <a:spcPct val="120000"/>
              </a:lnSpc>
              <a:buFontTx/>
              <a:buNone/>
            </a:pPr>
            <a:r>
              <a:rPr lang="en-US" altLang="ru-RU" sz="1600" dirty="0" smtClean="0">
                <a:solidFill>
                  <a:schemeClr val="hlink"/>
                </a:solidFill>
              </a:rPr>
              <a:t>Q</a:t>
            </a:r>
            <a:r>
              <a:rPr lang="ru-RU" altLang="ru-RU" sz="1600" dirty="0" smtClean="0">
                <a:solidFill>
                  <a:schemeClr val="hlink"/>
                </a:solidFill>
              </a:rPr>
              <a:t> </a:t>
            </a:r>
            <a:r>
              <a:rPr lang="ru-RU" altLang="ru-RU" sz="1600" dirty="0" smtClean="0">
                <a:solidFill>
                  <a:srgbClr val="000000"/>
                </a:solidFill>
              </a:rPr>
              <a:t>- объем легочной вентиляции за смену, м3</a:t>
            </a:r>
            <a:endParaRPr lang="en-US" altLang="ru-RU" sz="1600" dirty="0" smtClean="0">
              <a:solidFill>
                <a:srgbClr val="000000"/>
              </a:solidFill>
            </a:endParaRPr>
          </a:p>
          <a:p>
            <a:pPr marL="0" indent="0" eaLnBrk="1" hangingPunct="1">
              <a:lnSpc>
                <a:spcPct val="120000"/>
              </a:lnSpc>
              <a:buFont typeface="Arial" pitchFamily="34" charset="0"/>
              <a:buNone/>
            </a:pPr>
            <a:r>
              <a:rPr lang="ru-RU" altLang="ru-RU" sz="1600" dirty="0" smtClean="0">
                <a:solidFill>
                  <a:srgbClr val="000000"/>
                </a:solidFill>
              </a:rPr>
              <a:t>Полученные значения фактической </a:t>
            </a:r>
            <a:r>
              <a:rPr lang="ru-RU" altLang="ru-RU" sz="1600" dirty="0" smtClean="0">
                <a:solidFill>
                  <a:schemeClr val="hlink"/>
                </a:solidFill>
              </a:rPr>
              <a:t>ПН </a:t>
            </a:r>
            <a:r>
              <a:rPr lang="ru-RU" altLang="ru-RU" sz="1600" dirty="0" smtClean="0">
                <a:solidFill>
                  <a:srgbClr val="000000"/>
                </a:solidFill>
              </a:rPr>
              <a:t>сравнивают с величиной контрольной пылевой нагрузки </a:t>
            </a:r>
            <a:r>
              <a:rPr lang="ru-RU" altLang="ru-RU" sz="1600" dirty="0" smtClean="0">
                <a:solidFill>
                  <a:schemeClr val="hlink"/>
                </a:solidFill>
              </a:rPr>
              <a:t>(КПН)</a:t>
            </a:r>
            <a:r>
              <a:rPr lang="ru-RU" altLang="ru-RU" sz="1600" dirty="0" smtClean="0">
                <a:solidFill>
                  <a:srgbClr val="000000"/>
                </a:solidFill>
              </a:rPr>
              <a:t>, под которой понимают пылевую нагрузку, сформировавшуюся при условии соблюдения среднесменной</a:t>
            </a:r>
            <a:r>
              <a:rPr lang="ru-RU" altLang="ru-RU" sz="1600" dirty="0" smtClean="0"/>
              <a:t> </a:t>
            </a:r>
            <a:r>
              <a:rPr lang="ru-RU" altLang="ru-RU" sz="1600" dirty="0" smtClean="0">
                <a:solidFill>
                  <a:schemeClr val="hlink"/>
                </a:solidFill>
              </a:rPr>
              <a:t>ПДК</a:t>
            </a:r>
            <a:r>
              <a:rPr lang="ru-RU" altLang="ru-RU" sz="1600" dirty="0" smtClean="0"/>
              <a:t> </a:t>
            </a:r>
            <a:r>
              <a:rPr lang="ru-RU" altLang="ru-RU" sz="1600" dirty="0" smtClean="0">
                <a:solidFill>
                  <a:srgbClr val="000000"/>
                </a:solidFill>
              </a:rPr>
              <a:t>пыли в течение всего периода профессионального контакта с фактором </a:t>
            </a:r>
          </a:p>
          <a:p>
            <a:pPr marL="0" indent="0" eaLnBrk="1" hangingPunct="1">
              <a:lnSpc>
                <a:spcPct val="120000"/>
              </a:lnSpc>
              <a:buFontTx/>
              <a:buNone/>
            </a:pPr>
            <a:endParaRPr lang="en-US" altLang="ru-RU" sz="1100" dirty="0" smtClean="0">
              <a:solidFill>
                <a:srgbClr val="000000"/>
              </a:solidFill>
            </a:endParaRPr>
          </a:p>
          <a:p>
            <a:pPr marL="0" indent="0" eaLnBrk="1" hangingPunct="1">
              <a:lnSpc>
                <a:spcPct val="80000"/>
              </a:lnSpc>
              <a:buFontTx/>
              <a:buNone/>
            </a:pPr>
            <a:endParaRPr lang="ru-RU" altLang="ru-RU" sz="1200" dirty="0" smtClean="0">
              <a:solidFill>
                <a:srgbClr val="000000"/>
              </a:solidFill>
            </a:endParaRPr>
          </a:p>
          <a:p>
            <a:pPr marL="0" indent="0"/>
            <a:endParaRPr lang="ru-RU" altLang="ru-RU" sz="1200" dirty="0" smtClean="0"/>
          </a:p>
        </p:txBody>
      </p:sp>
      <p:sp>
        <p:nvSpPr>
          <p:cNvPr id="29701" name="Текст 4"/>
          <p:cNvSpPr>
            <a:spLocks noGrp="1"/>
          </p:cNvSpPr>
          <p:nvPr>
            <p:ph type="body" sz="quarter" idx="3"/>
          </p:nvPr>
        </p:nvSpPr>
        <p:spPr>
          <a:xfrm>
            <a:off x="4716016" y="980728"/>
            <a:ext cx="4041775" cy="488950"/>
          </a:xfrm>
        </p:spPr>
        <p:txBody>
          <a:bodyPr>
            <a:noAutofit/>
          </a:bodyPr>
          <a:lstStyle/>
          <a:p>
            <a:pPr algn="ctr"/>
            <a:r>
              <a:rPr lang="ru-RU" altLang="ru-RU" sz="1400" dirty="0" smtClean="0">
                <a:solidFill>
                  <a:srgbClr val="000000"/>
                </a:solidFill>
              </a:rPr>
              <a:t>Приложение № 10 к методике проведения специальной оценки условий </a:t>
            </a:r>
            <a:r>
              <a:rPr lang="ru-RU" altLang="ru-RU" sz="1400" dirty="0" smtClean="0">
                <a:solidFill>
                  <a:srgbClr val="000000"/>
                </a:solidFill>
              </a:rPr>
              <a:t>труда</a:t>
            </a:r>
            <a:endParaRPr lang="ru-RU" altLang="ru-RU" sz="1400" dirty="0" smtClean="0">
              <a:solidFill>
                <a:srgbClr val="000000"/>
              </a:solidFill>
            </a:endParaRPr>
          </a:p>
        </p:txBody>
      </p:sp>
      <p:sp>
        <p:nvSpPr>
          <p:cNvPr id="29702" name="Объект 5"/>
          <p:cNvSpPr>
            <a:spLocks noGrp="1"/>
          </p:cNvSpPr>
          <p:nvPr>
            <p:ph sz="quarter" idx="4"/>
          </p:nvPr>
        </p:nvSpPr>
        <p:spPr>
          <a:xfrm>
            <a:off x="4788024" y="1556792"/>
            <a:ext cx="4041775" cy="4500562"/>
          </a:xfrm>
        </p:spPr>
        <p:txBody>
          <a:bodyPr>
            <a:noAutofit/>
          </a:bodyPr>
          <a:lstStyle/>
          <a:p>
            <a:pPr marL="0" indent="0" algn="just">
              <a:buFont typeface="Arial" pitchFamily="34" charset="0"/>
              <a:buNone/>
            </a:pPr>
            <a:r>
              <a:rPr lang="ru-RU" altLang="ru-RU" sz="1200" dirty="0" smtClean="0">
                <a:solidFill>
                  <a:srgbClr val="000000"/>
                </a:solidFill>
                <a:cs typeface="Times New Roman" pitchFamily="18" charset="0"/>
              </a:rPr>
              <a:t>При оцен</a:t>
            </a:r>
            <a:r>
              <a:rPr lang="ru-RU" altLang="ru-RU" sz="1200" b="1" dirty="0" smtClean="0">
                <a:solidFill>
                  <a:srgbClr val="000000"/>
                </a:solidFill>
                <a:cs typeface="Times New Roman" pitchFamily="18" charset="0"/>
              </a:rPr>
              <a:t>к</a:t>
            </a:r>
            <a:r>
              <a:rPr lang="ru-RU" altLang="ru-RU" sz="1200" dirty="0" smtClean="0">
                <a:solidFill>
                  <a:srgbClr val="000000"/>
                </a:solidFill>
                <a:cs typeface="Times New Roman" pitchFamily="18" charset="0"/>
              </a:rPr>
              <a:t>е условий труда на нестационарных рабочих местах и (или) при непостоянном в течение рабочей недели непосредственном контакте работников с АПФД в целях установления класса (подкласса) условий труда производится расчет ожидаемой пылевой нагрузки за год (ПН</a:t>
            </a:r>
            <a:r>
              <a:rPr lang="ru-RU" altLang="ru-RU" sz="1200" baseline="-25000" dirty="0" smtClean="0">
                <a:solidFill>
                  <a:srgbClr val="000000"/>
                </a:solidFill>
                <a:cs typeface="Times New Roman" pitchFamily="18" charset="0"/>
              </a:rPr>
              <a:t>1год</a:t>
            </a:r>
            <a:r>
              <a:rPr lang="ru-RU" altLang="ru-RU" sz="1200" dirty="0" smtClean="0">
                <a:solidFill>
                  <a:srgbClr val="000000"/>
                </a:solidFill>
                <a:cs typeface="Times New Roman" pitchFamily="18" charset="0"/>
              </a:rPr>
              <a:t>), исходя из ожидаемого фактического количества рабочих смен, отработанных в условиях воздействия АПФД:</a:t>
            </a:r>
          </a:p>
          <a:p>
            <a:pPr marL="0" indent="0" algn="ctr"/>
            <a:r>
              <a:rPr lang="ru-RU" altLang="ru-RU" sz="1200" dirty="0" smtClean="0">
                <a:solidFill>
                  <a:srgbClr val="4E6FA4"/>
                </a:solidFill>
                <a:cs typeface="Times New Roman" pitchFamily="18" charset="0"/>
              </a:rPr>
              <a:t>ПН1год= </a:t>
            </a:r>
            <a:r>
              <a:rPr lang="ru-RU" altLang="ru-RU" sz="1200" dirty="0" err="1" smtClean="0">
                <a:solidFill>
                  <a:srgbClr val="4E6FA4"/>
                </a:solidFill>
                <a:cs typeface="Times New Roman" pitchFamily="18" charset="0"/>
              </a:rPr>
              <a:t>Ксс</a:t>
            </a:r>
            <a:r>
              <a:rPr lang="ru-RU" altLang="ru-RU" sz="1200" dirty="0" smtClean="0">
                <a:solidFill>
                  <a:srgbClr val="4E6FA4"/>
                </a:solidFill>
                <a:cs typeface="Times New Roman" pitchFamily="18" charset="0"/>
              </a:rPr>
              <a:t>*</a:t>
            </a:r>
            <a:r>
              <a:rPr lang="en-US" altLang="ru-RU" sz="1200" dirty="0" smtClean="0">
                <a:solidFill>
                  <a:srgbClr val="4E6FA4"/>
                </a:solidFill>
                <a:cs typeface="Times New Roman" pitchFamily="18" charset="0"/>
              </a:rPr>
              <a:t>N*Q</a:t>
            </a:r>
            <a:r>
              <a:rPr lang="ru-RU" altLang="ru-RU" sz="1200" dirty="0" smtClean="0">
                <a:solidFill>
                  <a:srgbClr val="4E6FA4"/>
                </a:solidFill>
                <a:cs typeface="Times New Roman" pitchFamily="18" charset="0"/>
              </a:rPr>
              <a:t> </a:t>
            </a:r>
            <a:r>
              <a:rPr lang="ru-RU" altLang="ru-RU" sz="1200" dirty="0" smtClean="0">
                <a:solidFill>
                  <a:srgbClr val="000000"/>
                </a:solidFill>
                <a:cs typeface="Times New Roman" pitchFamily="18" charset="0"/>
              </a:rPr>
              <a:t>                         (2)</a:t>
            </a:r>
            <a:endParaRPr lang="en-US" altLang="ru-RU" sz="1200" dirty="0" smtClean="0">
              <a:solidFill>
                <a:srgbClr val="000000"/>
              </a:solidFill>
              <a:cs typeface="Times New Roman" pitchFamily="18" charset="0"/>
            </a:endParaRPr>
          </a:p>
          <a:p>
            <a:pPr marL="0" indent="0"/>
            <a:r>
              <a:rPr lang="ru-RU" altLang="ru-RU" sz="1200" dirty="0" smtClean="0">
                <a:solidFill>
                  <a:srgbClr val="000000"/>
                </a:solidFill>
                <a:cs typeface="Times New Roman" pitchFamily="18" charset="0"/>
              </a:rPr>
              <a:t>где:</a:t>
            </a:r>
            <a:endParaRPr lang="en-US" altLang="ru-RU" sz="1200" dirty="0" smtClean="0">
              <a:solidFill>
                <a:srgbClr val="000000"/>
              </a:solidFill>
              <a:cs typeface="Times New Roman" pitchFamily="18" charset="0"/>
            </a:endParaRPr>
          </a:p>
          <a:p>
            <a:pPr marL="0" indent="0">
              <a:buFont typeface="Arial" pitchFamily="34" charset="0"/>
              <a:buNone/>
            </a:pPr>
            <a:r>
              <a:rPr lang="ru-RU" altLang="ru-RU" sz="1200" i="1" dirty="0" smtClean="0">
                <a:solidFill>
                  <a:srgbClr val="000000"/>
                </a:solidFill>
                <a:cs typeface="Times New Roman" pitchFamily="18" charset="0"/>
              </a:rPr>
              <a:t>К</a:t>
            </a:r>
            <a:r>
              <a:rPr lang="en-US" altLang="ru-RU" sz="1200" i="1" baseline="-25000" dirty="0" smtClean="0">
                <a:solidFill>
                  <a:srgbClr val="000000"/>
                </a:solidFill>
                <a:cs typeface="Times New Roman" pitchFamily="18" charset="0"/>
              </a:rPr>
              <a:t>cc</a:t>
            </a:r>
            <a:r>
              <a:rPr lang="ru-RU" altLang="ru-RU" sz="1200" dirty="0" smtClean="0">
                <a:solidFill>
                  <a:srgbClr val="000000"/>
                </a:solidFill>
                <a:cs typeface="Times New Roman" pitchFamily="18" charset="0"/>
              </a:rPr>
              <a:t> – фактическая среднесменная концентрация пыли в зоне дыхания работника, мг/м</a:t>
            </a:r>
            <a:r>
              <a:rPr lang="ru-RU" altLang="ru-RU" sz="1200" baseline="30000" dirty="0" smtClean="0">
                <a:solidFill>
                  <a:srgbClr val="000000"/>
                </a:solidFill>
                <a:cs typeface="Times New Roman" pitchFamily="18" charset="0"/>
              </a:rPr>
              <a:t>3</a:t>
            </a:r>
            <a:r>
              <a:rPr lang="ru-RU" altLang="ru-RU" sz="1200" dirty="0" smtClean="0">
                <a:solidFill>
                  <a:srgbClr val="000000"/>
                </a:solidFill>
                <a:cs typeface="Times New Roman" pitchFamily="18" charset="0"/>
              </a:rPr>
              <a:t>;</a:t>
            </a:r>
          </a:p>
          <a:p>
            <a:pPr marL="0" indent="0">
              <a:buFont typeface="Arial" pitchFamily="34" charset="0"/>
              <a:buNone/>
            </a:pPr>
            <a:r>
              <a:rPr lang="ru-RU" altLang="ru-RU" sz="1200" i="1" dirty="0" smtClean="0">
                <a:solidFill>
                  <a:srgbClr val="000000"/>
                </a:solidFill>
                <a:cs typeface="Times New Roman" pitchFamily="18" charset="0"/>
              </a:rPr>
              <a:t>N</a:t>
            </a:r>
            <a:r>
              <a:rPr lang="ru-RU" altLang="ru-RU" sz="1200" dirty="0" smtClean="0">
                <a:solidFill>
                  <a:srgbClr val="000000"/>
                </a:solidFill>
                <a:cs typeface="Times New Roman" pitchFamily="18" charset="0"/>
              </a:rPr>
              <a:t> – число рабочих смен, отработанных в календарном году в условиях воздействия АПФД;</a:t>
            </a:r>
          </a:p>
          <a:p>
            <a:pPr marL="0" indent="0">
              <a:buFont typeface="Arial" pitchFamily="34" charset="0"/>
              <a:buNone/>
            </a:pPr>
            <a:r>
              <a:rPr lang="ru-RU" altLang="ru-RU" sz="1200" i="1" dirty="0" smtClean="0">
                <a:solidFill>
                  <a:srgbClr val="000000"/>
                </a:solidFill>
                <a:cs typeface="Times New Roman" pitchFamily="18" charset="0"/>
              </a:rPr>
              <a:t>Q</a:t>
            </a:r>
            <a:r>
              <a:rPr lang="ru-RU" altLang="ru-RU" sz="1200" dirty="0" smtClean="0">
                <a:solidFill>
                  <a:srgbClr val="000000"/>
                </a:solidFill>
                <a:cs typeface="Times New Roman" pitchFamily="18" charset="0"/>
              </a:rPr>
              <a:t> – объем легочной вентиляции за смену, м</a:t>
            </a:r>
            <a:r>
              <a:rPr lang="ru-RU" altLang="ru-RU" sz="1200" baseline="30000" dirty="0" smtClean="0">
                <a:solidFill>
                  <a:srgbClr val="000000"/>
                </a:solidFill>
                <a:cs typeface="Times New Roman" pitchFamily="18" charset="0"/>
              </a:rPr>
              <a:t>3</a:t>
            </a:r>
            <a:r>
              <a:rPr lang="ru-RU" altLang="ru-RU" sz="1200" dirty="0" smtClean="0">
                <a:solidFill>
                  <a:srgbClr val="000000"/>
                </a:solidFill>
                <a:cs typeface="Times New Roman" pitchFamily="18" charset="0"/>
              </a:rPr>
              <a:t>:</a:t>
            </a:r>
          </a:p>
          <a:p>
            <a:pPr marL="0" indent="0" algn="just">
              <a:buFont typeface="Arial" pitchFamily="34" charset="0"/>
              <a:buNone/>
            </a:pPr>
            <a:r>
              <a:rPr lang="ru-RU" altLang="ru-RU" sz="1200" dirty="0" smtClean="0">
                <a:solidFill>
                  <a:srgbClr val="000000"/>
                </a:solidFill>
                <a:cs typeface="Times New Roman" pitchFamily="18" charset="0"/>
              </a:rPr>
              <a:t>Полученная величина ПН</a:t>
            </a:r>
            <a:r>
              <a:rPr lang="ru-RU" altLang="ru-RU" sz="1200" baseline="-25000" dirty="0" smtClean="0">
                <a:solidFill>
                  <a:srgbClr val="000000"/>
                </a:solidFill>
                <a:cs typeface="Times New Roman" pitchFamily="18" charset="0"/>
              </a:rPr>
              <a:t>1год</a:t>
            </a:r>
            <a:r>
              <a:rPr lang="ru-RU" altLang="ru-RU" sz="1200" dirty="0" smtClean="0">
                <a:solidFill>
                  <a:srgbClr val="000000"/>
                </a:solidFill>
                <a:cs typeface="Times New Roman" pitchFamily="18" charset="0"/>
              </a:rPr>
              <a:t> сравнивается с величиной КПН за год (общее количество рабочих смен в году </a:t>
            </a:r>
            <a:r>
              <a:rPr lang="ru-RU" altLang="ru-RU" sz="1200" i="1" dirty="0" err="1" smtClean="0">
                <a:solidFill>
                  <a:srgbClr val="000000"/>
                </a:solidFill>
                <a:cs typeface="Times New Roman" pitchFamily="18" charset="0"/>
              </a:rPr>
              <a:t>N</a:t>
            </a:r>
            <a:r>
              <a:rPr lang="ru-RU" altLang="ru-RU" sz="1200" i="1" baseline="-25000" dirty="0" err="1" smtClean="0">
                <a:solidFill>
                  <a:srgbClr val="000000"/>
                </a:solidFill>
                <a:cs typeface="Times New Roman" pitchFamily="18" charset="0"/>
              </a:rPr>
              <a:t>год</a:t>
            </a:r>
            <a:r>
              <a:rPr lang="ru-RU" altLang="ru-RU" sz="1200" dirty="0" smtClean="0">
                <a:solidFill>
                  <a:srgbClr val="000000"/>
                </a:solidFill>
                <a:cs typeface="Times New Roman" pitchFamily="18" charset="0"/>
              </a:rPr>
              <a:t> при воздействии АПФД на уровне среднесменной ПДК, соответственно </a:t>
            </a:r>
            <a:r>
              <a:rPr lang="ru-RU" altLang="ru-RU" sz="1200" i="1" dirty="0" smtClean="0">
                <a:solidFill>
                  <a:srgbClr val="000000"/>
                </a:solidFill>
                <a:cs typeface="Times New Roman" pitchFamily="18" charset="0"/>
              </a:rPr>
              <a:t>КПН</a:t>
            </a:r>
            <a:r>
              <a:rPr lang="ru-RU" altLang="ru-RU" sz="1200" i="1" baseline="-25000" dirty="0" smtClean="0">
                <a:solidFill>
                  <a:srgbClr val="000000"/>
                </a:solidFill>
                <a:cs typeface="Times New Roman" pitchFamily="18" charset="0"/>
              </a:rPr>
              <a:t>1год</a:t>
            </a:r>
            <a:r>
              <a:rPr lang="ru-RU" altLang="ru-RU" sz="1200" i="1" dirty="0" smtClean="0">
                <a:solidFill>
                  <a:srgbClr val="000000"/>
                </a:solidFill>
                <a:cs typeface="Times New Roman" pitchFamily="18" charset="0"/>
              </a:rPr>
              <a:t> = </a:t>
            </a:r>
            <a:r>
              <a:rPr lang="ru-RU" altLang="ru-RU" sz="1200" i="1" dirty="0" err="1" smtClean="0">
                <a:solidFill>
                  <a:srgbClr val="000000"/>
                </a:solidFill>
                <a:cs typeface="Times New Roman" pitchFamily="18" charset="0"/>
              </a:rPr>
              <a:t>ПДК</a:t>
            </a:r>
            <a:r>
              <a:rPr lang="ru-RU" altLang="ru-RU" sz="1200" i="1" baseline="-25000" dirty="0" err="1" smtClean="0">
                <a:solidFill>
                  <a:srgbClr val="000000"/>
                </a:solidFill>
                <a:cs typeface="Times New Roman" pitchFamily="18" charset="0"/>
              </a:rPr>
              <a:t>сс</a:t>
            </a:r>
            <a:r>
              <a:rPr lang="ru-RU" altLang="ru-RU" sz="1200" i="1" dirty="0" smtClean="0">
                <a:solidFill>
                  <a:srgbClr val="000000"/>
                </a:solidFill>
                <a:cs typeface="Times New Roman" pitchFamily="18" charset="0"/>
                <a:sym typeface="Symbol" pitchFamily="18" charset="2"/>
              </a:rPr>
              <a:t></a:t>
            </a:r>
            <a:r>
              <a:rPr lang="ru-RU" altLang="ru-RU" sz="1200" dirty="0" smtClean="0">
                <a:solidFill>
                  <a:srgbClr val="000000"/>
                </a:solidFill>
                <a:cs typeface="Times New Roman" pitchFamily="18" charset="0"/>
              </a:rPr>
              <a:t> </a:t>
            </a:r>
            <a:r>
              <a:rPr lang="ru-RU" altLang="ru-RU" sz="1200" i="1" dirty="0" err="1" smtClean="0">
                <a:solidFill>
                  <a:srgbClr val="000000"/>
                </a:solidFill>
                <a:cs typeface="Times New Roman" pitchFamily="18" charset="0"/>
              </a:rPr>
              <a:t>N</a:t>
            </a:r>
            <a:r>
              <a:rPr lang="ru-RU" altLang="ru-RU" sz="1200" i="1" baseline="-25000" dirty="0" err="1" smtClean="0">
                <a:solidFill>
                  <a:srgbClr val="000000"/>
                </a:solidFill>
                <a:cs typeface="Times New Roman" pitchFamily="18" charset="0"/>
              </a:rPr>
              <a:t>год</a:t>
            </a:r>
            <a:r>
              <a:rPr lang="ru-RU" altLang="ru-RU" sz="1200" i="1" dirty="0" err="1" smtClean="0">
                <a:solidFill>
                  <a:srgbClr val="000000"/>
                </a:solidFill>
                <a:cs typeface="Times New Roman" pitchFamily="18" charset="0"/>
                <a:sym typeface="Symbol" pitchFamily="18" charset="2"/>
              </a:rPr>
              <a:t></a:t>
            </a:r>
            <a:r>
              <a:rPr lang="ru-RU" altLang="ru-RU" sz="1200" i="1" dirty="0" err="1" smtClean="0">
                <a:solidFill>
                  <a:srgbClr val="000000"/>
                </a:solidFill>
                <a:cs typeface="Times New Roman" pitchFamily="18" charset="0"/>
              </a:rPr>
              <a:t>Q</a:t>
            </a:r>
            <a:r>
              <a:rPr lang="ru-RU" altLang="ru-RU" sz="1200" dirty="0" smtClean="0">
                <a:solidFill>
                  <a:srgbClr val="000000"/>
                </a:solidFill>
                <a:cs typeface="Times New Roman" pitchFamily="18" charset="0"/>
              </a:rPr>
              <a:t>). При соответствии фактической пылевой нагрузки контрольному уровню (КПН</a:t>
            </a:r>
            <a:r>
              <a:rPr lang="ru-RU" altLang="ru-RU" sz="1200" baseline="-25000" dirty="0" smtClean="0">
                <a:solidFill>
                  <a:srgbClr val="000000"/>
                </a:solidFill>
                <a:cs typeface="Times New Roman" pitchFamily="18" charset="0"/>
              </a:rPr>
              <a:t>1год</a:t>
            </a:r>
            <a:r>
              <a:rPr lang="ru-RU" altLang="ru-RU" sz="1200" dirty="0" smtClean="0">
                <a:solidFill>
                  <a:srgbClr val="000000"/>
                </a:solidFill>
                <a:cs typeface="Times New Roman" pitchFamily="18" charset="0"/>
              </a:rPr>
              <a:t>) условия труда относят к допустимому классу условий труда. Кратность превышения контрольных пылевых нагрузок указывает на класс (подкласс) условий труда согласно приложению № 10 к настоящей Методике.</a:t>
            </a:r>
          </a:p>
        </p:txBody>
      </p:sp>
      <p:sp>
        <p:nvSpPr>
          <p:cNvPr id="29703" name="Номер слайда 6"/>
          <p:cNvSpPr>
            <a:spLocks noGrp="1"/>
          </p:cNvSpPr>
          <p:nvPr>
            <p:ph type="sldNum" sz="quarter" idx="12"/>
          </p:nvPr>
        </p:nvSpPr>
        <p:spPr bwMode="auto">
          <a:noFill/>
          <a:ln>
            <a:miter lim="800000"/>
            <a:headEnd/>
            <a:tailEnd/>
          </a:ln>
        </p:spPr>
        <p:txBody>
          <a:bodyPr/>
          <a:lstStyle/>
          <a:p>
            <a:fld id="{678BF693-D54E-4D0F-B190-13A149AC5F2A}" type="slidenum">
              <a:rPr lang="ru-RU" altLang="ru-RU"/>
              <a:pPr/>
              <a:t>23</a:t>
            </a:fld>
            <a:endParaRPr lang="ru-RU" altLang="ru-RU"/>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Заголовок 1"/>
          <p:cNvSpPr>
            <a:spLocks noGrp="1"/>
          </p:cNvSpPr>
          <p:nvPr>
            <p:ph type="title"/>
          </p:nvPr>
        </p:nvSpPr>
        <p:spPr>
          <a:xfrm>
            <a:off x="457200" y="274638"/>
            <a:ext cx="8229600" cy="922337"/>
          </a:xfrm>
        </p:spPr>
        <p:txBody>
          <a:bodyPr>
            <a:normAutofit fontScale="90000"/>
          </a:bodyPr>
          <a:lstStyle/>
          <a:p>
            <a:r>
              <a:rPr lang="ru-RU" altLang="ru-RU" sz="3200" b="1" dirty="0" smtClean="0">
                <a:solidFill>
                  <a:srgbClr val="FF0000"/>
                </a:solidFill>
              </a:rPr>
              <a:t>Пример расчёта концентраций</a:t>
            </a:r>
            <a:br>
              <a:rPr lang="ru-RU" altLang="ru-RU" sz="3200" b="1" dirty="0" smtClean="0">
                <a:solidFill>
                  <a:srgbClr val="FF0000"/>
                </a:solidFill>
              </a:rPr>
            </a:br>
            <a:endParaRPr lang="ru-RU" altLang="ru-RU" sz="3200" b="1" dirty="0" smtClean="0">
              <a:solidFill>
                <a:srgbClr val="FF0000"/>
              </a:solidFill>
            </a:endParaRPr>
          </a:p>
        </p:txBody>
      </p:sp>
      <p:pic>
        <p:nvPicPr>
          <p:cNvPr id="30723" name="Объект 4"/>
          <p:cNvPicPr>
            <a:picLocks noGrp="1" noChangeAspect="1"/>
          </p:cNvPicPr>
          <p:nvPr>
            <p:ph idx="1"/>
          </p:nvPr>
        </p:nvPicPr>
        <p:blipFill>
          <a:blip r:embed="rId2" cstate="print"/>
          <a:srcRect/>
          <a:stretch>
            <a:fillRect/>
          </a:stretch>
        </p:blipFill>
        <p:spPr>
          <a:xfrm>
            <a:off x="395288" y="1052513"/>
            <a:ext cx="8316912" cy="5400675"/>
          </a:xfrm>
        </p:spPr>
      </p:pic>
      <p:sp>
        <p:nvSpPr>
          <p:cNvPr id="30724" name="Номер слайда 3"/>
          <p:cNvSpPr>
            <a:spLocks noGrp="1"/>
          </p:cNvSpPr>
          <p:nvPr>
            <p:ph type="sldNum" sz="quarter" idx="12"/>
          </p:nvPr>
        </p:nvSpPr>
        <p:spPr bwMode="auto">
          <a:noFill/>
          <a:ln>
            <a:miter lim="800000"/>
            <a:headEnd/>
            <a:tailEnd/>
          </a:ln>
        </p:spPr>
        <p:txBody>
          <a:bodyPr/>
          <a:lstStyle/>
          <a:p>
            <a:fld id="{92075B4A-F92F-4916-9A61-2F40806590D1}" type="slidenum">
              <a:rPr lang="ru-RU" altLang="ru-RU"/>
              <a:pPr/>
              <a:t>24</a:t>
            </a:fld>
            <a:endParaRPr lang="ru-RU" altLang="ru-RU"/>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95536" y="188640"/>
            <a:ext cx="8496944" cy="6463308"/>
          </a:xfrm>
          <a:prstGeom prst="rect">
            <a:avLst/>
          </a:prstGeom>
        </p:spPr>
        <p:txBody>
          <a:bodyPr wrap="square">
            <a:spAutoFit/>
          </a:bodyPr>
          <a:lstStyle/>
          <a:p>
            <a:pPr algn="ctr"/>
            <a:r>
              <a:rPr lang="ru-RU" b="1" dirty="0" smtClean="0"/>
              <a:t>Классификация производственной пыли</a:t>
            </a:r>
          </a:p>
          <a:p>
            <a:r>
              <a:rPr lang="ru-RU" dirty="0" smtClean="0"/>
              <a:t>Пыль — понятие, характеризующее </a:t>
            </a:r>
            <a:r>
              <a:rPr lang="ru-RU" b="1" dirty="0" smtClean="0"/>
              <a:t>физическое состояние вещества, а именно раздробленность его на мельчайшие частицы</a:t>
            </a:r>
            <a:r>
              <a:rPr lang="ru-RU" dirty="0" smtClean="0"/>
              <a:t>. Взвешенные в воздухе твердые частицы представляют собой </a:t>
            </a:r>
            <a:r>
              <a:rPr lang="ru-RU" b="1" dirty="0" smtClean="0"/>
              <a:t>дисперсную систему</a:t>
            </a:r>
            <a:r>
              <a:rPr lang="ru-RU" dirty="0" smtClean="0"/>
              <a:t>, в которой дисперсной фазой являются твердые частицы, а дисперсионной средой — воздух. Дисперсную систему взвешенных твердых частиц в воздухе, т. е. пыль, называют аэрозолем. Если в воздухе взвешены однородные по своим физико-химическим свойствам частицы, систему называют </a:t>
            </a:r>
            <a:r>
              <a:rPr lang="ru-RU" b="1" dirty="0" smtClean="0"/>
              <a:t>моногенной, или однофазной</a:t>
            </a:r>
            <a:r>
              <a:rPr lang="ru-RU" dirty="0" smtClean="0"/>
              <a:t>; если пылевые частицы, взвешенные в воздухе, по своим физико-химическим свойствам различны, система носит название </a:t>
            </a:r>
            <a:r>
              <a:rPr lang="ru-RU" b="1" dirty="0" smtClean="0"/>
              <a:t>гетерогенной, или многофазной</a:t>
            </a:r>
            <a:r>
              <a:rPr lang="ru-RU" dirty="0" smtClean="0"/>
              <a:t>.</a:t>
            </a:r>
            <a:br>
              <a:rPr lang="ru-RU" dirty="0" smtClean="0"/>
            </a:br>
            <a:r>
              <a:rPr lang="ru-RU" dirty="0" smtClean="0"/>
              <a:t>С гигиенической точки зрения аэрозоли, для которых характерно токсическое действие вследствие их химических свойств (например, аэрозоли свинца, окиси цинка, мышьяка и многие другие), относят к промышленным ядам.</a:t>
            </a:r>
            <a:br>
              <a:rPr lang="ru-RU" dirty="0" smtClean="0"/>
            </a:br>
            <a:r>
              <a:rPr lang="ru-RU" dirty="0" smtClean="0"/>
              <a:t>По характеру веществ, из которых пыль образовалась, известна следующая ее классификация:</a:t>
            </a:r>
            <a:br>
              <a:rPr lang="ru-RU" dirty="0" smtClean="0"/>
            </a:br>
            <a:r>
              <a:rPr lang="ru-RU" dirty="0" smtClean="0"/>
              <a:t>I)     </a:t>
            </a:r>
            <a:r>
              <a:rPr lang="ru-RU" b="1" dirty="0" smtClean="0"/>
              <a:t>  Органическая пыль:</a:t>
            </a:r>
            <a:r>
              <a:rPr lang="ru-RU" dirty="0" smtClean="0"/>
              <a:t/>
            </a:r>
            <a:br>
              <a:rPr lang="ru-RU" dirty="0" smtClean="0"/>
            </a:br>
            <a:r>
              <a:rPr lang="ru-RU" dirty="0" smtClean="0"/>
              <a:t>а)       растительная пыль (древесная, хлопковая и др.);</a:t>
            </a:r>
            <a:br>
              <a:rPr lang="ru-RU" dirty="0" smtClean="0"/>
            </a:br>
            <a:r>
              <a:rPr lang="ru-RU" dirty="0" smtClean="0"/>
              <a:t>б)       животная (шерстяная, костяная и др.);</a:t>
            </a:r>
            <a:br>
              <a:rPr lang="ru-RU" dirty="0" smtClean="0"/>
            </a:br>
            <a:r>
              <a:rPr lang="ru-RU" dirty="0" smtClean="0"/>
              <a:t>в)       искусственная органическая пыль (пластмассовая и др.).</a:t>
            </a:r>
            <a:br>
              <a:rPr lang="ru-RU" dirty="0" smtClean="0"/>
            </a:br>
            <a:r>
              <a:rPr lang="ru-RU" dirty="0" smtClean="0"/>
              <a:t>II)    </a:t>
            </a:r>
            <a:r>
              <a:rPr lang="ru-RU" b="1" dirty="0" smtClean="0"/>
              <a:t>  Неорганическая пыль:</a:t>
            </a:r>
            <a:r>
              <a:rPr lang="ru-RU" dirty="0" smtClean="0"/>
              <a:t/>
            </a:r>
            <a:br>
              <a:rPr lang="ru-RU" dirty="0" smtClean="0"/>
            </a:br>
            <a:r>
              <a:rPr lang="ru-RU" dirty="0" smtClean="0"/>
              <a:t>а)       минеральная (кварцевая, силикатная и др.);</a:t>
            </a:r>
            <a:br>
              <a:rPr lang="ru-RU" dirty="0" smtClean="0"/>
            </a:br>
            <a:r>
              <a:rPr lang="ru-RU" dirty="0" smtClean="0"/>
              <a:t>б)       металлическая (железная, алюминиевая и др.).</a:t>
            </a:r>
            <a:br>
              <a:rPr lang="ru-RU" dirty="0" smtClean="0"/>
            </a:br>
            <a:r>
              <a:rPr lang="ru-RU" dirty="0" smtClean="0"/>
              <a:t>III)    </a:t>
            </a:r>
            <a:r>
              <a:rPr lang="ru-RU" b="1" dirty="0" smtClean="0"/>
              <a:t> Смешанная пыль </a:t>
            </a:r>
            <a:r>
              <a:rPr lang="ru-RU" dirty="0" smtClean="0"/>
              <a:t>(</a:t>
            </a:r>
            <a:r>
              <a:rPr lang="ru-RU" dirty="0" err="1" smtClean="0"/>
              <a:t>пыль</a:t>
            </a:r>
            <a:r>
              <a:rPr lang="ru-RU" dirty="0" smtClean="0"/>
              <a:t> при шлифовке металла, при зачистке литья и др.).</a:t>
            </a:r>
            <a:endParaRPr lang="ru-RU"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bgsha.com/ru/education/library/fulltext/bgd/ris1410.gif"/>
          <p:cNvPicPr>
            <a:picLocks noChangeAspect="1" noChangeArrowheads="1"/>
          </p:cNvPicPr>
          <p:nvPr/>
        </p:nvPicPr>
        <p:blipFill>
          <a:blip r:embed="rId2" cstate="print"/>
          <a:srcRect/>
          <a:stretch>
            <a:fillRect/>
          </a:stretch>
        </p:blipFill>
        <p:spPr bwMode="auto">
          <a:xfrm>
            <a:off x="467544" y="620688"/>
            <a:ext cx="8275053" cy="504056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548680"/>
            <a:ext cx="8245424" cy="5755422"/>
          </a:xfrm>
          <a:prstGeom prst="rect">
            <a:avLst/>
          </a:prstGeom>
        </p:spPr>
        <p:txBody>
          <a:bodyPr wrap="square">
            <a:spAutoFit/>
          </a:bodyPr>
          <a:lstStyle/>
          <a:p>
            <a:pPr algn="ctr"/>
            <a:r>
              <a:rPr lang="ru-RU" sz="1600" dirty="0" smtClean="0">
                <a:latin typeface="Times New Roman" pitchFamily="18" charset="0"/>
                <a:cs typeface="Times New Roman" pitchFamily="18" charset="0"/>
              </a:rPr>
              <a:t>Однако такая классификация пыли недостаточна для ее гигиенической оценки. Для этой цели пользуются классификацией пыли по ее дисперсности и способу образования и соответственно различают аэрозоли дезинтеграции и аэрозоли конденсации.</a:t>
            </a:r>
            <a:br>
              <a:rPr lang="ru-RU" sz="1600" dirty="0" smtClean="0">
                <a:latin typeface="Times New Roman" pitchFamily="18" charset="0"/>
                <a:cs typeface="Times New Roman" pitchFamily="18" charset="0"/>
              </a:rPr>
            </a:br>
            <a:r>
              <a:rPr lang="ru-RU" sz="1600" b="1" dirty="0" smtClean="0">
                <a:latin typeface="Times New Roman" pitchFamily="18" charset="0"/>
                <a:cs typeface="Times New Roman" pitchFamily="18" charset="0"/>
              </a:rPr>
              <a:t>Аэрозоли дезинтеграции </a:t>
            </a:r>
            <a:r>
              <a:rPr lang="ru-RU" sz="1600" dirty="0" smtClean="0">
                <a:latin typeface="Times New Roman" pitchFamily="18" charset="0"/>
                <a:cs typeface="Times New Roman" pitchFamily="18" charset="0"/>
              </a:rPr>
              <a:t>образуются при добавлении какого-либо твердого вещества, например в дезинтеграторах, дробилках, мельницах, при бурении и других процессах. При этом чем тверже Тело, тем меньше размеры образующихся частиц. Аэрозоли дезинтеграции в значительной мере состоят из пылинок больших размеров, хотя в их состав входят также ультрамикроскопические частицы.</a:t>
            </a:r>
            <a:br>
              <a:rPr lang="ru-RU" sz="1600" dirty="0" smtClean="0">
                <a:latin typeface="Times New Roman" pitchFamily="18" charset="0"/>
                <a:cs typeface="Times New Roman" pitchFamily="18" charset="0"/>
              </a:rPr>
            </a:br>
            <a:r>
              <a:rPr lang="ru-RU" sz="1600" b="1" dirty="0" smtClean="0">
                <a:latin typeface="Times New Roman" pitchFamily="18" charset="0"/>
                <a:cs typeface="Times New Roman" pitchFamily="18" charset="0"/>
              </a:rPr>
              <a:t>Аэрозоли конденсации </a:t>
            </a:r>
            <a:r>
              <a:rPr lang="ru-RU" sz="1600" dirty="0" smtClean="0">
                <a:latin typeface="Times New Roman" pitchFamily="18" charset="0"/>
                <a:cs typeface="Times New Roman" pitchFamily="18" charset="0"/>
              </a:rPr>
              <a:t>образуются из паров металлов, металлоидов и их соединений, которые при охлаждении превращаются в твердые частицы. Например, в воздухе конденсируются пары цинка и алюминия при их плавлении, пары металлов при электросварке. При этом размеры пылевых частиц значительно меньше, чем при образовании аэрозолей дезинтеграции.</a:t>
            </a:r>
            <a:br>
              <a:rPr lang="ru-RU" sz="1600" dirty="0" smtClean="0">
                <a:latin typeface="Times New Roman" pitchFamily="18" charset="0"/>
                <a:cs typeface="Times New Roman" pitchFamily="18" charset="0"/>
              </a:rPr>
            </a:br>
            <a:r>
              <a:rPr lang="ru-RU" sz="1600" dirty="0" smtClean="0">
                <a:effectLst>
                  <a:outerShdw blurRad="38100" dist="38100" dir="2700000" algn="tl">
                    <a:srgbClr val="000000">
                      <a:alpha val="43137"/>
                    </a:srgbClr>
                  </a:outerShdw>
                </a:effectLst>
                <a:latin typeface="Times New Roman" pitchFamily="18" charset="0"/>
                <a:cs typeface="Times New Roman" pitchFamily="18" charset="0"/>
              </a:rPr>
              <a:t>Частицы аэрозолей дезинтеграции и конденсации различаются также тем, что первые имеют всегда неправильную форму, представляются в виде обломков, а вторые — вид рыхлых агрегатов, состоящих из отдельных частиц правильной кристаллической или шарообразной формы.</a:t>
            </a:r>
            <a:r>
              <a:rPr lang="ru-RU" sz="1600" dirty="0" smtClean="0">
                <a:latin typeface="Times New Roman" pitchFamily="18" charset="0"/>
                <a:cs typeface="Times New Roman" pitchFamily="18" charset="0"/>
              </a:rPr>
              <a:t/>
            </a:r>
            <a:br>
              <a:rPr lang="ru-RU" sz="1600" dirty="0" smtClean="0">
                <a:latin typeface="Times New Roman" pitchFamily="18" charset="0"/>
                <a:cs typeface="Times New Roman" pitchFamily="18" charset="0"/>
              </a:rPr>
            </a:br>
            <a:r>
              <a:rPr lang="ru-RU" sz="1600" dirty="0" smtClean="0">
                <a:latin typeface="Times New Roman" pitchFamily="18" charset="0"/>
                <a:cs typeface="Times New Roman" pitchFamily="18" charset="0"/>
              </a:rPr>
              <a:t>Советский исследователь Н. А. Фукс выделяет две группы аэрозолей по их дисперсности:</a:t>
            </a:r>
            <a:br>
              <a:rPr lang="ru-RU" sz="1600" dirty="0" smtClean="0">
                <a:latin typeface="Times New Roman" pitchFamily="18" charset="0"/>
                <a:cs typeface="Times New Roman" pitchFamily="18" charset="0"/>
              </a:rPr>
            </a:br>
            <a:r>
              <a:rPr lang="ru-RU" sz="1600" dirty="0" smtClean="0">
                <a:latin typeface="Times New Roman" pitchFamily="18" charset="0"/>
                <a:cs typeface="Times New Roman" pitchFamily="18" charset="0"/>
              </a:rPr>
              <a:t>а)       пыль — к ней относятся все твердые частицы, образующиеся при дезинтеграции, независимо от их размеров и включающие пылинки субмикроскопического размера;</a:t>
            </a:r>
            <a:br>
              <a:rPr lang="ru-RU" sz="1600" dirty="0" smtClean="0">
                <a:latin typeface="Times New Roman" pitchFamily="18" charset="0"/>
                <a:cs typeface="Times New Roman" pitchFamily="18" charset="0"/>
              </a:rPr>
            </a:br>
            <a:r>
              <a:rPr lang="ru-RU" sz="1600" dirty="0" smtClean="0">
                <a:latin typeface="Times New Roman" pitchFamily="18" charset="0"/>
                <a:cs typeface="Times New Roman" pitchFamily="18" charset="0"/>
              </a:rPr>
              <a:t>б)       дымы — к ним относятся конденсационные аэрозоли с твердой дисперсной фазой. К дымам можно отнести также аэрозоли, образующиеся при неполном сгорании топлива, дым хлористого аммония и др.</a:t>
            </a:r>
            <a:endParaRPr lang="ru-RU" sz="1600" dirty="0">
              <a:latin typeface="Times New Roman" pitchFamily="18" charset="0"/>
              <a:cs typeface="Times New Roma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8722" name="Picture 2" descr="http://vmede.org/sait/content/Gigiena_ob_bolshakov_2009/9_files/mb4_020.png"/>
          <p:cNvPicPr>
            <a:picLocks noChangeAspect="1" noChangeArrowheads="1"/>
          </p:cNvPicPr>
          <p:nvPr/>
        </p:nvPicPr>
        <p:blipFill>
          <a:blip r:embed="rId2" cstate="print"/>
          <a:srcRect/>
          <a:stretch>
            <a:fillRect/>
          </a:stretch>
        </p:blipFill>
        <p:spPr bwMode="auto">
          <a:xfrm>
            <a:off x="1259632" y="1124744"/>
            <a:ext cx="7128792" cy="480623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descr="21&#10;( )КЛАССИФИКАТОР ВРЕДНЫХ И ИЛИ ОПАСНЫХ ФАКТОРОВ&#10;ПРОИЗВОДСТВЕННОЙ СРЕДЫ И ТРУДОВОГО ПРОЦЕССА&#10;Высоко – и умеренно&#10;фиброге..."/>
          <p:cNvPicPr>
            <a:picLocks noChangeAspect="1" noChangeArrowheads="1"/>
          </p:cNvPicPr>
          <p:nvPr/>
        </p:nvPicPr>
        <p:blipFill>
          <a:blip r:embed="rId2" cstate="print"/>
          <a:srcRect/>
          <a:stretch>
            <a:fillRect/>
          </a:stretch>
        </p:blipFill>
        <p:spPr bwMode="auto">
          <a:xfrm>
            <a:off x="611560" y="476672"/>
            <a:ext cx="8064896" cy="6054994"/>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noChangeArrowheads="1"/>
          </p:cNvSpPr>
          <p:nvPr>
            <p:ph idx="1"/>
          </p:nvPr>
        </p:nvSpPr>
        <p:spPr>
          <a:xfrm>
            <a:off x="466725" y="1484313"/>
            <a:ext cx="8229600" cy="4525962"/>
          </a:xfrm>
        </p:spPr>
        <p:txBody>
          <a:bodyPr/>
          <a:lstStyle/>
          <a:p>
            <a:pPr eaLnBrk="1" hangingPunct="1">
              <a:buClr>
                <a:srgbClr val="4E6FA4"/>
              </a:buClr>
              <a:buFont typeface="Wingdings" pitchFamily="2" charset="2"/>
              <a:buNone/>
            </a:pPr>
            <a:endParaRPr lang="ru-RU" altLang="ru-RU" sz="1800" dirty="0" smtClean="0"/>
          </a:p>
          <a:p>
            <a:pPr eaLnBrk="1" hangingPunct="1">
              <a:buClr>
                <a:srgbClr val="4E6FA4"/>
              </a:buClr>
              <a:buFont typeface="Wingdings" pitchFamily="2" charset="2"/>
              <a:buNone/>
            </a:pPr>
            <a:endParaRPr lang="ru-RU" altLang="ru-RU" sz="1800" dirty="0" smtClean="0"/>
          </a:p>
          <a:p>
            <a:pPr algn="ctr">
              <a:buClr>
                <a:srgbClr val="4E6FA4"/>
              </a:buClr>
              <a:buNone/>
            </a:pPr>
            <a:r>
              <a:rPr lang="ru-RU" altLang="ru-RU" sz="1800" b="1" dirty="0" smtClean="0">
                <a:solidFill>
                  <a:srgbClr val="000000"/>
                </a:solidFill>
              </a:rPr>
              <a:t>АПФД</a:t>
            </a:r>
          </a:p>
          <a:p>
            <a:pPr eaLnBrk="1" hangingPunct="1">
              <a:buClr>
                <a:srgbClr val="4E6FA4"/>
              </a:buClr>
              <a:buFont typeface="Wingdings" pitchFamily="2" charset="2"/>
              <a:buNone/>
            </a:pPr>
            <a:endParaRPr lang="ru-RU" altLang="ru-RU" sz="1800" dirty="0" smtClean="0"/>
          </a:p>
          <a:p>
            <a:pPr eaLnBrk="1" hangingPunct="1">
              <a:buClr>
                <a:srgbClr val="4E6FA4"/>
              </a:buClr>
              <a:buFont typeface="Wingdings" pitchFamily="2" charset="2"/>
              <a:buNone/>
            </a:pPr>
            <a:endParaRPr lang="ru-RU" altLang="ru-RU" sz="1800" dirty="0" smtClean="0"/>
          </a:p>
          <a:p>
            <a:pPr algn="just" eaLnBrk="1" hangingPunct="1">
              <a:buClr>
                <a:srgbClr val="4E6FA4"/>
              </a:buClr>
              <a:buFont typeface="Wingdings" pitchFamily="2" charset="2"/>
              <a:buNone/>
            </a:pPr>
            <a:endParaRPr lang="ru-RU" altLang="ru-RU" sz="1800" dirty="0" smtClean="0"/>
          </a:p>
          <a:p>
            <a:pPr algn="just" eaLnBrk="1" hangingPunct="1">
              <a:buClr>
                <a:srgbClr val="4E6FA4"/>
              </a:buClr>
              <a:buFont typeface="Wingdings" pitchFamily="2" charset="2"/>
              <a:buNone/>
            </a:pPr>
            <a:r>
              <a:rPr lang="ru-RU" altLang="ru-RU" sz="1800" dirty="0" smtClean="0">
                <a:solidFill>
                  <a:srgbClr val="000000"/>
                </a:solidFill>
              </a:rPr>
              <a:t>Гигиеническая оценка условий труда при содержании в воздухе рабочей зоны </a:t>
            </a:r>
            <a:r>
              <a:rPr lang="ru-RU" altLang="ru-RU" sz="1800" dirty="0" err="1" smtClean="0">
                <a:solidFill>
                  <a:srgbClr val="000000"/>
                </a:solidFill>
              </a:rPr>
              <a:t>пылей</a:t>
            </a:r>
            <a:r>
              <a:rPr lang="ru-RU" altLang="ru-RU" sz="1800" dirty="0" smtClean="0">
                <a:solidFill>
                  <a:srgbClr val="000000"/>
                </a:solidFill>
              </a:rPr>
              <a:t> производится в зависимости от типа и состава пыли и её концентрации:</a:t>
            </a:r>
          </a:p>
          <a:p>
            <a:pPr algn="just" eaLnBrk="1" hangingPunct="1">
              <a:buClr>
                <a:srgbClr val="177371"/>
              </a:buClr>
              <a:buFont typeface="Wingdings" pitchFamily="2" charset="2"/>
              <a:buChar char="§"/>
            </a:pPr>
            <a:r>
              <a:rPr lang="ru-RU" altLang="ru-RU" sz="1800" dirty="0" smtClean="0">
                <a:solidFill>
                  <a:srgbClr val="000000"/>
                </a:solidFill>
              </a:rPr>
              <a:t>пыли, содержащие природные минеральные волокна (асбесты, цеолиты);</a:t>
            </a:r>
          </a:p>
          <a:p>
            <a:pPr algn="just" eaLnBrk="1" hangingPunct="1">
              <a:buClr>
                <a:srgbClr val="177371"/>
              </a:buClr>
              <a:buFont typeface="Wingdings" pitchFamily="2" charset="2"/>
              <a:buChar char="§"/>
            </a:pPr>
            <a:r>
              <a:rPr lang="ru-RU" altLang="ru-RU" sz="1800" dirty="0" smtClean="0">
                <a:solidFill>
                  <a:srgbClr val="000000"/>
                </a:solidFill>
              </a:rPr>
              <a:t>пыли, содержащие искусственные (стеклянные, керамические, углеродные и др.) минеральные волокна</a:t>
            </a:r>
          </a:p>
          <a:p>
            <a:pPr eaLnBrk="1" hangingPunct="1">
              <a:buClr>
                <a:srgbClr val="4E6FA4"/>
              </a:buClr>
              <a:buFont typeface="Wingdings" pitchFamily="2" charset="2"/>
              <a:buChar char="§"/>
            </a:pPr>
            <a:endParaRPr lang="ru-RU" altLang="ru-RU" sz="1800" dirty="0" smtClean="0"/>
          </a:p>
        </p:txBody>
      </p:sp>
      <p:sp>
        <p:nvSpPr>
          <p:cNvPr id="8196" name="TextBox 5"/>
          <p:cNvSpPr txBox="1">
            <a:spLocks noChangeArrowheads="1"/>
          </p:cNvSpPr>
          <p:nvPr/>
        </p:nvSpPr>
        <p:spPr bwMode="auto">
          <a:xfrm>
            <a:off x="179512" y="2708920"/>
            <a:ext cx="4464496" cy="892552"/>
          </a:xfrm>
          <a:prstGeom prst="rect">
            <a:avLst/>
          </a:prstGeom>
          <a:noFill/>
          <a:ln w="9525">
            <a:noFill/>
            <a:miter lim="800000"/>
            <a:headEnd/>
            <a:tailEnd/>
          </a:ln>
        </p:spPr>
        <p:txBody>
          <a:bodyPr wrap="square">
            <a:spAutoFit/>
          </a:bodyPr>
          <a:lstStyle/>
          <a:p>
            <a:pPr lvl="1" eaLnBrk="1" hangingPunct="1">
              <a:buClr>
                <a:srgbClr val="4E6FA4"/>
              </a:buClr>
            </a:pPr>
            <a:r>
              <a:rPr lang="ru-RU" altLang="ru-RU" sz="1600" b="1" dirty="0">
                <a:solidFill>
                  <a:schemeClr val="hlink"/>
                </a:solidFill>
                <a:cs typeface="Arial" pitchFamily="34" charset="0"/>
              </a:rPr>
              <a:t>высоко-</a:t>
            </a:r>
            <a:r>
              <a:rPr lang="en-US" altLang="ru-RU" sz="1600" b="1" dirty="0">
                <a:solidFill>
                  <a:schemeClr val="hlink"/>
                </a:solidFill>
                <a:cs typeface="Arial" pitchFamily="34" charset="0"/>
              </a:rPr>
              <a:t> </a:t>
            </a:r>
            <a:r>
              <a:rPr lang="ru-RU" altLang="ru-RU" sz="1600" b="1" dirty="0">
                <a:solidFill>
                  <a:schemeClr val="hlink"/>
                </a:solidFill>
                <a:cs typeface="Arial" pitchFamily="34" charset="0"/>
              </a:rPr>
              <a:t>или </a:t>
            </a:r>
            <a:r>
              <a:rPr lang="ru-RU" altLang="ru-RU" sz="1600" b="1" dirty="0" err="1">
                <a:solidFill>
                  <a:schemeClr val="hlink"/>
                </a:solidFill>
                <a:cs typeface="Arial" pitchFamily="34" charset="0"/>
              </a:rPr>
              <a:t>умереннофиброгенные</a:t>
            </a:r>
            <a:r>
              <a:rPr lang="ru-RU" altLang="ru-RU" sz="1600" b="1" dirty="0">
                <a:solidFill>
                  <a:schemeClr val="hlink"/>
                </a:solidFill>
                <a:cs typeface="Arial" pitchFamily="34" charset="0"/>
              </a:rPr>
              <a:t> АПФД</a:t>
            </a:r>
            <a:r>
              <a:rPr lang="ru-RU" altLang="ru-RU" sz="1600" b="1" dirty="0">
                <a:cs typeface="Arial" pitchFamily="34" charset="0"/>
              </a:rPr>
              <a:t> </a:t>
            </a:r>
          </a:p>
          <a:p>
            <a:pPr lvl="1" eaLnBrk="1" hangingPunct="1">
              <a:buClr>
                <a:srgbClr val="4E6FA4"/>
              </a:buClr>
              <a:buFont typeface="Wingdings" pitchFamily="2" charset="2"/>
              <a:buNone/>
            </a:pPr>
            <a:r>
              <a:rPr lang="ru-RU" altLang="ru-RU" sz="1600" b="1" dirty="0">
                <a:cs typeface="Arial" pitchFamily="34" charset="0"/>
              </a:rPr>
              <a:t>    </a:t>
            </a:r>
            <a:r>
              <a:rPr lang="ru-RU" altLang="ru-RU" sz="1600" b="1" dirty="0">
                <a:solidFill>
                  <a:srgbClr val="000000"/>
                </a:solidFill>
                <a:cs typeface="Arial" pitchFamily="34" charset="0"/>
              </a:rPr>
              <a:t>(ПДК ≤ 2 мг/м3</a:t>
            </a:r>
            <a:r>
              <a:rPr lang="ru-RU" altLang="ru-RU" sz="1800" dirty="0">
                <a:solidFill>
                  <a:srgbClr val="000000"/>
                </a:solidFill>
                <a:cs typeface="Arial" pitchFamily="34" charset="0"/>
              </a:rPr>
              <a:t>) </a:t>
            </a:r>
          </a:p>
          <a:p>
            <a:pPr eaLnBrk="1" hangingPunct="1"/>
            <a:endParaRPr lang="ru-RU" altLang="ru-RU" dirty="0">
              <a:cs typeface="Arial" pitchFamily="34" charset="0"/>
            </a:endParaRPr>
          </a:p>
        </p:txBody>
      </p:sp>
      <p:sp>
        <p:nvSpPr>
          <p:cNvPr id="8197" name="TextBox 6"/>
          <p:cNvSpPr txBox="1">
            <a:spLocks noChangeArrowheads="1"/>
          </p:cNvSpPr>
          <p:nvPr/>
        </p:nvSpPr>
        <p:spPr bwMode="auto">
          <a:xfrm>
            <a:off x="4788024" y="2708920"/>
            <a:ext cx="3979862" cy="830263"/>
          </a:xfrm>
          <a:prstGeom prst="rect">
            <a:avLst/>
          </a:prstGeom>
          <a:noFill/>
          <a:ln w="9525">
            <a:noFill/>
            <a:miter lim="800000"/>
            <a:headEnd/>
            <a:tailEnd/>
          </a:ln>
        </p:spPr>
        <p:txBody>
          <a:bodyPr>
            <a:spAutoFit/>
          </a:bodyPr>
          <a:lstStyle/>
          <a:p>
            <a:pPr lvl="1" eaLnBrk="1" hangingPunct="1">
              <a:buClr>
                <a:srgbClr val="4E6FA4"/>
              </a:buClr>
            </a:pPr>
            <a:r>
              <a:rPr lang="ru-RU" altLang="ru-RU" sz="1600" b="1" dirty="0" err="1">
                <a:solidFill>
                  <a:schemeClr val="hlink"/>
                </a:solidFill>
                <a:cs typeface="Arial" pitchFamily="34" charset="0"/>
              </a:rPr>
              <a:t>слабофиброгенные</a:t>
            </a:r>
            <a:r>
              <a:rPr lang="ru-RU" altLang="ru-RU" sz="1600" b="1" dirty="0">
                <a:solidFill>
                  <a:schemeClr val="hlink"/>
                </a:solidFill>
                <a:cs typeface="Arial" pitchFamily="34" charset="0"/>
              </a:rPr>
              <a:t> АПФД</a:t>
            </a:r>
          </a:p>
          <a:p>
            <a:pPr lvl="1" eaLnBrk="1" hangingPunct="1">
              <a:buClr>
                <a:srgbClr val="4E6FA4"/>
              </a:buClr>
            </a:pPr>
            <a:r>
              <a:rPr lang="ru-RU" altLang="ru-RU" sz="1600" b="1" dirty="0">
                <a:solidFill>
                  <a:srgbClr val="000000"/>
                </a:solidFill>
                <a:cs typeface="Arial" pitchFamily="34" charset="0"/>
              </a:rPr>
              <a:t> (ПДК &gt; 2 мг/м3)</a:t>
            </a:r>
          </a:p>
          <a:p>
            <a:pPr eaLnBrk="1" hangingPunct="1"/>
            <a:endParaRPr lang="ru-RU" altLang="ru-RU" sz="1600" dirty="0">
              <a:cs typeface="Arial" pitchFamily="34" charset="0"/>
            </a:endParaRPr>
          </a:p>
        </p:txBody>
      </p:sp>
      <p:cxnSp>
        <p:nvCxnSpPr>
          <p:cNvPr id="87048" name="Прямая со стрелкой 8"/>
          <p:cNvCxnSpPr>
            <a:cxnSpLocks noChangeShapeType="1"/>
          </p:cNvCxnSpPr>
          <p:nvPr/>
        </p:nvCxnSpPr>
        <p:spPr bwMode="auto">
          <a:xfrm rot="10800000" flipV="1">
            <a:off x="2987824" y="2492896"/>
            <a:ext cx="1022350" cy="182563"/>
          </a:xfrm>
          <a:prstGeom prst="straightConnector1">
            <a:avLst/>
          </a:prstGeom>
          <a:noFill/>
          <a:ln w="28575" algn="ctr">
            <a:solidFill>
              <a:schemeClr val="accent2">
                <a:lumMod val="75000"/>
              </a:schemeClr>
            </a:solidFill>
            <a:round/>
            <a:headEnd/>
            <a:tailEnd type="arrow" w="med" len="med"/>
          </a:ln>
        </p:spPr>
      </p:cxnSp>
      <p:cxnSp>
        <p:nvCxnSpPr>
          <p:cNvPr id="87049" name="Прямая со стрелкой 9"/>
          <p:cNvCxnSpPr>
            <a:cxnSpLocks noChangeShapeType="1"/>
          </p:cNvCxnSpPr>
          <p:nvPr/>
        </p:nvCxnSpPr>
        <p:spPr bwMode="auto">
          <a:xfrm>
            <a:off x="5220072" y="2492896"/>
            <a:ext cx="1008062" cy="180975"/>
          </a:xfrm>
          <a:prstGeom prst="straightConnector1">
            <a:avLst/>
          </a:prstGeom>
          <a:noFill/>
          <a:ln w="28575" algn="ctr">
            <a:solidFill>
              <a:schemeClr val="accent2">
                <a:lumMod val="75000"/>
              </a:schemeClr>
            </a:solidFill>
            <a:round/>
            <a:headEnd/>
            <a:tailEnd type="arrow" w="med" len="med"/>
          </a:ln>
        </p:spPr>
      </p:cxnSp>
      <p:sp>
        <p:nvSpPr>
          <p:cNvPr id="8201" name="Прямоугольник 1"/>
          <p:cNvSpPr>
            <a:spLocks noChangeArrowheads="1"/>
          </p:cNvSpPr>
          <p:nvPr/>
        </p:nvSpPr>
        <p:spPr bwMode="auto">
          <a:xfrm>
            <a:off x="2771800" y="548680"/>
            <a:ext cx="4572000" cy="460375"/>
          </a:xfrm>
          <a:prstGeom prst="rect">
            <a:avLst/>
          </a:prstGeom>
          <a:noFill/>
          <a:ln w="9525">
            <a:noFill/>
            <a:miter lim="800000"/>
            <a:headEnd/>
            <a:tailEnd/>
          </a:ln>
        </p:spPr>
        <p:txBody>
          <a:bodyPr>
            <a:spAutoFit/>
          </a:bodyPr>
          <a:lstStyle/>
          <a:p>
            <a:pPr eaLnBrk="1" hangingPunct="1"/>
            <a:r>
              <a:rPr lang="ru-RU" altLang="ru-RU" dirty="0">
                <a:solidFill>
                  <a:schemeClr val="bg1"/>
                </a:solidFill>
                <a:cs typeface="Arial" pitchFamily="34" charset="0"/>
              </a:rPr>
              <a:t>Биологический фактор.</a:t>
            </a:r>
            <a:br>
              <a:rPr lang="ru-RU" altLang="ru-RU" dirty="0">
                <a:solidFill>
                  <a:schemeClr val="bg1"/>
                </a:solidFill>
                <a:cs typeface="Arial" pitchFamily="34" charset="0"/>
              </a:rPr>
            </a:br>
            <a:r>
              <a:rPr lang="ru-RU" altLang="ru-RU" dirty="0">
                <a:solidFill>
                  <a:schemeClr val="bg1"/>
                </a:solidFill>
                <a:cs typeface="Arial" pitchFamily="34" charset="0"/>
              </a:rPr>
              <a:t>Основные нормативные документы</a:t>
            </a:r>
            <a:endParaRPr lang="ru-RU" altLang="ru-RU" dirty="0">
              <a:cs typeface="Arial" pitchFamily="34" charset="0"/>
            </a:endParaRPr>
          </a:p>
        </p:txBody>
      </p:sp>
      <p:sp>
        <p:nvSpPr>
          <p:cNvPr id="8202" name="Прямоугольник 2"/>
          <p:cNvSpPr>
            <a:spLocks noChangeArrowheads="1"/>
          </p:cNvSpPr>
          <p:nvPr/>
        </p:nvSpPr>
        <p:spPr bwMode="auto">
          <a:xfrm>
            <a:off x="2915816" y="476672"/>
            <a:ext cx="4572000" cy="460375"/>
          </a:xfrm>
          <a:prstGeom prst="rect">
            <a:avLst/>
          </a:prstGeom>
          <a:noFill/>
          <a:ln w="9525">
            <a:noFill/>
            <a:miter lim="800000"/>
            <a:headEnd/>
            <a:tailEnd/>
          </a:ln>
        </p:spPr>
        <p:txBody>
          <a:bodyPr>
            <a:spAutoFit/>
          </a:bodyPr>
          <a:lstStyle/>
          <a:p>
            <a:pPr eaLnBrk="1" hangingPunct="1"/>
            <a:r>
              <a:rPr lang="ru-RU" altLang="ru-RU" dirty="0">
                <a:solidFill>
                  <a:schemeClr val="bg1"/>
                </a:solidFill>
                <a:cs typeface="Arial" pitchFamily="34" charset="0"/>
              </a:rPr>
              <a:t>Биологический фактор.</a:t>
            </a:r>
            <a:br>
              <a:rPr lang="ru-RU" altLang="ru-RU" dirty="0">
                <a:solidFill>
                  <a:schemeClr val="bg1"/>
                </a:solidFill>
                <a:cs typeface="Arial" pitchFamily="34" charset="0"/>
              </a:rPr>
            </a:br>
            <a:r>
              <a:rPr lang="ru-RU" altLang="ru-RU" dirty="0">
                <a:solidFill>
                  <a:schemeClr val="bg1"/>
                </a:solidFill>
                <a:cs typeface="Arial" pitchFamily="34" charset="0"/>
              </a:rPr>
              <a:t>Основные нормативные документы</a:t>
            </a:r>
            <a:endParaRPr lang="ru-RU" altLang="ru-RU" dirty="0">
              <a:cs typeface="Arial" pitchFamily="34" charset="0"/>
            </a:endParaRPr>
          </a:p>
        </p:txBody>
      </p:sp>
      <p:sp>
        <p:nvSpPr>
          <p:cNvPr id="8203" name="Номер слайда 1"/>
          <p:cNvSpPr>
            <a:spLocks noGrp="1"/>
          </p:cNvSpPr>
          <p:nvPr>
            <p:ph type="sldNum" sz="quarter" idx="12"/>
          </p:nvPr>
        </p:nvSpPr>
        <p:spPr bwMode="auto">
          <a:noFill/>
          <a:ln>
            <a:miter lim="800000"/>
            <a:headEnd/>
            <a:tailEnd/>
          </a:ln>
        </p:spPr>
        <p:txBody>
          <a:bodyPr/>
          <a:lstStyle/>
          <a:p>
            <a:fld id="{2848C32C-7AF1-42CA-BE0C-D40B497767E5}" type="slidenum">
              <a:rPr lang="ru-RU"/>
              <a:pPr/>
              <a:t>8</a:t>
            </a:fld>
            <a:endParaRPr lang="ru-RU"/>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AutoShape 7"/>
          <p:cNvSpPr>
            <a:spLocks noChangeArrowheads="1"/>
          </p:cNvSpPr>
          <p:nvPr/>
        </p:nvSpPr>
        <p:spPr bwMode="auto">
          <a:xfrm>
            <a:off x="271463" y="1096963"/>
            <a:ext cx="8656637" cy="4899025"/>
          </a:xfrm>
          <a:prstGeom prst="roundRect">
            <a:avLst>
              <a:gd name="adj" fmla="val 16667"/>
            </a:avLst>
          </a:prstGeom>
          <a:noFill/>
          <a:ln w="9525">
            <a:noFill/>
            <a:round/>
            <a:headEnd/>
            <a:tailEnd/>
          </a:ln>
        </p:spPr>
        <p:txBody>
          <a:bodyPr wrap="none" anchor="ctr"/>
          <a:lstStyle/>
          <a:p>
            <a:pPr eaLnBrk="1" hangingPunct="1"/>
            <a:endParaRPr lang="ru-RU" altLang="ru-RU">
              <a:cs typeface="Arial" pitchFamily="34" charset="0"/>
            </a:endParaRPr>
          </a:p>
        </p:txBody>
      </p:sp>
      <p:sp>
        <p:nvSpPr>
          <p:cNvPr id="9220" name="Text Box 8"/>
          <p:cNvSpPr txBox="1">
            <a:spLocks noChangeArrowheads="1"/>
          </p:cNvSpPr>
          <p:nvPr/>
        </p:nvSpPr>
        <p:spPr bwMode="auto">
          <a:xfrm>
            <a:off x="407988" y="1743075"/>
            <a:ext cx="8401050" cy="523875"/>
          </a:xfrm>
          <a:prstGeom prst="rect">
            <a:avLst/>
          </a:prstGeom>
          <a:noFill/>
          <a:ln w="9525">
            <a:noFill/>
            <a:miter lim="800000"/>
            <a:headEnd/>
            <a:tailEnd/>
          </a:ln>
        </p:spPr>
        <p:txBody>
          <a:bodyPr>
            <a:spAutoFit/>
          </a:bodyPr>
          <a:lstStyle/>
          <a:p>
            <a:pPr marL="431800" indent="431800" eaLnBrk="1" hangingPunct="1"/>
            <a:endParaRPr kumimoji="1" lang="ru-RU" altLang="ru-RU" sz="2800">
              <a:solidFill>
                <a:schemeClr val="bg1"/>
              </a:solidFill>
              <a:latin typeface="Times New Roman" pitchFamily="18" charset="0"/>
              <a:cs typeface="Arial" pitchFamily="34" charset="0"/>
            </a:endParaRPr>
          </a:p>
        </p:txBody>
      </p:sp>
      <p:grpSp>
        <p:nvGrpSpPr>
          <p:cNvPr id="2" name="Group 2"/>
          <p:cNvGrpSpPr>
            <a:grpSpLocks/>
          </p:cNvGrpSpPr>
          <p:nvPr/>
        </p:nvGrpSpPr>
        <p:grpSpPr bwMode="auto">
          <a:xfrm>
            <a:off x="467544" y="908720"/>
            <a:ext cx="7883525" cy="4651375"/>
            <a:chOff x="444" y="1447"/>
            <a:chExt cx="9645" cy="5590"/>
          </a:xfrm>
        </p:grpSpPr>
        <p:sp>
          <p:nvSpPr>
            <p:cNvPr id="5126" name="Rectangle 3"/>
            <p:cNvSpPr>
              <a:spLocks noChangeArrowheads="1"/>
            </p:cNvSpPr>
            <p:nvPr/>
          </p:nvSpPr>
          <p:spPr bwMode="auto">
            <a:xfrm>
              <a:off x="5707" y="3433"/>
              <a:ext cx="4382" cy="3288"/>
            </a:xfrm>
            <a:prstGeom prst="roundRect">
              <a:avLst/>
            </a:prstGeom>
            <a:solidFill>
              <a:schemeClr val="tx2">
                <a:lumMod val="20000"/>
                <a:lumOff val="80000"/>
              </a:schemeClr>
            </a:solidFill>
            <a:ln>
              <a:headEnd/>
              <a:tailEnd/>
            </a:ln>
          </p:spPr>
          <p:style>
            <a:lnRef idx="2">
              <a:schemeClr val="accent1"/>
            </a:lnRef>
            <a:fillRef idx="1">
              <a:schemeClr val="lt1"/>
            </a:fillRef>
            <a:effectRef idx="0">
              <a:schemeClr val="accent1"/>
            </a:effectRef>
            <a:fontRef idx="minor">
              <a:schemeClr val="dk1"/>
            </a:fontRef>
          </p:style>
          <p:txBody>
            <a:bodyPr/>
            <a:lstStyle/>
            <a:p>
              <a:pPr algn="ctr" eaLnBrk="1" hangingPunct="1">
                <a:spcAft>
                  <a:spcPts val="1000"/>
                </a:spcAft>
                <a:defRPr/>
              </a:pPr>
              <a:r>
                <a:rPr lang="ru-RU" b="1" dirty="0">
                  <a:solidFill>
                    <a:srgbClr val="000000"/>
                  </a:solidFill>
                </a:rPr>
                <a:t>По характеру воздействия на организм человека вредные вещества в соответствии с </a:t>
              </a:r>
              <a:r>
                <a:rPr lang="ru-RU" b="1" dirty="0">
                  <a:solidFill>
                    <a:srgbClr val="4E6FA4"/>
                  </a:solidFill>
                </a:rPr>
                <a:t>ГОСТ 12.0.003-74 </a:t>
              </a:r>
              <a:r>
                <a:rPr lang="ru-RU" b="1" dirty="0">
                  <a:solidFill>
                    <a:srgbClr val="000000"/>
                  </a:solidFill>
                </a:rPr>
                <a:t>ССБТ «Опасные и вредные производственные факторы. Классификация» подразделяются на следующие группы:</a:t>
              </a:r>
            </a:p>
            <a:p>
              <a:pPr algn="ctr" eaLnBrk="1" hangingPunct="1">
                <a:spcAft>
                  <a:spcPts val="1000"/>
                </a:spcAft>
                <a:defRPr/>
              </a:pPr>
              <a:endParaRPr lang="ru-RU" b="1" dirty="0">
                <a:solidFill>
                  <a:schemeClr val="accent1"/>
                </a:solidFill>
                <a:latin typeface="+mj-lt"/>
              </a:endParaRPr>
            </a:p>
          </p:txBody>
        </p:sp>
        <p:sp>
          <p:nvSpPr>
            <p:cNvPr id="5128" name="Rectangle 5"/>
            <p:cNvSpPr>
              <a:spLocks noChangeArrowheads="1"/>
            </p:cNvSpPr>
            <p:nvPr/>
          </p:nvSpPr>
          <p:spPr bwMode="auto">
            <a:xfrm>
              <a:off x="816" y="1447"/>
              <a:ext cx="4806" cy="2245"/>
            </a:xfrm>
            <a:prstGeom prst="round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hangingPunct="1">
                <a:spcAft>
                  <a:spcPts val="1000"/>
                </a:spcAft>
                <a:defRPr/>
              </a:pPr>
              <a:endParaRPr lang="en-US" sz="2000" b="1" dirty="0">
                <a:solidFill>
                  <a:schemeClr val="bg1"/>
                </a:solidFill>
                <a:latin typeface="+mj-lt"/>
              </a:endParaRPr>
            </a:p>
          </p:txBody>
        </p:sp>
        <p:sp>
          <p:nvSpPr>
            <p:cNvPr id="5131" name="Rectangle 8"/>
            <p:cNvSpPr>
              <a:spLocks noChangeArrowheads="1"/>
            </p:cNvSpPr>
            <p:nvPr/>
          </p:nvSpPr>
          <p:spPr bwMode="auto">
            <a:xfrm>
              <a:off x="444" y="4731"/>
              <a:ext cx="4337" cy="2306"/>
            </a:xfrm>
            <a:prstGeom prst="round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hangingPunct="1">
                <a:defRPr/>
              </a:pPr>
              <a:r>
                <a:rPr lang="ru-RU" sz="2000" b="1" dirty="0">
                  <a:solidFill>
                    <a:srgbClr val="FF0000"/>
                  </a:solidFill>
                </a:rPr>
                <a:t>Сенсибилизирующие </a:t>
              </a:r>
              <a:r>
                <a:rPr lang="ru-RU" sz="2000" dirty="0">
                  <a:solidFill>
                    <a:srgbClr val="FF0000"/>
                  </a:solidFill>
                </a:rPr>
                <a:t> (</a:t>
              </a:r>
              <a:r>
                <a:rPr lang="ru-RU" sz="2000" b="1" dirty="0">
                  <a:solidFill>
                    <a:srgbClr val="FF0000"/>
                  </a:solidFill>
                </a:rPr>
                <a:t>аллергены)  </a:t>
              </a:r>
            </a:p>
            <a:p>
              <a:pPr algn="ctr" eaLnBrk="1" hangingPunct="1">
                <a:defRPr/>
              </a:pPr>
              <a:r>
                <a:rPr lang="ru-RU" sz="2000" b="1" dirty="0">
                  <a:solidFill>
                    <a:srgbClr val="FF0000"/>
                  </a:solidFill>
                  <a:latin typeface="+mj-lt"/>
                </a:rPr>
                <a:t>(пыли растительного и природного происхождения)</a:t>
              </a:r>
            </a:p>
          </p:txBody>
        </p:sp>
        <p:cxnSp>
          <p:nvCxnSpPr>
            <p:cNvPr id="9228" name="AutoShape 11"/>
            <p:cNvCxnSpPr>
              <a:cxnSpLocks noChangeShapeType="1"/>
            </p:cNvCxnSpPr>
            <p:nvPr/>
          </p:nvCxnSpPr>
          <p:spPr bwMode="auto">
            <a:xfrm flipH="1" flipV="1">
              <a:off x="5662" y="2654"/>
              <a:ext cx="1573" cy="753"/>
            </a:xfrm>
            <a:prstGeom prst="straightConnector1">
              <a:avLst/>
            </a:prstGeom>
            <a:noFill/>
            <a:ln w="9525">
              <a:solidFill>
                <a:srgbClr val="000000"/>
              </a:solidFill>
              <a:round/>
              <a:headEnd/>
              <a:tailEnd type="triangle" w="med" len="med"/>
            </a:ln>
          </p:spPr>
        </p:cxnSp>
        <p:cxnSp>
          <p:nvCxnSpPr>
            <p:cNvPr id="9229" name="AutoShape 13"/>
            <p:cNvCxnSpPr>
              <a:cxnSpLocks noChangeShapeType="1"/>
            </p:cNvCxnSpPr>
            <p:nvPr/>
          </p:nvCxnSpPr>
          <p:spPr bwMode="auto">
            <a:xfrm flipH="1">
              <a:off x="4693" y="5337"/>
              <a:ext cx="1122" cy="678"/>
            </a:xfrm>
            <a:prstGeom prst="straightConnector1">
              <a:avLst/>
            </a:prstGeom>
            <a:noFill/>
            <a:ln w="9525">
              <a:solidFill>
                <a:srgbClr val="000000"/>
              </a:solidFill>
              <a:round/>
              <a:headEnd/>
              <a:tailEnd type="triangle" w="med" len="med"/>
            </a:ln>
          </p:spPr>
        </p:cxnSp>
      </p:grpSp>
      <p:sp>
        <p:nvSpPr>
          <p:cNvPr id="9223" name="Прямоугольник 1"/>
          <p:cNvSpPr>
            <a:spLocks noChangeArrowheads="1"/>
          </p:cNvSpPr>
          <p:nvPr/>
        </p:nvSpPr>
        <p:spPr bwMode="auto">
          <a:xfrm>
            <a:off x="827584" y="908720"/>
            <a:ext cx="3714750" cy="1759456"/>
          </a:xfrm>
          <a:prstGeom prst="rect">
            <a:avLst/>
          </a:prstGeom>
          <a:noFill/>
          <a:ln w="9525">
            <a:noFill/>
            <a:miter lim="800000"/>
            <a:headEnd/>
            <a:tailEnd/>
          </a:ln>
        </p:spPr>
        <p:txBody>
          <a:bodyPr wrap="square">
            <a:spAutoFit/>
          </a:bodyPr>
          <a:lstStyle/>
          <a:p>
            <a:pPr algn="ctr" eaLnBrk="1" hangingPunct="1">
              <a:spcAft>
                <a:spcPts val="1000"/>
              </a:spcAft>
            </a:pPr>
            <a:r>
              <a:rPr lang="ru-RU" altLang="ru-RU" sz="2000" b="1" dirty="0">
                <a:solidFill>
                  <a:srgbClr val="FF0000"/>
                </a:solidFill>
                <a:cs typeface="Arial" pitchFamily="34" charset="0"/>
              </a:rPr>
              <a:t>Канцерогенные. </a:t>
            </a:r>
          </a:p>
          <a:p>
            <a:pPr algn="ctr" eaLnBrk="1" hangingPunct="1">
              <a:spcAft>
                <a:spcPts val="1000"/>
              </a:spcAft>
            </a:pPr>
            <a:r>
              <a:rPr lang="ru-RU" altLang="ru-RU" sz="2000" b="1" dirty="0">
                <a:solidFill>
                  <a:srgbClr val="FF0000"/>
                </a:solidFill>
                <a:cs typeface="Arial" pitchFamily="34" charset="0"/>
              </a:rPr>
              <a:t>Вызывают образование, как правило, злокачественных или доброкачественных опухолей (асбесты, сажа) </a:t>
            </a:r>
            <a:endParaRPr lang="en-US" altLang="ru-RU" sz="2000" b="1" dirty="0">
              <a:solidFill>
                <a:srgbClr val="FF0000"/>
              </a:solidFill>
              <a:cs typeface="Arial" pitchFamily="34" charset="0"/>
            </a:endParaRPr>
          </a:p>
        </p:txBody>
      </p:sp>
      <p:sp>
        <p:nvSpPr>
          <p:cNvPr id="9224" name="Номер слайда 1"/>
          <p:cNvSpPr>
            <a:spLocks noGrp="1"/>
          </p:cNvSpPr>
          <p:nvPr>
            <p:ph type="sldNum" sz="quarter" idx="12"/>
          </p:nvPr>
        </p:nvSpPr>
        <p:spPr bwMode="auto">
          <a:noFill/>
          <a:ln>
            <a:miter lim="800000"/>
            <a:headEnd/>
            <a:tailEnd/>
          </a:ln>
        </p:spPr>
        <p:txBody>
          <a:bodyPr/>
          <a:lstStyle/>
          <a:p>
            <a:fld id="{12950337-5AE4-48A7-AE61-9096C5D11CBE}" type="slidenum">
              <a:rPr lang="ru-RU"/>
              <a:pPr/>
              <a:t>9</a:t>
            </a:fld>
            <a:endParaRPr lang="ru-RU"/>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2896</TotalTime>
  <Words>3375</Words>
  <Application>Microsoft Office PowerPoint</Application>
  <PresentationFormat>Экран (4:3)</PresentationFormat>
  <Paragraphs>275</Paragraphs>
  <Slides>24</Slides>
  <Notes>10</Notes>
  <HiddenSlides>0</HiddenSlides>
  <MMClips>0</MMClips>
  <ScaleCrop>false</ScaleCrop>
  <HeadingPairs>
    <vt:vector size="4" baseType="variant">
      <vt:variant>
        <vt:lpstr>Тема</vt:lpstr>
      </vt:variant>
      <vt:variant>
        <vt:i4>1</vt:i4>
      </vt:variant>
      <vt:variant>
        <vt:lpstr>Заголовки слайдов</vt:lpstr>
      </vt:variant>
      <vt:variant>
        <vt:i4>24</vt:i4>
      </vt:variant>
    </vt:vector>
  </HeadingPairs>
  <TitlesOfParts>
    <vt:vector size="25" baseType="lpstr">
      <vt:lpstr>Тема Office</vt:lpstr>
      <vt:lpstr>Защита от пыли</vt:lpstr>
      <vt:lpstr>Производственная пыль, пылевая патология, ее профилактика</vt:lpstr>
      <vt:lpstr>Слайд 3</vt:lpstr>
      <vt:lpstr>Слайд 4</vt:lpstr>
      <vt:lpstr>Слайд 5</vt:lpstr>
      <vt:lpstr>Слайд 6</vt:lpstr>
      <vt:lpstr>Слайд 7</vt:lpstr>
      <vt:lpstr>Слайд 8</vt:lpstr>
      <vt:lpstr>Слайд 9</vt:lpstr>
      <vt:lpstr>Слайд 10</vt:lpstr>
      <vt:lpstr>Физические и химические свойства пыли </vt:lpstr>
      <vt:lpstr>Физические и химические свойства пыли </vt:lpstr>
      <vt:lpstr>Физические и химические свойства пыли </vt:lpstr>
      <vt:lpstr>Физические и химические свойства пыли </vt:lpstr>
      <vt:lpstr>Основные нормативно методические документы </vt:lpstr>
      <vt:lpstr>Слайд 16</vt:lpstr>
      <vt:lpstr>Воздействие АПФД на организм  человека</vt:lpstr>
      <vt:lpstr>Идентификация фактора</vt:lpstr>
      <vt:lpstr>Профессиональные заболевания,  обусловленные воздействием АПДФ </vt:lpstr>
      <vt:lpstr>Слайд 20</vt:lpstr>
      <vt:lpstr>Слайд 21</vt:lpstr>
      <vt:lpstr>Слайд 22</vt:lpstr>
      <vt:lpstr>Расчёт пылевой нагрузки</vt:lpstr>
      <vt:lpstr>Пример расчёта концентраций </vt:lpstr>
    </vt:vector>
  </TitlesOfParts>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Производственная среда, опасные и вредные факторы</dc:title>
  <dc:creator>Константин</dc:creator>
  <cp:lastModifiedBy>Константин</cp:lastModifiedBy>
  <cp:revision>35</cp:revision>
  <dcterms:created xsi:type="dcterms:W3CDTF">2015-10-15T23:13:43Z</dcterms:created>
  <dcterms:modified xsi:type="dcterms:W3CDTF">2015-10-30T00:38:37Z</dcterms:modified>
</cp:coreProperties>
</file>