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80" r:id="rId10"/>
    <p:sldId id="281" r:id="rId11"/>
    <p:sldId id="282" r:id="rId12"/>
    <p:sldId id="283" r:id="rId13"/>
    <p:sldId id="286" r:id="rId14"/>
    <p:sldId id="273" r:id="rId15"/>
    <p:sldId id="285" r:id="rId16"/>
    <p:sldId id="279" r:id="rId17"/>
    <p:sldId id="284" r:id="rId18"/>
    <p:sldId id="266" r:id="rId19"/>
    <p:sldId id="271" r:id="rId20"/>
    <p:sldId id="272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36BE1-1877-4F80-8C22-44146C38BD78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A9C1E04-7847-492A-83CC-D8AA3562366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Самопроизвольно – образующиеся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наносистемы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D1A736-AE2B-447C-A5B8-F25D5831972E}" type="parTrans" cxnId="{9B8CB5E6-A58E-4F04-A3BF-56875414DE2D}">
      <dgm:prSet/>
      <dgm:spPr/>
      <dgm:t>
        <a:bodyPr/>
        <a:lstStyle/>
        <a:p>
          <a:endParaRPr lang="ru-RU"/>
        </a:p>
      </dgm:t>
    </dgm:pt>
    <dgm:pt modelId="{73EA3B5B-99EA-43A6-8891-50F217AF7644}" type="sibTrans" cxnId="{9B8CB5E6-A58E-4F04-A3BF-56875414DE2D}">
      <dgm:prSet/>
      <dgm:spPr/>
      <dgm:t>
        <a:bodyPr/>
        <a:lstStyle/>
        <a:p>
          <a:endParaRPr lang="ru-RU"/>
        </a:p>
      </dgm:t>
    </dgm:pt>
    <dgm:pt modelId="{12ADAC11-26EA-4A84-9251-EB8D9CBAA38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Кластеры</a:t>
          </a:r>
        </a:p>
      </dgm:t>
    </dgm:pt>
    <dgm:pt modelId="{9F7F53E0-DCEA-42D4-85DA-96405C6D4BD9}" type="parTrans" cxnId="{8398DA6D-3450-418F-B9F3-D8D137B655F2}">
      <dgm:prSet/>
      <dgm:spPr/>
      <dgm:t>
        <a:bodyPr/>
        <a:lstStyle/>
        <a:p>
          <a:endParaRPr lang="ru-RU"/>
        </a:p>
      </dgm:t>
    </dgm:pt>
    <dgm:pt modelId="{1A8BC9BA-4CD5-436A-AC9E-DE73CD037FAB}" type="sibTrans" cxnId="{8398DA6D-3450-418F-B9F3-D8D137B655F2}">
      <dgm:prSet/>
      <dgm:spPr/>
      <dgm:t>
        <a:bodyPr/>
        <a:lstStyle/>
        <a:p>
          <a:endParaRPr lang="ru-RU"/>
        </a:p>
      </dgm:t>
    </dgm:pt>
    <dgm:pt modelId="{E4435BAD-6507-4A27-BC90-D95115E283C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Прямые и обратные мицеллы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4A37BEF-9DAC-42FD-9BB5-014CE16E6690}" type="parTrans" cxnId="{650EF823-0445-4F83-BD49-8373BEAE69BB}">
      <dgm:prSet/>
      <dgm:spPr/>
      <dgm:t>
        <a:bodyPr/>
        <a:lstStyle/>
        <a:p>
          <a:endParaRPr lang="ru-RU"/>
        </a:p>
      </dgm:t>
    </dgm:pt>
    <dgm:pt modelId="{54FD5727-C5C0-4762-AA84-DBE2A03436A6}" type="sibTrans" cxnId="{650EF823-0445-4F83-BD49-8373BEAE69BB}">
      <dgm:prSet/>
      <dgm:spPr/>
      <dgm:t>
        <a:bodyPr/>
        <a:lstStyle/>
        <a:p>
          <a:endParaRPr lang="ru-RU"/>
        </a:p>
      </dgm:t>
    </dgm:pt>
    <dgm:pt modelId="{BD594A69-F8B5-4EE6-8640-956264F59C74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Микроэмульсии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F2120CE-6ADA-4033-8456-C5B12DB58132}" type="parTrans" cxnId="{BA6BE766-E0C4-4E10-9C9B-D3BE05CB16D7}">
      <dgm:prSet/>
      <dgm:spPr/>
      <dgm:t>
        <a:bodyPr/>
        <a:lstStyle/>
        <a:p>
          <a:endParaRPr lang="ru-RU"/>
        </a:p>
      </dgm:t>
    </dgm:pt>
    <dgm:pt modelId="{100040F0-C4F5-41C4-96D7-C29CD6C49C2D}" type="sibTrans" cxnId="{BA6BE766-E0C4-4E10-9C9B-D3BE05CB16D7}">
      <dgm:prSet/>
      <dgm:spPr/>
      <dgm:t>
        <a:bodyPr/>
        <a:lstStyle/>
        <a:p>
          <a:endParaRPr lang="ru-RU"/>
        </a:p>
      </dgm:t>
    </dgm:pt>
    <dgm:pt modelId="{E1AE3009-3DE0-4A22-A8A7-52F2E406200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Адсорбционные слои ПАВ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0EBC29-4FDA-432E-9E75-88F8CB68CECF}" type="parTrans" cxnId="{2797CE56-0DA6-4F5E-9486-A0FB264401D4}">
      <dgm:prSet/>
      <dgm:spPr/>
      <dgm:t>
        <a:bodyPr/>
        <a:lstStyle/>
        <a:p>
          <a:endParaRPr lang="ru-RU"/>
        </a:p>
      </dgm:t>
    </dgm:pt>
    <dgm:pt modelId="{2AC0CBFF-06A0-4E48-9BE5-BC073708FB05}" type="sibTrans" cxnId="{2797CE56-0DA6-4F5E-9486-A0FB264401D4}">
      <dgm:prSet/>
      <dgm:spPr/>
      <dgm:t>
        <a:bodyPr/>
        <a:lstStyle/>
        <a:p>
          <a:endParaRPr lang="ru-RU"/>
        </a:p>
      </dgm:t>
    </dgm:pt>
    <dgm:pt modelId="{B2E273E8-3E8A-421F-90E8-189E8B31D1C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Периодически и островные коллоидные структуры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B0F782C-A1A4-4BE2-8BFF-A96F98A5264D}" type="parTrans" cxnId="{05BA6A0B-0C91-45D6-B480-BE731D5782FF}">
      <dgm:prSet/>
      <dgm:spPr/>
      <dgm:t>
        <a:bodyPr/>
        <a:lstStyle/>
        <a:p>
          <a:endParaRPr lang="ru-RU"/>
        </a:p>
      </dgm:t>
    </dgm:pt>
    <dgm:pt modelId="{286F8F32-7952-4DA3-82D3-69D6417CF05A}" type="sibTrans" cxnId="{05BA6A0B-0C91-45D6-B480-BE731D5782FF}">
      <dgm:prSet/>
      <dgm:spPr/>
      <dgm:t>
        <a:bodyPr/>
        <a:lstStyle/>
        <a:p>
          <a:endParaRPr lang="ru-RU"/>
        </a:p>
      </dgm:t>
    </dgm:pt>
    <dgm:pt modelId="{600A7F7E-DD5E-4F53-83B7-38B5F28C3BED}" type="pres">
      <dgm:prSet presAssocID="{52A36BE1-1877-4F80-8C22-44146C38BD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038D2-6BE6-45E9-B727-DAB834AF0402}" type="pres">
      <dgm:prSet presAssocID="{CA9C1E04-7847-492A-83CC-D8AA35623669}" presName="centerShape" presStyleLbl="node0" presStyleIdx="0" presStyleCnt="1" custScaleX="192310" custScaleY="133100"/>
      <dgm:spPr/>
      <dgm:t>
        <a:bodyPr/>
        <a:lstStyle/>
        <a:p>
          <a:endParaRPr lang="ru-RU"/>
        </a:p>
      </dgm:t>
    </dgm:pt>
    <dgm:pt modelId="{73B309F3-7643-4540-8EE4-147F96329129}" type="pres">
      <dgm:prSet presAssocID="{9F7F53E0-DCEA-42D4-85DA-96405C6D4BD9}" presName="Name9" presStyleLbl="parChTrans1D2" presStyleIdx="0" presStyleCnt="5"/>
      <dgm:spPr/>
      <dgm:t>
        <a:bodyPr/>
        <a:lstStyle/>
        <a:p>
          <a:endParaRPr lang="ru-RU"/>
        </a:p>
      </dgm:t>
    </dgm:pt>
    <dgm:pt modelId="{5428A9D7-1E8E-486B-B3A1-BEE026495B07}" type="pres">
      <dgm:prSet presAssocID="{9F7F53E0-DCEA-42D4-85DA-96405C6D4BD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2911575-C794-42C1-B672-649391ABBFF1}" type="pres">
      <dgm:prSet presAssocID="{12ADAC11-26EA-4A84-9251-EB8D9CBAA38B}" presName="node" presStyleLbl="node1" presStyleIdx="0" presStyleCnt="5" custScaleX="186940" custScaleY="81087" custRadScaleRad="130831" custRadScaleInc="-80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75E0-D788-4032-B1C2-06EBFA46B952}" type="pres">
      <dgm:prSet presAssocID="{54A37BEF-9DAC-42FD-9BB5-014CE16E6690}" presName="Name9" presStyleLbl="parChTrans1D2" presStyleIdx="1" presStyleCnt="5"/>
      <dgm:spPr/>
      <dgm:t>
        <a:bodyPr/>
        <a:lstStyle/>
        <a:p>
          <a:endParaRPr lang="ru-RU"/>
        </a:p>
      </dgm:t>
    </dgm:pt>
    <dgm:pt modelId="{9848AC05-F6E9-4C7D-B7A6-09A216BE3141}" type="pres">
      <dgm:prSet presAssocID="{54A37BEF-9DAC-42FD-9BB5-014CE16E669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A0AEF27-EFC4-4046-9065-A48AD648294B}" type="pres">
      <dgm:prSet presAssocID="{E4435BAD-6507-4A27-BC90-D95115E283C4}" presName="node" presStyleLbl="node1" presStyleIdx="1" presStyleCnt="5" custScaleX="180813" custScaleY="89663" custRadScaleRad="177585" custRadScaleInc="-6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84F44-1FF9-4094-A7BD-89210E283B0B}" type="pres">
      <dgm:prSet presAssocID="{9F2120CE-6ADA-4033-8456-C5B12DB58132}" presName="Name9" presStyleLbl="parChTrans1D2" presStyleIdx="2" presStyleCnt="5"/>
      <dgm:spPr/>
      <dgm:t>
        <a:bodyPr/>
        <a:lstStyle/>
        <a:p>
          <a:endParaRPr lang="ru-RU"/>
        </a:p>
      </dgm:t>
    </dgm:pt>
    <dgm:pt modelId="{89F2E647-21E9-4BE3-B4DF-A2893241FD6D}" type="pres">
      <dgm:prSet presAssocID="{9F2120CE-6ADA-4033-8456-C5B12DB5813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9CE23D3-35E3-4996-AC8E-BE7016317F0C}" type="pres">
      <dgm:prSet presAssocID="{BD594A69-F8B5-4EE6-8640-956264F59C74}" presName="node" presStyleLbl="node1" presStyleIdx="2" presStyleCnt="5" custScaleX="180758" custRadScaleRad="181642" custRadScaleInc="-76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0B59A-B5B3-4DF4-B43F-D97FE61E91C3}" type="pres">
      <dgm:prSet presAssocID="{2B0EBC29-4FDA-432E-9E75-88F8CB68CECF}" presName="Name9" presStyleLbl="parChTrans1D2" presStyleIdx="3" presStyleCnt="5"/>
      <dgm:spPr/>
      <dgm:t>
        <a:bodyPr/>
        <a:lstStyle/>
        <a:p>
          <a:endParaRPr lang="ru-RU"/>
        </a:p>
      </dgm:t>
    </dgm:pt>
    <dgm:pt modelId="{A0D225EC-7018-4792-941D-C0BD46078C4E}" type="pres">
      <dgm:prSet presAssocID="{2B0EBC29-4FDA-432E-9E75-88F8CB68CEC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EC11151-EBC0-40C0-864F-4F2429511A61}" type="pres">
      <dgm:prSet presAssocID="{E1AE3009-3DE0-4A22-A8A7-52F2E4062009}" presName="node" presStyleLbl="node1" presStyleIdx="3" presStyleCnt="5" custScaleX="174173" custScaleY="92992" custRadScaleRad="144310" custRadScaleInc="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706C4-3EDC-441B-A75D-3F5786BE143B}" type="pres">
      <dgm:prSet presAssocID="{AB0F782C-A1A4-4BE2-8BFF-A96F98A5264D}" presName="Name9" presStyleLbl="parChTrans1D2" presStyleIdx="4" presStyleCnt="5"/>
      <dgm:spPr/>
      <dgm:t>
        <a:bodyPr/>
        <a:lstStyle/>
        <a:p>
          <a:endParaRPr lang="ru-RU"/>
        </a:p>
      </dgm:t>
    </dgm:pt>
    <dgm:pt modelId="{2B821625-0C54-4EA2-B6BA-EC9C11CFC503}" type="pres">
      <dgm:prSet presAssocID="{AB0F782C-A1A4-4BE2-8BFF-A96F98A5264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FD874B3-B99E-4187-9AD9-53B075DC5784}" type="pres">
      <dgm:prSet presAssocID="{B2E273E8-3E8A-421F-90E8-189E8B31D1CF}" presName="node" presStyleLbl="node1" presStyleIdx="4" presStyleCnt="5" custScaleX="160637" custScaleY="80482" custRadScaleRad="154633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98DA6D-3450-418F-B9F3-D8D137B655F2}" srcId="{CA9C1E04-7847-492A-83CC-D8AA35623669}" destId="{12ADAC11-26EA-4A84-9251-EB8D9CBAA38B}" srcOrd="0" destOrd="0" parTransId="{9F7F53E0-DCEA-42D4-85DA-96405C6D4BD9}" sibTransId="{1A8BC9BA-4CD5-436A-AC9E-DE73CD037FAB}"/>
    <dgm:cxn modelId="{79B0D22A-979D-426E-81DB-854EB050452D}" type="presOf" srcId="{B2E273E8-3E8A-421F-90E8-189E8B31D1CF}" destId="{6FD874B3-B99E-4187-9AD9-53B075DC5784}" srcOrd="0" destOrd="0" presId="urn:microsoft.com/office/officeart/2005/8/layout/radial1"/>
    <dgm:cxn modelId="{9622CF7E-5BC6-4743-BC49-D72DB05AE995}" type="presOf" srcId="{9F7F53E0-DCEA-42D4-85DA-96405C6D4BD9}" destId="{5428A9D7-1E8E-486B-B3A1-BEE026495B07}" srcOrd="1" destOrd="0" presId="urn:microsoft.com/office/officeart/2005/8/layout/radial1"/>
    <dgm:cxn modelId="{56E56593-A4E2-4150-9222-A57893187E72}" type="presOf" srcId="{2B0EBC29-4FDA-432E-9E75-88F8CB68CECF}" destId="{A0D225EC-7018-4792-941D-C0BD46078C4E}" srcOrd="1" destOrd="0" presId="urn:microsoft.com/office/officeart/2005/8/layout/radial1"/>
    <dgm:cxn modelId="{2797CE56-0DA6-4F5E-9486-A0FB264401D4}" srcId="{CA9C1E04-7847-492A-83CC-D8AA35623669}" destId="{E1AE3009-3DE0-4A22-A8A7-52F2E4062009}" srcOrd="3" destOrd="0" parTransId="{2B0EBC29-4FDA-432E-9E75-88F8CB68CECF}" sibTransId="{2AC0CBFF-06A0-4E48-9BE5-BC073708FB05}"/>
    <dgm:cxn modelId="{A7AE55D3-DA0F-4303-A2A4-61B7EEE4FFF1}" type="presOf" srcId="{E4435BAD-6507-4A27-BC90-D95115E283C4}" destId="{2A0AEF27-EFC4-4046-9065-A48AD648294B}" srcOrd="0" destOrd="0" presId="urn:microsoft.com/office/officeart/2005/8/layout/radial1"/>
    <dgm:cxn modelId="{05BA6A0B-0C91-45D6-B480-BE731D5782FF}" srcId="{CA9C1E04-7847-492A-83CC-D8AA35623669}" destId="{B2E273E8-3E8A-421F-90E8-189E8B31D1CF}" srcOrd="4" destOrd="0" parTransId="{AB0F782C-A1A4-4BE2-8BFF-A96F98A5264D}" sibTransId="{286F8F32-7952-4DA3-82D3-69D6417CF05A}"/>
    <dgm:cxn modelId="{9B8CB5E6-A58E-4F04-A3BF-56875414DE2D}" srcId="{52A36BE1-1877-4F80-8C22-44146C38BD78}" destId="{CA9C1E04-7847-492A-83CC-D8AA35623669}" srcOrd="0" destOrd="0" parTransId="{D7D1A736-AE2B-447C-A5B8-F25D5831972E}" sibTransId="{73EA3B5B-99EA-43A6-8891-50F217AF7644}"/>
    <dgm:cxn modelId="{C4D10A65-D48D-4139-A80E-A1E58848F149}" type="presOf" srcId="{AB0F782C-A1A4-4BE2-8BFF-A96F98A5264D}" destId="{2B821625-0C54-4EA2-B6BA-EC9C11CFC503}" srcOrd="1" destOrd="0" presId="urn:microsoft.com/office/officeart/2005/8/layout/radial1"/>
    <dgm:cxn modelId="{5A28ABBE-397F-43CF-B541-9720A2F82066}" type="presOf" srcId="{54A37BEF-9DAC-42FD-9BB5-014CE16E6690}" destId="{601675E0-D788-4032-B1C2-06EBFA46B952}" srcOrd="0" destOrd="0" presId="urn:microsoft.com/office/officeart/2005/8/layout/radial1"/>
    <dgm:cxn modelId="{08F3760E-7B36-4C75-AFF3-6A34ED22F9D4}" type="presOf" srcId="{9F2120CE-6ADA-4033-8456-C5B12DB58132}" destId="{8AD84F44-1FF9-4094-A7BD-89210E283B0B}" srcOrd="0" destOrd="0" presId="urn:microsoft.com/office/officeart/2005/8/layout/radial1"/>
    <dgm:cxn modelId="{969EA328-D017-45CD-9C22-F91C58638062}" type="presOf" srcId="{BD594A69-F8B5-4EE6-8640-956264F59C74}" destId="{E9CE23D3-35E3-4996-AC8E-BE7016317F0C}" srcOrd="0" destOrd="0" presId="urn:microsoft.com/office/officeart/2005/8/layout/radial1"/>
    <dgm:cxn modelId="{05D3811B-50D5-416B-8AC0-5CDA59F03679}" type="presOf" srcId="{52A36BE1-1877-4F80-8C22-44146C38BD78}" destId="{600A7F7E-DD5E-4F53-83B7-38B5F28C3BED}" srcOrd="0" destOrd="0" presId="urn:microsoft.com/office/officeart/2005/8/layout/radial1"/>
    <dgm:cxn modelId="{CFDA6BF2-E424-4CAD-8660-04BEE44D14D7}" type="presOf" srcId="{9F7F53E0-DCEA-42D4-85DA-96405C6D4BD9}" destId="{73B309F3-7643-4540-8EE4-147F96329129}" srcOrd="0" destOrd="0" presId="urn:microsoft.com/office/officeart/2005/8/layout/radial1"/>
    <dgm:cxn modelId="{410EE9C1-CB40-4EB5-A62E-B12C945E2764}" type="presOf" srcId="{9F2120CE-6ADA-4033-8456-C5B12DB58132}" destId="{89F2E647-21E9-4BE3-B4DF-A2893241FD6D}" srcOrd="1" destOrd="0" presId="urn:microsoft.com/office/officeart/2005/8/layout/radial1"/>
    <dgm:cxn modelId="{C91A2D02-4D7E-42D0-A612-9F01D5485A0F}" type="presOf" srcId="{12ADAC11-26EA-4A84-9251-EB8D9CBAA38B}" destId="{42911575-C794-42C1-B672-649391ABBFF1}" srcOrd="0" destOrd="0" presId="urn:microsoft.com/office/officeart/2005/8/layout/radial1"/>
    <dgm:cxn modelId="{B7C4D34E-4CCB-41D4-AD7C-3933B075D1B2}" type="presOf" srcId="{CA9C1E04-7847-492A-83CC-D8AA35623669}" destId="{33E038D2-6BE6-45E9-B727-DAB834AF0402}" srcOrd="0" destOrd="0" presId="urn:microsoft.com/office/officeart/2005/8/layout/radial1"/>
    <dgm:cxn modelId="{7D9DA001-9BCA-4C3B-A7B2-1999FFAA5C3E}" type="presOf" srcId="{AB0F782C-A1A4-4BE2-8BFF-A96F98A5264D}" destId="{5A5706C4-3EDC-441B-A75D-3F5786BE143B}" srcOrd="0" destOrd="0" presId="urn:microsoft.com/office/officeart/2005/8/layout/radial1"/>
    <dgm:cxn modelId="{0AFA73A8-E26A-4307-AAEE-3DA877BAFA60}" type="presOf" srcId="{2B0EBC29-4FDA-432E-9E75-88F8CB68CECF}" destId="{DD00B59A-B5B3-4DF4-B43F-D97FE61E91C3}" srcOrd="0" destOrd="0" presId="urn:microsoft.com/office/officeart/2005/8/layout/radial1"/>
    <dgm:cxn modelId="{469A18FB-4742-4CB2-8BE7-8B5A7F6174DA}" type="presOf" srcId="{54A37BEF-9DAC-42FD-9BB5-014CE16E6690}" destId="{9848AC05-F6E9-4C7D-B7A6-09A216BE3141}" srcOrd="1" destOrd="0" presId="urn:microsoft.com/office/officeart/2005/8/layout/radial1"/>
    <dgm:cxn modelId="{650EF823-0445-4F83-BD49-8373BEAE69BB}" srcId="{CA9C1E04-7847-492A-83CC-D8AA35623669}" destId="{E4435BAD-6507-4A27-BC90-D95115E283C4}" srcOrd="1" destOrd="0" parTransId="{54A37BEF-9DAC-42FD-9BB5-014CE16E6690}" sibTransId="{54FD5727-C5C0-4762-AA84-DBE2A03436A6}"/>
    <dgm:cxn modelId="{42E80A02-5C01-42B7-A4E9-B30CFF0396E7}" type="presOf" srcId="{E1AE3009-3DE0-4A22-A8A7-52F2E4062009}" destId="{4EC11151-EBC0-40C0-864F-4F2429511A61}" srcOrd="0" destOrd="0" presId="urn:microsoft.com/office/officeart/2005/8/layout/radial1"/>
    <dgm:cxn modelId="{BA6BE766-E0C4-4E10-9C9B-D3BE05CB16D7}" srcId="{CA9C1E04-7847-492A-83CC-D8AA35623669}" destId="{BD594A69-F8B5-4EE6-8640-956264F59C74}" srcOrd="2" destOrd="0" parTransId="{9F2120CE-6ADA-4033-8456-C5B12DB58132}" sibTransId="{100040F0-C4F5-41C4-96D7-C29CD6C49C2D}"/>
    <dgm:cxn modelId="{2D1244C9-0C5A-40CA-B1E7-8486199084F9}" type="presParOf" srcId="{600A7F7E-DD5E-4F53-83B7-38B5F28C3BED}" destId="{33E038D2-6BE6-45E9-B727-DAB834AF0402}" srcOrd="0" destOrd="0" presId="urn:microsoft.com/office/officeart/2005/8/layout/radial1"/>
    <dgm:cxn modelId="{8DC4611B-4374-40B9-97B8-279AF4D7FA28}" type="presParOf" srcId="{600A7F7E-DD5E-4F53-83B7-38B5F28C3BED}" destId="{73B309F3-7643-4540-8EE4-147F96329129}" srcOrd="1" destOrd="0" presId="urn:microsoft.com/office/officeart/2005/8/layout/radial1"/>
    <dgm:cxn modelId="{DB8F7978-8856-4323-9E84-9880FA312BD0}" type="presParOf" srcId="{73B309F3-7643-4540-8EE4-147F96329129}" destId="{5428A9D7-1E8E-486B-B3A1-BEE026495B07}" srcOrd="0" destOrd="0" presId="urn:microsoft.com/office/officeart/2005/8/layout/radial1"/>
    <dgm:cxn modelId="{35115DF7-10B2-45C3-AF5B-1BA0ED3E55AE}" type="presParOf" srcId="{600A7F7E-DD5E-4F53-83B7-38B5F28C3BED}" destId="{42911575-C794-42C1-B672-649391ABBFF1}" srcOrd="2" destOrd="0" presId="urn:microsoft.com/office/officeart/2005/8/layout/radial1"/>
    <dgm:cxn modelId="{D0F61373-5121-4B3B-A146-625553D5267F}" type="presParOf" srcId="{600A7F7E-DD5E-4F53-83B7-38B5F28C3BED}" destId="{601675E0-D788-4032-B1C2-06EBFA46B952}" srcOrd="3" destOrd="0" presId="urn:microsoft.com/office/officeart/2005/8/layout/radial1"/>
    <dgm:cxn modelId="{A7654703-83AB-4C6E-8916-A8B3C26E8F53}" type="presParOf" srcId="{601675E0-D788-4032-B1C2-06EBFA46B952}" destId="{9848AC05-F6E9-4C7D-B7A6-09A216BE3141}" srcOrd="0" destOrd="0" presId="urn:microsoft.com/office/officeart/2005/8/layout/radial1"/>
    <dgm:cxn modelId="{39A72978-55C3-436A-938E-0CDDCF198F1C}" type="presParOf" srcId="{600A7F7E-DD5E-4F53-83B7-38B5F28C3BED}" destId="{2A0AEF27-EFC4-4046-9065-A48AD648294B}" srcOrd="4" destOrd="0" presId="urn:microsoft.com/office/officeart/2005/8/layout/radial1"/>
    <dgm:cxn modelId="{0DDC2372-2C6F-41C1-8B4C-EF1F8AB07C74}" type="presParOf" srcId="{600A7F7E-DD5E-4F53-83B7-38B5F28C3BED}" destId="{8AD84F44-1FF9-4094-A7BD-89210E283B0B}" srcOrd="5" destOrd="0" presId="urn:microsoft.com/office/officeart/2005/8/layout/radial1"/>
    <dgm:cxn modelId="{5849AC6C-C8C0-4E31-9B4B-F8AEDF6341FB}" type="presParOf" srcId="{8AD84F44-1FF9-4094-A7BD-89210E283B0B}" destId="{89F2E647-21E9-4BE3-B4DF-A2893241FD6D}" srcOrd="0" destOrd="0" presId="urn:microsoft.com/office/officeart/2005/8/layout/radial1"/>
    <dgm:cxn modelId="{FBBDFFDA-8A00-4229-A6AB-DAD59A25F7D6}" type="presParOf" srcId="{600A7F7E-DD5E-4F53-83B7-38B5F28C3BED}" destId="{E9CE23D3-35E3-4996-AC8E-BE7016317F0C}" srcOrd="6" destOrd="0" presId="urn:microsoft.com/office/officeart/2005/8/layout/radial1"/>
    <dgm:cxn modelId="{5798B8E6-0D97-4F19-B7C5-03FF8496CA07}" type="presParOf" srcId="{600A7F7E-DD5E-4F53-83B7-38B5F28C3BED}" destId="{DD00B59A-B5B3-4DF4-B43F-D97FE61E91C3}" srcOrd="7" destOrd="0" presId="urn:microsoft.com/office/officeart/2005/8/layout/radial1"/>
    <dgm:cxn modelId="{A1806D08-7998-4B1F-BC42-87B5384B951D}" type="presParOf" srcId="{DD00B59A-B5B3-4DF4-B43F-D97FE61E91C3}" destId="{A0D225EC-7018-4792-941D-C0BD46078C4E}" srcOrd="0" destOrd="0" presId="urn:microsoft.com/office/officeart/2005/8/layout/radial1"/>
    <dgm:cxn modelId="{58E28890-81CA-4167-A7F7-422E56F0E6FD}" type="presParOf" srcId="{600A7F7E-DD5E-4F53-83B7-38B5F28C3BED}" destId="{4EC11151-EBC0-40C0-864F-4F2429511A61}" srcOrd="8" destOrd="0" presId="urn:microsoft.com/office/officeart/2005/8/layout/radial1"/>
    <dgm:cxn modelId="{14AAD8DE-892E-46C3-A737-8F3FD0E812B2}" type="presParOf" srcId="{600A7F7E-DD5E-4F53-83B7-38B5F28C3BED}" destId="{5A5706C4-3EDC-441B-A75D-3F5786BE143B}" srcOrd="9" destOrd="0" presId="urn:microsoft.com/office/officeart/2005/8/layout/radial1"/>
    <dgm:cxn modelId="{B61EAB4C-A3DA-4367-A706-70BC2EFB7B49}" type="presParOf" srcId="{5A5706C4-3EDC-441B-A75D-3F5786BE143B}" destId="{2B821625-0C54-4EA2-B6BA-EC9C11CFC503}" srcOrd="0" destOrd="0" presId="urn:microsoft.com/office/officeart/2005/8/layout/radial1"/>
    <dgm:cxn modelId="{170E4F45-CB2B-4984-8791-338C5FE3D204}" type="presParOf" srcId="{600A7F7E-DD5E-4F53-83B7-38B5F28C3BED}" destId="{6FD874B3-B99E-4187-9AD9-53B075DC578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038D2-6BE6-45E9-B727-DAB834AF0402}">
      <dsp:nvSpPr>
        <dsp:cNvPr id="0" name=""/>
        <dsp:cNvSpPr/>
      </dsp:nvSpPr>
      <dsp:spPr>
        <a:xfrm>
          <a:off x="2660951" y="1577488"/>
          <a:ext cx="2752942" cy="190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Самопроизвольно – образующиеся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наносистемы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4110" y="1856519"/>
        <a:ext cx="1946624" cy="1347281"/>
      </dsp:txXfrm>
    </dsp:sp>
    <dsp:sp modelId="{73B309F3-7643-4540-8EE4-147F96329129}">
      <dsp:nvSpPr>
        <dsp:cNvPr id="0" name=""/>
        <dsp:cNvSpPr/>
      </dsp:nvSpPr>
      <dsp:spPr>
        <a:xfrm rot="14321723">
          <a:off x="3049472" y="1381159"/>
          <a:ext cx="597503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97503" y="156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33286" y="1381896"/>
        <a:ext cx="29875" cy="29875"/>
      </dsp:txXfrm>
    </dsp:sp>
    <dsp:sp modelId="{42911575-C794-42C1-B672-649391ABBFF1}">
      <dsp:nvSpPr>
        <dsp:cNvPr id="0" name=""/>
        <dsp:cNvSpPr/>
      </dsp:nvSpPr>
      <dsp:spPr>
        <a:xfrm>
          <a:off x="1513690" y="0"/>
          <a:ext cx="2676069" cy="11607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Кластеры</a:t>
          </a:r>
        </a:p>
      </dsp:txBody>
      <dsp:txXfrm>
        <a:off x="1905591" y="169991"/>
        <a:ext cx="1892267" cy="820788"/>
      </dsp:txXfrm>
    </dsp:sp>
    <dsp:sp modelId="{601675E0-D788-4032-B1C2-06EBFA46B952}">
      <dsp:nvSpPr>
        <dsp:cNvPr id="0" name=""/>
        <dsp:cNvSpPr/>
      </dsp:nvSpPr>
      <dsp:spPr>
        <a:xfrm rot="20291251">
          <a:off x="5202443" y="1899712"/>
          <a:ext cx="742102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742102" y="156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4942" y="1896834"/>
        <a:ext cx="37105" cy="37105"/>
      </dsp:txXfrm>
    </dsp:sp>
    <dsp:sp modelId="{2A0AEF27-EFC4-4046-9065-A48AD648294B}">
      <dsp:nvSpPr>
        <dsp:cNvPr id="0" name=""/>
        <dsp:cNvSpPr/>
      </dsp:nvSpPr>
      <dsp:spPr>
        <a:xfrm>
          <a:off x="5630894" y="732683"/>
          <a:ext cx="2588361" cy="12835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Прямые и обратные мицеллы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9951" y="920653"/>
        <a:ext cx="1830247" cy="907597"/>
      </dsp:txXfrm>
    </dsp:sp>
    <dsp:sp modelId="{8AD84F44-1FF9-4094-A7BD-89210E283B0B}">
      <dsp:nvSpPr>
        <dsp:cNvPr id="0" name=""/>
        <dsp:cNvSpPr/>
      </dsp:nvSpPr>
      <dsp:spPr>
        <a:xfrm rot="1648934">
          <a:off x="5084016" y="3306663"/>
          <a:ext cx="952633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952633" y="156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6517" y="3298522"/>
        <a:ext cx="47631" cy="47631"/>
      </dsp:txXfrm>
    </dsp:sp>
    <dsp:sp modelId="{E9CE23D3-35E3-4996-AC8E-BE7016317F0C}">
      <dsp:nvSpPr>
        <dsp:cNvPr id="0" name=""/>
        <dsp:cNvSpPr/>
      </dsp:nvSpPr>
      <dsp:spPr>
        <a:xfrm>
          <a:off x="5631682" y="3316688"/>
          <a:ext cx="2587573" cy="14315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Микроэмульсии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10623" y="3526328"/>
        <a:ext cx="1829691" cy="1012232"/>
      </dsp:txXfrm>
    </dsp:sp>
    <dsp:sp modelId="{DD00B59A-B5B3-4DF4-B43F-D97FE61E91C3}">
      <dsp:nvSpPr>
        <dsp:cNvPr id="0" name=""/>
        <dsp:cNvSpPr/>
      </dsp:nvSpPr>
      <dsp:spPr>
        <a:xfrm rot="8054733">
          <a:off x="2955659" y="3436225"/>
          <a:ext cx="367966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367966" y="156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30443" y="3442701"/>
        <a:ext cx="18398" cy="18398"/>
      </dsp:txXfrm>
    </dsp:sp>
    <dsp:sp modelId="{4EC11151-EBC0-40C0-864F-4F2429511A61}">
      <dsp:nvSpPr>
        <dsp:cNvPr id="0" name=""/>
        <dsp:cNvSpPr/>
      </dsp:nvSpPr>
      <dsp:spPr>
        <a:xfrm>
          <a:off x="1189445" y="3508623"/>
          <a:ext cx="2493308" cy="13311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Адсорбционные слои ПАВ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4582" y="3703572"/>
        <a:ext cx="1763034" cy="941294"/>
      </dsp:txXfrm>
    </dsp:sp>
    <dsp:sp modelId="{5A5706C4-3EDC-441B-A75D-3F5786BE143B}">
      <dsp:nvSpPr>
        <dsp:cNvPr id="0" name=""/>
        <dsp:cNvSpPr/>
      </dsp:nvSpPr>
      <dsp:spPr>
        <a:xfrm rot="10983708">
          <a:off x="2303130" y="2431405"/>
          <a:ext cx="362172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362172" y="156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5161" y="2438026"/>
        <a:ext cx="18108" cy="18108"/>
      </dsp:txXfrm>
    </dsp:sp>
    <dsp:sp modelId="{6FD874B3-B99E-4187-9AD9-53B075DC5784}">
      <dsp:nvSpPr>
        <dsp:cNvPr id="0" name=""/>
        <dsp:cNvSpPr/>
      </dsp:nvSpPr>
      <dsp:spPr>
        <a:xfrm>
          <a:off x="10346" y="1800200"/>
          <a:ext cx="2299539" cy="11521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Периодически и островные коллоидные структуры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106" y="1968923"/>
        <a:ext cx="1626019" cy="81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FD171-060E-4664-811F-F7000DA69D1A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B70B-27A0-4721-B281-3C0222430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D738-0471-4C7A-ACA9-F629C2368DDB}" type="datetime1">
              <a:rPr lang="ru-RU" smtClean="0"/>
              <a:t>22.07.2015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9E4C-D620-42E8-8DF0-C4F59A723F02}" type="datetime1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601-7054-40AD-A7FA-213B1AB11F00}" type="datetime1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F5-003A-450B-8FA3-FD8131A22D0B}" type="datetime1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7D89-E8B7-42BE-ACD0-28DA9E6AF5F1}" type="datetime1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9EF9-2DCB-4086-A38A-1C7DF82BB4DD}" type="datetime1">
              <a:rPr lang="ru-RU" smtClean="0"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B58C-AE5B-481F-A7C1-BFDC47E65EFC}" type="datetime1">
              <a:rPr lang="ru-RU" smtClean="0"/>
              <a:t>22.07.2015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ACDF-06FE-4777-ACBE-F21725D51E3F}" type="datetime1">
              <a:rPr lang="ru-RU" smtClean="0"/>
              <a:t>22.07.2015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7B0-BAC8-439E-BC70-5C21108E6FAE}" type="datetime1">
              <a:rPr lang="ru-RU" smtClean="0"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E04A-97F8-4C26-9F3A-42CE3E6E131F}" type="datetime1">
              <a:rPr lang="ru-RU" smtClean="0"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2781-B682-47CB-82AB-D016D4826D5A}" type="datetime1">
              <a:rPr lang="ru-RU" smtClean="0"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E17D9-53BA-479D-843D-BBB6433C1CA3}" type="datetime1">
              <a:rPr lang="ru-RU" smtClean="0"/>
              <a:t>22.07.2015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8593B-F8E1-4C04-8145-DA2A348D0E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p=4&amp;text=%D0%A1%D0%BE%D0%BB%D1%8E%D0%B1%D0%B8%D0%BB%D0%B8%D0%B7%D0%B0%D1%86%D0%B8%D1%8F&amp;spsite=okna.ua&amp;img_url=okna.ua/tmp/art/1234.gif&amp;rpt=simage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aromat.ru/publications/153/17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МДК 01 Введение в </a:t>
            </a:r>
            <a:r>
              <a:rPr lang="ru-RU" dirty="0" err="1" smtClean="0"/>
              <a:t>нанотехнологию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88696"/>
          </a:xfrm>
        </p:spPr>
        <p:txBody>
          <a:bodyPr>
            <a:noAutofit/>
          </a:bodyPr>
          <a:lstStyle/>
          <a:p>
            <a:pPr algn="ctr"/>
            <a:r>
              <a:rPr lang="ru-RU" sz="4400" smtClean="0"/>
              <a:t>Тема 1.1</a:t>
            </a:r>
            <a:r>
              <a:rPr lang="ru-RU" sz="4400" smtClean="0"/>
              <a:t>. </a:t>
            </a:r>
            <a:r>
              <a:rPr lang="ru-RU" sz="4400" dirty="0"/>
              <a:t>(Часть 2)</a:t>
            </a:r>
          </a:p>
          <a:p>
            <a:pPr algn="ctr"/>
            <a:r>
              <a:rPr lang="ru-RU" sz="4400" dirty="0" smtClean="0"/>
              <a:t>Процессы самоорганизации и </a:t>
            </a:r>
            <a:r>
              <a:rPr lang="ru-RU" sz="4400" dirty="0" err="1" smtClean="0"/>
              <a:t>самосборки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4" name="Picture 2" descr="E:\лр роснано\рис\img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980347"/>
            <a:ext cx="57606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6632"/>
            <a:ext cx="6840760" cy="9541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самоорганизации в неживой природе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96"/>
            <a:ext cx="14573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366571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Реакция Белоусова – </a:t>
            </a:r>
            <a:r>
              <a:rPr lang="ru-RU" dirty="0"/>
              <a:t>Ж</a:t>
            </a:r>
            <a:r>
              <a:rPr lang="ru-RU" dirty="0" smtClean="0"/>
              <a:t>аботинского («химические часы»).</a:t>
            </a:r>
          </a:p>
          <a:p>
            <a:pPr algn="just"/>
            <a:r>
              <a:rPr lang="ru-RU" dirty="0" smtClean="0"/>
              <a:t>Класс химических реакций</a:t>
            </a:r>
            <a:r>
              <a:rPr lang="en-US" dirty="0" smtClean="0"/>
              <a:t>,</a:t>
            </a:r>
            <a:r>
              <a:rPr lang="ru-RU" dirty="0" smtClean="0"/>
              <a:t> протекающих в колебательном режиме</a:t>
            </a:r>
            <a:r>
              <a:rPr lang="en-US" dirty="0" smtClean="0"/>
              <a:t>,</a:t>
            </a:r>
            <a:r>
              <a:rPr lang="ru-RU" dirty="0" smtClean="0"/>
              <a:t> при котором некоторые параметры реакции (цвет</a:t>
            </a:r>
            <a:r>
              <a:rPr lang="en-US" dirty="0" smtClean="0"/>
              <a:t>, </a:t>
            </a:r>
            <a:r>
              <a:rPr lang="ru-RU" dirty="0" smtClean="0"/>
              <a:t>концентрация компонентов</a:t>
            </a:r>
            <a:r>
              <a:rPr lang="en-US" dirty="0" smtClean="0"/>
              <a:t>,</a:t>
            </a:r>
            <a:r>
              <a:rPr lang="ru-RU" dirty="0" smtClean="0"/>
              <a:t> температура и </a:t>
            </a:r>
            <a:r>
              <a:rPr lang="ru-RU" dirty="0" err="1" smtClean="0"/>
              <a:t>тд</a:t>
            </a:r>
            <a:r>
              <a:rPr lang="ru-RU" dirty="0" smtClean="0"/>
              <a:t>.) изменяются периодически</a:t>
            </a:r>
            <a:r>
              <a:rPr lang="en-US" dirty="0" smtClean="0"/>
              <a:t>, </a:t>
            </a:r>
            <a:r>
              <a:rPr lang="ru-RU" dirty="0" smtClean="0"/>
              <a:t>образуя сложную пространственно-временную структуру реакционной среды. </a:t>
            </a:r>
          </a:p>
          <a:p>
            <a:pPr algn="just"/>
            <a:r>
              <a:rPr lang="ru-RU" dirty="0" smtClean="0"/>
              <a:t>При определенных условиях эти системы могут демонстрировать очень сложные формы поведения от регулярных периодических до хаотических колебаний и являются важным объектом исследования универсальных закономерностей нелинейных систем.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6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 descr="E:\лр роснано\рис\img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748" y="472618"/>
            <a:ext cx="4536504" cy="52322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кристалла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" y="2219"/>
            <a:ext cx="1232717" cy="115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7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50" y="0"/>
            <a:ext cx="10429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2" name="Picture 2" descr="E:\лр роснано\рис\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лр роснано\рис\img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62" y="836712"/>
            <a:ext cx="36818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661628"/>
            <a:ext cx="66967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Слева: друза вытянутых </a:t>
            </a:r>
            <a:r>
              <a:rPr lang="ru-RU" dirty="0" err="1"/>
              <a:t>обелисковидных</a:t>
            </a:r>
            <a:r>
              <a:rPr lang="ru-RU" dirty="0"/>
              <a:t> кристаллов кварца. Справа: Морозный узор из кристалликов льда.</a:t>
            </a:r>
          </a:p>
        </p:txBody>
      </p:sp>
    </p:spTree>
    <p:extLst>
      <p:ext uri="{BB962C8B-B14F-4D97-AF65-F5344CB8AC3E}">
        <p14:creationId xmlns:p14="http://schemas.microsoft.com/office/powerpoint/2010/main" val="364850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0"/>
            <a:ext cx="10429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 descr="E:\лр роснано\рис\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8" y="764704"/>
            <a:ext cx="3960440" cy="49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лр роснано\рис\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888432" cy="49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918" y="5712300"/>
            <a:ext cx="74814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Слева: Самородное серебро.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Дендритовидный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сросток искаженных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кубоктаэдрических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кристаллов со ступенчатыми гранями. Справа: Самородное золото. Сросток кристаллов.</a:t>
            </a:r>
          </a:p>
        </p:txBody>
      </p:sp>
    </p:spTree>
    <p:extLst>
      <p:ext uri="{BB962C8B-B14F-4D97-AF65-F5344CB8AC3E}">
        <p14:creationId xmlns:p14="http://schemas.microsoft.com/office/powerpoint/2010/main" val="59075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9807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96136" y="116632"/>
            <a:ext cx="302433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Морфологии расплава линейного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диблок-сополимера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пределе сильной сегрегации. Обозначения: S – сферическая, С – цилиндрическая, G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L – ламеллярная,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ипосом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29770"/>
            <a:ext cx="4176464" cy="21602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96544" y="2708920"/>
            <a:ext cx="39239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Надмолекулярная структура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амфифильных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лр роснано\рис\лам0 - копия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519"/>
            <a:ext cx="4104456" cy="22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65104"/>
            <a:ext cx="2925117" cy="216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75358"/>
            <a:ext cx="2880320" cy="19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728" y="4874676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Ячейка Бернара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9793" cy="692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image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53281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zh-CN" dirty="0" err="1">
                <a:solidFill>
                  <a:prstClr val="black"/>
                </a:solidFill>
              </a:rPr>
              <a:t>Самосборка</a:t>
            </a:r>
            <a:r>
              <a:rPr lang="ru-RU" altLang="zh-CN" dirty="0">
                <a:solidFill>
                  <a:prstClr val="black"/>
                </a:solidFill>
              </a:rPr>
              <a:t> полистирольных микросфер под действием гравитационного поля, капиллярных сил, сил поверхностного натяжения и электрического поля. В центре – электронно-микроскопическое изображение упорядоченных полистирольных микросфер (ФНМ МГУ)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24744"/>
            <a:ext cx="802015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Самоорганизация </a:t>
            </a:r>
            <a:r>
              <a:rPr lang="ru-RU" b="1" dirty="0"/>
              <a:t>в колониях грибов. </a:t>
            </a:r>
            <a:endParaRPr lang="ru-RU" b="1" dirty="0" smtClean="0"/>
          </a:p>
          <a:p>
            <a:pPr algn="just"/>
            <a:r>
              <a:rPr lang="ru-RU" dirty="0" smtClean="0"/>
              <a:t>Многие </a:t>
            </a:r>
            <a:r>
              <a:rPr lang="ru-RU" dirty="0" err="1"/>
              <a:t>плесенеобразующие</a:t>
            </a:r>
            <a:r>
              <a:rPr lang="ru-RU" dirty="0"/>
              <a:t> грибы характеризуются колониальным ростом особи. У одних грибов чаще встречаются зональные структуры, у других имеется тенденция к образованию прерывистых кольцевых зон радиально- симметричного типа или даже в виде лопастей. Причем, в зависимости от условий выращивания (вид субстрата, температура, влажность, световой режим) симметрия колонии может изменяться. Грибные колонии являются примером континуальной самоорганизации.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0"/>
            <a:ext cx="6048672" cy="9541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самоорганизации в живой природе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0"/>
            <a:ext cx="10429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E:\лр роснано\рис\img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97" y="3433068"/>
            <a:ext cx="37528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168" y="6085999"/>
            <a:ext cx="81742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Зональная и лопастная самоорганизация в грибах вида </a:t>
            </a:r>
            <a:r>
              <a:rPr lang="ru-RU" i="1" dirty="0" err="1"/>
              <a:t>Mortierella</a:t>
            </a:r>
            <a:r>
              <a:rPr lang="ru-RU" i="1" dirty="0"/>
              <a:t>, </a:t>
            </a:r>
            <a:r>
              <a:rPr lang="ru-RU" dirty="0"/>
              <a:t>выращенных в разных условиях </a:t>
            </a:r>
          </a:p>
        </p:txBody>
      </p:sp>
    </p:spTree>
    <p:extLst>
      <p:ext uri="{BB962C8B-B14F-4D97-AF65-F5344CB8AC3E}">
        <p14:creationId xmlns:p14="http://schemas.microsoft.com/office/powerpoint/2010/main" val="370815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194" name="Picture 2" descr="E:\лр роснано\рис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766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2198" y="5733256"/>
            <a:ext cx="57606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Молекула ДНК, пример континуальной самоорганизации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28988"/>
            <a:ext cx="10429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8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01408" cy="1080120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Ленгмюра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Блоджетт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b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20" cy="43924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632927" cy="48398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Сферическая везикула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971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Обратная мицелла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14847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Цилиндрическая  мицелла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44371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Плоский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бислой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83568" y="6165304"/>
            <a:ext cx="8229600" cy="3782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Супрамолекулярные ансамбли амфифильных молекул.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11560" y="18448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Сферическая мицелла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urfac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17840"/>
            <a:ext cx="2088232" cy="1440160"/>
          </a:xfrm>
          <a:prstGeom prst="rect">
            <a:avLst/>
          </a:prstGeom>
        </p:spPr>
      </p:pic>
      <p:pic>
        <p:nvPicPr>
          <p:cNvPr id="9" name="Рисунок 8" descr="1346698958_volshebnye-svoystva-mikroemul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445224"/>
            <a:ext cx="2584090" cy="1412776"/>
          </a:xfrm>
          <a:prstGeom prst="rect">
            <a:avLst/>
          </a:prstGeom>
        </p:spPr>
      </p:pic>
      <p:pic>
        <p:nvPicPr>
          <p:cNvPr id="8" name="Рисунок 7" descr="350px-Micelle_scheme-e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501008"/>
            <a:ext cx="1829236" cy="1296144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556792"/>
            <a:ext cx="1684162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851104" cy="852704"/>
          </a:xfr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Самопроизвольно – образующиеся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наносистемы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19256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116632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lust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544" y="1556792"/>
            <a:ext cx="1152128" cy="117386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Супрамолекулярные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ансамбли в трехкомпонентной системе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вода-масло-ПАВ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mf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7056784" cy="482453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Untitled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7879"/>
          <a:stretch>
            <a:fillRect/>
          </a:stretch>
        </p:blipFill>
        <p:spPr>
          <a:xfrm>
            <a:off x="0" y="407988"/>
            <a:ext cx="5194300" cy="6450012"/>
          </a:xfrm>
          <a:noFill/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5942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2450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787900" y="0"/>
            <a:ext cx="4356100" cy="6247864"/>
          </a:xfrm>
          <a:prstGeom prst="rect">
            <a:avLst/>
          </a:prstGeom>
          <a:solidFill>
            <a:srgbClr val="CCFFFF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спонтанная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самосборка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(агрегация) гексагонально-упорядоченного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монослоя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кобальта;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самоупорядочивающиеся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мицеллы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блоксополимера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стирола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винилпиридина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содержащие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золота;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атомно-силовая микроскопия (20х20 мкм2) тонкой (5 нм) пленки полистирола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несмачивающейся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подложке;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деламинирование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монокристалла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образованием периодически расположенных пластин в результате релаксации механических напряжений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деинтеркаляции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лития и изменения параметров решетки фазы;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микроструктура гибридного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ксерогеля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е) пленка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гидратированного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диоксида кремния, образовавшего пленку с включениями, свернувшихся в «рулон» лент на границе «подложка-вода» при рН=0;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ж) полигональные агрегаты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димеры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тримеры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полимерных микросфер различного диаметра (1 и 0,8 мкм) в сферических лунках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темплатах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»), полученных фотолитографией на кремниевой подложке.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63894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Микрофотографии характерных проекций бинарных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сверхрешеток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образованных различными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наночастицами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модельные элементарные ячейки соответствующих трехмерных структур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elf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488832" cy="54726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9592" cy="69269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50px-Micelle_scheme-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266429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91680" y="260648"/>
            <a:ext cx="6336704" cy="1631216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Мицеллообразование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Критическая концентрация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мицеллообразования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(ККМ),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мицеллярная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влияющие на ККМ: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58324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99592" y="2132856"/>
            <a:ext cx="3675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1)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Длина углеводородного радикала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284538"/>
            <a:ext cx="70580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005263"/>
            <a:ext cx="51847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581525"/>
            <a:ext cx="43910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42988" y="4508500"/>
            <a:ext cx="4321175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5589588"/>
            <a:ext cx="70929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Micel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40052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179388" lvl="1" indent="0">
              <a:buFont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Введение электролитов в водные растворы:</a:t>
            </a:r>
          </a:p>
          <a:p>
            <a:pPr marL="179388" lvl="1" indent="0">
              <a:buFontTx/>
              <a:buNone/>
            </a:pPr>
            <a:endParaRPr lang="ru-RU" sz="1800" dirty="0"/>
          </a:p>
          <a:p>
            <a:pPr marL="179388" lvl="1" indent="0">
              <a:buFontTx/>
              <a:buNone/>
            </a:pPr>
            <a:endParaRPr lang="ru-RU" sz="1800" dirty="0"/>
          </a:p>
          <a:p>
            <a:pPr marL="179388" lvl="1" indent="0">
              <a:buFontTx/>
              <a:buNone/>
            </a:pPr>
            <a:endParaRPr lang="ru-RU" sz="1800" dirty="0"/>
          </a:p>
          <a:p>
            <a:pPr marL="179388" lvl="1" indent="0">
              <a:buFontTx/>
              <a:buNone/>
            </a:pPr>
            <a:endParaRPr lang="ru-RU" sz="1800" dirty="0"/>
          </a:p>
          <a:p>
            <a:pPr marL="179388" lvl="1" indent="0">
              <a:buFontTx/>
              <a:buNone/>
            </a:pPr>
            <a:endParaRPr lang="ru-RU" sz="1800" dirty="0"/>
          </a:p>
          <a:p>
            <a:pPr marL="179388" lvl="1" indent="0">
              <a:buFontTx/>
              <a:buNone/>
            </a:pPr>
            <a:endParaRPr lang="ru-RU" sz="1800" dirty="0"/>
          </a:p>
          <a:p>
            <a:pPr marL="179388" lvl="1" indent="0">
              <a:buFontTx/>
              <a:buNone/>
            </a:pPr>
            <a:r>
              <a:rPr lang="ru-RU" sz="1800" dirty="0"/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Введение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неэлектролитов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(органических растворителей):</a:t>
            </a:r>
          </a:p>
          <a:p>
            <a:pPr marL="179388" lvl="1" indent="0">
              <a:buFontTx/>
              <a:buNone/>
            </a:pPr>
            <a:endParaRPr lang="ru-RU" sz="18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1720" y="260648"/>
            <a:ext cx="52768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2) Характер полярной группы:</a:t>
            </a:r>
          </a:p>
          <a:p>
            <a:r>
              <a:rPr lang="en-US" dirty="0"/>
              <a:t>                                        </a:t>
            </a:r>
            <a:r>
              <a:rPr lang="ru-RU" dirty="0"/>
              <a:t>    </a:t>
            </a:r>
            <a:r>
              <a:rPr lang="en-US" sz="2000" b="1" dirty="0" err="1"/>
              <a:t>Cl</a:t>
            </a:r>
            <a:r>
              <a:rPr lang="en-US" sz="2000" b="1" baseline="30000" dirty="0"/>
              <a:t>-</a:t>
            </a:r>
            <a:r>
              <a:rPr lang="ru-RU" sz="2000" b="1" baseline="30000" dirty="0"/>
              <a:t> </a:t>
            </a:r>
            <a:r>
              <a:rPr lang="en-US" sz="2000" b="1" dirty="0"/>
              <a:t>&lt; Br</a:t>
            </a:r>
            <a:r>
              <a:rPr lang="en-US" sz="2000" b="1" baseline="30000" dirty="0"/>
              <a:t>-</a:t>
            </a:r>
            <a:r>
              <a:rPr lang="ru-RU" sz="2000" b="1" baseline="30000" dirty="0"/>
              <a:t> </a:t>
            </a:r>
            <a:r>
              <a:rPr lang="en-US" sz="2000" b="1" dirty="0"/>
              <a:t>&lt;</a:t>
            </a:r>
            <a:r>
              <a:rPr lang="ru-RU" sz="2000" b="1" dirty="0"/>
              <a:t> </a:t>
            </a:r>
            <a:r>
              <a:rPr lang="en-US" sz="2000" b="1" dirty="0"/>
              <a:t>I</a:t>
            </a:r>
            <a:r>
              <a:rPr lang="en-US" sz="2000" b="1" baseline="30000" dirty="0"/>
              <a:t>-</a:t>
            </a:r>
          </a:p>
          <a:p>
            <a:r>
              <a:rPr lang="en-US" sz="2000" b="1" dirty="0"/>
              <a:t>                                        Na</a:t>
            </a:r>
            <a:r>
              <a:rPr lang="en-US" sz="2000" b="1" baseline="30000" dirty="0"/>
              <a:t>+</a:t>
            </a:r>
            <a:r>
              <a:rPr lang="ru-RU" sz="2000" b="1" baseline="30000" dirty="0"/>
              <a:t> </a:t>
            </a:r>
            <a:r>
              <a:rPr lang="en-US" sz="2000" b="1" dirty="0"/>
              <a:t>&lt;</a:t>
            </a:r>
            <a:r>
              <a:rPr lang="ru-RU" sz="2000" b="1" dirty="0"/>
              <a:t> </a:t>
            </a:r>
            <a:r>
              <a:rPr lang="en-US" sz="2000" b="1" dirty="0"/>
              <a:t>K</a:t>
            </a:r>
            <a:r>
              <a:rPr lang="en-US" sz="2000" b="1" baseline="30000" dirty="0"/>
              <a:t>+</a:t>
            </a:r>
            <a:r>
              <a:rPr lang="ru-RU" sz="2000" b="1" baseline="30000" dirty="0"/>
              <a:t> </a:t>
            </a:r>
            <a:r>
              <a:rPr lang="en-US" sz="2000" b="1" dirty="0"/>
              <a:t>&lt;</a:t>
            </a:r>
            <a:r>
              <a:rPr lang="ru-RU" sz="2000" b="1" dirty="0"/>
              <a:t> </a:t>
            </a:r>
            <a:r>
              <a:rPr lang="en-US" sz="2000" b="1" dirty="0"/>
              <a:t>Cs</a:t>
            </a:r>
            <a:r>
              <a:rPr lang="en-US" sz="2000" b="1" baseline="30000" dirty="0"/>
              <a:t>+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0" y="1268760"/>
            <a:ext cx="1368425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83768" y="1412776"/>
            <a:ext cx="5286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Уменьшение ККМ, увеличение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мицеллярной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массы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420938"/>
            <a:ext cx="54006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2924175"/>
            <a:ext cx="8713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i?id=29247934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508500"/>
            <a:ext cx="23050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043613" y="5371198"/>
            <a:ext cx="2808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Солюбилизация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бензола 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растворе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натрия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539750" y="4724400"/>
          <a:ext cx="273685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7" imgW="2057143" imgH="1314286" progId="PBrush">
                  <p:embed/>
                </p:oleObj>
              </mc:Choice>
              <mc:Fallback>
                <p:oleObj name="Точечный рисунок" r:id="rId7" imgW="2057143" imgH="13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24400"/>
                        <a:ext cx="273685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66928" cy="780696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Строение мицелл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Содержимое 4" descr="image0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208912" cy="39604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504" y="5657671"/>
            <a:ext cx="8784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Наноструктуры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возникающие в растворах ПАВ: 1 – мономеры; 2- мицеллы; 3- цилиндрические; 4-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гексагонально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упакованные, цилиндрические; 5-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гексагонально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упакованные обратные.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476672"/>
            <a:ext cx="4824536" cy="719807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определения ККМ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7496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08438" y="1412776"/>
            <a:ext cx="5135562" cy="3662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/>
            <a:r>
              <a:rPr lang="ru-RU" dirty="0"/>
              <a:t>Величина ККМ для </a:t>
            </a:r>
            <a:r>
              <a:rPr lang="ru-RU" dirty="0" err="1"/>
              <a:t>ионогенных</a:t>
            </a:r>
            <a:r>
              <a:rPr lang="ru-RU" dirty="0"/>
              <a:t> ПАВ</a:t>
            </a:r>
          </a:p>
          <a:p>
            <a:pPr marL="342900" indent="-342900"/>
            <a:r>
              <a:rPr lang="ru-RU" dirty="0"/>
              <a:t>лежит в пределах от 0,1 до 20 </a:t>
            </a:r>
            <a:r>
              <a:rPr lang="ru-RU" dirty="0" err="1"/>
              <a:t>ммоль</a:t>
            </a:r>
            <a:r>
              <a:rPr lang="ru-RU" dirty="0"/>
              <a:t>/л</a:t>
            </a:r>
          </a:p>
          <a:p>
            <a:pPr marL="342900" indent="-342900"/>
            <a:endParaRPr lang="ru-RU" dirty="0"/>
          </a:p>
          <a:p>
            <a:pPr marL="342900" indent="-342900">
              <a:buFontTx/>
              <a:buAutoNum type="arabicParenR"/>
            </a:pPr>
            <a:r>
              <a:rPr lang="ru-RU" dirty="0"/>
              <a:t>Кондуктометрический метод (измерение эквивалентной электропроводности, </a:t>
            </a:r>
            <a:r>
              <a:rPr lang="el-GR" dirty="0"/>
              <a:t>λ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  <a:endParaRPr lang="ru-RU" dirty="0"/>
          </a:p>
          <a:p>
            <a:pPr marL="342900" indent="-342900">
              <a:buFontTx/>
              <a:buAutoNum type="arabicParenR"/>
            </a:pPr>
            <a:r>
              <a:rPr lang="ru-RU" dirty="0"/>
              <a:t>Рефрактометрический (измерение показателя преломления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n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  <a:endParaRPr lang="ru-RU" dirty="0"/>
          </a:p>
          <a:p>
            <a:pPr marL="342900" indent="-342900">
              <a:buFontTx/>
              <a:buAutoNum type="arabicParenR"/>
            </a:pPr>
            <a:r>
              <a:rPr lang="ru-RU" dirty="0"/>
              <a:t>Измерение поверхностного натяжения</a:t>
            </a:r>
          </a:p>
          <a:p>
            <a:pPr marL="342900" indent="-342900">
              <a:buFontTx/>
              <a:buAutoNum type="arabicParenR"/>
            </a:pPr>
            <a:r>
              <a:rPr lang="ru-RU" dirty="0"/>
              <a:t>Измерение мутности, </a:t>
            </a:r>
            <a:r>
              <a:rPr lang="en-US" dirty="0" smtClean="0"/>
              <a:t>Ʈ;</a:t>
            </a:r>
            <a:endParaRPr lang="ru-RU" dirty="0"/>
          </a:p>
          <a:p>
            <a:pPr marL="342900" indent="-342900">
              <a:buFontTx/>
              <a:buAutoNum type="arabicParenR"/>
            </a:pPr>
            <a:r>
              <a:rPr lang="ru-RU" dirty="0" err="1"/>
              <a:t>Солюбилизация</a:t>
            </a:r>
            <a:r>
              <a:rPr lang="ru-RU" dirty="0"/>
              <a:t> красителей и углеводородов в </a:t>
            </a:r>
            <a:r>
              <a:rPr lang="ru-RU" dirty="0" smtClean="0"/>
              <a:t>мицеллах</a:t>
            </a:r>
            <a:r>
              <a:rPr lang="en-US" dirty="0" smtClean="0"/>
              <a:t>.</a:t>
            </a:r>
            <a:endParaRPr lang="ru-RU" dirty="0"/>
          </a:p>
          <a:p>
            <a:pPr marL="342900" indent="-342900"/>
            <a:endParaRPr lang="ru-RU" dirty="0"/>
          </a:p>
          <a:p>
            <a:pPr marL="342900" indent="-342900">
              <a:buFontTx/>
              <a:buAutoNum type="arabicParenR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43608" cy="9807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4140200" y="1052736"/>
            <a:ext cx="5003800" cy="3023964"/>
          </a:xfrm>
          <a:solidFill>
            <a:srgbClr val="CCFFCC">
              <a:alpha val="46001"/>
            </a:srgbClr>
          </a:solidFill>
        </p:spPr>
        <p:txBody>
          <a:bodyPr/>
          <a:lstStyle/>
          <a:p>
            <a:pPr>
              <a:buFontTx/>
              <a:buNone/>
            </a:pPr>
            <a:r>
              <a:rPr lang="ru-RU" sz="1800" dirty="0"/>
              <a:t>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Химическое название -  ГЛБ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Олеиновая кислота - 1,0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Сорбитал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триолеат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- 1,8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Пропиленгликоль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моностеарат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- 3,4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Глицерол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моностеарат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- 3,8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Полиоксетилен-4-лауриловый эфир - 9,5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Полиоксиэтилен-40-стеарат- 16,9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Олеат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натрия -18,0 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Лаурил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сульфит натрия - 40,0</a:t>
            </a:r>
          </a:p>
        </p:txBody>
      </p:sp>
      <p:pic>
        <p:nvPicPr>
          <p:cNvPr id="7172" name="Picture 4" descr="filename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08719"/>
            <a:ext cx="2879725" cy="25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43608" y="188640"/>
            <a:ext cx="8926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Эффективность эмульгаторов характеризуется конкретным параметром –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числом ГЛБ (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гидрофильно-липофильный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баланс) </a:t>
            </a:r>
          </a:p>
        </p:txBody>
      </p:sp>
      <p:pic>
        <p:nvPicPr>
          <p:cNvPr id="7176" name="Picture 8" descr="Стабилизация стеарат-ионами жировой частицы в вод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644900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79388" y="5876925"/>
            <a:ext cx="3475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Стабилизация </a:t>
            </a:r>
            <a:r>
              <a:rPr lang="ru-RU" dirty="0" err="1"/>
              <a:t>стеарат-ионами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жировой частицы в воде 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3924300" y="4221163"/>
            <a:ext cx="5219700" cy="2141537"/>
            <a:chOff x="2472" y="2671"/>
            <a:chExt cx="3288" cy="1349"/>
          </a:xfrm>
        </p:grpSpPr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>
              <a:off x="2472" y="2704"/>
              <a:ext cx="998" cy="1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3606" y="2704"/>
              <a:ext cx="1043" cy="1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4740" y="2704"/>
              <a:ext cx="1020" cy="1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696" y="3385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789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699" y="315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3061" y="293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699" y="293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971" y="311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3107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3243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3243" y="320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2699" y="324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3061" y="324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3787" y="297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3833" y="3158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4105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4014" y="324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4059" y="293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4332" y="320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3742" y="324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4921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4876" y="315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5329" y="311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5284" y="324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4830" y="3022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5329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4876" y="324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4876" y="311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5148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 rot="5190137">
              <a:off x="2519" y="3474"/>
              <a:ext cx="227" cy="49"/>
              <a:chOff x="1837" y="4065"/>
              <a:chExt cx="227" cy="49"/>
            </a:xfrm>
          </p:grpSpPr>
          <p:sp>
            <p:nvSpPr>
              <p:cNvPr id="13349" name="Line 37"/>
              <p:cNvSpPr>
                <a:spLocks noChangeShapeType="1"/>
              </p:cNvSpPr>
              <p:nvPr/>
            </p:nvSpPr>
            <p:spPr bwMode="auto">
              <a:xfrm>
                <a:off x="1837" y="411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Oval 38"/>
              <p:cNvSpPr>
                <a:spLocks noChangeArrowheads="1"/>
              </p:cNvSpPr>
              <p:nvPr/>
            </p:nvSpPr>
            <p:spPr bwMode="auto">
              <a:xfrm>
                <a:off x="1973" y="4065"/>
                <a:ext cx="91" cy="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 rot="4586495">
              <a:off x="2746" y="3474"/>
              <a:ext cx="227" cy="49"/>
              <a:chOff x="1837" y="4065"/>
              <a:chExt cx="227" cy="49"/>
            </a:xfrm>
          </p:grpSpPr>
          <p:sp>
            <p:nvSpPr>
              <p:cNvPr id="13353" name="Line 41"/>
              <p:cNvSpPr>
                <a:spLocks noChangeShapeType="1"/>
              </p:cNvSpPr>
              <p:nvPr/>
            </p:nvSpPr>
            <p:spPr bwMode="auto">
              <a:xfrm>
                <a:off x="1837" y="411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Oval 42"/>
              <p:cNvSpPr>
                <a:spLocks noChangeArrowheads="1"/>
              </p:cNvSpPr>
              <p:nvPr/>
            </p:nvSpPr>
            <p:spPr bwMode="auto">
              <a:xfrm>
                <a:off x="1973" y="4065"/>
                <a:ext cx="91" cy="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 rot="5722740">
              <a:off x="2927" y="3519"/>
              <a:ext cx="227" cy="49"/>
              <a:chOff x="1837" y="4065"/>
              <a:chExt cx="227" cy="49"/>
            </a:xfrm>
          </p:grpSpPr>
          <p:sp>
            <p:nvSpPr>
              <p:cNvPr id="13357" name="Line 45"/>
              <p:cNvSpPr>
                <a:spLocks noChangeShapeType="1"/>
              </p:cNvSpPr>
              <p:nvPr/>
            </p:nvSpPr>
            <p:spPr bwMode="auto">
              <a:xfrm>
                <a:off x="1837" y="411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auto">
              <a:xfrm>
                <a:off x="1973" y="4065"/>
                <a:ext cx="91" cy="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 rot="4465179">
              <a:off x="3290" y="3474"/>
              <a:ext cx="227" cy="49"/>
              <a:chOff x="1837" y="4065"/>
              <a:chExt cx="227" cy="49"/>
            </a:xfrm>
          </p:grpSpPr>
          <p:sp>
            <p:nvSpPr>
              <p:cNvPr id="13360" name="Line 48"/>
              <p:cNvSpPr>
                <a:spLocks noChangeShapeType="1"/>
              </p:cNvSpPr>
              <p:nvPr/>
            </p:nvSpPr>
            <p:spPr bwMode="auto">
              <a:xfrm>
                <a:off x="1837" y="411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auto">
              <a:xfrm>
                <a:off x="1973" y="4065"/>
                <a:ext cx="91" cy="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rot="4397554">
              <a:off x="3063" y="3474"/>
              <a:ext cx="227" cy="49"/>
              <a:chOff x="1837" y="4065"/>
              <a:chExt cx="227" cy="49"/>
            </a:xfrm>
          </p:grpSpPr>
          <p:sp>
            <p:nvSpPr>
              <p:cNvPr id="13363" name="Line 51"/>
              <p:cNvSpPr>
                <a:spLocks noChangeShapeType="1"/>
              </p:cNvSpPr>
              <p:nvPr/>
            </p:nvSpPr>
            <p:spPr bwMode="auto">
              <a:xfrm>
                <a:off x="1837" y="4110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Oval 52"/>
              <p:cNvSpPr>
                <a:spLocks noChangeArrowheads="1"/>
              </p:cNvSpPr>
              <p:nvPr/>
            </p:nvSpPr>
            <p:spPr bwMode="auto">
              <a:xfrm>
                <a:off x="1973" y="4065"/>
                <a:ext cx="91" cy="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 rot="6656408">
              <a:off x="4354" y="3135"/>
              <a:ext cx="409" cy="91"/>
              <a:chOff x="1156" y="4065"/>
              <a:chExt cx="409" cy="91"/>
            </a:xfrm>
          </p:grpSpPr>
          <p:sp>
            <p:nvSpPr>
              <p:cNvPr id="13365" name="Oval 53"/>
              <p:cNvSpPr>
                <a:spLocks noChangeArrowheads="1"/>
              </p:cNvSpPr>
              <p:nvPr/>
            </p:nvSpPr>
            <p:spPr bwMode="auto">
              <a:xfrm flipV="1">
                <a:off x="1474" y="4065"/>
                <a:ext cx="91" cy="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6" name="Line 54"/>
              <p:cNvSpPr>
                <a:spLocks noChangeShapeType="1"/>
              </p:cNvSpPr>
              <p:nvPr/>
            </p:nvSpPr>
            <p:spPr bwMode="auto">
              <a:xfrm flipH="1">
                <a:off x="1156" y="4110"/>
                <a:ext cx="318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 rot="5593542">
              <a:off x="3492" y="3090"/>
              <a:ext cx="409" cy="91"/>
              <a:chOff x="1156" y="4065"/>
              <a:chExt cx="409" cy="91"/>
            </a:xfrm>
          </p:grpSpPr>
          <p:sp>
            <p:nvSpPr>
              <p:cNvPr id="13369" name="Oval 57"/>
              <p:cNvSpPr>
                <a:spLocks noChangeArrowheads="1"/>
              </p:cNvSpPr>
              <p:nvPr/>
            </p:nvSpPr>
            <p:spPr bwMode="auto">
              <a:xfrm flipV="1">
                <a:off x="1474" y="4065"/>
                <a:ext cx="91" cy="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0" name="Line 58"/>
              <p:cNvSpPr>
                <a:spLocks noChangeShapeType="1"/>
              </p:cNvSpPr>
              <p:nvPr/>
            </p:nvSpPr>
            <p:spPr bwMode="auto">
              <a:xfrm flipH="1">
                <a:off x="1156" y="4110"/>
                <a:ext cx="318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 rot="5580641">
              <a:off x="4173" y="3135"/>
              <a:ext cx="409" cy="91"/>
              <a:chOff x="1156" y="4065"/>
              <a:chExt cx="409" cy="91"/>
            </a:xfrm>
          </p:grpSpPr>
          <p:sp>
            <p:nvSpPr>
              <p:cNvPr id="13372" name="Oval 60"/>
              <p:cNvSpPr>
                <a:spLocks noChangeArrowheads="1"/>
              </p:cNvSpPr>
              <p:nvPr/>
            </p:nvSpPr>
            <p:spPr bwMode="auto">
              <a:xfrm flipV="1">
                <a:off x="1474" y="4065"/>
                <a:ext cx="91" cy="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 flipH="1">
                <a:off x="1156" y="4110"/>
                <a:ext cx="318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 rot="5760463">
              <a:off x="3900" y="3090"/>
              <a:ext cx="409" cy="91"/>
              <a:chOff x="1156" y="4065"/>
              <a:chExt cx="409" cy="91"/>
            </a:xfrm>
          </p:grpSpPr>
          <p:sp>
            <p:nvSpPr>
              <p:cNvPr id="13375" name="Oval 63"/>
              <p:cNvSpPr>
                <a:spLocks noChangeArrowheads="1"/>
              </p:cNvSpPr>
              <p:nvPr/>
            </p:nvSpPr>
            <p:spPr bwMode="auto">
              <a:xfrm flipV="1">
                <a:off x="1474" y="4065"/>
                <a:ext cx="91" cy="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 flipH="1">
                <a:off x="1156" y="4110"/>
                <a:ext cx="318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 rot="5093190">
              <a:off x="3674" y="3090"/>
              <a:ext cx="409" cy="91"/>
              <a:chOff x="1156" y="4065"/>
              <a:chExt cx="409" cy="91"/>
            </a:xfrm>
          </p:grpSpPr>
          <p:sp>
            <p:nvSpPr>
              <p:cNvPr id="13378" name="Oval 66"/>
              <p:cNvSpPr>
                <a:spLocks noChangeArrowheads="1"/>
              </p:cNvSpPr>
              <p:nvPr/>
            </p:nvSpPr>
            <p:spPr bwMode="auto">
              <a:xfrm flipV="1">
                <a:off x="1474" y="4065"/>
                <a:ext cx="91" cy="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 flipH="1">
                <a:off x="1156" y="4110"/>
                <a:ext cx="318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80" name="Line 68"/>
            <p:cNvSpPr>
              <a:spLocks noChangeShapeType="1"/>
            </p:cNvSpPr>
            <p:nvPr/>
          </p:nvSpPr>
          <p:spPr bwMode="auto">
            <a:xfrm>
              <a:off x="2472" y="333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>
              <a:off x="5375" y="279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Line 76"/>
            <p:cNvSpPr>
              <a:spLocks noChangeShapeType="1"/>
            </p:cNvSpPr>
            <p:nvPr/>
          </p:nvSpPr>
          <p:spPr bwMode="auto">
            <a:xfrm>
              <a:off x="5602" y="3022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4694" y="3339"/>
              <a:ext cx="106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90" name="Text Box 78"/>
            <p:cNvSpPr txBox="1">
              <a:spLocks noChangeArrowheads="1"/>
            </p:cNvSpPr>
            <p:nvPr/>
          </p:nvSpPr>
          <p:spPr bwMode="auto">
            <a:xfrm>
              <a:off x="2504" y="2762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м</a:t>
              </a:r>
            </a:p>
          </p:txBody>
        </p:sp>
        <p:sp>
          <p:nvSpPr>
            <p:cNvPr id="13391" name="Text Box 79"/>
            <p:cNvSpPr txBox="1">
              <a:spLocks noChangeArrowheads="1"/>
            </p:cNvSpPr>
            <p:nvPr/>
          </p:nvSpPr>
          <p:spPr bwMode="auto">
            <a:xfrm>
              <a:off x="2595" y="3760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13392" name="Text Box 80"/>
            <p:cNvSpPr txBox="1">
              <a:spLocks noChangeArrowheads="1"/>
            </p:cNvSpPr>
            <p:nvPr/>
          </p:nvSpPr>
          <p:spPr bwMode="auto">
            <a:xfrm>
              <a:off x="3865" y="2671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м</a:t>
              </a:r>
            </a:p>
          </p:txBody>
        </p:sp>
        <p:sp>
          <p:nvSpPr>
            <p:cNvPr id="13393" name="Text Box 81"/>
            <p:cNvSpPr txBox="1">
              <a:spLocks noChangeArrowheads="1"/>
            </p:cNvSpPr>
            <p:nvPr/>
          </p:nvSpPr>
          <p:spPr bwMode="auto">
            <a:xfrm>
              <a:off x="3684" y="3715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13394" name="Text Box 82"/>
            <p:cNvSpPr txBox="1">
              <a:spLocks noChangeArrowheads="1"/>
            </p:cNvSpPr>
            <p:nvPr/>
          </p:nvSpPr>
          <p:spPr bwMode="auto">
            <a:xfrm>
              <a:off x="4909" y="2671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м</a:t>
              </a:r>
            </a:p>
          </p:txBody>
        </p:sp>
        <p:sp>
          <p:nvSpPr>
            <p:cNvPr id="13395" name="Text Box 83"/>
            <p:cNvSpPr txBox="1">
              <a:spLocks noChangeArrowheads="1"/>
            </p:cNvSpPr>
            <p:nvPr/>
          </p:nvSpPr>
          <p:spPr bwMode="auto">
            <a:xfrm>
              <a:off x="4909" y="3715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 rot="15754116">
              <a:off x="4831" y="3294"/>
              <a:ext cx="454" cy="92"/>
              <a:chOff x="612" y="4110"/>
              <a:chExt cx="454" cy="92"/>
            </a:xfrm>
          </p:grpSpPr>
          <p:sp>
            <p:nvSpPr>
              <p:cNvPr id="13396" name="Oval 84"/>
              <p:cNvSpPr>
                <a:spLocks noChangeArrowheads="1"/>
              </p:cNvSpPr>
              <p:nvPr/>
            </p:nvSpPr>
            <p:spPr bwMode="auto">
              <a:xfrm flipV="1">
                <a:off x="612" y="4110"/>
                <a:ext cx="90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0" name="Line 88"/>
              <p:cNvSpPr>
                <a:spLocks noChangeShapeType="1"/>
              </p:cNvSpPr>
              <p:nvPr/>
            </p:nvSpPr>
            <p:spPr bwMode="auto">
              <a:xfrm>
                <a:off x="703" y="4156"/>
                <a:ext cx="363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90"/>
            <p:cNvGrpSpPr>
              <a:grpSpLocks/>
            </p:cNvGrpSpPr>
            <p:nvPr/>
          </p:nvGrpSpPr>
          <p:grpSpPr bwMode="auto">
            <a:xfrm rot="15680848">
              <a:off x="4649" y="3294"/>
              <a:ext cx="454" cy="92"/>
              <a:chOff x="612" y="4110"/>
              <a:chExt cx="454" cy="92"/>
            </a:xfrm>
          </p:grpSpPr>
          <p:sp>
            <p:nvSpPr>
              <p:cNvPr id="13403" name="Oval 91"/>
              <p:cNvSpPr>
                <a:spLocks noChangeArrowheads="1"/>
              </p:cNvSpPr>
              <p:nvPr/>
            </p:nvSpPr>
            <p:spPr bwMode="auto">
              <a:xfrm flipV="1">
                <a:off x="612" y="4110"/>
                <a:ext cx="90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4" name="Line 92"/>
              <p:cNvSpPr>
                <a:spLocks noChangeShapeType="1"/>
              </p:cNvSpPr>
              <p:nvPr/>
            </p:nvSpPr>
            <p:spPr bwMode="auto">
              <a:xfrm>
                <a:off x="703" y="4156"/>
                <a:ext cx="363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 rot="16200000">
              <a:off x="5103" y="3294"/>
              <a:ext cx="454" cy="92"/>
              <a:chOff x="612" y="4110"/>
              <a:chExt cx="454" cy="92"/>
            </a:xfrm>
          </p:grpSpPr>
          <p:sp>
            <p:nvSpPr>
              <p:cNvPr id="13406" name="Oval 94"/>
              <p:cNvSpPr>
                <a:spLocks noChangeArrowheads="1"/>
              </p:cNvSpPr>
              <p:nvPr/>
            </p:nvSpPr>
            <p:spPr bwMode="auto">
              <a:xfrm flipV="1">
                <a:off x="612" y="4110"/>
                <a:ext cx="90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07" name="Line 95"/>
              <p:cNvSpPr>
                <a:spLocks noChangeShapeType="1"/>
              </p:cNvSpPr>
              <p:nvPr/>
            </p:nvSpPr>
            <p:spPr bwMode="auto">
              <a:xfrm>
                <a:off x="703" y="4156"/>
                <a:ext cx="363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99"/>
            <p:cNvGrpSpPr>
              <a:grpSpLocks/>
            </p:cNvGrpSpPr>
            <p:nvPr/>
          </p:nvGrpSpPr>
          <p:grpSpPr bwMode="auto">
            <a:xfrm rot="15976117">
              <a:off x="5330" y="3248"/>
              <a:ext cx="454" cy="92"/>
              <a:chOff x="612" y="4110"/>
              <a:chExt cx="454" cy="92"/>
            </a:xfrm>
          </p:grpSpPr>
          <p:sp>
            <p:nvSpPr>
              <p:cNvPr id="13412" name="Oval 100"/>
              <p:cNvSpPr>
                <a:spLocks noChangeArrowheads="1"/>
              </p:cNvSpPr>
              <p:nvPr/>
            </p:nvSpPr>
            <p:spPr bwMode="auto">
              <a:xfrm flipV="1">
                <a:off x="612" y="4110"/>
                <a:ext cx="90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3" name="Line 101"/>
              <p:cNvSpPr>
                <a:spLocks noChangeShapeType="1"/>
              </p:cNvSpPr>
              <p:nvPr/>
            </p:nvSpPr>
            <p:spPr bwMode="auto">
              <a:xfrm>
                <a:off x="703" y="4156"/>
                <a:ext cx="363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" name="Номер слайда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0" y="1412776"/>
          <a:ext cx="46450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4" imgW="2362200" imgH="495300" progId="Equation.3">
                  <p:embed/>
                </p:oleObj>
              </mc:Choice>
              <mc:Fallback>
                <p:oleObj name="Формула" r:id="rId4" imgW="23622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46450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07704" y="404664"/>
            <a:ext cx="3024336" cy="954107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чисел ГЛБ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60032" y="1772816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;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92080" y="260648"/>
            <a:ext cx="385192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ГЛБ</a:t>
            </a:r>
            <a:r>
              <a:rPr lang="ru-RU" i="1" baseline="-25000" dirty="0" err="1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-число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ГЛБ смеси, обеспечивающее получение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устойчивой эмульсии стандартного масла;</a:t>
            </a:r>
          </a:p>
          <a:p>
            <a:pPr algn="just"/>
            <a:r>
              <a:rPr lang="el-GR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количество эмульгатора А с 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известным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ГЛБ</a:t>
            </a:r>
            <a:r>
              <a:rPr lang="ru-RU" i="1" baseline="-250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количество эмульгатора В с 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известным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ГЛБ</a:t>
            </a:r>
            <a:r>
              <a:rPr lang="ru-RU" i="1" baseline="-25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i="1" dirty="0"/>
          </a:p>
          <a:p>
            <a:endParaRPr lang="ru-RU" i="1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6238" y="229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2420938"/>
            <a:ext cx="87137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разработана шкала ГЛБ со значениями от 0 до 40.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Каждой группе атомов, входящей в молекулу ПАВ, приписывается групповое число.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-СООК -21,1;  -СОО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– 19,1;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-СООН – 2,4; -ОН – 2,4;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=СН-, -СН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-, -СН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=С=   - 0,475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ГЛБ = 7+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(ГЛБ)г -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(ГЛБ)л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образования эмульсий вода/масло ГЛБ  - 3-6,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эмульсий масло/вода - 8-16,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смачивателей - 7-9,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моющих средств - 13-15.</a:t>
            </a:r>
          </a:p>
        </p:txBody>
      </p:sp>
      <p:pic>
        <p:nvPicPr>
          <p:cNvPr id="14346" name="Picture 10" descr="игра в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068960"/>
            <a:ext cx="3262312" cy="344646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593B-F8E1-4C04-8145-DA2A348D0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7" name="Picture 3" descr="E:\лр роснано\рис\Tretjak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632848" cy="47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" y="0"/>
            <a:ext cx="10429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85184"/>
            <a:ext cx="763284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Самоорганизация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процесс упорядочения (пространственного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временного или пространственно-временного) в открытой системе за счет согласованного взаимодействия множества элементов ее составляющих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2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432</TotalTime>
  <Words>872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Поток</vt:lpstr>
      <vt:lpstr>Точечный рисунок</vt:lpstr>
      <vt:lpstr>Формула</vt:lpstr>
      <vt:lpstr>МДК 01 Введение в нанотехнологию</vt:lpstr>
      <vt:lpstr>Самопроизвольно – образующиеся наносистемы </vt:lpstr>
      <vt:lpstr>Презентация PowerPoint</vt:lpstr>
      <vt:lpstr>Презентация PowerPoint</vt:lpstr>
      <vt:lpstr>Строение мицелл</vt:lpstr>
      <vt:lpstr>Методы определения ККМ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Ленгмюра — Блоджетт </vt:lpstr>
      <vt:lpstr>Презентация PowerPoint</vt:lpstr>
      <vt:lpstr>Супрамолекулярные ансамбли в трехкомпонентной системе вода-масло-ПАВ</vt:lpstr>
      <vt:lpstr>Презентация PowerPoint</vt:lpstr>
      <vt:lpstr>Микрофотографии характерных проекций бинарных сверхрешеток, образованных различными наночастицами, и модельные элементарные ячейки соответствующих трехмерных структур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33</cp:revision>
  <dcterms:created xsi:type="dcterms:W3CDTF">2015-07-12T06:25:17Z</dcterms:created>
  <dcterms:modified xsi:type="dcterms:W3CDTF">2015-07-22T03:59:59Z</dcterms:modified>
</cp:coreProperties>
</file>