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3" r:id="rId3"/>
    <p:sldId id="284" r:id="rId4"/>
    <p:sldId id="262" r:id="rId5"/>
    <p:sldId id="286" r:id="rId6"/>
    <p:sldId id="269" r:id="rId7"/>
    <p:sldId id="295" r:id="rId8"/>
    <p:sldId id="270" r:id="rId9"/>
    <p:sldId id="287" r:id="rId10"/>
    <p:sldId id="271" r:id="rId11"/>
    <p:sldId id="296" r:id="rId12"/>
    <p:sldId id="272" r:id="rId13"/>
    <p:sldId id="294" r:id="rId14"/>
    <p:sldId id="288" r:id="rId15"/>
    <p:sldId id="289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4660"/>
  </p:normalViewPr>
  <p:slideViewPr>
    <p:cSldViewPr>
      <p:cViewPr varScale="1">
        <p:scale>
          <a:sx n="57" d="100"/>
          <a:sy n="57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1E95B3-5C01-4060-9B69-423E15135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37C53B-BBDD-4C76-9C16-EF9366223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706432-8753-4587-8DDD-E7078D5B0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7182D-6833-40EF-81F8-5FBFBD865C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057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2432B-59B8-4DEE-A685-A3CCA96EF6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10B49-4340-4A09-BB1F-AE55C4FBB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7F0998-BF8B-4BEC-936C-2C1E6FD00F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DD53-DE5C-4EED-93B2-0F1BCD3354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306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D80604-9CF4-400F-8B37-185A10971C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5E09C6-0636-4B91-A08E-8F97E3071E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3435ED-935C-439A-B79C-2DBB20538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0163-188C-4403-AA01-2EED3F543E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440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476B62-E52B-4338-8578-D89002EA5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A995D3-F850-4772-8771-B744DEB15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355F4B-5DCD-4561-A611-A95ABC7093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19E3-B58A-46B1-9471-5C3E6247FB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049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DD3670-5842-4A63-9B5E-0ECE16C56D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08A09-2A4F-490D-9368-00C77F0329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621AB0-AAE2-4006-8E23-F9E83C5E7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4B96-D5B7-4651-BEFE-BEBD2B6977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296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D6FF6-F2F0-4BE7-B344-E7224BE3B4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59F355-A245-4725-B4C1-98A44BB5B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76A6E4-7BDF-4B42-A248-DE454CAD65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06AA3-90F9-4B04-844B-CB31FE1095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923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F78E55-067A-45D9-8F48-6A71282F29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730344-12A9-4E7D-B46D-E7BFF8BBB1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7A87A64-D718-41FE-8EBA-BA2AC758C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2B25-9646-4F98-8A6D-ACED3AED50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278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592768-9A4E-49B5-80EB-AE3C121BAD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626F11-6722-46BC-B5CF-C6A7005FF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058ABD-D8A3-4A06-9F0A-4AFB4E5BD4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30A2-E2FA-44FF-94DF-20B931F05B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820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A9CB56-2334-4498-AAB8-4A13E7808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1D61C0-6E02-4945-9D3E-A9FE4F6C6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6C472A-8931-422C-8718-91E73B4F3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A8BBF-AF39-404A-A1CF-0639CD204E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E5BC07-48A7-4B5D-8B0C-9305F2930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F08D6D-F248-4AC8-972B-C22AB400E5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CA5A8-0674-47EE-9CC2-2C70E4FF3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18DDC-F33E-41CE-8605-F03E24B951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913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A4CD53-E7D9-45EE-A698-796F2DA067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1959B3-7344-4CFB-9D92-C6A92A9DF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7759A3-A98D-472C-8E2B-4200FA373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156F5-BB23-4D0A-B83C-5B3FA0486A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305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31B53C9-8C69-4FDA-A0AA-FB54FBB42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D59859-BDFD-4174-8E3C-D234425E9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F02B6F-C1DD-4B29-9E99-51E25C26F2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2C302F-B82B-458A-87DC-80C4602216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C9EFEA-0CA9-41C1-81BD-CE89CFAF81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458D672-7729-4953-8884-A66AE20779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9634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DE3F1-012F-479C-906C-D0836C6CA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759542"/>
            <a:ext cx="7461504" cy="1674419"/>
          </a:xfrm>
        </p:spPr>
        <p:txBody>
          <a:bodyPr/>
          <a:lstStyle/>
          <a:p>
            <a:r>
              <a:rPr lang="ru-RU" sz="2700" dirty="0">
                <a:solidFill>
                  <a:srgbClr val="0070C0"/>
                </a:solidFill>
              </a:rPr>
              <a:t>Лекция № 1</a:t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altLang="ru-RU" sz="2800" dirty="0">
                <a:solidFill>
                  <a:srgbClr val="0070C0"/>
                </a:solidFill>
              </a:rPr>
              <a:t>Природные ресурсы, их классификация. Биосфера</a:t>
            </a:r>
            <a:endParaRPr lang="ru-RU" sz="3300" dirty="0">
              <a:solidFill>
                <a:srgbClr val="0070C0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6B76E4A-0379-4F04-A2AB-6E5CC94126E1}"/>
              </a:ext>
            </a:extLst>
          </p:cNvPr>
          <p:cNvSpPr txBox="1"/>
          <p:nvPr/>
        </p:nvSpPr>
        <p:spPr>
          <a:xfrm>
            <a:off x="841248" y="899255"/>
            <a:ext cx="7591856" cy="679793"/>
          </a:xfrm>
          <a:prstGeom prst="rect">
            <a:avLst/>
          </a:prstGeom>
        </p:spPr>
        <p:txBody>
          <a:bodyPr vert="horz" wrap="square" lIns="0" tIns="7739" rIns="0" bIns="0" rtlCol="0">
            <a:spAutoFit/>
          </a:bodyPr>
          <a:lstStyle/>
          <a:p>
            <a:pPr marL="775" algn="ctr">
              <a:spcBef>
                <a:spcPts val="61"/>
              </a:spcBef>
            </a:pP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marL="775" algn="ctr">
              <a:spcBef>
                <a:spcPts val="61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автономное образовательное учреждение высшего образования</a:t>
            </a:r>
          </a:p>
          <a:p>
            <a:pPr marL="775" algn="ctr">
              <a:spcBef>
                <a:spcPts val="61"/>
              </a:spcBef>
            </a:pP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Северо-Восточный федеральный университет имени 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М.К.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8D50526-8746-49BA-9C88-AA8FAD8B0AD2}"/>
              </a:ext>
            </a:extLst>
          </p:cNvPr>
          <p:cNvSpPr txBox="1"/>
          <p:nvPr/>
        </p:nvSpPr>
        <p:spPr>
          <a:xfrm>
            <a:off x="2536493" y="1664970"/>
            <a:ext cx="4071014" cy="654536"/>
          </a:xfrm>
          <a:prstGeom prst="rect">
            <a:avLst/>
          </a:prstGeom>
        </p:spPr>
        <p:txBody>
          <a:bodyPr vert="horz" wrap="square" lIns="0" tIns="8126" rIns="0" bIns="0" rtlCol="0">
            <a:spAutoFit/>
          </a:bodyPr>
          <a:lstStyle/>
          <a:p>
            <a:pPr>
              <a:spcBef>
                <a:spcPts val="31"/>
              </a:spcBef>
            </a:pP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8" algn="ctr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Горнопромышленная экология</a:t>
            </a: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6F2CF-1E74-43AD-A4D9-59B87C8768EC}"/>
              </a:ext>
            </a:extLst>
          </p:cNvPr>
          <p:cNvSpPr txBox="1"/>
          <p:nvPr/>
        </p:nvSpPr>
        <p:spPr>
          <a:xfrm>
            <a:off x="3491880" y="5013176"/>
            <a:ext cx="4868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Поисеева Саргылана Иннокентьевна, к.б.н., доцент кафедры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«Техносферная безопасность» Горного института</a:t>
            </a:r>
          </a:p>
        </p:txBody>
      </p:sp>
    </p:spTree>
    <p:extLst>
      <p:ext uri="{BB962C8B-B14F-4D97-AF65-F5344CB8AC3E}">
        <p14:creationId xmlns:p14="http://schemas.microsoft.com/office/powerpoint/2010/main" val="16048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>
            <a:extLst>
              <a:ext uri="{FF2B5EF4-FFF2-40B4-BE49-F238E27FC236}">
                <a16:creationId xmlns:a16="http://schemas.microsoft.com/office/drawing/2014/main" id="{67737A47-3F35-43A2-952A-A931BD6C3F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3" y="908721"/>
            <a:ext cx="8496945" cy="49685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400" b="1" i="1" dirty="0"/>
              <a:t>Гидросфера </a:t>
            </a:r>
            <a:r>
              <a:rPr lang="ru-RU" altLang="ru-RU" sz="2400" dirty="0"/>
              <a:t>— водная оболочка Земли. </a:t>
            </a:r>
          </a:p>
          <a:p>
            <a:pPr eaLnBrk="1" hangingPunct="1"/>
            <a:r>
              <a:rPr lang="ru-RU" altLang="ru-RU" sz="2200" dirty="0"/>
              <a:t>Вследствие высокой подвижности вода проникает повсеместно в различные природные образования, даже наиболее чистые атмосферные воды содержат 10 …50 мг/л растворимых веществ.</a:t>
            </a:r>
          </a:p>
          <a:p>
            <a:pPr eaLnBrk="1" hangingPunct="1"/>
            <a:r>
              <a:rPr lang="ru-RU" sz="2200" dirty="0"/>
              <a:t>Основная ее часть (95%) заключена в Мировом океане, который занимает примерно 70% поверхности Земного шара. Общая масса океанических вод составляет свыше 1300 млн. </a:t>
            </a:r>
            <a:r>
              <a:rPr lang="ru-RU" sz="2200" dirty="0" err="1"/>
              <a:t>куб.км</a:t>
            </a:r>
            <a:r>
              <a:rPr lang="ru-RU" sz="2200" dirty="0"/>
              <a:t>. Около 24 млн. </a:t>
            </a:r>
            <a:r>
              <a:rPr lang="ru-RU" sz="2200" dirty="0" err="1"/>
              <a:t>куб.км</a:t>
            </a:r>
            <a:r>
              <a:rPr lang="ru-RU" sz="2200" dirty="0"/>
              <a:t> воды содержится в ледниках, причем 90% этого объема приходится на ледяной покров Антарктиды. Столько же воды содержится под землей. Поверхностные воды озер составляют приблизительно 0,18 млн. </a:t>
            </a:r>
            <a:r>
              <a:rPr lang="ru-RU" sz="2200" dirty="0" err="1"/>
              <a:t>куб.км</a:t>
            </a:r>
            <a:r>
              <a:rPr lang="ru-RU" sz="2200" dirty="0"/>
              <a:t> (из них половина соленые), а рек – 0,002 млн. </a:t>
            </a:r>
            <a:r>
              <a:rPr lang="ru-RU" sz="2200" dirty="0" err="1"/>
              <a:t>куб.км</a:t>
            </a:r>
            <a:r>
              <a:rPr lang="ru-RU" sz="2200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099E1E-6DD0-44F0-A3F4-732E2F1C5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/>
            <a:r>
              <a:rPr lang="ru-RU" sz="2400" dirty="0"/>
              <a:t>Из газов, растворенных в воде, наибольшее значение имеют кислород и углекислый газ. </a:t>
            </a:r>
          </a:p>
          <a:p>
            <a:pPr eaLnBrk="1" hangingPunct="1"/>
            <a:r>
              <a:rPr lang="ru-RU" sz="2400" dirty="0"/>
              <a:t>Более 98% всех водных ресурсов Земли составляют соленые воды океанов, морей и др. Общий объем пресных вод на Земле равен 28,25 млн. </a:t>
            </a:r>
            <a:r>
              <a:rPr lang="ru-RU" sz="2400" dirty="0" err="1"/>
              <a:t>куб.км</a:t>
            </a:r>
            <a:r>
              <a:rPr lang="ru-RU" sz="2400" dirty="0"/>
              <a:t> (около 2% общего объема гидросферы). Основная часть пресных вод сосредоточена в ледниках, воды которых пока используются очень мало. На долю остальной части пресных вод, пригодных для водоснабжения, приходится 4,2 млн. </a:t>
            </a:r>
            <a:r>
              <a:rPr lang="ru-RU" sz="2400" dirty="0" err="1"/>
              <a:t>куб.км</a:t>
            </a:r>
            <a:r>
              <a:rPr lang="ru-RU" sz="2400" dirty="0"/>
              <a:t> (всего лишь 0,3% объема гидросферы). </a:t>
            </a:r>
          </a:p>
        </p:txBody>
      </p:sp>
    </p:spTree>
    <p:extLst>
      <p:ext uri="{BB962C8B-B14F-4D97-AF65-F5344CB8AC3E}">
        <p14:creationId xmlns:p14="http://schemas.microsoft.com/office/powerpoint/2010/main" val="4196668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>
            <a:extLst>
              <a:ext uri="{FF2B5EF4-FFF2-40B4-BE49-F238E27FC236}">
                <a16:creationId xmlns:a16="http://schemas.microsoft.com/office/drawing/2014/main" id="{DD44BEC0-350A-4E17-A5DD-BC7706466C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692696"/>
            <a:ext cx="8641655" cy="590495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400" b="1" i="1" dirty="0"/>
              <a:t>Литосфера</a:t>
            </a:r>
            <a:r>
              <a:rPr lang="ru-RU" altLang="ru-RU" sz="2400" i="1" dirty="0"/>
              <a:t> </a:t>
            </a:r>
            <a:r>
              <a:rPr lang="ru-RU" sz="2400" dirty="0"/>
              <a:t>(</a:t>
            </a:r>
            <a:r>
              <a:rPr lang="ru-RU" sz="2400" i="1" dirty="0"/>
              <a:t>греч. «</a:t>
            </a:r>
            <a:r>
              <a:rPr lang="ru-RU" sz="2400" i="1" dirty="0" err="1"/>
              <a:t>литос</a:t>
            </a:r>
            <a:r>
              <a:rPr lang="ru-RU" sz="2400" i="1" dirty="0"/>
              <a:t>» – камень</a:t>
            </a:r>
            <a:r>
              <a:rPr lang="ru-RU" sz="2400" dirty="0"/>
              <a:t>) </a:t>
            </a:r>
            <a:r>
              <a:rPr lang="ru-RU" altLang="ru-RU" sz="2400" dirty="0"/>
              <a:t>— внешняя твердая оболочка Земли.</a:t>
            </a:r>
          </a:p>
          <a:p>
            <a:pPr eaLnBrk="1" hangingPunct="1"/>
            <a:r>
              <a:rPr lang="ru-RU" sz="2200" dirty="0"/>
              <a:t>Литосфера включает земную </a:t>
            </a:r>
            <a:r>
              <a:rPr lang="ru-RU" sz="2200" dirty="0" err="1"/>
              <a:t>кору</a:t>
            </a:r>
            <a:r>
              <a:rPr lang="ru-RU" sz="2200" dirty="0"/>
              <a:t>. Земная </a:t>
            </a:r>
            <a:r>
              <a:rPr lang="ru-RU" sz="2200" dirty="0" err="1"/>
              <a:t>кора</a:t>
            </a:r>
            <a:r>
              <a:rPr lang="ru-RU" sz="2200" dirty="0"/>
              <a:t> сложена горными породами. Доля различных горных пород в земной </a:t>
            </a:r>
            <a:r>
              <a:rPr lang="ru-RU" sz="2200" dirty="0" err="1"/>
              <a:t>коре</a:t>
            </a:r>
            <a:r>
              <a:rPr lang="ru-RU" sz="2200" dirty="0"/>
              <a:t> неодинакова – более 70 % приходится на базальты, граниты и другие магматические породы, около 17 % – на породы, преобразованные давлением и высокой температурой, и лишь чуть больше 12 % – на осадочные. Земная </a:t>
            </a:r>
            <a:r>
              <a:rPr lang="ru-RU" sz="2200" dirty="0" err="1"/>
              <a:t>кора</a:t>
            </a:r>
            <a:r>
              <a:rPr lang="ru-RU" sz="2200" dirty="0"/>
              <a:t> – важнейший ресурс для человечества. Она содержит горючие полезные ископаемые (уголь, нефть, горючие сланцы), рудные (железо, алюминий, медь, олово и др.) и нерудные (фосфориты, апатиты и др.) полезные ископаемые, естественные строительные материалы (известняки, пески, гравий и др.).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245EC5-D7BE-43BC-B582-0794B40AA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r>
              <a:rPr lang="ru-RU" altLang="ru-RU" sz="2200" dirty="0"/>
              <a:t>Поверхностный слой литосферы, в котором осуществляется взаимодействие живой материи с минеральной (неорганической), представляет собой почву. Остатки организмов после разложения переходят в гумус (плодородную часть почвы). Составными частями почвы служат минералы, органические вещества, живые организмы, вода, газы.</a:t>
            </a:r>
          </a:p>
          <a:p>
            <a:r>
              <a:rPr lang="ru-RU" altLang="ru-RU" sz="2200" dirty="0"/>
              <a:t>Преобладающие элементы химического состава литосферы: О, </a:t>
            </a:r>
            <a:r>
              <a:rPr lang="ru-RU" altLang="ru-RU" sz="2200" dirty="0" err="1"/>
              <a:t>Si</a:t>
            </a:r>
            <a:r>
              <a:rPr lang="ru-RU" altLang="ru-RU" sz="2200" dirty="0"/>
              <a:t>, A</a:t>
            </a:r>
            <a:r>
              <a:rPr lang="en-US" altLang="ru-RU" sz="2200" dirty="0"/>
              <a:t>l</a:t>
            </a:r>
            <a:r>
              <a:rPr lang="ru-RU" altLang="ru-RU" sz="2200" dirty="0"/>
              <a:t>, </a:t>
            </a:r>
            <a:r>
              <a:rPr lang="ru-RU" altLang="ru-RU" sz="2200" dirty="0" err="1"/>
              <a:t>Fe</a:t>
            </a:r>
            <a:r>
              <a:rPr lang="ru-RU" altLang="ru-RU" sz="2200" dirty="0"/>
              <a:t>, </a:t>
            </a:r>
            <a:r>
              <a:rPr lang="ru-RU" altLang="ru-RU" sz="2200" dirty="0" err="1"/>
              <a:t>Ca</a:t>
            </a:r>
            <a:r>
              <a:rPr lang="ru-RU" altLang="ru-RU" sz="2200" dirty="0"/>
              <a:t>, </a:t>
            </a:r>
            <a:r>
              <a:rPr lang="ru-RU" altLang="ru-RU" sz="2200" dirty="0" err="1"/>
              <a:t>Mg</a:t>
            </a:r>
            <a:r>
              <a:rPr lang="ru-RU" altLang="ru-RU" sz="2200" dirty="0"/>
              <a:t>, </a:t>
            </a:r>
            <a:r>
              <a:rPr lang="ru-RU" altLang="ru-RU" sz="2200" dirty="0" err="1"/>
              <a:t>Na</a:t>
            </a:r>
            <a:r>
              <a:rPr lang="ru-RU" altLang="ru-RU" sz="2200" dirty="0"/>
              <a:t>, К. Ведущую роль выполняет кислород, на долю которого приходится половина массы земной </a:t>
            </a:r>
            <a:r>
              <a:rPr lang="ru-RU" altLang="ru-RU" sz="2200" dirty="0" err="1"/>
              <a:t>коры</a:t>
            </a:r>
            <a:r>
              <a:rPr lang="ru-RU" altLang="ru-RU" sz="2200" dirty="0"/>
              <a:t> и 92 % ее объема, однако кислород прочно связан с другими элементами в главных породообразующих минералах. Таким образом, в количественном отношении земная </a:t>
            </a:r>
            <a:r>
              <a:rPr lang="ru-RU" altLang="ru-RU" sz="2200" dirty="0" err="1"/>
              <a:t>кора</a:t>
            </a:r>
            <a:r>
              <a:rPr lang="ru-RU" altLang="ru-RU" sz="2200" dirty="0"/>
              <a:t> — это «царство» кислорода, химически связанного в ходе геологического развития земной </a:t>
            </a:r>
            <a:r>
              <a:rPr lang="ru-RU" altLang="ru-RU" sz="2200" dirty="0" err="1"/>
              <a:t>коры</a:t>
            </a:r>
            <a:r>
              <a:rPr lang="ru-RU" altLang="ru-RU" sz="2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314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635C37-7F16-4A26-99E2-BC28E835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6632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/>
              <a:t>Живые организмы (живое вещество). </a:t>
            </a:r>
          </a:p>
          <a:p>
            <a:r>
              <a:rPr lang="ru-RU" sz="2200" dirty="0"/>
              <a:t>В настоящее время описано около 300 тыс. видов растений и более 1,5 млн. видов животных. Расчеты показывают, что растения составляют около 21 % всех учтенных видов. Однако на их долю приходится более 99 % биомассы, тогда как вклад животных в биомассу планеты (79 % видов) составляет менее 1 %. Среди животных 96 % видов приходится на долю беспозвоночных и только 4 % на долю позвоночных, среди которых млекопитающие составляют примерно 10 %. </a:t>
            </a:r>
          </a:p>
          <a:p>
            <a:r>
              <a:rPr lang="ru-RU" sz="2200" dirty="0"/>
              <a:t>Живое вещество является наиболее активным компонентом биосферы. Оно производит гигантскую геохимическую работу, способствуя преобразованию других оболочек Земли в геологическом масштабе времени. </a:t>
            </a:r>
          </a:p>
          <a:p>
            <a:r>
              <a:rPr lang="ru-RU" sz="2200" dirty="0"/>
              <a:t>Биосфера представляет собой многоуровневую систему, включающую подсистемы различной степени сложности. Границы биосферы определяются областью распространения организмов в атмосфере, гидросфере и литосфере.</a:t>
            </a:r>
          </a:p>
        </p:txBody>
      </p:sp>
    </p:spTree>
    <p:extLst>
      <p:ext uri="{BB962C8B-B14F-4D97-AF65-F5344CB8AC3E}">
        <p14:creationId xmlns:p14="http://schemas.microsoft.com/office/powerpoint/2010/main" val="2512301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4BBD77-53EE-40FD-A4D9-9A8F68A9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721499"/>
          </a:xfrm>
        </p:spPr>
        <p:txBody>
          <a:bodyPr/>
          <a:lstStyle/>
          <a:p>
            <a:r>
              <a:rPr lang="ru-RU" sz="2200" dirty="0"/>
              <a:t>Верхняя граница биосферы проходит примерно на высоте 20 км. Таким образом, живые организмы расселены в тропосфере и в нижних слоях стратосферы. Лимитирующим фактором расселения в этой среде является нарастающая с высотой интенсивность ультрафиолетовой радиации. Практически все живое, проникающее выше озонового слоя атмосферы, погибает. </a:t>
            </a:r>
          </a:p>
          <a:p>
            <a:r>
              <a:rPr lang="ru-RU" sz="2200" dirty="0"/>
              <a:t>В гидросферу биосфера проникает на всю глубину Мирового океана, что подтверждает обнаружение живых организмов и органических отложений до глубины 10-11 км. </a:t>
            </a:r>
          </a:p>
          <a:p>
            <a:r>
              <a:rPr lang="ru-RU" sz="2200" dirty="0"/>
              <a:t>В литосфере область распространения жизни во многом определяет уровень проникновения воды в жидком состоянии – живые организмы обнаружены до глубины примерно 7,5 км. На глубине 3-3,5 км температура достигает 100С.</a:t>
            </a:r>
          </a:p>
        </p:txBody>
      </p:sp>
    </p:spTree>
    <p:extLst>
      <p:ext uri="{BB962C8B-B14F-4D97-AF65-F5344CB8AC3E}">
        <p14:creationId xmlns:p14="http://schemas.microsoft.com/office/powerpoint/2010/main" val="3027084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6F5BC30-597E-4333-9D38-3F9E4CFE5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11981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2400" dirty="0"/>
              <a:t>Биосфера как глобальная экосистема состоит из абиотической и биотической частей</a:t>
            </a:r>
            <a:endParaRPr lang="ru-RU" sz="2800" dirty="0"/>
          </a:p>
          <a:p>
            <a:pPr marL="0" indent="0" eaLnBrk="1" hangingPunct="1">
              <a:buFontTx/>
              <a:buNone/>
              <a:defRPr/>
            </a:pPr>
            <a:r>
              <a:rPr lang="ru-RU" sz="2200" u="sng" dirty="0"/>
              <a:t>Абиотическая часть</a:t>
            </a:r>
            <a:r>
              <a:rPr lang="ru-RU" sz="2200" dirty="0"/>
              <a:t>:</a:t>
            </a:r>
          </a:p>
          <a:p>
            <a:pPr eaLnBrk="1" hangingPunct="1">
              <a:defRPr/>
            </a:pPr>
            <a:r>
              <a:rPr lang="ru-RU" sz="2200" dirty="0"/>
              <a:t>Почва и подстилающие породы до глубины обнаружения живых организмов</a:t>
            </a:r>
          </a:p>
          <a:p>
            <a:pPr eaLnBrk="1" hangingPunct="1">
              <a:defRPr/>
            </a:pPr>
            <a:r>
              <a:rPr lang="ru-RU" sz="2200" dirty="0"/>
              <a:t>Атмосферный воздух до высот, на которых возможны проявления жизни</a:t>
            </a:r>
          </a:p>
          <a:p>
            <a:pPr eaLnBrk="1" hangingPunct="1">
              <a:defRPr/>
            </a:pPr>
            <a:r>
              <a:rPr lang="ru-RU" sz="2200" dirty="0"/>
              <a:t>Водная среда – океаны, моря, реки, озера и т.д.</a:t>
            </a:r>
          </a:p>
          <a:p>
            <a:pPr eaLnBrk="1" hangingPunct="1">
              <a:defRPr/>
            </a:pPr>
            <a:endParaRPr lang="ru-RU" sz="2200" dirty="0"/>
          </a:p>
          <a:p>
            <a:pPr marL="0" indent="0" eaLnBrk="1" hangingPunct="1">
              <a:buFontTx/>
              <a:buNone/>
              <a:defRPr/>
            </a:pPr>
            <a:r>
              <a:rPr lang="ru-RU" sz="2200" u="sng" dirty="0"/>
              <a:t>Биотическая часть</a:t>
            </a:r>
            <a:r>
              <a:rPr lang="ru-RU" sz="2200" dirty="0"/>
              <a:t> состоит из живых организмов всех элементов биосферы, осуществляющих важнейшую функцию биосферы – биогенный ток атомов за счет дыхания, питания и размножения, обеспечивая обмен веществом между всеми частями биосферы.</a:t>
            </a:r>
          </a:p>
          <a:p>
            <a:pPr eaLnBrk="1" hangingPunct="1">
              <a:defRPr/>
            </a:pPr>
            <a:endParaRPr lang="ru-RU" sz="2000" dirty="0"/>
          </a:p>
          <a:p>
            <a:pPr eaLnBrk="1" hangingPunct="1">
              <a:defRPr/>
            </a:pPr>
            <a:endParaRPr lang="ru-RU" sz="2000" dirty="0"/>
          </a:p>
          <a:p>
            <a:pPr eaLnBrk="1" hangingPunct="1"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10B45F5C-3904-49E6-9C8D-4A3FEB20E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436563"/>
          </a:xfrm>
        </p:spPr>
        <p:txBody>
          <a:bodyPr/>
          <a:lstStyle/>
          <a:p>
            <a:pPr eaLnBrk="1" hangingPunct="1"/>
            <a:r>
              <a:rPr lang="ru-RU" altLang="ru-RU" sz="2800" b="1"/>
              <a:t>Устойчивость биосферы</a:t>
            </a:r>
          </a:p>
        </p:txBody>
      </p:sp>
      <p:sp>
        <p:nvSpPr>
          <p:cNvPr id="18435" name="Объект 2">
            <a:extLst>
              <a:ext uri="{FF2B5EF4-FFF2-40B4-BE49-F238E27FC236}">
                <a16:creationId xmlns:a16="http://schemas.microsoft.com/office/drawing/2014/main" id="{60A5064F-2359-4FA3-B248-654CF783C9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ru-RU" altLang="ru-RU" sz="2000"/>
              <a:t>Биосфера использует внешние источники энергии – солнечную и энергию разогрева земных недр, не вызывая загрязнения окружающей среды, т.к. существует баланс между постоянным использованием энергии и ее рассеиванием в виде тепла (энергетический баланс)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altLang="ru-RU" sz="2000"/>
              <a:t>Биосфера использует вещества в основном в форме круговоротов (круговорот воды, кислорода, азота, углерода). Биохимические циклы элементов отработаны эволюционно и не приводят к накоплению вредных отходов.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altLang="ru-RU" sz="2000"/>
              <a:t>В биосфере существует огромное многообразие видов и биологических сообществ. Видовое разнообразие – это фактор повышения устойчивости экосистем к воздействию внешних факторов.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altLang="ru-RU" sz="2000"/>
              <a:t>Практически все закономерности, характерные для живого вещества, имеют адаптивное значение. Каждый вид адаптирован к строго определенной для него совокупности условий существования – экологической нише.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altLang="ru-RU" sz="2000"/>
              <a:t>Саморегуляция (поддержание численности популяций) зависит от совокупности абиотических и биотических факторов. Численность естественных популяций ограничена истощением пищевых ресурсов и условий размножения. </a:t>
            </a:r>
          </a:p>
          <a:p>
            <a:pPr marL="457200" indent="-457200" eaLnBrk="1" hangingPunct="1">
              <a:buFontTx/>
              <a:buAutoNum type="arabicPeriod"/>
            </a:pPr>
            <a:endParaRPr lang="ru-RU" altLang="ru-RU" sz="2000"/>
          </a:p>
          <a:p>
            <a:pPr marL="457200" indent="-457200" eaLnBrk="1" hangingPunct="1">
              <a:buFontTx/>
              <a:buAutoNum type="arabicPeriod"/>
            </a:pPr>
            <a:endParaRPr lang="ru-RU" altLang="ru-RU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B694B2F6-642A-46B3-BDA9-BC70ED429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893175" cy="1143000"/>
          </a:xfrm>
        </p:spPr>
        <p:txBody>
          <a:bodyPr/>
          <a:lstStyle/>
          <a:p>
            <a:pPr eaLnBrk="1" hangingPunct="1"/>
            <a:r>
              <a:rPr lang="ru-RU" altLang="ru-RU" sz="2800" b="1"/>
              <a:t>ПЕРЕЧЕНЬ ОСНОВНЫХ ЗАКОНОДАТЕЛЬНЫХ АКТОВ, РЕГУЛИРУЮЩИХ ОТНОШЕНИЯ НЕДРОПОЛЬЗОВАНИЯ В РФ</a:t>
            </a:r>
            <a:endParaRPr lang="ru-RU" altLang="ru-RU" sz="2800"/>
          </a:p>
        </p:txBody>
      </p:sp>
      <p:sp>
        <p:nvSpPr>
          <p:cNvPr id="19459" name="Объект 2">
            <a:extLst>
              <a:ext uri="{FF2B5EF4-FFF2-40B4-BE49-F238E27FC236}">
                <a16:creationId xmlns:a16="http://schemas.microsoft.com/office/drawing/2014/main" id="{1AE186B5-464F-493A-93F0-BF640BA2F8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497888" cy="5141913"/>
          </a:xfrm>
        </p:spPr>
        <p:txBody>
          <a:bodyPr/>
          <a:lstStyle/>
          <a:p>
            <a:pPr algn="just" eaLnBrk="1" hangingPunct="1"/>
            <a:r>
              <a:rPr lang="ru-RU" altLang="ru-RU" sz="2000"/>
              <a:t>1. Конституция Российской Федерации. Официальное издание. – М.: Юридическая литература администрации Президента РФ, 2020.</a:t>
            </a:r>
          </a:p>
          <a:p>
            <a:pPr algn="just" eaLnBrk="1" hangingPunct="1"/>
            <a:r>
              <a:rPr lang="ru-RU" altLang="ru-RU" sz="2000"/>
              <a:t>2. Закон РФ "О недрах" от 21.02.1992 N 2395-1</a:t>
            </a:r>
          </a:p>
          <a:p>
            <a:r>
              <a:rPr lang="ru-RU" altLang="ru-RU" sz="2000"/>
              <a:t>3. Гражданский кодекс Российской Федерации (с изменениями и дополнениями) часть первая от 30 ноября 1994 г. N 51-ФЗ,</a:t>
            </a:r>
          </a:p>
          <a:p>
            <a:pPr algn="just" eaLnBrk="1" hangingPunct="1"/>
            <a:r>
              <a:rPr lang="ru-RU" altLang="ru-RU" sz="2000"/>
              <a:t>4. Гражданский кодекс Российской Федерации (с изменениями и дополнениями) часть вторая от 26 января 1996 г. N 14-ФЗ</a:t>
            </a:r>
          </a:p>
          <a:p>
            <a:pPr algn="just" eaLnBrk="1" hangingPunct="1"/>
            <a:r>
              <a:rPr lang="ru-RU" altLang="ru-RU" sz="2000"/>
              <a:t>5. Федеральный закон "О государственном регулировании в области добычи и использования угля, об особенностях социальной защиты работников организаций угольной промышленности" от 20.06.1996 N 81-ФЗ (последняя редакция)</a:t>
            </a:r>
          </a:p>
          <a:p>
            <a:r>
              <a:rPr lang="ru-RU" altLang="ru-RU" sz="2000"/>
              <a:t>6. Федеральный закон "О континентальном шельфе Российской Федерации" от 30.11.1995 N 187-ФЗ (последняя редакция)</a:t>
            </a:r>
          </a:p>
          <a:p>
            <a:pPr algn="just" eaLnBrk="1" hangingPunct="1"/>
            <a:br>
              <a:rPr lang="ru-RU" altLang="ru-RU" sz="2000"/>
            </a:br>
            <a:endParaRPr lang="ru-RU" altLang="ru-RU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>
            <a:extLst>
              <a:ext uri="{FF2B5EF4-FFF2-40B4-BE49-F238E27FC236}">
                <a16:creationId xmlns:a16="http://schemas.microsoft.com/office/drawing/2014/main" id="{CF1C963B-D12D-4A23-BAD0-18179127EA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692150"/>
            <a:ext cx="8642350" cy="3673475"/>
          </a:xfrm>
        </p:spPr>
        <p:txBody>
          <a:bodyPr/>
          <a:lstStyle/>
          <a:p>
            <a:r>
              <a:rPr lang="ru-RU" altLang="ru-RU" sz="2000"/>
              <a:t> 7. Федеральный закон «О внесении изменений и дополнений в Федеральный Закон «О соглашениях о разделе продукции» – государственный законодательный акт, принятый Государственной Думой РФ 9 декабря 1998 г. и подписанный Президентом РФ 7 января 1999г., № 19-ФЗ.</a:t>
            </a:r>
          </a:p>
          <a:p>
            <a:pPr algn="just" eaLnBrk="1" hangingPunct="1"/>
            <a:r>
              <a:rPr lang="ru-RU" altLang="ru-RU" sz="2000"/>
              <a:t>8. Федеральный закон "О ставках отчислений на воспроизводство минерально - сырьевой базы" от 30.12.1995 N 224-ФЗ (последняя редакция).</a:t>
            </a:r>
          </a:p>
          <a:p>
            <a:pPr algn="just" eaLnBrk="1" hangingPunct="1"/>
            <a:r>
              <a:rPr lang="ru-RU" altLang="ru-RU" sz="2000"/>
              <a:t>9. </a:t>
            </a:r>
            <a:r>
              <a:rPr lang="ru-RU" altLang="ru-RU" sz="2000">
                <a:hlinkClick r:id="rId2"/>
              </a:rPr>
              <a:t>Постановление ВС РФ от 15.07.1992 N 3314-1 «О </a:t>
            </a:r>
            <a:r>
              <a:rPr lang="ru-RU" altLang="ru-RU" sz="2000" b="1">
                <a:hlinkClick r:id="rId2"/>
              </a:rPr>
              <a:t>порядке</a:t>
            </a:r>
            <a:r>
              <a:rPr lang="ru-RU" altLang="ru-RU" sz="2000">
                <a:hlinkClick r:id="rId2"/>
              </a:rPr>
              <a:t> введения в  действие Положения о порядке лицензирования пользования недрами»</a:t>
            </a:r>
            <a:endParaRPr lang="ru-RU" altLang="ru-RU" sz="2000"/>
          </a:p>
          <a:p>
            <a:pPr algn="just" eaLnBrk="1" hangingPunct="1"/>
            <a:endParaRPr lang="ru-RU" altLang="ru-RU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94BE4-D5D0-4403-BF91-FEFE24DA2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57199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Природные ресурсы, их классификация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F951E2-E982-4467-9E54-870318B1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141" y="1556792"/>
            <a:ext cx="8435280" cy="3351439"/>
          </a:xfrm>
        </p:spPr>
        <p:txBody>
          <a:bodyPr/>
          <a:lstStyle/>
          <a:p>
            <a:r>
              <a:rPr lang="ru-RU" sz="2400" b="1" i="1" dirty="0">
                <a:solidFill>
                  <a:srgbClr val="C00000"/>
                </a:solidFill>
              </a:rPr>
              <a:t>Природные ресурсы </a:t>
            </a:r>
            <a:r>
              <a:rPr lang="ru-RU" sz="2400" dirty="0"/>
              <a:t>– это естественные ресурсы, необходимые для существования человеческого общества и используемые в хозяйстве. Это все элементы природы, которые человек использует или может использовать в своей деятельности. </a:t>
            </a: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309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E9F85A-DE0C-4D6A-B53E-0EE53FD35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5832648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Существуют разные подходы к классификации природных ресурсов. </a:t>
            </a:r>
          </a:p>
          <a:p>
            <a:pPr marL="0" indent="0">
              <a:buNone/>
            </a:pPr>
            <a:r>
              <a:rPr lang="ru-RU" sz="2000" i="1" u="sng" dirty="0"/>
              <a:t>По происхождению</a:t>
            </a:r>
            <a:r>
              <a:rPr lang="ru-RU" sz="2000" dirty="0"/>
              <a:t>: </a:t>
            </a:r>
          </a:p>
          <a:p>
            <a:r>
              <a:rPr lang="ru-RU" sz="2000" dirty="0"/>
              <a:t>Ресурсы природных компонентов (минеральные, климатические, водные, растительные, почвенные, земельные, животного мира) </a:t>
            </a:r>
          </a:p>
          <a:p>
            <a:r>
              <a:rPr lang="ru-RU" sz="2000" dirty="0"/>
              <a:t>Ресурсы природно-территориальных комплексов (горнопромышленные, водохозяйственные, селитебные, лесохозяйственные)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u="sng" dirty="0"/>
              <a:t>По видам хозяйственного использования:</a:t>
            </a:r>
            <a:r>
              <a:rPr lang="ru-RU" sz="2000" dirty="0"/>
              <a:t> </a:t>
            </a:r>
          </a:p>
          <a:p>
            <a:r>
              <a:rPr lang="ru-RU" sz="2000" dirty="0"/>
              <a:t>Ресурсы промышленного производства </a:t>
            </a:r>
          </a:p>
          <a:p>
            <a:r>
              <a:rPr lang="ru-RU" sz="2000" dirty="0"/>
              <a:t>Энергетические ресурсы (горючие полезные ископаемые, </a:t>
            </a:r>
            <a:r>
              <a:rPr lang="ru-RU" sz="2000" dirty="0" err="1"/>
              <a:t>гидроэнергоресурсы</a:t>
            </a:r>
            <a:r>
              <a:rPr lang="ru-RU" sz="2000" dirty="0"/>
              <a:t>, биотопливо, ядерное сырье) </a:t>
            </a:r>
          </a:p>
          <a:p>
            <a:r>
              <a:rPr lang="ru-RU" sz="2000" dirty="0"/>
              <a:t>Неэнергетические ресурсы (минеральные, водные, земельные, лесные, рыбные ресурсы) </a:t>
            </a:r>
          </a:p>
          <a:p>
            <a:r>
              <a:rPr lang="ru-RU" sz="2000" dirty="0"/>
              <a:t>Ресурсы сельскохозяйственного производства (агроклиматические, земельно-почвенные, растительные ресурсы — кормовая база, воды орошения, водопоя и содержания)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64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611560" y="5180375"/>
            <a:ext cx="7610609" cy="5761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1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438464" y="116632"/>
            <a:ext cx="438620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критерию </a:t>
            </a:r>
            <a:r>
              <a:rPr lang="ru-RU" sz="2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исчерпаемости</a:t>
            </a:r>
            <a:endParaRPr lang="ru-RU" sz="27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04BBFC7-75EF-4F6B-A8E9-6FFD35F88420}"/>
              </a:ext>
            </a:extLst>
          </p:cNvPr>
          <p:cNvSpPr/>
          <p:nvPr/>
        </p:nvSpPr>
        <p:spPr>
          <a:xfrm>
            <a:off x="323528" y="4622848"/>
            <a:ext cx="85838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i="1" dirty="0" err="1"/>
              <a:t>Возобновляемость</a:t>
            </a:r>
            <a:r>
              <a:rPr lang="ru-RU" dirty="0"/>
              <a:t> – понятие относительное, так как есть определенные границы исчерпания, за которыми данный вид ресурса лишается способности и возможности самовосстановления и превращается в </a:t>
            </a:r>
            <a:r>
              <a:rPr lang="ru-RU" dirty="0" err="1"/>
              <a:t>невозобновляемый</a:t>
            </a:r>
            <a:r>
              <a:rPr lang="ru-RU" dirty="0"/>
              <a:t>. </a:t>
            </a:r>
          </a:p>
          <a:p>
            <a:r>
              <a:rPr lang="ru-RU" dirty="0"/>
              <a:t> - Не полностью возобновляемые – скорость восстановления ниже уровня хозяйственного потребления (</a:t>
            </a:r>
            <a:r>
              <a:rPr lang="ru-RU" dirty="0" err="1"/>
              <a:t>пахотно</a:t>
            </a:r>
            <a:r>
              <a:rPr lang="ru-RU" dirty="0"/>
              <a:t> пригодные почвы, </a:t>
            </a:r>
            <a:r>
              <a:rPr lang="ru-RU" dirty="0" err="1"/>
              <a:t>спеловозрастные</a:t>
            </a:r>
            <a:r>
              <a:rPr lang="ru-RU" dirty="0"/>
              <a:t> леса, региональные водные ресурсы);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DDB85BC-99B3-4FB0-839E-CC08364FB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160" y="731837"/>
            <a:ext cx="9210160" cy="367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8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62ED70-6029-4DF9-BE7B-9D95EB84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sz="2000" i="1" u="sng" dirty="0"/>
              <a:t>По степени заменимости: </a:t>
            </a:r>
          </a:p>
          <a:p>
            <a:r>
              <a:rPr lang="ru-RU" sz="2000" dirty="0"/>
              <a:t>Незаменимые (вода, воздух, солнечная радиация, климатические условия); </a:t>
            </a:r>
          </a:p>
          <a:p>
            <a:r>
              <a:rPr lang="ru-RU" sz="2000" dirty="0"/>
              <a:t>Заменимые (виды сырья, топлива).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u="sng" dirty="0"/>
              <a:t>По критерию использования: </a:t>
            </a:r>
          </a:p>
          <a:p>
            <a:endParaRPr lang="ru-RU" sz="20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8A8E887-10CE-4EC5-B70C-01004E9DDE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280174"/>
              </p:ext>
            </p:extLst>
          </p:nvPr>
        </p:nvGraphicFramePr>
        <p:xfrm>
          <a:off x="251520" y="2780928"/>
          <a:ext cx="8808196" cy="2714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окумент" r:id="rId3" imgW="6105053" imgH="1784482" progId="Word.Document.12">
                  <p:embed/>
                </p:oleObj>
              </mc:Choice>
              <mc:Fallback>
                <p:oleObj name="Документ" r:id="rId3" imgW="6105053" imgH="1784482" progId="Word.Document.12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780928"/>
                        <a:ext cx="8808196" cy="2714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18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3">
            <a:extLst>
              <a:ext uri="{FF2B5EF4-FFF2-40B4-BE49-F238E27FC236}">
                <a16:creationId xmlns:a16="http://schemas.microsoft.com/office/drawing/2014/main" id="{11839B90-DAE3-4E39-992B-7DBD4DC735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48" y="87123"/>
            <a:ext cx="8569325" cy="677581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solidFill>
                  <a:srgbClr val="C00000"/>
                </a:solidFill>
              </a:rPr>
              <a:t>Природная экологическая система – биосфера </a:t>
            </a:r>
          </a:p>
        </p:txBody>
      </p:sp>
      <p:sp>
        <p:nvSpPr>
          <p:cNvPr id="13315" name="Объект 2">
            <a:extLst>
              <a:ext uri="{FF2B5EF4-FFF2-40B4-BE49-F238E27FC236}">
                <a16:creationId xmlns:a16="http://schemas.microsoft.com/office/drawing/2014/main" id="{F74A4F3F-B00B-4FA0-ACA7-FF178926F0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7" y="764704"/>
            <a:ext cx="8533603" cy="5760640"/>
          </a:xfrm>
        </p:spPr>
        <p:txBody>
          <a:bodyPr/>
          <a:lstStyle/>
          <a:p>
            <a:pPr algn="just" eaLnBrk="1" hangingPunct="1"/>
            <a:r>
              <a:rPr lang="ru-RU" altLang="ru-RU" sz="2200" b="1" i="1" dirty="0">
                <a:solidFill>
                  <a:srgbClr val="C00000"/>
                </a:solidFill>
              </a:rPr>
              <a:t>Биосфера</a:t>
            </a:r>
            <a:r>
              <a:rPr lang="ru-RU" altLang="ru-RU" sz="2200" i="1" dirty="0">
                <a:solidFill>
                  <a:srgbClr val="C00000"/>
                </a:solidFill>
              </a:rPr>
              <a:t> </a:t>
            </a:r>
            <a:r>
              <a:rPr lang="ru-RU" altLang="ru-RU" sz="2200" dirty="0"/>
              <a:t>(в современном понимании) — своеобразная оболочка Земли, содержащая всю совокупность живых организмов и ту часть вещества планеты, которая находится в непрерывном обмене с этими организмами. Г</a:t>
            </a:r>
            <a:r>
              <a:rPr lang="ru-RU" sz="2200" dirty="0"/>
              <a:t>лобальная экосистема Земли, высший уровень взаимодействия живого и неживого, совокупность экосистем.</a:t>
            </a:r>
            <a:endParaRPr lang="ru-RU" altLang="ru-RU" sz="2200" dirty="0"/>
          </a:p>
          <a:p>
            <a:pPr algn="just" eaLnBrk="1" hangingPunct="1"/>
            <a:r>
              <a:rPr lang="ru-RU" altLang="ru-RU" sz="2200" dirty="0"/>
              <a:t>Биосфера является природной системой, а ее существование в первую очередь выражается в круговороте энергии и веществ при участии живых организмов.</a:t>
            </a:r>
          </a:p>
          <a:p>
            <a:pPr algn="just" eaLnBrk="1" hangingPunct="1"/>
            <a:r>
              <a:rPr lang="ru-RU" sz="2200" dirty="0"/>
              <a:t>Термин «биосфера» был введён в биологии Ж.Б. Ламарком в начале XIX века, а в геологии предложен австрийским ученым Э. Зюссом в 1875 г. Целостное учение о биосфере создал </a:t>
            </a:r>
            <a:r>
              <a:rPr lang="ru-RU" sz="2200" dirty="0" err="1"/>
              <a:t>биогеохимик</a:t>
            </a:r>
            <a:r>
              <a:rPr lang="ru-RU" sz="2200" dirty="0"/>
              <a:t> и философ В.И. Вернадский. Он впервые отвёл живым организмам роль главнейшей преобразующей силы планеты Земля, учитывая их деятельность не только в настоящее время, но и в прошлом. </a:t>
            </a:r>
            <a:endParaRPr lang="ru-RU" altLang="ru-R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CDE4776-9A42-4F9B-9899-0CC4486FF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8352928" cy="6192688"/>
          </a:xfrm>
        </p:spPr>
        <p:txBody>
          <a:bodyPr/>
          <a:lstStyle/>
          <a:p>
            <a:r>
              <a:rPr lang="ru-RU" sz="2000" dirty="0"/>
              <a:t>Земля имеет неоднородное строение и состоит из концентрических оболочек (геосфер) – внутренних и внешних. В направлении от периферии к центру планеты выделяются: внешние – магнитосфера, атмосфера Земли, гидросфера, биосфера, литосфера (земная </a:t>
            </a:r>
            <a:r>
              <a:rPr lang="ru-RU" sz="2000" dirty="0" err="1"/>
              <a:t>кора</a:t>
            </a:r>
            <a:r>
              <a:rPr lang="ru-RU" sz="2000" dirty="0"/>
              <a:t>), внутренние – мантия и ядро Земли. </a:t>
            </a:r>
          </a:p>
          <a:p>
            <a:pPr algn="just" eaLnBrk="1" hangingPunct="1"/>
            <a:r>
              <a:rPr lang="ru-RU" altLang="ru-RU" sz="2000" dirty="0"/>
              <a:t>Биосфера охватывает нижнюю часть атмосферы Земли, гидросферу и верхнюю часть литосферы.</a:t>
            </a:r>
          </a:p>
          <a:p>
            <a:pPr algn="just" eaLnBrk="1" hangingPunct="1"/>
            <a:r>
              <a:rPr lang="ru-RU" sz="2000" dirty="0"/>
              <a:t>Возраст Земли как планеты составляет 4,55 млрд. лет. Самые древние горные породы имеют возраст 3,8 млрд. лет. В интервале от 4,55 до 3,8 млрд. лет происходило расслоение земного вещества на геосферы, одновременно шло образование первичной атмосферы и первичной гидросферы. Прямые свидетельства существования магнитного поля Земли имеют возраст 2,6 млрд. лет. Геологическая эволюция отражена в эволюции биосферы, которая в свою очередь связана с изменением состава первичной атмосферы.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341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32F1D9-384C-4749-B3C2-213BEF3A3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88640"/>
            <a:ext cx="8785225" cy="633670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400" b="1" i="1" dirty="0"/>
              <a:t>Атмосфера</a:t>
            </a:r>
            <a:r>
              <a:rPr lang="ru-RU" sz="2400" i="1" dirty="0"/>
              <a:t> </a:t>
            </a:r>
            <a:r>
              <a:rPr lang="ru-RU" sz="2400" dirty="0"/>
              <a:t>(</a:t>
            </a:r>
            <a:r>
              <a:rPr lang="ru-RU" sz="2400" i="1" dirty="0"/>
              <a:t>греч. «</a:t>
            </a:r>
            <a:r>
              <a:rPr lang="ru-RU" sz="2400" i="1" dirty="0" err="1"/>
              <a:t>атмос</a:t>
            </a:r>
            <a:r>
              <a:rPr lang="ru-RU" sz="2400" i="1" dirty="0"/>
              <a:t>» – пар</a:t>
            </a:r>
            <a:r>
              <a:rPr lang="ru-RU" sz="2400" dirty="0"/>
              <a:t>) — газовая оболочка Земли, состоящая из смеси различных газов, водяных паров и пыли, которая граничит с космическим пространством; через нее осуществляется обмен вещества и энергии с космосом. </a:t>
            </a:r>
          </a:p>
          <a:p>
            <a:pPr marL="0" indent="0" eaLnBrk="1" hangingPunct="1">
              <a:buNone/>
              <a:defRPr/>
            </a:pPr>
            <a:r>
              <a:rPr lang="ru-RU" sz="2000" dirty="0"/>
              <a:t>Преобладающие элементы химического состава атмосферы, % по объему: азот </a:t>
            </a:r>
            <a:r>
              <a:rPr lang="en-US" sz="2000" dirty="0"/>
              <a:t>N</a:t>
            </a:r>
            <a:r>
              <a:rPr lang="en-US" sz="2000" baseline="-25000" dirty="0"/>
              <a:t>2</a:t>
            </a:r>
            <a:r>
              <a:rPr lang="ru-RU" sz="2000" dirty="0"/>
              <a:t> — 78, кислород </a:t>
            </a:r>
            <a:r>
              <a:rPr lang="en-US" sz="2000" dirty="0"/>
              <a:t>O</a:t>
            </a:r>
            <a:r>
              <a:rPr lang="en-US" sz="2000" baseline="-25000" dirty="0"/>
              <a:t>2</a:t>
            </a:r>
            <a:r>
              <a:rPr lang="ru-RU" sz="2000" dirty="0"/>
              <a:t> — 21, аргон </a:t>
            </a:r>
            <a:r>
              <a:rPr lang="ru-RU" sz="2000" dirty="0" err="1"/>
              <a:t>Ar</a:t>
            </a:r>
            <a:r>
              <a:rPr lang="ru-RU" sz="2000" dirty="0"/>
              <a:t> — 0,9, углекислый газ </a:t>
            </a:r>
            <a:r>
              <a:rPr lang="en-US" sz="2000" dirty="0"/>
              <a:t>CO</a:t>
            </a:r>
            <a:r>
              <a:rPr lang="en-US" sz="2000" baseline="-25000" dirty="0"/>
              <a:t>2</a:t>
            </a:r>
            <a:r>
              <a:rPr lang="ru-RU" sz="2000" dirty="0"/>
              <a:t> — 0,03. </a:t>
            </a:r>
          </a:p>
          <a:p>
            <a:pPr marL="0" indent="0" eaLnBrk="1" hangingPunct="1">
              <a:buNone/>
              <a:defRPr/>
            </a:pPr>
            <a:r>
              <a:rPr lang="ru-RU" sz="2000" dirty="0"/>
              <a:t>На высоте от 10 до 50 км, с максимумом концентрации на высоте 20-25 км, расположен слой озона, защищающий Землю от чрезмерного ультрафиолетового облучения, гибельного для организмов. </a:t>
            </a:r>
          </a:p>
          <a:p>
            <a:pPr eaLnBrk="1" hangingPunct="1">
              <a:defRPr/>
            </a:pPr>
            <a:r>
              <a:rPr lang="ru-RU" sz="2000" dirty="0"/>
              <a:t>В формировании природной среды Земли велика роль тропосферы (нижний слой атмосферы до высоты 8-10 км в полярных, 10-12 км в умеренных и 16-18 км в тропических широтах) и меньшей степени стратосферы, области холодного разреженного сухого воздуха толщиной примерно 20 км. В тропосфере происходят глобальные вертикальные и горизонтальные перемещения воздушных масс, во многом определяющие круговорот воды, теплообмен, трансграничный перенос пылевых частиц и загрязняющих веществ.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B106BB-EA4C-4183-8A13-4B7F6AADB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/>
          <a:lstStyle/>
          <a:p>
            <a:r>
              <a:rPr lang="ru-RU" sz="2200" dirty="0"/>
              <a:t>Состояние атмосферы оказывает большое влияние на физические, химические и особенно биологические процессы на земной поверхности и в водной среде. Наибольшее значение для биологических процессов имеют кислород атмосферы, используемый для дыхания организмов и минерализации омертвевшего органического вещества, углекислый газ, расходуемый при фотосинтезе, а также озон, экранирующий земную поверхность от жесткого ультрафиолетового излучения. </a:t>
            </a:r>
          </a:p>
          <a:p>
            <a:r>
              <a:rPr lang="ru-RU" sz="2200" dirty="0"/>
              <a:t>Вне атмосферы существование живых организмов невозможно. Это видно на примере лишенной жизни Луны, у которой нет атмосферы. Исторически развитие атмосферы связано с геохимическими процессами, а также жизнедеятельностью организмов. </a:t>
            </a:r>
          </a:p>
        </p:txBody>
      </p:sp>
    </p:spTree>
    <p:extLst>
      <p:ext uri="{BB962C8B-B14F-4D97-AF65-F5344CB8AC3E}">
        <p14:creationId xmlns:p14="http://schemas.microsoft.com/office/powerpoint/2010/main" val="348962836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1893</Words>
  <Application>Microsoft Office PowerPoint</Application>
  <PresentationFormat>Экран (4:3)</PresentationFormat>
  <Paragraphs>82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Оформление по умолчанию</vt:lpstr>
      <vt:lpstr>Документ</vt:lpstr>
      <vt:lpstr>Лекция № 1 Природные ресурсы, их классификация. Биосфера</vt:lpstr>
      <vt:lpstr>Природные ресурсы, их классификация</vt:lpstr>
      <vt:lpstr>Презентация PowerPoint</vt:lpstr>
      <vt:lpstr>Презентация PowerPoint</vt:lpstr>
      <vt:lpstr>Презентация PowerPoint</vt:lpstr>
      <vt:lpstr>Природная экологическая система – биосфера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Устойчивость биосферы</vt:lpstr>
      <vt:lpstr>ПЕРЕЧЕНЬ ОСНОВНЫХ ЗАКОНОДАТЕЛЬНЫХ АКТОВ, РЕГУЛИРУЮЩИХ ОТНОШЕНИЯ НЕДРОПОЛЬЗОВАНИЯ В РФ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Горнопромышленная экология</dc:title>
  <dc:creator>Саргылана</dc:creator>
  <cp:lastModifiedBy>Поисеева Саргылана Иннокентьевна</cp:lastModifiedBy>
  <cp:revision>53</cp:revision>
  <dcterms:created xsi:type="dcterms:W3CDTF">2015-01-16T01:35:34Z</dcterms:created>
  <dcterms:modified xsi:type="dcterms:W3CDTF">2022-09-15T00:38:59Z</dcterms:modified>
</cp:coreProperties>
</file>