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8" r:id="rId13"/>
    <p:sldId id="272" r:id="rId14"/>
    <p:sldId id="273" r:id="rId15"/>
    <p:sldId id="278" r:id="rId16"/>
    <p:sldId id="274" r:id="rId17"/>
    <p:sldId id="265" r:id="rId18"/>
    <p:sldId id="269" r:id="rId19"/>
    <p:sldId id="275" r:id="rId20"/>
    <p:sldId id="270" r:id="rId21"/>
    <p:sldId id="271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76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82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0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27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96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73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76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60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5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88AAB-46F8-4111-8AAE-574852CA08AF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51EB2-65EA-4587-A60F-4D2BE4B96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50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Полупроводниковые элементы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Диоды и транзисторы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http://www.falstad.com/circuit/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019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Тиристор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не полностью управляемый ключ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0" y="2264989"/>
            <a:ext cx="4286250" cy="2447925"/>
          </a:xfrm>
        </p:spPr>
      </p:pic>
      <p:sp>
        <p:nvSpPr>
          <p:cNvPr id="5" name="Прямоугольник 4"/>
          <p:cNvSpPr/>
          <p:nvPr/>
        </p:nvSpPr>
        <p:spPr>
          <a:xfrm>
            <a:off x="5257800" y="196316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>Тиристор можно рассматривать как электронный выключатель (ключ). Основное применение тиристоров (с тремя электрическими выводами — анодом, катодом и управляющим электродом) — управление мощной нагрузкой с помощью слабого сигнала, подаваемого на управляющий электрод.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3074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81" y="621858"/>
            <a:ext cx="5018590" cy="4351338"/>
          </a:xfrm>
        </p:spPr>
        <p:txBody>
          <a:bodyPr/>
          <a:lstStyle/>
          <a:p>
            <a:r>
              <a:rPr lang="ru-RU" dirty="0"/>
              <a:t>Тиристор — не полностью управляющий ключ. То есть перейдя в открытое состояние, он остается в нем даже если прекращать подавать сигнал на управляющий переход, если подается ток выше некоторой величины, то есть ток удержания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186" y="170074"/>
            <a:ext cx="7464635" cy="551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89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Светодиоды (</a:t>
            </a:r>
            <a:r>
              <a:rPr lang="en-US" dirty="0" smtClean="0"/>
              <a:t>LED)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Элемент создающий оптическое излучение при пропускании через него электрического тока в прямом направлении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065" y="2810670"/>
            <a:ext cx="2311983" cy="1497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45" y="4592799"/>
            <a:ext cx="4885728" cy="22652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4" t="11049" r="2206" b="7409"/>
          <a:stretch/>
        </p:blipFill>
        <p:spPr>
          <a:xfrm>
            <a:off x="6174618" y="2838082"/>
            <a:ext cx="5654709" cy="395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19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Транзисторы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Транзистор</a:t>
            </a:r>
            <a:r>
              <a:rPr lang="ru-RU" dirty="0"/>
              <a:t> — электронный полупроводниковый прибор, в котором ток в цепи двух электродов управляется третьим </a:t>
            </a:r>
            <a:r>
              <a:rPr lang="ru-RU" dirty="0" smtClean="0"/>
              <a:t>электродом</a:t>
            </a:r>
          </a:p>
          <a:p>
            <a:endParaRPr lang="ru-RU" dirty="0"/>
          </a:p>
          <a:p>
            <a:r>
              <a:rPr lang="ru-RU" dirty="0" smtClean="0"/>
              <a:t>Транзисторы </a:t>
            </a:r>
            <a:r>
              <a:rPr lang="ru-RU" dirty="0"/>
              <a:t>заменили вакуумные лампы в различных электронных устройствах. В связи с этим возросла надежность таких устройств и намного уменьшились их размеры. </a:t>
            </a:r>
          </a:p>
        </p:txBody>
      </p:sp>
    </p:spTree>
    <p:extLst>
      <p:ext uri="{BB962C8B-B14F-4D97-AF65-F5344CB8AC3E}">
        <p14:creationId xmlns:p14="http://schemas.microsoft.com/office/powerpoint/2010/main" val="1630141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Биполярные и полевые транзисторы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биполярном транзисторе в переносе заряда участвуют </a:t>
            </a:r>
            <a:r>
              <a:rPr lang="ru-RU" b="1" dirty="0"/>
              <a:t>и</a:t>
            </a:r>
            <a:r>
              <a:rPr lang="ru-RU" dirty="0"/>
              <a:t> электроны, </a:t>
            </a:r>
            <a:r>
              <a:rPr lang="ru-RU" b="1" dirty="0"/>
              <a:t>и</a:t>
            </a:r>
            <a:r>
              <a:rPr lang="ru-RU" dirty="0"/>
              <a:t> дырки («бис» — дважды). А в полевом (он же униполярный) — </a:t>
            </a:r>
            <a:r>
              <a:rPr lang="ru-RU" b="1" dirty="0"/>
              <a:t>или</a:t>
            </a:r>
            <a:r>
              <a:rPr lang="ru-RU" dirty="0"/>
              <a:t> электроны, </a:t>
            </a:r>
            <a:r>
              <a:rPr lang="ru-RU" b="1" dirty="0"/>
              <a:t>или</a:t>
            </a:r>
            <a:r>
              <a:rPr lang="ru-RU" dirty="0"/>
              <a:t> дырки.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  <a:p>
            <a:r>
              <a:rPr lang="ru-RU" dirty="0" smtClean="0"/>
              <a:t>Биполярные используются в основном в аналоговой технике, а полевые — в цифровой.</a:t>
            </a:r>
          </a:p>
          <a:p>
            <a:endParaRPr lang="ru-RU" dirty="0"/>
          </a:p>
          <a:p>
            <a:r>
              <a:rPr lang="ru-RU" b="1" dirty="0"/>
              <a:t>основная область применения любых транзисторов</a:t>
            </a:r>
            <a:r>
              <a:rPr lang="ru-RU" dirty="0"/>
              <a:t> — усиление слабого сигнала за счет дополнительного источника питания</a:t>
            </a:r>
          </a:p>
        </p:txBody>
      </p:sp>
    </p:spTree>
    <p:extLst>
      <p:ext uri="{BB962C8B-B14F-4D97-AF65-F5344CB8AC3E}">
        <p14:creationId xmlns:p14="http://schemas.microsoft.com/office/powerpoint/2010/main" val="906333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Режим </a:t>
            </a:r>
            <a:r>
              <a:rPr lang="ru-RU" b="1" dirty="0" smtClean="0"/>
              <a:t>насыщения: </a:t>
            </a:r>
            <a:r>
              <a:rPr lang="ru-RU" dirty="0" smtClean="0"/>
              <a:t>цепь</a:t>
            </a:r>
            <a:r>
              <a:rPr lang="ru-RU" dirty="0"/>
              <a:t>, содержащую транзистор в режиме насыщения можно считать </a:t>
            </a:r>
            <a:r>
              <a:rPr lang="ru-RU" dirty="0" smtClean="0"/>
              <a:t>короткозамкнутой</a:t>
            </a:r>
          </a:p>
          <a:p>
            <a:endParaRPr lang="ru-RU" dirty="0"/>
          </a:p>
          <a:p>
            <a:r>
              <a:rPr lang="ru-RU" b="1" dirty="0"/>
              <a:t>Режим отсечки</a:t>
            </a:r>
            <a:r>
              <a:rPr lang="ru-RU" dirty="0"/>
              <a:t>. </a:t>
            </a:r>
            <a:r>
              <a:rPr lang="ru-RU" dirty="0" smtClean="0"/>
              <a:t>транзистор</a:t>
            </a:r>
            <a:r>
              <a:rPr lang="ru-RU" dirty="0"/>
              <a:t>, работающий в режиме отсечки, представляет собой разрыв цепи.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995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Биполярный транзистор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4659775" cy="4351338"/>
          </a:xfrm>
        </p:spPr>
        <p:txBody>
          <a:bodyPr/>
          <a:lstStyle/>
          <a:p>
            <a:r>
              <a:rPr lang="ru-RU" dirty="0"/>
              <a:t>Биполярный транзистор состоит из трех областей: эмиттера, базы и коллектора, на каждую из которых подается напряжение.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39" y="1588053"/>
            <a:ext cx="6847261" cy="348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2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Биполярный транзистор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20" y="1379325"/>
            <a:ext cx="6901787" cy="2949606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7" y="1027906"/>
            <a:ext cx="4624065" cy="473132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267539" y="585010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если ток базы растет то человек так же увеличивает ток коллектора с учетом коэффициента усиления транзистора h21Э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25254" y="453378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небольшой ток базы управляет большим током коллектора</a:t>
            </a:r>
          </a:p>
        </p:txBody>
      </p:sp>
    </p:spTree>
    <p:extLst>
      <p:ext uri="{BB962C8B-B14F-4D97-AF65-F5344CB8AC3E}">
        <p14:creationId xmlns:p14="http://schemas.microsoft.com/office/powerpoint/2010/main" val="2531704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071" b="7768"/>
          <a:stretch/>
        </p:blipFill>
        <p:spPr>
          <a:xfrm>
            <a:off x="212203" y="251941"/>
            <a:ext cx="7483997" cy="5535402"/>
          </a:xfrm>
        </p:spPr>
      </p:pic>
      <p:sp>
        <p:nvSpPr>
          <p:cNvPr id="9" name="Прямоугольник 8"/>
          <p:cNvSpPr/>
          <p:nvPr/>
        </p:nvSpPr>
        <p:spPr>
          <a:xfrm>
            <a:off x="7885575" y="2632883"/>
            <a:ext cx="41868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Схема включения с общим эмиттером дает </a:t>
            </a:r>
            <a:r>
              <a:rPr lang="ru-RU" sz="2800" dirty="0"/>
              <a:t>наибольшее усиление по напряжению и току (а отсюда и по мощности — до десятков тысяч единиц), в связи с чем является наиболее распространенной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065" y="31122"/>
            <a:ext cx="3795110" cy="230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334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Транзисторные каскады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766" y="1899584"/>
            <a:ext cx="8189691" cy="4207033"/>
          </a:xfrm>
        </p:spPr>
      </p:pic>
    </p:spTree>
    <p:extLst>
      <p:ext uri="{BB962C8B-B14F-4D97-AF65-F5344CB8AC3E}">
        <p14:creationId xmlns:p14="http://schemas.microsoft.com/office/powerpoint/2010/main" val="254983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420729" cy="4351338"/>
          </a:xfrm>
        </p:spPr>
        <p:txBody>
          <a:bodyPr/>
          <a:lstStyle/>
          <a:p>
            <a:r>
              <a:rPr lang="ru-RU" dirty="0" smtClean="0"/>
              <a:t>двухэлектродный полупроводниковый прибор с одним p–n-переходом, обладающий односторонней проводимостью тока. Существует много различных типов диодов – выпрямительные, импульсные, туннельные, обращенные, сверхвысокочастотные диоды, а также стабилитроны, варикапы, фотодиоды, светодиоды и др.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852" y="1121573"/>
            <a:ext cx="4882148" cy="449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90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Полевой транзистор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80"/>
          <a:stretch/>
        </p:blipFill>
        <p:spPr>
          <a:xfrm>
            <a:off x="838200" y="1468752"/>
            <a:ext cx="7032585" cy="4890620"/>
          </a:xfrm>
        </p:spPr>
      </p:pic>
      <p:sp>
        <p:nvSpPr>
          <p:cNvPr id="6" name="Прямоугольник 5"/>
          <p:cNvSpPr/>
          <p:nvPr/>
        </p:nvSpPr>
        <p:spPr>
          <a:xfrm>
            <a:off x="7214886" y="896260"/>
            <a:ext cx="426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полупроводниковый прибор, работа которого основана на управлении электрическим сопротивлением токопроводящего канала поперечным электрическим полем, создаваемым приложенным к затвору напряжением.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79410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Полевой транзистор с изолированным затвором (</a:t>
            </a:r>
            <a:r>
              <a:rPr lang="en-US" dirty="0" err="1" smtClean="0"/>
              <a:t>metall</a:t>
            </a:r>
            <a:r>
              <a:rPr lang="en-US" dirty="0" smtClean="0"/>
              <a:t>-oxide-semiconductor field effect transistor, MOSFET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5"/>
          <a:stretch/>
        </p:blipFill>
        <p:spPr>
          <a:xfrm>
            <a:off x="838200" y="1961814"/>
            <a:ext cx="10643886" cy="4589458"/>
          </a:xfrm>
        </p:spPr>
      </p:pic>
    </p:spTree>
    <p:extLst>
      <p:ext uri="{BB962C8B-B14F-4D97-AF65-F5344CB8AC3E}">
        <p14:creationId xmlns:p14="http://schemas.microsoft.com/office/powerpoint/2010/main" val="958916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полевых транзисторов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высокое входное сопротивление по постоянному току и на высокой частоте, отсюда и малые потери на управление;</a:t>
            </a:r>
          </a:p>
          <a:p>
            <a:r>
              <a:rPr lang="ru-RU" dirty="0" smtClean="0"/>
              <a:t>высокое быстродействие (благодаря отсутствию накопления и рассасывания неосновных носителей);</a:t>
            </a:r>
          </a:p>
          <a:p>
            <a:r>
              <a:rPr lang="ru-RU" dirty="0" smtClean="0"/>
              <a:t>поскольку усилительные свойства полевых транзисторов обусловлены переносом основных носителей заряда, их верхняя граница эффективного усиления выше, чем у биполярных;</a:t>
            </a:r>
          </a:p>
          <a:p>
            <a:r>
              <a:rPr lang="ru-RU" dirty="0" smtClean="0"/>
              <a:t>высокая температурная стабильность;</a:t>
            </a:r>
          </a:p>
          <a:p>
            <a:r>
              <a:rPr lang="ru-RU" dirty="0" smtClean="0"/>
              <a:t>малый уровень шумов, так как в полевых транзисторах не используется явление инжекции неосновных носителей заряда, которое и делает биполярные транзисторы «шумными»;</a:t>
            </a:r>
          </a:p>
          <a:p>
            <a:r>
              <a:rPr lang="ru-RU" dirty="0" smtClean="0"/>
              <a:t>малое потребление мощности.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320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Биполярный транзистор с изолированным затвором (</a:t>
            </a:r>
            <a:r>
              <a:rPr lang="en-US" dirty="0" smtClean="0"/>
              <a:t>IGBT-</a:t>
            </a:r>
            <a:r>
              <a:rPr lang="ru-RU" dirty="0" smtClean="0"/>
              <a:t>транзистор)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113608" cy="4351338"/>
          </a:xfrm>
        </p:spPr>
        <p:txBody>
          <a:bodyPr/>
          <a:lstStyle/>
          <a:p>
            <a:r>
              <a:rPr lang="ru-RU" dirty="0" err="1" smtClean="0"/>
              <a:t>трёхэлектродный</a:t>
            </a:r>
            <a:r>
              <a:rPr lang="ru-RU" dirty="0" smtClean="0"/>
              <a:t> силовой полупроводниковый прибор, сочетающий два транзистора в одной полупроводниковой структуре: биполярный (образующий силовой канал) и полевой (образующий канал управления</a:t>
            </a:r>
            <a:r>
              <a:rPr lang="ru-RU" dirty="0" smtClean="0"/>
              <a:t>). </a:t>
            </a:r>
            <a:r>
              <a:rPr lang="ru-RU" dirty="0" smtClean="0"/>
              <a:t>Используется, в основном, как мощный электронный ключ в импульсных источниках питания, инверторах, в системах управления электрическими приводами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749" y="1825625"/>
            <a:ext cx="3439233" cy="447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01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1903708" cy="5555064"/>
          </a:xfrm>
        </p:spPr>
      </p:pic>
    </p:spTree>
    <p:extLst>
      <p:ext uri="{BB962C8B-B14F-4D97-AF65-F5344CB8AC3E}">
        <p14:creationId xmlns:p14="http://schemas.microsoft.com/office/powerpoint/2010/main" val="662631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IGBT</a:t>
            </a:r>
            <a:r>
              <a:rPr lang="ru-RU" dirty="0" smtClean="0"/>
              <a:t> сочетает достоинства двух основных видов транзисторов:</a:t>
            </a:r>
          </a:p>
          <a:p>
            <a:r>
              <a:rPr lang="ru-RU" dirty="0" smtClean="0"/>
              <a:t>высокое входное сопротивление, низкий уровень управляющей мощности — от полевых транзисторов с изолированным затвором</a:t>
            </a:r>
          </a:p>
          <a:p>
            <a:r>
              <a:rPr lang="ru-RU" dirty="0" smtClean="0"/>
              <a:t>низкое значение остаточного напряжения во включенном состоянии — от биполярных транзисторов.</a:t>
            </a:r>
          </a:p>
          <a:p>
            <a:r>
              <a:rPr lang="ru-RU" dirty="0" smtClean="0"/>
              <a:t>малые потери в открытом состоянии при больших токах и высоких напряжениях;</a:t>
            </a:r>
          </a:p>
          <a:p>
            <a:r>
              <a:rPr lang="ru-RU" dirty="0" smtClean="0"/>
              <a:t>характеристики переключения и проводимость биполярного транзистора;</a:t>
            </a:r>
          </a:p>
          <a:p>
            <a:r>
              <a:rPr lang="ru-RU" dirty="0" smtClean="0"/>
              <a:t>управление как у МОП — напряжением.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75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19" y="961353"/>
            <a:ext cx="4829908" cy="185218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896" y="365124"/>
            <a:ext cx="6835103" cy="59512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6319" y="2813539"/>
            <a:ext cx="6343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- диод не обладает сопротивлением</a:t>
            </a:r>
          </a:p>
          <a:p>
            <a:r>
              <a:rPr lang="ru-RU" sz="3600" dirty="0" smtClean="0"/>
              <a:t>- максимально </a:t>
            </a:r>
            <a:r>
              <a:rPr lang="ru-RU" sz="3600" dirty="0"/>
              <a:t>допустимый прямой </a:t>
            </a:r>
            <a:r>
              <a:rPr lang="ru-RU" sz="3600" dirty="0" smtClean="0"/>
              <a:t>ток</a:t>
            </a:r>
            <a:endParaRPr lang="ru-RU" sz="3600" dirty="0"/>
          </a:p>
          <a:p>
            <a:r>
              <a:rPr lang="ru-RU" sz="3600" dirty="0" smtClean="0"/>
              <a:t>- максимально </a:t>
            </a:r>
            <a:r>
              <a:rPr lang="ru-RU" sz="3600" dirty="0"/>
              <a:t>допустимое обратное </a:t>
            </a:r>
            <a:r>
              <a:rPr lang="ru-RU" sz="3600" dirty="0" smtClean="0"/>
              <a:t>напряжение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0278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Диоды выпрямительные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Выпрями́тельные</a:t>
            </a:r>
            <a:r>
              <a:rPr lang="ru-RU" dirty="0" smtClean="0"/>
              <a:t> </a:t>
            </a:r>
            <a:r>
              <a:rPr lang="ru-RU" dirty="0" err="1" smtClean="0"/>
              <a:t>дио́ды</a:t>
            </a:r>
            <a:r>
              <a:rPr lang="ru-RU" dirty="0" smtClean="0"/>
              <a:t> — диоды, предназначенные для преобразования переменного тока в постоянный. На смену электровакуумным диодам и игнитронам пришли диоды из полупроводниковых материалов и диодные мосты (четыре диода в одном корпусе). Обычно к быстродействию, ёмкости p-n перехода и стабильности параметров выпрямительных диодов не предъявляют специальных требований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69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Диодные мосты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43" y="2273606"/>
            <a:ext cx="3556000" cy="33147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16666" t="27999" r="44459" b="27112"/>
          <a:stretch/>
        </p:blipFill>
        <p:spPr>
          <a:xfrm>
            <a:off x="4933998" y="1690688"/>
            <a:ext cx="7109460" cy="461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4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Защитный диод (</a:t>
            </a:r>
            <a:r>
              <a:rPr lang="ru-RU" dirty="0" err="1" smtClean="0"/>
              <a:t>супрессор</a:t>
            </a:r>
            <a:r>
              <a:rPr lang="ru-RU" dirty="0" smtClean="0"/>
              <a:t>, </a:t>
            </a:r>
            <a:r>
              <a:rPr lang="en-US" dirty="0" smtClean="0"/>
              <a:t>TVS-</a:t>
            </a:r>
            <a:r>
              <a:rPr lang="ru-RU" dirty="0" smtClean="0"/>
              <a:t>диод)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64" y="1690688"/>
            <a:ext cx="5294370" cy="2707692"/>
          </a:xfrm>
        </p:spPr>
      </p:pic>
      <p:sp>
        <p:nvSpPr>
          <p:cNvPr id="6" name="Прямоугольник 5"/>
          <p:cNvSpPr/>
          <p:nvPr/>
        </p:nvSpPr>
        <p:spPr>
          <a:xfrm>
            <a:off x="838200" y="4646558"/>
            <a:ext cx="98269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Предназначены </a:t>
            </a:r>
            <a:r>
              <a:rPr lang="ru-RU" sz="2800" dirty="0"/>
              <a:t>для защиты электроаппаратуры от перенапряжений. </a:t>
            </a:r>
            <a:r>
              <a:rPr lang="ru-RU" sz="2800" dirty="0" smtClean="0"/>
              <a:t>Они рассчитаны </a:t>
            </a:r>
            <a:r>
              <a:rPr lang="ru-RU" sz="2800" dirty="0"/>
              <a:t>не на непрерывное пропускание относительно малых токов, а на краткосрочное пропускание импульсов тока силой в десятки и сотни А</a:t>
            </a:r>
            <a:endParaRPr lang="ru-RU" sz="2800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889" y="1523728"/>
            <a:ext cx="3483980" cy="270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1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Диод </a:t>
            </a:r>
            <a:r>
              <a:rPr lang="ru-RU" dirty="0" err="1" smtClean="0"/>
              <a:t>Зенера</a:t>
            </a:r>
            <a:r>
              <a:rPr lang="ru-RU" dirty="0" smtClean="0"/>
              <a:t>, стабилитрон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7" y="1584404"/>
            <a:ext cx="5562601" cy="237955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49530" y="3414531"/>
            <a:ext cx="11173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Когда обратное напряжение, приложенное к стабилитрону, увеличивается, оно достигает уровня пробоя, при котором ток </a:t>
            </a:r>
            <a:r>
              <a:rPr lang="ru-RU" sz="2400" dirty="0" err="1" smtClean="0"/>
              <a:t>Зенера</a:t>
            </a:r>
            <a:r>
              <a:rPr lang="ru-RU" sz="2400" dirty="0" smtClean="0"/>
              <a:t> увеличивается до достаточно больших значений. В режиме пробоя дальнейшее увеличение обратного напряжения на стабилитроне не будет, только увеличивается ток. Таким образом, постоянное U, сохраняется на стабилитроне при изменении питающего напряжения. Поэтому он работает, по принципу регулятора</a:t>
            </a:r>
          </a:p>
        </p:txBody>
      </p:sp>
    </p:spTree>
    <p:extLst>
      <p:ext uri="{BB962C8B-B14F-4D97-AF65-F5344CB8AC3E}">
        <p14:creationId xmlns:p14="http://schemas.microsoft.com/office/powerpoint/2010/main" val="148436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3"/>
          <a:stretch/>
        </p:blipFill>
        <p:spPr>
          <a:xfrm>
            <a:off x="127322" y="160071"/>
            <a:ext cx="7859210" cy="68461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668" y="388538"/>
            <a:ext cx="5243332" cy="272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1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Диод </a:t>
            </a:r>
            <a:r>
              <a:rPr lang="ru-RU" dirty="0" err="1" smtClean="0"/>
              <a:t>Шоттки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полупроводниковый диод с малым падением напряжения при прямом включении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51" y="2859006"/>
            <a:ext cx="4744763" cy="203708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952265" y="289378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Падение напряжения прямом включении составляет 0,2—0,4 вольт, в то время, как для обычных, например кремниевых диодов, это значение порядка 0,6—0,7 вольт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521583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717</Words>
  <Application>Microsoft Office PowerPoint</Application>
  <PresentationFormat>Широкоэкранный</PresentationFormat>
  <Paragraphs>62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Тема Office</vt:lpstr>
      <vt:lpstr>Полупроводниковые элементы</vt:lpstr>
      <vt:lpstr>Диод</vt:lpstr>
      <vt:lpstr>Презентация PowerPoint</vt:lpstr>
      <vt:lpstr>Диоды выпрямительные</vt:lpstr>
      <vt:lpstr>Диодные мосты</vt:lpstr>
      <vt:lpstr>Защитный диод (супрессор, TVS-диод)</vt:lpstr>
      <vt:lpstr>Диод Зенера, стабилитрон</vt:lpstr>
      <vt:lpstr>Презентация PowerPoint</vt:lpstr>
      <vt:lpstr>Диод Шоттки</vt:lpstr>
      <vt:lpstr>Тиристор  (не полностью управляемый ключ)</vt:lpstr>
      <vt:lpstr>Презентация PowerPoint</vt:lpstr>
      <vt:lpstr>Светодиоды (LED)</vt:lpstr>
      <vt:lpstr>Транзисторы</vt:lpstr>
      <vt:lpstr>Биполярные и полевые транзисторы</vt:lpstr>
      <vt:lpstr>Презентация PowerPoint</vt:lpstr>
      <vt:lpstr>Биполярный транзистор</vt:lpstr>
      <vt:lpstr>Биполярный транзистор </vt:lpstr>
      <vt:lpstr>Презентация PowerPoint</vt:lpstr>
      <vt:lpstr>Транзисторные каскады</vt:lpstr>
      <vt:lpstr>Полевой транзистор</vt:lpstr>
      <vt:lpstr>Полевой транзистор с изолированным затвором (metall-oxide-semiconductor field effect transistor, MOSFET)</vt:lpstr>
      <vt:lpstr>Преимущества полевых транзисторов</vt:lpstr>
      <vt:lpstr>Биполярный транзистор с изолированным затвором (IGBT-транзистор)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Полупроводниковые элементы</dc:title>
  <dc:creator>Шейкин Трифон</dc:creator>
  <cp:lastModifiedBy>Трифон</cp:lastModifiedBy>
  <cp:revision>24</cp:revision>
  <dcterms:created xsi:type="dcterms:W3CDTF">2018-02-04T10:53:56Z</dcterms:created>
  <dcterms:modified xsi:type="dcterms:W3CDTF">2019-02-26T13:00:13Z</dcterms:modified>
</cp:coreProperties>
</file>