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2" r:id="rId14"/>
    <p:sldId id="274" r:id="rId15"/>
    <p:sldId id="275" r:id="rId16"/>
    <p:sldId id="276" r:id="rId17"/>
    <p:sldId id="279" r:id="rId18"/>
    <p:sldId id="280" r:id="rId19"/>
    <p:sldId id="285" r:id="rId20"/>
    <p:sldId id="286" r:id="rId21"/>
    <p:sldId id="287" r:id="rId22"/>
    <p:sldId id="288" r:id="rId23"/>
    <p:sldId id="284" r:id="rId24"/>
    <p:sldId id="291" r:id="rId25"/>
    <p:sldId id="290" r:id="rId26"/>
    <p:sldId id="292" r:id="rId27"/>
    <p:sldId id="293" r:id="rId28"/>
    <p:sldId id="295" r:id="rId29"/>
    <p:sldId id="297" r:id="rId30"/>
    <p:sldId id="299" r:id="rId31"/>
    <p:sldId id="301" r:id="rId32"/>
    <p:sldId id="303" r:id="rId33"/>
    <p:sldId id="305" r:id="rId34"/>
    <p:sldId id="306" r:id="rId35"/>
    <p:sldId id="308" r:id="rId36"/>
    <p:sldId id="309" r:id="rId37"/>
    <p:sldId id="310" r:id="rId38"/>
    <p:sldId id="311" r:id="rId39"/>
    <p:sldId id="313" r:id="rId40"/>
    <p:sldId id="314" r:id="rId41"/>
    <p:sldId id="315" r:id="rId42"/>
    <p:sldId id="31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 autoAdjust="0"/>
    <p:restoredTop sz="79032" autoAdjust="0"/>
  </p:normalViewPr>
  <p:slideViewPr>
    <p:cSldViewPr>
      <p:cViewPr>
        <p:scale>
          <a:sx n="73" d="100"/>
          <a:sy n="73" d="100"/>
        </p:scale>
        <p:origin x="-140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F4D9AF-CF34-4491-BA50-AE9F77C3BE9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DF76B3-CFBA-46FD-BBC3-A1C17FC45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4071942"/>
            <a:ext cx="8458200" cy="7556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Углеродные наполнители. </a:t>
            </a:r>
            <a:r>
              <a:rPr lang="ru-RU" dirty="0" err="1" smtClean="0">
                <a:solidFill>
                  <a:schemeClr val="tx1"/>
                </a:solidFill>
              </a:rPr>
              <a:t>Шунгит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22077"/>
            <a:ext cx="2088232" cy="18354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1535" y="980728"/>
            <a:ext cx="66624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smtClean="0"/>
              <a:t>СЕВЕРО-ВОСТОЧНЫЙ </a:t>
            </a:r>
          </a:p>
          <a:p>
            <a:pPr algn="r"/>
            <a:r>
              <a:rPr lang="ru-RU" sz="4000" b="1" dirty="0" smtClean="0"/>
              <a:t>ФЕДЕРАЛЬНЫЙ </a:t>
            </a:r>
          </a:p>
          <a:p>
            <a:pPr algn="r"/>
            <a:r>
              <a:rPr lang="ru-RU" sz="4000" b="1" dirty="0" smtClean="0"/>
              <a:t>УНИВЕРСИТЕТ</a:t>
            </a:r>
          </a:p>
          <a:p>
            <a:pPr algn="r"/>
            <a:r>
              <a:rPr lang="ru-RU" sz="4000" b="1" dirty="0" smtClean="0"/>
              <a:t>им. М.К. АММОСОВА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18532"/>
            <a:ext cx="8229600" cy="432511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/>
              <a:t>Использование традиционных способов измельчения позволило получить порошок </a:t>
            </a:r>
            <a:r>
              <a:rPr lang="ru-RU" dirty="0" err="1"/>
              <a:t>шунгитовой</a:t>
            </a:r>
            <a:r>
              <a:rPr lang="ru-RU" dirty="0"/>
              <a:t> породы со средним размером частиц &lt; 10 мкм и удельной поверхностью 22-45 </a:t>
            </a:r>
            <a:r>
              <a:rPr lang="ru-RU" dirty="0" smtClean="0"/>
              <a:t>м</a:t>
            </a:r>
            <a:r>
              <a:rPr lang="ru-RU" baseline="30000" dirty="0" smtClean="0"/>
              <a:t>2</a:t>
            </a:r>
            <a:r>
              <a:rPr lang="ru-RU" dirty="0" smtClean="0"/>
              <a:t>/г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Отмечена </a:t>
            </a:r>
            <a:r>
              <a:rPr lang="ru-RU" dirty="0"/>
              <a:t>способность ШНП совмещаться с полимерами различной полярности, одинаковое влияние на реологические свойства полимеров различных типов, а именно, снижение вязкости смесей, как было показано на полиэфирной смоле (ПН-15), каучуках различного назначения СКН-40М, СКИ-3, </a:t>
            </a:r>
            <a:r>
              <a:rPr lang="ru-RU" dirty="0" smtClean="0"/>
              <a:t>СКД.</a:t>
            </a:r>
          </a:p>
          <a:p>
            <a:r>
              <a:rPr lang="ru-RU" dirty="0" smtClean="0"/>
              <a:t>ШНП </a:t>
            </a:r>
            <a:r>
              <a:rPr lang="ru-RU" dirty="0"/>
              <a:t>позволяет улучшить </a:t>
            </a:r>
            <a:r>
              <a:rPr lang="ru-RU" dirty="0" err="1"/>
              <a:t>перерабатываемость</a:t>
            </a:r>
            <a:r>
              <a:rPr lang="ru-RU" dirty="0"/>
              <a:t> смесей, а также их технологические свойства за счет получения более однородного распределения ингредиентов, что в конечном итоге приводит к повышению срока службы изделий. Впервые было также отмечено влияние ШНП на динамические свойства резин 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757242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Природный </a:t>
            </a:r>
            <a:r>
              <a:rPr lang="ru-RU" sz="3600" dirty="0" err="1" smtClean="0">
                <a:latin typeface="+mn-lt"/>
              </a:rPr>
              <a:t>углерод-минеральный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шунгитовый</a:t>
            </a:r>
            <a:r>
              <a:rPr lang="ru-RU" sz="3600" dirty="0" smtClean="0">
                <a:latin typeface="+mn-lt"/>
              </a:rPr>
              <a:t> наполнитель (ШНП)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642918"/>
            <a:ext cx="8229600" cy="1424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+mn-lt"/>
              </a:rPr>
              <a:t>Свойства </a:t>
            </a:r>
            <a:r>
              <a:rPr lang="ru-RU" sz="2700" dirty="0">
                <a:latin typeface="+mn-lt"/>
              </a:rPr>
              <a:t>резин на основе бутадиен-нитрильного каучука СКН-26, содержащих различные виды </a:t>
            </a:r>
            <a:r>
              <a:rPr lang="ru-RU" sz="2700" dirty="0" err="1">
                <a:latin typeface="+mn-lt"/>
              </a:rPr>
              <a:t>шунгитовых</a:t>
            </a:r>
            <a:r>
              <a:rPr lang="ru-RU" sz="2700" dirty="0">
                <a:latin typeface="+mn-lt"/>
              </a:rPr>
              <a:t> наполнителей</a:t>
            </a:r>
            <a:r>
              <a:rPr lang="ru-RU" dirty="0">
                <a:latin typeface="+mn-lt"/>
              </a:rPr>
              <a:t>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6" y="1457325"/>
          <a:ext cx="8329644" cy="5043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6"/>
                <a:gridCol w="1714512"/>
                <a:gridCol w="1785950"/>
                <a:gridCol w="1757346"/>
              </a:tblGrid>
              <a:tr h="461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Свойства резин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П-803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ШНП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ШУ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52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Вязкость по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Муни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при 120 ,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усл.ед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52.0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28.5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24.0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52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Время начала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подвулканизации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11.5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52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Условная прочность при растяжении, </a:t>
                      </a: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14.0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14.0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13.5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461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</a:t>
                      </a: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610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690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461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Твердость</a:t>
                      </a: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усл.ед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  <a:tr h="2091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Продолжительность циклов (изгиб):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время до разрушения, мин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температура внутри образца, 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Адгезия*: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Прочность при сдвиге, кг/см</a:t>
                      </a:r>
                      <a:r>
                        <a:rPr lang="ru-RU" sz="1200" baseline="300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Прочность при выдергивании, кг/см</a:t>
                      </a:r>
                      <a:r>
                        <a:rPr lang="ru-RU" sz="1200" baseline="300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14.0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92.0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0.94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2.0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0.89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4.25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3.6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3163824" cy="2145792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3143272" cy="2214578"/>
          </a:xfrm>
          <a:prstGeom prst="rect">
            <a:avLst/>
          </a:prstGeom>
          <a:solidFill>
            <a:srgbClr val="FFFF99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285860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Зависимости </a:t>
            </a:r>
            <a:r>
              <a:rPr lang="ru-RU" sz="2000" dirty="0"/>
              <a:t>твердости (а) и сопротивления </a:t>
            </a:r>
            <a:r>
              <a:rPr lang="ru-RU" sz="2000" dirty="0" err="1"/>
              <a:t>раздиру</a:t>
            </a:r>
            <a:r>
              <a:rPr lang="ru-RU" sz="2000" dirty="0"/>
              <a:t> (б) резин на основе нитрильного каучука от содержания </a:t>
            </a:r>
            <a:r>
              <a:rPr lang="ru-RU" sz="2000" dirty="0" smtClean="0"/>
              <a:t>ШУ. </a:t>
            </a:r>
            <a:r>
              <a:rPr lang="ru-RU" sz="2000" dirty="0"/>
              <a:t>Структурирование </a:t>
            </a:r>
            <a:r>
              <a:rPr lang="ru-RU" sz="2000" dirty="0" err="1"/>
              <a:t>нанофрагментов</a:t>
            </a:r>
            <a:r>
              <a:rPr lang="ru-RU" sz="2000" dirty="0"/>
              <a:t> и образование сетки приводит к росту твердости и сопротивления </a:t>
            </a:r>
            <a:r>
              <a:rPr lang="ru-RU" sz="2000" dirty="0" err="1"/>
              <a:t>раздиру</a:t>
            </a:r>
            <a:r>
              <a:rPr lang="ru-RU" sz="2000" dirty="0"/>
              <a:t> </a:t>
            </a:r>
            <a:r>
              <a:rPr lang="ru-RU" sz="2000" dirty="0" err="1"/>
              <a:t>шунгитонаполненных</a:t>
            </a:r>
            <a:r>
              <a:rPr lang="ru-RU" sz="2000" dirty="0"/>
              <a:t> резин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" name="Picture 1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Свойства </a:t>
            </a:r>
            <a:r>
              <a:rPr lang="ru-RU" sz="2400" dirty="0" err="1">
                <a:latin typeface="+mn-lt"/>
              </a:rPr>
              <a:t>шунгитонаполненных</a:t>
            </a:r>
            <a:r>
              <a:rPr lang="ru-RU" sz="2400" dirty="0">
                <a:latin typeface="+mn-lt"/>
              </a:rPr>
              <a:t> резин на основе бутадиен-нитрильного каучука в рецептурах РС-26ч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388"/>
          <a:ext cx="8229600" cy="385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1214446"/>
                <a:gridCol w="1214446"/>
                <a:gridCol w="1428760"/>
                <a:gridCol w="1543032"/>
              </a:tblGrid>
              <a:tr h="370840"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Свойства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Стандартная рецептура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Рецептура с ШНП, ш-22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Рецептура с ШНП-гибрид, 50 мас.ч.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Рецептура с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ШНП-гибрид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, 100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мас.ч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Условная прочность, МПа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удлинение, %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Остаточное удлинение, %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Сопротивление раздиру,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Твердость, ед. Шору 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ОДС, 150</a:t>
                      </a:r>
                      <a:r>
                        <a:rPr lang="ru-RU" sz="1200" baseline="300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С х 24 ч.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Старение на воздухе (150</a:t>
                      </a: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Сх24ч):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- усл. прочность,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-относит. удлинение, %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Температура хрупкости, </a:t>
                      </a: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-51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-50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-52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-47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2511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/>
              <a:t>Учитывая специфику химического состава и уникальность структуры </a:t>
            </a:r>
            <a:r>
              <a:rPr lang="ru-RU" dirty="0" err="1"/>
              <a:t>шунгита</a:t>
            </a:r>
            <a:r>
              <a:rPr lang="ru-RU" dirty="0"/>
              <a:t> - наличие в нем оксидов металлов, углерода в форме графита, фуллеренов, </a:t>
            </a:r>
            <a:r>
              <a:rPr lang="ru-RU" dirty="0" err="1"/>
              <a:t>наноуглеродных</a:t>
            </a:r>
            <a:r>
              <a:rPr lang="ru-RU" dirty="0"/>
              <a:t> трубок, а также оксида кремния и силикатов, можно было предположить его высокую активность относительно галогенсодержащих эластомеров, в частности, влияние на процессы структурирования эластомеров, содержащих функциональные группы, в состав которых входят активные атомы галогенов, в том числе хлор, в отличие от традиционных минеральных наполнителей (каолин, тальк и др.).</a:t>
            </a:r>
          </a:p>
          <a:p>
            <a:r>
              <a:rPr lang="ru-RU" dirty="0"/>
              <a:t>	Исходя из химического состава, </a:t>
            </a:r>
            <a:r>
              <a:rPr lang="ru-RU" dirty="0" err="1"/>
              <a:t>дифильной</a:t>
            </a:r>
            <a:r>
              <a:rPr lang="ru-RU" dirty="0"/>
              <a:t> природы и специфики поверхности </a:t>
            </a:r>
            <a:r>
              <a:rPr lang="ru-RU" dirty="0" err="1"/>
              <a:t>шунгита</a:t>
            </a:r>
            <a:r>
              <a:rPr lang="ru-RU" dirty="0"/>
              <a:t>, содержащей активные центры, представляется перспективным изучить влияние </a:t>
            </a:r>
            <a:r>
              <a:rPr lang="ru-RU" dirty="0" err="1"/>
              <a:t>шунгита</a:t>
            </a:r>
            <a:r>
              <a:rPr lang="ru-RU" dirty="0"/>
              <a:t> в принципиально новом качестве, как активного ингредиента, на свойства резиновых смесей на основе хлорсодержащих каучуков, а также их </a:t>
            </a:r>
            <a:r>
              <a:rPr lang="ru-RU" dirty="0" err="1"/>
              <a:t>вулканизатов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Впервые </a:t>
            </a:r>
            <a:r>
              <a:rPr lang="ru-RU" sz="2400" dirty="0"/>
              <a:t>показано, что природный углеродсодержащий минеральный ингредиент - </a:t>
            </a:r>
            <a:r>
              <a:rPr lang="ru-RU" sz="2400" dirty="0" err="1"/>
              <a:t>шунгит</a:t>
            </a:r>
            <a:r>
              <a:rPr lang="ru-RU" sz="2400" dirty="0"/>
              <a:t> способен к активному взаимодействию с хлорсодержащими эластомерами, сопровождающемуся образованием </a:t>
            </a:r>
            <a:r>
              <a:rPr lang="ru-RU" sz="2400" dirty="0" err="1"/>
              <a:t>шунгит-каучукового</a:t>
            </a:r>
            <a:r>
              <a:rPr lang="ru-RU" sz="2400" dirty="0"/>
              <a:t> </a:t>
            </a:r>
            <a:r>
              <a:rPr lang="ru-RU" sz="2400" dirty="0" smtClean="0"/>
              <a:t>геля.</a:t>
            </a:r>
          </a:p>
          <a:p>
            <a:r>
              <a:rPr lang="ru-RU" sz="2400" dirty="0" smtClean="0"/>
              <a:t>Высказано </a:t>
            </a:r>
            <a:r>
              <a:rPr lang="ru-RU" sz="2400" dirty="0"/>
              <a:t>предположение о возможности использования </a:t>
            </a:r>
            <a:r>
              <a:rPr lang="ru-RU" sz="2400" dirty="0" err="1"/>
              <a:t>шунгита</a:t>
            </a:r>
            <a:r>
              <a:rPr lang="ru-RU" sz="2400" dirty="0"/>
              <a:t> в качестве дополнительного структурирующего агента для этого типа каучуков.</a:t>
            </a:r>
          </a:p>
          <a:p>
            <a:r>
              <a:rPr lang="ru-RU" sz="2400" dirty="0"/>
              <a:t>На примере </a:t>
            </a:r>
            <a:r>
              <a:rPr lang="ru-RU" sz="2400" dirty="0" err="1"/>
              <a:t>полихлоропрена</a:t>
            </a:r>
            <a:r>
              <a:rPr lang="ru-RU" sz="2400" dirty="0"/>
              <a:t> показано, что </a:t>
            </a:r>
            <a:r>
              <a:rPr lang="ru-RU" sz="2400" dirty="0" err="1"/>
              <a:t>шунгит</a:t>
            </a:r>
            <a:r>
              <a:rPr lang="ru-RU" sz="2400" dirty="0"/>
              <a:t> активирует процессы </a:t>
            </a:r>
            <a:r>
              <a:rPr lang="ru-RU" sz="2400" dirty="0" err="1"/>
              <a:t>дегидрохлорирования</a:t>
            </a:r>
            <a:r>
              <a:rPr lang="ru-RU" sz="2400" dirty="0"/>
              <a:t>. Обнаружена корреляция кинетики процессов </a:t>
            </a:r>
            <a:r>
              <a:rPr lang="ru-RU" sz="2400" dirty="0" err="1"/>
              <a:t>дегидрохлорирования</a:t>
            </a:r>
            <a:r>
              <a:rPr lang="ru-RU" sz="2400" dirty="0"/>
              <a:t> и степени структурирования </a:t>
            </a:r>
            <a:r>
              <a:rPr lang="ru-RU" sz="2400" dirty="0" err="1"/>
              <a:t>полихлоропрена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586658" cy="1424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+mn-lt"/>
              </a:rPr>
              <a:t>Разработка новых высокоактивных ингредиентов для резиновых смесей на основе хлорсодержащих каучуков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4" y="1175590"/>
            <a:ext cx="8929718" cy="4325112"/>
          </a:xfrm>
        </p:spPr>
        <p:txBody>
          <a:bodyPr>
            <a:noAutofit/>
          </a:bodyPr>
          <a:lstStyle/>
          <a:p>
            <a:r>
              <a:rPr lang="ru-RU" sz="2000" dirty="0"/>
              <a:t>При изучении равновесного набухания образцов </a:t>
            </a:r>
            <a:r>
              <a:rPr lang="ru-RU" sz="2000" dirty="0" err="1"/>
              <a:t>полихлоропрена</a:t>
            </a:r>
            <a:r>
              <a:rPr lang="ru-RU" sz="2000" dirty="0"/>
              <a:t>, структурированного </a:t>
            </a:r>
            <a:r>
              <a:rPr lang="ru-RU" sz="2000" dirty="0" err="1"/>
              <a:t>шунгитом</a:t>
            </a:r>
            <a:r>
              <a:rPr lang="ru-RU" sz="2000" dirty="0"/>
              <a:t>, в растворителях различной полярности установлено, что образующиеся связи носят смешанный характер (ковалентный, ионно-координационный). </a:t>
            </a:r>
          </a:p>
          <a:p>
            <a:r>
              <a:rPr lang="ru-RU" sz="2000" dirty="0"/>
              <a:t>Химическая модификация поверхности </a:t>
            </a:r>
            <a:r>
              <a:rPr lang="ru-RU" sz="2000" dirty="0" err="1"/>
              <a:t>шунгита</a:t>
            </a:r>
            <a:r>
              <a:rPr lang="ru-RU" sz="2000" dirty="0"/>
              <a:t> </a:t>
            </a:r>
            <a:r>
              <a:rPr lang="ru-RU" sz="2000" dirty="0" err="1"/>
              <a:t>реакционноспособными</a:t>
            </a:r>
            <a:r>
              <a:rPr lang="ru-RU" sz="2000" dirty="0"/>
              <a:t> низкомолекулярными органическими соединениями (уротропин, резорцин) приводит к повышению его структурирующей активности в </a:t>
            </a:r>
            <a:r>
              <a:rPr lang="ru-RU" sz="2000" dirty="0" err="1"/>
              <a:t>полихлоропрене</a:t>
            </a:r>
            <a:r>
              <a:rPr lang="ru-RU" sz="2000" dirty="0"/>
              <a:t> и хлорсульфированном полиэтилене.</a:t>
            </a:r>
          </a:p>
          <a:p>
            <a:r>
              <a:rPr lang="ru-RU" sz="2000" dirty="0"/>
              <a:t>Также показана возможность применения </a:t>
            </a:r>
            <a:r>
              <a:rPr lang="ru-RU" sz="2000" dirty="0" err="1"/>
              <a:t>шунгита</a:t>
            </a:r>
            <a:r>
              <a:rPr lang="ru-RU" sz="2000" dirty="0"/>
              <a:t> в производственных рецептурах резин на основе </a:t>
            </a:r>
            <a:r>
              <a:rPr lang="ru-RU" sz="2000" dirty="0" err="1"/>
              <a:t>полихлоропрена</a:t>
            </a:r>
            <a:r>
              <a:rPr lang="ru-RU" sz="2000" dirty="0"/>
              <a:t>, хлорсульфированного полиэтилена, </a:t>
            </a:r>
            <a:r>
              <a:rPr lang="ru-RU" sz="2000" dirty="0" err="1"/>
              <a:t>хлорбутилкаучука</a:t>
            </a:r>
            <a:r>
              <a:rPr lang="ru-RU" sz="2000" dirty="0"/>
              <a:t> в качестве ингредиента, позволяющего частично или полностью исключить из состава этих резин традиционные </a:t>
            </a:r>
            <a:r>
              <a:rPr lang="ru-RU" sz="2000" dirty="0" err="1"/>
              <a:t>металлооксидные</a:t>
            </a:r>
            <a:r>
              <a:rPr lang="ru-RU" sz="2000" dirty="0"/>
              <a:t> компоненты, уменьшить содержание серной вулканизующей группы, а также частично заменить технический углерод и традиционные минеральные наполнители.</a:t>
            </a:r>
          </a:p>
          <a:p>
            <a:endParaRPr lang="ru-RU" sz="2000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714356"/>
            <a:ext cx="825820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>
                <a:latin typeface="+mn-lt"/>
              </a:rPr>
              <a:t>Определение </a:t>
            </a:r>
            <a:r>
              <a:rPr lang="ru-RU" sz="2700" dirty="0">
                <a:latin typeface="+mn-lt"/>
              </a:rPr>
              <a:t>химических, физических и физико-химических характеристик </a:t>
            </a:r>
            <a:r>
              <a:rPr lang="ru-RU" sz="2700" dirty="0" err="1">
                <a:latin typeface="+mn-lt"/>
              </a:rPr>
              <a:t>шунгита</a:t>
            </a:r>
            <a:r>
              <a:rPr lang="ru-RU" sz="2700" dirty="0">
                <a:latin typeface="+mn-lt"/>
              </a:rPr>
              <a:t> и его модифицированных форм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3" y="2143116"/>
          <a:ext cx="8229595" cy="369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15001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Образец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Н,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N,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SiO</a:t>
                      </a:r>
                      <a:r>
                        <a:rPr lang="ru-RU" sz="12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,%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Удельная поверхность по БЭТ, м2/г *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рН водной вытяжки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Дисперсность, мкм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Плотность, г/см</a:t>
                      </a:r>
                      <a:r>
                        <a:rPr lang="ru-RU" sz="1200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Насыпная плотность, г/см</a:t>
                      </a:r>
                      <a:r>
                        <a:rPr lang="ru-RU" sz="1200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Шунгит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0,6-4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2,30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0,55</a:t>
                      </a:r>
                    </a:p>
                  </a:txBody>
                  <a:tcPr marL="0" marR="0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Шунгит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модиф.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уротропи­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ном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0,6-3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0,54</a:t>
                      </a: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0,6-3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0,47</a:t>
                      </a: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0,1-0,3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0,47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51" y="1785926"/>
            <a:ext cx="73438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0055" y="647688"/>
            <a:ext cx="8258204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Результаты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дифференциально-термического и </a:t>
            </a:r>
            <a:r>
              <a:rPr lang="ru-RU" sz="2400" dirty="0" smtClean="0">
                <a:solidFill>
                  <a:schemeClr val="tx2"/>
                </a:solidFill>
                <a:ea typeface="+mj-ea"/>
                <a:cs typeface="+mj-cs"/>
              </a:rPr>
              <a:t>дифференциально-термогравиметрического анализа </a:t>
            </a:r>
            <a:r>
              <a:rPr lang="ru-RU" sz="2400" dirty="0" err="1" smtClean="0">
                <a:solidFill>
                  <a:schemeClr val="tx2"/>
                </a:solidFill>
                <a:ea typeface="+mj-ea"/>
                <a:cs typeface="+mj-cs"/>
              </a:rPr>
              <a:t>шунгита</a:t>
            </a:r>
            <a:r>
              <a:rPr lang="ru-RU" sz="2400" dirty="0" smtClean="0">
                <a:solidFill>
                  <a:schemeClr val="tx2"/>
                </a:solidFill>
                <a:ea typeface="+mj-ea"/>
                <a:cs typeface="+mj-cs"/>
              </a:rPr>
              <a:t>. </a:t>
            </a:r>
            <a:r>
              <a:rPr lang="ru-RU" sz="2400" dirty="0" err="1" smtClean="0">
                <a:solidFill>
                  <a:schemeClr val="tx2"/>
                </a:solidFill>
                <a:ea typeface="+mj-ea"/>
                <a:cs typeface="+mj-cs"/>
              </a:rPr>
              <a:t>ЭПР-спектры</a:t>
            </a:r>
            <a:r>
              <a:rPr lang="ru-RU" sz="24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ea typeface="+mj-ea"/>
                <a:cs typeface="+mj-cs"/>
              </a:rPr>
              <a:t>шунгита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72008"/>
            <a:ext cx="850112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Данные ДТА анализа свидетельствуют о том, что в интервале температур, соответствующих температурам изготовления </a:t>
            </a:r>
            <a:r>
              <a:rPr lang="ru-RU" dirty="0" err="1" smtClean="0"/>
              <a:t>эластомерных</a:t>
            </a:r>
            <a:r>
              <a:rPr lang="ru-RU" dirty="0" smtClean="0"/>
              <a:t> композиционных материалов (100 - 300°С), каких-либо экзотермических или эндотермических процессов не происходит.</a:t>
            </a:r>
          </a:p>
          <a:p>
            <a:r>
              <a:rPr lang="ru-RU" dirty="0" smtClean="0"/>
              <a:t>Полученные </a:t>
            </a:r>
            <a:r>
              <a:rPr lang="ru-RU" dirty="0" err="1" smtClean="0"/>
              <a:t>ЭПР-спектры</a:t>
            </a:r>
            <a:r>
              <a:rPr lang="ru-RU" dirty="0" smtClean="0"/>
              <a:t> свидетельствуют о наличии на поверхности </a:t>
            </a:r>
            <a:r>
              <a:rPr lang="ru-RU" dirty="0" err="1" smtClean="0"/>
              <a:t>шунгита</a:t>
            </a:r>
            <a:r>
              <a:rPr lang="ru-RU" dirty="0" smtClean="0"/>
              <a:t> активных центров ион-радикальной природы и свободных С-радикалов.</a:t>
            </a:r>
          </a:p>
          <a:p>
            <a:endParaRPr lang="ru-RU" dirty="0"/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74704"/>
            <a:ext cx="7636678" cy="582594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>
                <a:latin typeface="+mn-lt"/>
              </a:rPr>
              <a:t>Влияние </a:t>
            </a:r>
            <a:r>
              <a:rPr lang="ru-RU" sz="2400" dirty="0" err="1">
                <a:latin typeface="+mn-lt"/>
              </a:rPr>
              <a:t>шунгита</a:t>
            </a:r>
            <a:r>
              <a:rPr lang="ru-RU" sz="2400" dirty="0">
                <a:latin typeface="+mn-lt"/>
              </a:rPr>
              <a:t> на процессы гелеобразования в хлорсодержащих каучуках (T = 155°С, </a:t>
            </a:r>
            <a:r>
              <a:rPr lang="ru-RU" sz="2400" dirty="0" err="1">
                <a:latin typeface="+mn-lt"/>
              </a:rPr>
              <a:t>t</a:t>
            </a:r>
            <a:r>
              <a:rPr lang="ru-RU" sz="2400" dirty="0">
                <a:latin typeface="+mn-lt"/>
              </a:rPr>
              <a:t> = 30 мин, растворитель </a:t>
            </a:r>
            <a:r>
              <a:rPr lang="ru-RU" sz="2400" dirty="0" smtClean="0">
                <a:latin typeface="+mn-lt"/>
              </a:rPr>
              <a:t>– толуол)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2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942996"/>
                <a:gridCol w="1143008"/>
                <a:gridCol w="408619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Тип каучука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геля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0" marR="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Исходный ПХ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Образуется рыхлый гель за счет термоструктурирования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ПХ+10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масс.ч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геля и его плотность сшивания возрастают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9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Исходный ХСПЭ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18,2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Слабое гелеобразование, гель рыхлый, его количество незначительно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4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ХСПЭ + 10 масс.ч. шунгита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геля и степень его сшивания растут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Исходный ХПЭ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43,3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Образуется рыхлый сильно набухший гель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00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ХПЭ + 10 масс.ч. шунгит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Образуются четко сформированные плотные частицы геля, количество геля и степень его сшивания возрастают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Исходный ХБК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Каучук практически растворился, геля нет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ХБК +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масс.ч. шунгит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31,4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Наблюдается образование заметного количества геля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7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ХБК+ 10 масс.ч. каолин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Увеличение количества геля по сравнению с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термовулканизатом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практически не наблюдается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ХБК+ 10 масс.ч. тальк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Увеличение количества геля по сравнению с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термовулканизатом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практически не наблюдается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8905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cs typeface="Times New Roman" pitchFamily="18" charset="0"/>
              </a:rPr>
              <a:t>В последние годы широкое распространение в шинной промышленности и в промышленности РТИ получил первый отечественный природный углеродсодержащий ингредиент резиновых смесей - </a:t>
            </a:r>
            <a:r>
              <a:rPr lang="ru-RU" sz="2800" dirty="0" err="1" smtClean="0">
                <a:cs typeface="Times New Roman" pitchFamily="18" charset="0"/>
              </a:rPr>
              <a:t>шунгит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cs typeface="Times New Roman" pitchFamily="18" charset="0"/>
              </a:rPr>
              <a:t>Использование </a:t>
            </a:r>
            <a:r>
              <a:rPr lang="ru-RU" sz="2800" dirty="0" err="1">
                <a:cs typeface="Times New Roman" pitchFamily="18" charset="0"/>
              </a:rPr>
              <a:t>шунгита</a:t>
            </a:r>
            <a:r>
              <a:rPr lang="ru-RU" sz="2800" dirty="0">
                <a:cs typeface="Times New Roman" pitchFamily="18" charset="0"/>
              </a:rPr>
              <a:t> в качестве заменителя технического углерода, либо дополнительно к нему, в рецептурах шинных резин и РТИ на основе неполярных эластомеров позволило решать ряд актуальных задач как в области </a:t>
            </a:r>
            <a:r>
              <a:rPr lang="ru-RU" sz="2800" dirty="0" err="1">
                <a:cs typeface="Times New Roman" pitchFamily="18" charset="0"/>
              </a:rPr>
              <a:t>рецептуростроения</a:t>
            </a:r>
            <a:r>
              <a:rPr lang="ru-RU" sz="2800" dirty="0">
                <a:cs typeface="Times New Roman" pitchFamily="18" charset="0"/>
              </a:rPr>
              <a:t>, так и в экологии, экономике, а также в области совершенствования технологических процессов, применяемых для изготовления указанных выше изделий.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2745"/>
            <a:ext cx="4028241" cy="26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471" y="2428868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56766" y="5046661"/>
            <a:ext cx="371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Влияние содержания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шунгита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на степень сшивания ПХ (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Байпрен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330):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1 - Т = 155С; 2 - Т = 170С (</a:t>
            </a: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= 30 мин)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1/</a:t>
            </a: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929190" y="5046661"/>
            <a:ext cx="3643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Кинетика сшивания ПХ (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Байпрен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330):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1 - Т = 140С; 2 - Т = 155С; 3 - Т = 170С (содержание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шунгита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масс.ч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0993" cy="1511288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>
                <a:latin typeface="+mn-lt"/>
              </a:rPr>
              <a:t>Влияние содержания </a:t>
            </a:r>
            <a:r>
              <a:rPr lang="ru-RU" sz="2400" dirty="0" err="1" smtClean="0">
                <a:latin typeface="+mn-lt"/>
              </a:rPr>
              <a:t>шунгита</a:t>
            </a:r>
            <a:r>
              <a:rPr lang="ru-RU" sz="2400" dirty="0" smtClean="0">
                <a:latin typeface="+mn-lt"/>
              </a:rPr>
              <a:t>, температуры прогрева образцов и времени взаимодействия </a:t>
            </a:r>
            <a:r>
              <a:rPr lang="ru-RU" sz="2400" dirty="0" err="1" smtClean="0">
                <a:latin typeface="+mn-lt"/>
              </a:rPr>
              <a:t>шунгита</a:t>
            </a:r>
            <a:r>
              <a:rPr lang="ru-RU" sz="2400" dirty="0" smtClean="0">
                <a:latin typeface="+mn-lt"/>
              </a:rPr>
              <a:t> с хлорсодержащими эластомерами на степень сшивания ПХ, ХСПЭ, ХПЭ </a:t>
            </a:r>
            <a:endParaRPr lang="ru-RU" sz="2400" dirty="0">
              <a:latin typeface="+mn-lt"/>
            </a:endParaRPr>
          </a:p>
        </p:txBody>
      </p:sp>
      <p:pic>
        <p:nvPicPr>
          <p:cNvPr id="8" name="Picture 1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18" y="1532423"/>
            <a:ext cx="3450663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46" y="1428736"/>
            <a:ext cx="3500462" cy="19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42" y="3436965"/>
            <a:ext cx="37862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Влияние </a:t>
            </a:r>
            <a:r>
              <a:rPr lang="ru-RU" sz="1400" dirty="0"/>
              <a:t>содержания </a:t>
            </a:r>
            <a:r>
              <a:rPr lang="ru-RU" sz="1400" dirty="0" err="1"/>
              <a:t>шунгита</a:t>
            </a:r>
            <a:r>
              <a:rPr lang="ru-RU" sz="1400" dirty="0"/>
              <a:t> на степень сшивания ХСПЭ: 1 - Т = 155С; 2 - Т = 170С (</a:t>
            </a:r>
            <a:r>
              <a:rPr lang="en-US" sz="1400" dirty="0"/>
              <a:t>t </a:t>
            </a:r>
            <a:r>
              <a:rPr lang="ru-RU" sz="1400" dirty="0"/>
              <a:t>= 30 мин)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00644" y="3436965"/>
            <a:ext cx="4000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Кинетика сшивания ХСПЭ: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1 - Т = 155С; 2 - Т = 170С (содержание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шунгита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масс.ч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7" y="4175629"/>
            <a:ext cx="34290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8661" y="6008709"/>
            <a:ext cx="371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Влияние </a:t>
            </a:r>
            <a:r>
              <a:rPr lang="ru-RU" sz="1400" dirty="0"/>
              <a:t>содержания </a:t>
            </a:r>
            <a:r>
              <a:rPr lang="ru-RU" sz="1400" dirty="0" err="1"/>
              <a:t>шунгита</a:t>
            </a:r>
            <a:r>
              <a:rPr lang="ru-RU" sz="1400" dirty="0"/>
              <a:t> на степень сшивания </a:t>
            </a:r>
            <a:r>
              <a:rPr lang="ru-RU" sz="1400" dirty="0" smtClean="0"/>
              <a:t>ХПЭ: 1 </a:t>
            </a:r>
            <a:r>
              <a:rPr lang="ru-RU" sz="1400" dirty="0"/>
              <a:t>- Т = 155С; 2 - Т = 170С </a:t>
            </a:r>
            <a:r>
              <a:rPr lang="ru-RU" sz="1400" dirty="0" smtClean="0"/>
              <a:t> (</a:t>
            </a:r>
            <a:r>
              <a:rPr lang="en-US" sz="1400" dirty="0"/>
              <a:t>t </a:t>
            </a:r>
            <a:r>
              <a:rPr lang="ru-RU" sz="1400" dirty="0"/>
              <a:t>= 30 мин)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939" y="4247067"/>
            <a:ext cx="34812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929222" y="6008709"/>
            <a:ext cx="41433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Кинетика сшивания ХПЭ: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1 - Т = 140С; 2 - Т = 155С; 3 - Т = 170С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(содержание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шунгита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масс.ч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93040" y="142852"/>
            <a:ext cx="7065174" cy="1511288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>
                <a:latin typeface="+mn-lt"/>
              </a:rPr>
              <a:t>Влияние содержания </a:t>
            </a:r>
            <a:r>
              <a:rPr lang="ru-RU" sz="1800" dirty="0" err="1" smtClean="0">
                <a:latin typeface="+mn-lt"/>
              </a:rPr>
              <a:t>шунгита</a:t>
            </a:r>
            <a:r>
              <a:rPr lang="ru-RU" sz="1800" dirty="0" smtClean="0">
                <a:latin typeface="+mn-lt"/>
              </a:rPr>
              <a:t>, температуры прогрева образцов и времени взаимодействия </a:t>
            </a:r>
            <a:r>
              <a:rPr lang="ru-RU" sz="1800" dirty="0" err="1" smtClean="0">
                <a:latin typeface="+mn-lt"/>
              </a:rPr>
              <a:t>шунгита</a:t>
            </a:r>
            <a:r>
              <a:rPr lang="ru-RU" sz="1800" dirty="0" smtClean="0">
                <a:latin typeface="+mn-lt"/>
              </a:rPr>
              <a:t> с хлорсодержащими эластомерами на степень сшивания ПХ, ХСПЭ, ХПЭ </a:t>
            </a:r>
            <a:endParaRPr lang="ru-RU" sz="1800" dirty="0">
              <a:latin typeface="+mn-lt"/>
            </a:endParaRPr>
          </a:p>
        </p:txBody>
      </p:sp>
      <p:pic>
        <p:nvPicPr>
          <p:cNvPr id="12" name="Picture 1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42840"/>
            <a:ext cx="3429024" cy="21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0025" y="4286256"/>
          <a:ext cx="7929618" cy="1000132"/>
        </p:xfrm>
        <a:graphic>
          <a:graphicData uri="http://schemas.openxmlformats.org/drawingml/2006/table">
            <a:tbl>
              <a:tblPr/>
              <a:tblGrid>
                <a:gridCol w="3964381"/>
                <a:gridCol w="3965237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Влияние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содержания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количество геля ХБК: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1 - Т = </a:t>
                      </a:r>
                      <a:r>
                        <a:rPr lang="ru-RU" sz="1400" spc="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155С; 2 - Т = 170С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(t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= 30 мин)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Кинетика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гелеобразования ХБК: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1 - Т = </a:t>
                      </a:r>
                      <a:r>
                        <a:rPr lang="ru-RU" sz="1400" spc="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155С; 2 - Т = 170С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(содержание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10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масс.ч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35850" y="488952"/>
            <a:ext cx="7350926" cy="1511288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>
                <a:latin typeface="+mn-lt"/>
              </a:rPr>
              <a:t>Зависимости количества геля от времени прогрева образцов ХБК, температуры и от содержания </a:t>
            </a:r>
            <a:r>
              <a:rPr lang="ru-RU" sz="2400" dirty="0" err="1" smtClean="0">
                <a:latin typeface="+mn-lt"/>
              </a:rPr>
              <a:t>шунгита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+mn-lt"/>
            </a:endParaRPr>
          </a:p>
        </p:txBody>
      </p:sp>
      <p:pic>
        <p:nvPicPr>
          <p:cNvPr id="7" name="Picture 1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Установлен ряд активности </a:t>
            </a:r>
            <a:r>
              <a:rPr lang="ru-RU" sz="2200" dirty="0" err="1" smtClean="0"/>
              <a:t>хлорсодержаших</a:t>
            </a:r>
            <a:r>
              <a:rPr lang="ru-RU" sz="2200" dirty="0" smtClean="0"/>
              <a:t> эластомеров относительно их способности к гелеобразованию при взаимодействии с </a:t>
            </a:r>
            <a:r>
              <a:rPr lang="ru-RU" sz="2200" dirty="0" err="1" smtClean="0"/>
              <a:t>шунгитом</a:t>
            </a:r>
            <a:r>
              <a:rPr lang="ru-RU" sz="2200" dirty="0" smtClean="0"/>
              <a:t>:</a:t>
            </a:r>
          </a:p>
          <a:p>
            <a:pPr algn="ctr">
              <a:spcAft>
                <a:spcPts val="600"/>
              </a:spcAft>
              <a:buNone/>
            </a:pPr>
            <a:r>
              <a:rPr lang="ru-RU" sz="2200" dirty="0" smtClean="0"/>
              <a:t>ПХ &gt; ХПЭ &gt; ХСПЭ &gt; ХБК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Количество геля, степень сшивания каучуков зависят от дозировки </a:t>
            </a:r>
            <a:r>
              <a:rPr lang="ru-RU" sz="2200" dirty="0" err="1" smtClean="0"/>
              <a:t>шунгита</a:t>
            </a:r>
            <a:r>
              <a:rPr lang="ru-RU" sz="2200" dirty="0" smtClean="0"/>
              <a:t>, времени и температуры прогрева образцов. Количество геля, в свою очередь, определяется количеством активного хлора в эластомере и дозировкой </a:t>
            </a:r>
            <a:r>
              <a:rPr lang="ru-RU" sz="2200" dirty="0" err="1" smtClean="0"/>
              <a:t>шунгита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Полученные зависимости показывают, что существуют оптимальные дозировки </a:t>
            </a:r>
            <a:r>
              <a:rPr lang="ru-RU" sz="2200" dirty="0" err="1" smtClean="0"/>
              <a:t>шунгита</a:t>
            </a:r>
            <a:r>
              <a:rPr lang="ru-RU" sz="2200" dirty="0" smtClean="0"/>
              <a:t> (8 - 10 </a:t>
            </a:r>
            <a:r>
              <a:rPr lang="ru-RU" sz="2200" dirty="0" err="1" smtClean="0"/>
              <a:t>масс.ч</a:t>
            </a:r>
            <a:r>
              <a:rPr lang="ru-RU" sz="2200" dirty="0" smtClean="0"/>
              <a:t>.), а повышение температуры в интервале 140 - 170°С приводит к увеличению количества геля при постоянной дозировке </a:t>
            </a:r>
            <a:r>
              <a:rPr lang="ru-RU" sz="2200" dirty="0" err="1" smtClean="0"/>
              <a:t>шунгита</a:t>
            </a:r>
            <a:r>
              <a:rPr lang="ru-RU" sz="22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</a:t>
            </a:r>
            <a:endParaRPr lang="ru-RU" sz="2800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71222"/>
            <a:ext cx="3500462" cy="24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4072"/>
            <a:ext cx="370719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5171526"/>
          <a:ext cx="7215238" cy="1472184"/>
        </p:xfrm>
        <a:graphic>
          <a:graphicData uri="http://schemas.openxmlformats.org/drawingml/2006/table">
            <a:tbl>
              <a:tblPr/>
              <a:tblGrid>
                <a:gridCol w="3607229"/>
                <a:gridCol w="3608009"/>
              </a:tblGrid>
              <a:tr h="121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Кинетика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сшивания пленки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полихлоропрена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марки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330: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330;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+mj-lt"/>
                        <a:buAutoNum type="arabicPeriod"/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 + 5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масс.ч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шунгита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u="none" strike="noStrike" spc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+mj-lt"/>
                        <a:buAutoNum type="arabicPeriod"/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 + 9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масс.ч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шунгита</a:t>
                      </a:r>
                      <a:endParaRPr lang="ru-RU" sz="1400" u="none" strike="noStrike" spc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(Т = 150°С)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Кинетика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выделения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HCl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 прогреве каучука в виде пленки: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330;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+mj-lt"/>
                        <a:buAutoNum type="arabicPeriod"/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 + 5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масс.ч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шунгита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u="none" strike="noStrike" spc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+mj-lt"/>
                        <a:buAutoNum type="arabicPeriod"/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 + 10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масс.ч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u="none" strike="noStrike" spc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шунгита</a:t>
                      </a:r>
                      <a:endParaRPr lang="ru-RU" sz="1400" u="none" strike="noStrike" spc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41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(Т = 150°С)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1028122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 прогреве </a:t>
            </a:r>
            <a:r>
              <a:rPr lang="ru-RU" sz="2000" dirty="0" err="1" smtClean="0"/>
              <a:t>полихлоропрена</a:t>
            </a:r>
            <a:r>
              <a:rPr lang="ru-RU" sz="2000" dirty="0" smtClean="0"/>
              <a:t> (</a:t>
            </a:r>
            <a:r>
              <a:rPr lang="ru-RU" sz="2000" dirty="0" err="1" smtClean="0"/>
              <a:t>Байпрена</a:t>
            </a:r>
            <a:r>
              <a:rPr lang="ru-RU" sz="2000" dirty="0" smtClean="0"/>
              <a:t> 330), как в чистом виде, так и с </a:t>
            </a:r>
            <a:r>
              <a:rPr lang="ru-RU" sz="2000" dirty="0" err="1" smtClean="0"/>
              <a:t>шунгитом</a:t>
            </a:r>
            <a:r>
              <a:rPr lang="ru-RU" sz="2000" dirty="0" smtClean="0"/>
              <a:t>, кинетика выделения хлористого водорода </a:t>
            </a:r>
            <a:r>
              <a:rPr lang="ru-RU" sz="2000" dirty="0" err="1" smtClean="0"/>
              <a:t>коррелирует</a:t>
            </a:r>
            <a:r>
              <a:rPr lang="ru-RU" sz="2000" dirty="0" smtClean="0"/>
              <a:t> со степенью сшивания каучука, подвергнутого прогреву. Важным выводом является обнаружение активирующего влияния </a:t>
            </a:r>
            <a:r>
              <a:rPr lang="ru-RU" sz="2000" dirty="0" err="1" smtClean="0"/>
              <a:t>шунгита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дегидрохлорирование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Picture 1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1142984"/>
            <a:ext cx="8229600" cy="5000660"/>
          </a:xfrm>
        </p:spPr>
        <p:txBody>
          <a:bodyPr>
            <a:normAutofit fontScale="55000" lnSpcReduction="20000"/>
          </a:bodyPr>
          <a:lstStyle/>
          <a:p>
            <a:pPr marL="92075" indent="0">
              <a:spcAft>
                <a:spcPts val="600"/>
              </a:spcAft>
              <a:buNone/>
            </a:pPr>
            <a:r>
              <a:rPr lang="ru-RU" sz="4000" dirty="0" smtClean="0"/>
              <a:t>Очевидно, при взаимодействии </a:t>
            </a:r>
            <a:r>
              <a:rPr lang="ru-RU" sz="4000" dirty="0" err="1" smtClean="0"/>
              <a:t>шунгита</a:t>
            </a:r>
            <a:r>
              <a:rPr lang="ru-RU" sz="4000" dirty="0" smtClean="0"/>
              <a:t> и хлорсодержащего каучука протекают одновременно следующие процессы:</a:t>
            </a:r>
          </a:p>
          <a:p>
            <a:r>
              <a:rPr lang="ru-RU" sz="4000" dirty="0" smtClean="0"/>
              <a:t>активация отщепления </a:t>
            </a:r>
            <a:r>
              <a:rPr lang="ru-RU" sz="4000" dirty="0" err="1" smtClean="0"/>
              <a:t>HCl</a:t>
            </a:r>
            <a:endParaRPr lang="ru-RU" sz="4000" dirty="0" smtClean="0"/>
          </a:p>
          <a:p>
            <a:r>
              <a:rPr lang="ru-RU" sz="4000" dirty="0" smtClean="0"/>
              <a:t>химическое взаимодействие </a:t>
            </a:r>
            <a:r>
              <a:rPr lang="ru-RU" sz="4000" dirty="0" err="1" smtClean="0"/>
              <a:t>HCl</a:t>
            </a:r>
            <a:r>
              <a:rPr lang="ru-RU" sz="4000" dirty="0" smtClean="0"/>
              <a:t> </a:t>
            </a:r>
            <a:r>
              <a:rPr lang="ru-RU" sz="4000" dirty="0" err="1" smtClean="0"/>
              <a:t>c</a:t>
            </a:r>
            <a:r>
              <a:rPr lang="ru-RU" sz="4000" dirty="0" smtClean="0"/>
              <a:t> компонентами </a:t>
            </a:r>
            <a:r>
              <a:rPr lang="ru-RU" sz="4000" dirty="0" err="1" smtClean="0"/>
              <a:t>шунгита</a:t>
            </a:r>
            <a:endParaRPr lang="ru-RU" sz="4000" dirty="0" smtClean="0"/>
          </a:p>
          <a:p>
            <a:pPr>
              <a:spcAft>
                <a:spcPts val="600"/>
              </a:spcAft>
            </a:pPr>
            <a:r>
              <a:rPr lang="ru-RU" sz="4000" dirty="0" smtClean="0"/>
              <a:t>процессы адсорбции и десорбции </a:t>
            </a:r>
            <a:r>
              <a:rPr lang="ru-RU" sz="4000" dirty="0" err="1" smtClean="0"/>
              <a:t>HCl</a:t>
            </a:r>
            <a:r>
              <a:rPr lang="ru-RU" sz="4000" dirty="0" smtClean="0"/>
              <a:t> на поверхности </a:t>
            </a:r>
            <a:r>
              <a:rPr lang="ru-RU" sz="4000" dirty="0" err="1" smtClean="0"/>
              <a:t>шунгита</a:t>
            </a:r>
            <a:r>
              <a:rPr lang="ru-RU" sz="4000" dirty="0" smtClean="0"/>
              <a:t> </a:t>
            </a:r>
          </a:p>
          <a:p>
            <a:pPr marL="92075" indent="0">
              <a:spcAft>
                <a:spcPts val="600"/>
              </a:spcAft>
              <a:buNone/>
            </a:pPr>
            <a:r>
              <a:rPr lang="ru-RU" sz="4000" dirty="0" smtClean="0"/>
              <a:t>Эти процессы взаимосвязаны и при разных температурах их соотношение может меняться.</a:t>
            </a:r>
          </a:p>
          <a:p>
            <a:pPr marL="92075" indent="0">
              <a:buNone/>
            </a:pPr>
            <a:r>
              <a:rPr lang="ru-RU" sz="4000" dirty="0" smtClean="0"/>
              <a:t>Так при повышении температуры прогрева до 160°С, выделение </a:t>
            </a:r>
            <a:r>
              <a:rPr lang="ru-RU" sz="4000" dirty="0" err="1" smtClean="0"/>
              <a:t>HCl</a:t>
            </a:r>
            <a:r>
              <a:rPr lang="ru-RU" sz="4000" dirty="0" smtClean="0"/>
              <a:t> увеличивается в несколько раз, по сравнению с температурами 140°С и 150°С при том же содержании </a:t>
            </a:r>
            <a:r>
              <a:rPr lang="ru-RU" sz="4000" dirty="0" err="1" smtClean="0"/>
              <a:t>шунгита</a:t>
            </a:r>
            <a:r>
              <a:rPr lang="ru-RU" sz="4000" dirty="0" smtClean="0"/>
              <a:t>, что очевидно, связано с процессами десорбции </a:t>
            </a:r>
            <a:r>
              <a:rPr lang="ru-RU" sz="4000" dirty="0" err="1" smtClean="0"/>
              <a:t>HCl</a:t>
            </a:r>
            <a:r>
              <a:rPr lang="ru-RU" sz="4000" dirty="0" smtClean="0"/>
              <a:t> </a:t>
            </a:r>
            <a:r>
              <a:rPr lang="ru-RU" sz="4000" dirty="0" err="1" smtClean="0"/>
              <a:t>c</a:t>
            </a:r>
            <a:r>
              <a:rPr lang="ru-RU" sz="4000" dirty="0" smtClean="0"/>
              <a:t> поверхности частиц </a:t>
            </a:r>
            <a:r>
              <a:rPr lang="ru-RU" sz="4000" dirty="0" err="1" smtClean="0"/>
              <a:t>шунгита</a:t>
            </a:r>
            <a:r>
              <a:rPr lang="ru-RU" sz="4000" dirty="0" smtClean="0"/>
              <a:t>, происходящими при повышенных температурах.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929618" cy="13525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Влияние </a:t>
            </a:r>
            <a:r>
              <a:rPr lang="ru-RU" sz="2400" dirty="0">
                <a:latin typeface="+mn-lt"/>
              </a:rPr>
              <a:t>полярности среды на набухание геля, возникающего в системе «хлорсодержащий каучук - </a:t>
            </a:r>
            <a:r>
              <a:rPr lang="ru-RU" sz="2400" dirty="0" err="1">
                <a:latin typeface="+mn-lt"/>
              </a:rPr>
              <a:t>шунгит</a:t>
            </a:r>
            <a:r>
              <a:rPr lang="ru-RU" sz="2400" dirty="0">
                <a:latin typeface="+mn-lt"/>
              </a:rPr>
              <a:t>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8670" y="170402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Характеристика образца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(толуол)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(толуол + 5% уксусная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к-та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= 155°С,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= 30 мин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330+5 м.ч.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0,29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0,23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 330+15 м.ч. шунгита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ХСПЭ + 5 м.ч. шунгит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ХСПЭ + 15 м.ч. шунгит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80" y="4246442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Часть связей, возникающих в системе «хлорсодержащий каучук - </a:t>
            </a:r>
            <a:r>
              <a:rPr lang="ru-RU" dirty="0" err="1" smtClean="0"/>
              <a:t>шунгит</a:t>
            </a:r>
            <a:r>
              <a:rPr lang="ru-RU" dirty="0" smtClean="0"/>
              <a:t>», носит лабильный характер (ионный, координационный), которые разрушаются в кислых средах, а часть - ковалентный, прочный. Этот эффект зависит от типа каучука. В ХСПЭ образуются преимущественно ковалентные связи, а в ПХ - смешанные.</a:t>
            </a:r>
          </a:p>
        </p:txBody>
      </p:sp>
      <p:pic>
        <p:nvPicPr>
          <p:cNvPr id="6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86776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Кинетические </a:t>
            </a:r>
            <a:r>
              <a:rPr lang="ru-RU" sz="2400" dirty="0">
                <a:latin typeface="+mn-lt"/>
              </a:rPr>
              <a:t>параметры и кажущаяся энергия активации сшивания хлорсодержащих каучуков </a:t>
            </a:r>
            <a:r>
              <a:rPr lang="ru-RU" sz="2400" dirty="0" err="1">
                <a:latin typeface="+mn-lt"/>
              </a:rPr>
              <a:t>шунгитом</a:t>
            </a:r>
            <a:r>
              <a:rPr lang="ru-RU" sz="2400" dirty="0">
                <a:latin typeface="+mn-lt"/>
              </a:rPr>
              <a:t> (содержание </a:t>
            </a:r>
            <a:r>
              <a:rPr lang="ru-RU" sz="2400" dirty="0" err="1">
                <a:latin typeface="+mn-lt"/>
              </a:rPr>
              <a:t>шунгита</a:t>
            </a:r>
            <a:r>
              <a:rPr lang="ru-RU" sz="2400" dirty="0">
                <a:latin typeface="+mn-lt"/>
              </a:rPr>
              <a:t> 10 </a:t>
            </a:r>
            <a:r>
              <a:rPr lang="ru-RU" sz="2400" dirty="0" err="1">
                <a:latin typeface="+mn-lt"/>
              </a:rPr>
              <a:t>масс.ч</a:t>
            </a:r>
            <a:r>
              <a:rPr lang="ru-RU" sz="2400" dirty="0" smtClean="0">
                <a:latin typeface="+mn-lt"/>
              </a:rPr>
              <a:t>.)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28622" y="2159954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Тип каучука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aseline="-250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скор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(140°С), -1 мин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aseline="-250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скор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(155°С), -1 мин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aseline="-250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скор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(170°С), -1 мин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baseline="-250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акт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КДж/моль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ПХ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0,008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0,084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46,8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ХСПЭ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0,013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21,9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ХПЭ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0,0012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0,036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0,085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44,2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80" y="4071942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Различие в кажущейся энергии активации процессов гелеобразования в системах на основе разных хлорсодержащих каучуков с </a:t>
            </a:r>
            <a:r>
              <a:rPr lang="ru-RU" dirty="0" err="1" smtClean="0"/>
              <a:t>шунгитом</a:t>
            </a:r>
            <a:r>
              <a:rPr lang="ru-RU" dirty="0" smtClean="0"/>
              <a:t> можно, очевидно, объяснить различной </a:t>
            </a:r>
            <a:r>
              <a:rPr lang="ru-RU" dirty="0" err="1" smtClean="0"/>
              <a:t>реакционноспособностью</a:t>
            </a:r>
            <a:r>
              <a:rPr lang="ru-RU" dirty="0" smtClean="0"/>
              <a:t> хлорсодержащих групп в этих каучуках. Результаты эксперимента показали, что энергия активации сшивания хлорсодержащих каучуков </a:t>
            </a:r>
            <a:r>
              <a:rPr lang="ru-RU" dirty="0" err="1" smtClean="0"/>
              <a:t>шунгитом</a:t>
            </a:r>
            <a:r>
              <a:rPr lang="ru-RU" dirty="0" smtClean="0"/>
              <a:t> уменьшается в ряду:</a:t>
            </a:r>
          </a:p>
          <a:p>
            <a:pPr algn="ctr"/>
            <a:r>
              <a:rPr lang="ru-RU" dirty="0" err="1" smtClean="0"/>
              <a:t>Е</a:t>
            </a:r>
            <a:r>
              <a:rPr lang="ru-RU" baseline="-25000" dirty="0" err="1" smtClean="0"/>
              <a:t>акт</a:t>
            </a:r>
            <a:r>
              <a:rPr lang="ru-RU" dirty="0" smtClean="0"/>
              <a:t>(ПХ) &gt; </a:t>
            </a:r>
            <a:r>
              <a:rPr lang="ru-RU" dirty="0" err="1" smtClean="0"/>
              <a:t>Е</a:t>
            </a:r>
            <a:r>
              <a:rPr lang="ru-RU" baseline="-25000" dirty="0" err="1" smtClean="0"/>
              <a:t>акт</a:t>
            </a:r>
            <a:r>
              <a:rPr lang="ru-RU" dirty="0" smtClean="0"/>
              <a:t>(ХПЭ) &gt;</a:t>
            </a:r>
            <a:r>
              <a:rPr lang="ru-RU" dirty="0" err="1" smtClean="0"/>
              <a:t>Е</a:t>
            </a:r>
            <a:r>
              <a:rPr lang="ru-RU" baseline="-25000" dirty="0" err="1" smtClean="0"/>
              <a:t>акт</a:t>
            </a:r>
            <a:r>
              <a:rPr lang="ru-RU" dirty="0" smtClean="0"/>
              <a:t>(ХСПЭ).</a:t>
            </a:r>
            <a:endParaRPr lang="ru-RU" dirty="0"/>
          </a:p>
        </p:txBody>
      </p:sp>
      <p:pic>
        <p:nvPicPr>
          <p:cNvPr id="6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+mn-lt"/>
              </a:rPr>
              <a:t>Состав </a:t>
            </a:r>
            <a:r>
              <a:rPr lang="ru-RU" sz="2000" dirty="0">
                <a:latin typeface="+mn-lt"/>
              </a:rPr>
              <a:t>и свойства модельных </a:t>
            </a:r>
            <a:r>
              <a:rPr lang="ru-RU" sz="2000" dirty="0" err="1">
                <a:latin typeface="+mn-lt"/>
              </a:rPr>
              <a:t>вулканизатов</a:t>
            </a:r>
            <a:r>
              <a:rPr lang="ru-RU" sz="2000" dirty="0">
                <a:latin typeface="+mn-lt"/>
              </a:rPr>
              <a:t> на основе </a:t>
            </a:r>
            <a:r>
              <a:rPr lang="ru-RU" sz="2000" dirty="0" err="1">
                <a:latin typeface="+mn-lt"/>
              </a:rPr>
              <a:t>полихлоропрена</a:t>
            </a:r>
            <a:r>
              <a:rPr lang="ru-RU" sz="2000" dirty="0">
                <a:latin typeface="+mn-lt"/>
              </a:rPr>
              <a:t> (</a:t>
            </a:r>
            <a:r>
              <a:rPr lang="ru-RU" sz="2000" dirty="0" err="1">
                <a:latin typeface="+mn-lt"/>
              </a:rPr>
              <a:t>Байпрен</a:t>
            </a:r>
            <a:r>
              <a:rPr lang="ru-RU" sz="2000" dirty="0">
                <a:latin typeface="+mn-lt"/>
              </a:rPr>
              <a:t> 340) и </a:t>
            </a:r>
            <a:r>
              <a:rPr lang="ru-RU" sz="2000" dirty="0" err="1">
                <a:latin typeface="+mn-lt"/>
              </a:rPr>
              <a:t>шунгита</a:t>
            </a:r>
            <a:r>
              <a:rPr lang="ru-RU" sz="2000" dirty="0">
                <a:latin typeface="+mn-lt"/>
              </a:rPr>
              <a:t> (T = 155°С, </a:t>
            </a:r>
            <a:r>
              <a:rPr lang="ru-RU" sz="2000" dirty="0" err="1">
                <a:latin typeface="+mn-lt"/>
              </a:rPr>
              <a:t>t</a:t>
            </a:r>
            <a:r>
              <a:rPr lang="ru-RU" sz="2000" dirty="0">
                <a:latin typeface="+mn-lt"/>
              </a:rPr>
              <a:t> = 30 мин</a:t>
            </a:r>
            <a:r>
              <a:rPr lang="ru-RU" sz="1800" i="1" dirty="0"/>
              <a:t>)</a:t>
            </a:r>
            <a:br>
              <a:rPr lang="ru-RU" sz="1800" i="1" dirty="0"/>
            </a:br>
            <a:endParaRPr lang="ru-RU" sz="18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5804" y="1711606"/>
          <a:ext cx="8229600" cy="464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626"/>
                <a:gridCol w="857256"/>
                <a:gridCol w="714380"/>
                <a:gridCol w="785818"/>
                <a:gridCol w="785818"/>
                <a:gridCol w="714380"/>
                <a:gridCol w="714380"/>
                <a:gridCol w="642942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Состав и свойства</a:t>
                      </a: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Номера образцов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эталон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8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340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Оксид магния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Оксид цинка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Сера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Тиурам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ДФГ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100,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200,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300,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Условная прочность при разрыве,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13,7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15,2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 при разрыве, %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118" y="1071546"/>
            <a:ext cx="8229600" cy="4325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целью повышения активности </a:t>
            </a:r>
            <a:r>
              <a:rPr lang="ru-RU" sz="2000" dirty="0" err="1" smtClean="0"/>
              <a:t>шунгит</a:t>
            </a:r>
            <a:r>
              <a:rPr lang="ru-RU" sz="2000" dirty="0" smtClean="0"/>
              <a:t> был подвергнут химической поверхностной модификации гетероциклическими аминами, в частности, уротропином, растворным методом</a:t>
            </a:r>
          </a:p>
          <a:p>
            <a:r>
              <a:rPr lang="ru-RU" sz="2000" dirty="0" smtClean="0"/>
              <a:t>Для </a:t>
            </a:r>
            <a:r>
              <a:rPr lang="ru-RU" sz="2000" dirty="0"/>
              <a:t>определения оптимальной степени модификации </a:t>
            </a:r>
            <a:r>
              <a:rPr lang="ru-RU" sz="2000" dirty="0" err="1"/>
              <a:t>шунгита</a:t>
            </a:r>
            <a:r>
              <a:rPr lang="ru-RU" sz="2000" dirty="0"/>
              <a:t> уротропином были приготовлены резиновые смеси на основе </a:t>
            </a:r>
            <a:r>
              <a:rPr lang="ru-RU" sz="2000" dirty="0" err="1"/>
              <a:t>полихлоропрена</a:t>
            </a:r>
            <a:r>
              <a:rPr lang="ru-RU" sz="2000" dirty="0"/>
              <a:t> (Байпрен-340), в которых </a:t>
            </a:r>
            <a:r>
              <a:rPr lang="ru-RU" sz="2000" dirty="0" err="1"/>
              <a:t>металлооксидная</a:t>
            </a:r>
            <a:r>
              <a:rPr lang="ru-RU" sz="2000" dirty="0"/>
              <a:t> группа была заменена на 9 </a:t>
            </a:r>
            <a:r>
              <a:rPr lang="ru-RU" sz="2000" dirty="0" err="1"/>
              <a:t>масс.ч</a:t>
            </a:r>
            <a:r>
              <a:rPr lang="ru-RU" sz="2000" dirty="0"/>
              <a:t>. </a:t>
            </a:r>
            <a:r>
              <a:rPr lang="ru-RU" sz="2000" dirty="0" err="1"/>
              <a:t>шунгита</a:t>
            </a:r>
            <a:r>
              <a:rPr lang="ru-RU" sz="2000" dirty="0"/>
              <a:t> различной степени модификации уротропином (5, 10, 15% вес</a:t>
            </a:r>
            <a:r>
              <a:rPr lang="ru-RU" sz="2000" dirty="0" smtClean="0"/>
              <a:t>.).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579" y="3707146"/>
            <a:ext cx="4214842" cy="20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50067" y="5750028"/>
            <a:ext cx="76438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Зависимость прочности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вулканизатов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полихлоропрена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(Байпрен-340) от степени модификации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шунгита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уротропином (содержание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шунгита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9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масс.ч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., Т = 155°С,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= 25-30 мин.)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1297" y="1142984"/>
            <a:ext cx="8280400" cy="364333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r>
              <a:rPr lang="ru-RU" sz="7200" dirty="0" err="1" smtClean="0"/>
              <a:t>Шунгитовый</a:t>
            </a:r>
            <a:r>
              <a:rPr lang="ru-RU" sz="7200" dirty="0" smtClean="0"/>
              <a:t> углерод - это окаменевшая древнейшая нефть, или аморфный, </a:t>
            </a:r>
            <a:r>
              <a:rPr lang="ru-RU" sz="7200" dirty="0" err="1" smtClean="0"/>
              <a:t>некристаллизирующийся</a:t>
            </a:r>
            <a:r>
              <a:rPr lang="ru-RU" sz="7200" dirty="0" smtClean="0"/>
              <a:t>, </a:t>
            </a:r>
            <a:r>
              <a:rPr lang="ru-RU" sz="7200" dirty="0" err="1" smtClean="0"/>
              <a:t>фуллереноподобный</a:t>
            </a:r>
            <a:r>
              <a:rPr lang="ru-RU" sz="7200" dirty="0" smtClean="0"/>
              <a:t> углерод. Его содержание в породе около 30%, а 70% составляют силикатные минералы - кварц, слюды. Кроме углерода в состав </a:t>
            </a:r>
            <a:r>
              <a:rPr lang="ru-RU" sz="7200" dirty="0" err="1" smtClean="0"/>
              <a:t>шунгита</a:t>
            </a:r>
            <a:r>
              <a:rPr lang="ru-RU" sz="7200" dirty="0" smtClean="0"/>
              <a:t> входят также SiO</a:t>
            </a:r>
            <a:r>
              <a:rPr lang="ru-RU" sz="7200" baseline="-25000" dirty="0" smtClean="0"/>
              <a:t>2</a:t>
            </a:r>
            <a:r>
              <a:rPr lang="ru-RU" sz="7200" dirty="0" smtClean="0"/>
              <a:t> (57,0%), TiO</a:t>
            </a:r>
            <a:r>
              <a:rPr lang="ru-RU" sz="7200" baseline="-25000" dirty="0" smtClean="0"/>
              <a:t>2</a:t>
            </a:r>
            <a:r>
              <a:rPr lang="ru-RU" sz="7200" dirty="0" smtClean="0"/>
              <a:t> (0,2%), Al</a:t>
            </a:r>
            <a:r>
              <a:rPr lang="ru-RU" sz="7200" baseline="-25000" dirty="0" smtClean="0"/>
              <a:t>2</a:t>
            </a:r>
            <a:r>
              <a:rPr lang="ru-RU" sz="7200" dirty="0" smtClean="0"/>
              <a:t>O</a:t>
            </a:r>
            <a:r>
              <a:rPr lang="ru-RU" sz="7200" baseline="-25000" dirty="0" smtClean="0"/>
              <a:t>3</a:t>
            </a:r>
            <a:r>
              <a:rPr lang="ru-RU" sz="7200" dirty="0" smtClean="0"/>
              <a:t> (4,0%), </a:t>
            </a:r>
            <a:r>
              <a:rPr lang="ru-RU" sz="7200" dirty="0" err="1" smtClean="0"/>
              <a:t>FeO</a:t>
            </a:r>
            <a:r>
              <a:rPr lang="ru-RU" sz="7200" dirty="0" smtClean="0"/>
              <a:t> (2,5%), </a:t>
            </a:r>
            <a:r>
              <a:rPr lang="ru-RU" sz="7200" dirty="0" err="1" smtClean="0"/>
              <a:t>MgO</a:t>
            </a:r>
            <a:r>
              <a:rPr lang="ru-RU" sz="7200" dirty="0" smtClean="0"/>
              <a:t> (1,2%), К</a:t>
            </a:r>
            <a:r>
              <a:rPr lang="ru-RU" sz="7200" baseline="-25000" dirty="0" smtClean="0"/>
              <a:t>2</a:t>
            </a:r>
            <a:r>
              <a:rPr lang="ru-RU" sz="7200" dirty="0" smtClean="0"/>
              <a:t>О(1,5%), S (1,2%).</a:t>
            </a:r>
          </a:p>
          <a:p>
            <a:endParaRPr lang="ru-RU" sz="7200" dirty="0" smtClean="0"/>
          </a:p>
          <a:p>
            <a:r>
              <a:rPr lang="ru-RU" sz="7200" dirty="0" err="1" smtClean="0"/>
              <a:t>Зажогинское</a:t>
            </a:r>
            <a:r>
              <a:rPr lang="ru-RU" sz="7200" dirty="0" smtClean="0"/>
              <a:t> месторождение представлено </a:t>
            </a:r>
            <a:r>
              <a:rPr lang="ru-RU" sz="7200" dirty="0" err="1" smtClean="0"/>
              <a:t>шунгитами</a:t>
            </a:r>
            <a:r>
              <a:rPr lang="ru-RU" sz="7200" dirty="0" smtClean="0"/>
              <a:t> следующего состава:</a:t>
            </a:r>
          </a:p>
          <a:p>
            <a:r>
              <a:rPr lang="ru-RU" sz="7200" dirty="0" smtClean="0"/>
              <a:t>Основные минералы, входящие в состав </a:t>
            </a:r>
            <a:r>
              <a:rPr lang="ru-RU" sz="7200" dirty="0" err="1" smtClean="0"/>
              <a:t>шунгита</a:t>
            </a:r>
            <a:r>
              <a:rPr lang="ru-RU" sz="7200" dirty="0" smtClean="0"/>
              <a:t> :</a:t>
            </a:r>
          </a:p>
          <a:p>
            <a:r>
              <a:rPr lang="ru-RU" sz="7200" dirty="0" smtClean="0"/>
              <a:t>углерод.........................................................30</a:t>
            </a:r>
            <a:br>
              <a:rPr lang="ru-RU" sz="7200" dirty="0" smtClean="0"/>
            </a:br>
            <a:r>
              <a:rPr lang="ru-RU" sz="7200" dirty="0" smtClean="0"/>
              <a:t>кварц.............................................................45</a:t>
            </a:r>
            <a:br>
              <a:rPr lang="ru-RU" sz="7200" dirty="0" smtClean="0"/>
            </a:br>
            <a:r>
              <a:rPr lang="ru-RU" sz="7200" dirty="0" smtClean="0"/>
              <a:t>сложные силикаты (слюды, хлориды).......20</a:t>
            </a:r>
          </a:p>
          <a:p>
            <a:r>
              <a:rPr lang="ru-RU" sz="7200" dirty="0" smtClean="0"/>
              <a:t>сульфиты……................................................3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ru-RU" sz="7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r>
              <a:rPr kumimoji="0" lang="ru-RU" sz="7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Химический состав </a:t>
            </a:r>
            <a:r>
              <a:rPr kumimoji="0" lang="ru-RU" sz="7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шунгита</a:t>
            </a:r>
            <a:r>
              <a:rPr kumimoji="0" lang="ru-RU" sz="7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ru-RU" sz="7200" dirty="0" smtClean="0"/>
              <a:t>(масс. %):</a:t>
            </a:r>
            <a:endParaRPr kumimoji="0" lang="en-US" sz="7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oup 81"/>
          <p:cNvGraphicFramePr>
            <a:graphicFrameLocks/>
          </p:cNvGraphicFramePr>
          <p:nvPr/>
        </p:nvGraphicFramePr>
        <p:xfrm>
          <a:off x="433417" y="4857760"/>
          <a:ext cx="8353425" cy="1091184"/>
        </p:xfrm>
        <a:graphic>
          <a:graphicData uri="http://schemas.openxmlformats.org/drawingml/2006/table">
            <a:tbl>
              <a:tblPr/>
              <a:tblGrid>
                <a:gridCol w="758825"/>
                <a:gridCol w="758825"/>
                <a:gridCol w="760413"/>
                <a:gridCol w="758825"/>
                <a:gridCol w="758825"/>
                <a:gridCol w="762000"/>
                <a:gridCol w="758825"/>
                <a:gridCol w="758825"/>
                <a:gridCol w="760412"/>
                <a:gridCol w="758825"/>
                <a:gridCol w="758825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FeO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MgO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</a:t>
                      </a:r>
                      <a:r>
                        <a:rPr kumimoji="0" 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</a:t>
                      </a:r>
                      <a:r>
                        <a:rPr kumimoji="0" 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крис.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48.3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4.0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36.0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4.2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46142"/>
            <a:ext cx="731528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 smtClean="0">
                <a:latin typeface="+mn-lt"/>
              </a:rPr>
              <a:t>Состав </a:t>
            </a:r>
            <a:r>
              <a:rPr lang="ru-RU" sz="2400" dirty="0">
                <a:latin typeface="+mn-lt"/>
              </a:rPr>
              <a:t>и свойства модельных </a:t>
            </a:r>
            <a:r>
              <a:rPr lang="ru-RU" sz="2400" dirty="0" err="1">
                <a:latin typeface="+mn-lt"/>
              </a:rPr>
              <a:t>вулканизатов</a:t>
            </a:r>
            <a:r>
              <a:rPr lang="ru-RU" sz="2400" dirty="0">
                <a:latin typeface="+mn-lt"/>
              </a:rPr>
              <a:t> на основе Байпрен-340 и модифицированного </a:t>
            </a:r>
            <a:r>
              <a:rPr lang="ru-RU" sz="2400" dirty="0" err="1">
                <a:latin typeface="+mn-lt"/>
              </a:rPr>
              <a:t>шунгита</a:t>
            </a:r>
            <a:r>
              <a:rPr lang="ru-RU" sz="2400" dirty="0">
                <a:latin typeface="+mn-lt"/>
              </a:rPr>
              <a:t> (T = 155°С, </a:t>
            </a:r>
            <a:r>
              <a:rPr lang="ru-RU" sz="2400" dirty="0" err="1">
                <a:latin typeface="+mn-lt"/>
              </a:rPr>
              <a:t>t</a:t>
            </a:r>
            <a:r>
              <a:rPr lang="ru-RU" sz="2400" dirty="0">
                <a:latin typeface="+mn-lt"/>
              </a:rPr>
              <a:t> = 30 мин.)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5805" y="1857364"/>
          <a:ext cx="8229599" cy="446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214446"/>
                <a:gridCol w="857256"/>
                <a:gridCol w="857256"/>
                <a:gridCol w="785818"/>
                <a:gridCol w="785818"/>
                <a:gridCol w="800047"/>
              </a:tblGrid>
              <a:tr h="2857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Состав и свойства</a:t>
                      </a: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Номера образцов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эталон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8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Байпрен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340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Оксид магния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Оксид цинка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Сера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Тиурам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ДФГ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1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модифицированный уротропином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10% вес.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0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100, МПа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200, МПа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300, МПа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Условная прочность при разрыве, МПа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21,9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17,5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17,4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 при разрыве,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rbel"/>
                        </a:rPr>
                        <a:t>%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90" y="642918"/>
            <a:ext cx="7758138" cy="10668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+mn-lt"/>
              </a:rPr>
              <a:t>Состав </a:t>
            </a:r>
            <a:r>
              <a:rPr lang="ru-RU" sz="2200" dirty="0">
                <a:latin typeface="+mn-lt"/>
              </a:rPr>
              <a:t>и свойства </a:t>
            </a:r>
            <a:r>
              <a:rPr lang="ru-RU" sz="2200" dirty="0" err="1">
                <a:latin typeface="+mn-lt"/>
              </a:rPr>
              <a:t>вулканизатов</a:t>
            </a:r>
            <a:r>
              <a:rPr lang="ru-RU" sz="2200" dirty="0">
                <a:latin typeface="+mn-lt"/>
              </a:rPr>
              <a:t> на основе ХСПЭ и </a:t>
            </a:r>
            <a:r>
              <a:rPr lang="ru-RU" sz="2200" dirty="0" err="1">
                <a:latin typeface="+mn-lt"/>
              </a:rPr>
              <a:t>шунгита</a:t>
            </a:r>
            <a:r>
              <a:rPr lang="ru-RU" sz="2200" dirty="0">
                <a:latin typeface="+mn-lt"/>
              </a:rPr>
              <a:t> (T = 155°С , </a:t>
            </a:r>
            <a:r>
              <a:rPr lang="ru-RU" sz="2200" dirty="0" err="1">
                <a:latin typeface="+mn-lt"/>
              </a:rPr>
              <a:t>t</a:t>
            </a:r>
            <a:r>
              <a:rPr lang="ru-RU" sz="2200" dirty="0">
                <a:latin typeface="+mn-lt"/>
              </a:rPr>
              <a:t> = 25 мин.)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Состав и свойства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Номера образцов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№1 - эталон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ХСПЭ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Канифоль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Каптакс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ДФГ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MgO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100,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200,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300,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Условная прочность при разрыве,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21,8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21,8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 при разрыве, %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86742" cy="10668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+mn-lt"/>
              </a:rPr>
              <a:t>Состав </a:t>
            </a:r>
            <a:r>
              <a:rPr lang="ru-RU" sz="2200" dirty="0">
                <a:latin typeface="+mn-lt"/>
              </a:rPr>
              <a:t>и свойства </a:t>
            </a:r>
            <a:r>
              <a:rPr lang="ru-RU" sz="2200" dirty="0" err="1">
                <a:latin typeface="+mn-lt"/>
              </a:rPr>
              <a:t>вулканизатов</a:t>
            </a:r>
            <a:r>
              <a:rPr lang="ru-RU" sz="2200" dirty="0">
                <a:latin typeface="+mn-lt"/>
              </a:rPr>
              <a:t> на основе ХСПЭ и модифицированного </a:t>
            </a:r>
            <a:r>
              <a:rPr lang="ru-RU" sz="2200" dirty="0" err="1">
                <a:latin typeface="+mn-lt"/>
              </a:rPr>
              <a:t>шунгита</a:t>
            </a:r>
            <a:r>
              <a:rPr lang="ru-RU" sz="2200" dirty="0">
                <a:latin typeface="+mn-lt"/>
              </a:rPr>
              <a:t> (T = 155°С, </a:t>
            </a:r>
            <a:r>
              <a:rPr lang="ru-RU" sz="2200" dirty="0" err="1">
                <a:latin typeface="+mn-lt"/>
              </a:rPr>
              <a:t>t</a:t>
            </a:r>
            <a:r>
              <a:rPr lang="ru-RU" sz="2200" dirty="0">
                <a:latin typeface="+mn-lt"/>
              </a:rPr>
              <a:t> = 30 мин.)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76068"/>
          <a:ext cx="8229600" cy="539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Состав и свойства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Номера образцов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№1 эталон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ХСПЭ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Канифоль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Каптакс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ДФГ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MgO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 модифицированный уротропином 10% вес.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100,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200,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300,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Условная прочность при разрыве,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25,1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 при разрыве,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24" y="647688"/>
            <a:ext cx="736522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+mn-lt"/>
              </a:rPr>
              <a:t>Состав </a:t>
            </a:r>
            <a:r>
              <a:rPr lang="ru-RU" sz="2200" dirty="0">
                <a:latin typeface="+mn-lt"/>
              </a:rPr>
              <a:t>и свойства </a:t>
            </a:r>
            <a:r>
              <a:rPr lang="ru-RU" sz="2200" dirty="0" err="1">
                <a:latin typeface="+mn-lt"/>
              </a:rPr>
              <a:t>вулканизатов</a:t>
            </a:r>
            <a:r>
              <a:rPr lang="ru-RU" sz="2200" dirty="0">
                <a:latin typeface="+mn-lt"/>
              </a:rPr>
              <a:t> резиновых смесей на основе ХБК и БК медицинского назначения (</a:t>
            </a:r>
            <a:r>
              <a:rPr lang="en-US" sz="2200" dirty="0">
                <a:latin typeface="+mn-lt"/>
              </a:rPr>
              <a:t>T </a:t>
            </a:r>
            <a:r>
              <a:rPr lang="ru-RU" sz="2200" dirty="0">
                <a:latin typeface="+mn-lt"/>
              </a:rPr>
              <a:t>= 160°С, </a:t>
            </a:r>
            <a:r>
              <a:rPr lang="en-US" sz="2200" dirty="0">
                <a:latin typeface="+mn-lt"/>
              </a:rPr>
              <a:t>t </a:t>
            </a:r>
            <a:r>
              <a:rPr lang="ru-RU" sz="2200" dirty="0">
                <a:latin typeface="+mn-lt"/>
              </a:rPr>
              <a:t>= 15 мин.)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1482" y="1500174"/>
          <a:ext cx="8229599" cy="517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000132"/>
                <a:gridCol w="785818"/>
                <a:gridCol w="857256"/>
                <a:gridCol w="928694"/>
                <a:gridCol w="1000132"/>
                <a:gridCol w="728609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Состав и свойства</a:t>
                      </a: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Номера образцов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эталон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5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БК-1675М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ХБК-139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1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ТУ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N330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Мел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Литопон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Нетоксол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Парафин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Стеариновая к-та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Тиурам Д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Сера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ZnO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MgO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300,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Условная прочность при разрыве, МПа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 при разрыве, %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828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763667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+mn-lt"/>
              </a:rPr>
              <a:t>Состав </a:t>
            </a:r>
            <a:r>
              <a:rPr lang="ru-RU" sz="2400" dirty="0">
                <a:latin typeface="+mn-lt"/>
              </a:rPr>
              <a:t>и свойства </a:t>
            </a:r>
            <a:r>
              <a:rPr lang="ru-RU" sz="2400" dirty="0" err="1">
                <a:latin typeface="+mn-lt"/>
              </a:rPr>
              <a:t>вулканизатов</a:t>
            </a:r>
            <a:r>
              <a:rPr lang="ru-RU" sz="2400" dirty="0">
                <a:latin typeface="+mn-lt"/>
              </a:rPr>
              <a:t> резиновых смесей на основе ХБК для </a:t>
            </a:r>
            <a:r>
              <a:rPr lang="ru-RU" sz="2400" dirty="0" err="1">
                <a:latin typeface="+mn-lt"/>
              </a:rPr>
              <a:t>гермослоя</a:t>
            </a:r>
            <a:r>
              <a:rPr lang="ru-RU" sz="2400" dirty="0">
                <a:latin typeface="+mn-lt"/>
              </a:rPr>
              <a:t> шин (T = 160°С, </a:t>
            </a:r>
            <a:r>
              <a:rPr lang="ru-RU" sz="2400" dirty="0" err="1">
                <a:latin typeface="+mn-lt"/>
              </a:rPr>
              <a:t>t</a:t>
            </a:r>
            <a:r>
              <a:rPr lang="ru-RU" sz="2400" dirty="0">
                <a:latin typeface="+mn-lt"/>
              </a:rPr>
              <a:t> = 15 мин</a:t>
            </a:r>
            <a:r>
              <a:rPr lang="ru-RU" sz="2400" dirty="0" smtClean="0">
                <a:latin typeface="+mn-lt"/>
              </a:rPr>
              <a:t>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7179" y="1432358"/>
          <a:ext cx="8229600" cy="515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1000132"/>
                <a:gridCol w="1000132"/>
                <a:gridCol w="1071570"/>
                <a:gridCol w="1071570"/>
                <a:gridCol w="942924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Состав и свойства</a:t>
                      </a: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Номера образцов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эталон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0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ХБК-139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ТУ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N330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Нафтеновое масло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Структол-40MS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Канифоль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Стеариновая к-та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Альтакс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Сера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ZnO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MgO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300, МПа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Условная прочность при разрыве, МПа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 при разрыве,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rbel"/>
                        </a:rPr>
                        <a:t>%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814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Коэф. газопроницаемости, см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/(атм.-сек.)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6,8*10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5,3*10</a:t>
                      </a:r>
                      <a:r>
                        <a:rPr lang="ru-RU" sz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5,4*10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60" y="1571612"/>
          <a:ext cx="7615238" cy="51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04"/>
                <a:gridCol w="194209"/>
                <a:gridCol w="2483246"/>
                <a:gridCol w="827749"/>
                <a:gridCol w="636730"/>
                <a:gridCol w="700403"/>
                <a:gridCol w="636730"/>
                <a:gridCol w="573057"/>
                <a:gridCol w="611210"/>
              </a:tblGrid>
              <a:tr h="3410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Состав и свойства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эталон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№6</a:t>
                      </a:r>
                    </a:p>
                  </a:txBody>
                  <a:tcPr marL="0" marR="0" marT="0" marB="0" anchor="ctr"/>
                </a:tc>
              </a:tr>
              <a:tr h="2769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БНСК-18 АМН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ПХ (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Наирит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ДП)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30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Вулканизующий агент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MgO+ZnO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Сера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Сульфенамид Ц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Шунгит модифицированный уротропином 10%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Условная прочность, МПа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11,9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Относительное удлинение, %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480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Относительная остаточная деформация, </a:t>
                      </a:r>
                      <a:r>
                        <a:rPr lang="ru-RU" sz="1000" i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orbel"/>
                        </a:rPr>
                        <a:t>%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Твердость по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Шору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Модуль 100% , МПа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Изменение объема после старения в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Изооктан -толуол 23-24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+47,6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+49,3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+41,9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+38,8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+36,8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+48,5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Тосол А 40 100-24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+14,9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+15,3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+16,1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+13,2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+14,3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+15,3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ТС 70-24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+26,7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+29,6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+25,2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+17,4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+17,7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+26,5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ТПХ, С°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-63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-63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Остаточная деформация в воздухе при 20% сжатии!00-24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74,7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75,5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70,3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39,4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3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Изменение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после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старения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70-72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Изменение относительного удлинения, %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-18,6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-14,9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-20,8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9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Изменение прочности, %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-3,4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-3,2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+3,8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14414" y="1004878"/>
            <a:ext cx="742236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+mn-lt"/>
              </a:rPr>
              <a:t>Состав </a:t>
            </a:r>
            <a:r>
              <a:rPr lang="ru-RU" sz="2400" dirty="0">
                <a:latin typeface="+mn-lt"/>
              </a:rPr>
              <a:t>и свойства </a:t>
            </a:r>
            <a:r>
              <a:rPr lang="ru-RU" sz="2400" dirty="0" err="1">
                <a:latin typeface="+mn-lt"/>
              </a:rPr>
              <a:t>вулканизатов</a:t>
            </a:r>
            <a:r>
              <a:rPr lang="ru-RU" sz="2400" dirty="0">
                <a:latin typeface="+mn-lt"/>
              </a:rPr>
              <a:t> резиновых смесей на основе </a:t>
            </a:r>
            <a:r>
              <a:rPr lang="ru-RU" sz="2400" dirty="0" smtClean="0">
                <a:latin typeface="+mn-lt"/>
              </a:rPr>
              <a:t>БНКС и ПХ, содержащих </a:t>
            </a:r>
            <a:r>
              <a:rPr lang="ru-RU" sz="2400" dirty="0" err="1" smtClean="0">
                <a:latin typeface="+mn-lt"/>
              </a:rPr>
              <a:t>шунгит</a:t>
            </a:r>
            <a:r>
              <a:rPr lang="ru-RU" sz="2400" dirty="0" smtClean="0">
                <a:latin typeface="+mn-lt"/>
              </a:rPr>
              <a:t> (T </a:t>
            </a:r>
            <a:r>
              <a:rPr lang="ru-RU" sz="2400" dirty="0">
                <a:latin typeface="+mn-lt"/>
              </a:rPr>
              <a:t>= 160°С, </a:t>
            </a:r>
            <a:r>
              <a:rPr lang="ru-RU" sz="2400" dirty="0" err="1">
                <a:latin typeface="+mn-lt"/>
              </a:rPr>
              <a:t>t</a:t>
            </a:r>
            <a:r>
              <a:rPr lang="ru-RU" sz="2400" dirty="0">
                <a:latin typeface="+mn-lt"/>
              </a:rPr>
              <a:t> = </a:t>
            </a:r>
            <a:r>
              <a:rPr lang="ru-RU" sz="2400" dirty="0" smtClean="0">
                <a:latin typeface="+mn-lt"/>
              </a:rPr>
              <a:t>20-60 </a:t>
            </a:r>
            <a:r>
              <a:rPr lang="ru-RU" sz="2400" dirty="0">
                <a:latin typeface="+mn-lt"/>
              </a:rPr>
              <a:t>мин</a:t>
            </a:r>
            <a:r>
              <a:rPr lang="ru-RU" sz="2400" dirty="0" smtClean="0">
                <a:latin typeface="+mn-lt"/>
              </a:rPr>
              <a:t>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46" y="719126"/>
            <a:ext cx="7943848" cy="106680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+mn-lt"/>
              </a:rPr>
              <a:t>Схемы </a:t>
            </a:r>
            <a:r>
              <a:rPr lang="ru-RU" sz="2200" dirty="0">
                <a:latin typeface="+mn-lt"/>
              </a:rPr>
              <a:t>взаимодействий </a:t>
            </a:r>
            <a:r>
              <a:rPr lang="ru-RU" sz="2200" dirty="0" err="1">
                <a:latin typeface="+mn-lt"/>
              </a:rPr>
              <a:t>шунгита</a:t>
            </a:r>
            <a:r>
              <a:rPr lang="ru-RU" sz="2200" dirty="0">
                <a:latin typeface="+mn-lt"/>
              </a:rPr>
              <a:t> с фазой хлорсодержащих эластомеров, приводящих к протеканию процессов </a:t>
            </a:r>
            <a:r>
              <a:rPr lang="ru-RU" sz="2200" dirty="0" smtClean="0">
                <a:latin typeface="+mn-lt"/>
              </a:rPr>
              <a:t>структурирования</a:t>
            </a:r>
            <a:endParaRPr lang="ru-RU" sz="2200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063" y="3143272"/>
            <a:ext cx="650066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868" y="1737358"/>
            <a:ext cx="80010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 воздействием высоких температур (температуры смешения, вулканизации) </a:t>
            </a:r>
            <a:r>
              <a:rPr lang="ru-RU" sz="2000" dirty="0" err="1" smtClean="0"/>
              <a:t>полихлоропрен</a:t>
            </a:r>
            <a:r>
              <a:rPr lang="ru-RU" sz="2000" dirty="0" smtClean="0"/>
              <a:t> подвергается процессам </a:t>
            </a:r>
            <a:r>
              <a:rPr lang="ru-RU" sz="2000" dirty="0" err="1" smtClean="0"/>
              <a:t>термо-структурирования</a:t>
            </a:r>
            <a:r>
              <a:rPr lang="ru-RU" sz="2000" dirty="0" smtClean="0"/>
              <a:t>, сопровождающихся гелеобразованием и выделением </a:t>
            </a:r>
            <a:r>
              <a:rPr lang="ru-RU" sz="2000" dirty="0" err="1" smtClean="0"/>
              <a:t>HCl</a:t>
            </a:r>
            <a:r>
              <a:rPr lang="ru-RU" sz="20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89027"/>
            <a:ext cx="8258204" cy="5768997"/>
          </a:xfrm>
        </p:spPr>
        <p:txBody>
          <a:bodyPr>
            <a:normAutofit/>
          </a:bodyPr>
          <a:lstStyle/>
          <a:p>
            <a:r>
              <a:rPr lang="ru-RU" sz="1600" dirty="0"/>
              <a:t>При наличии в используемой системе оксидов металлов, выделяющийся </a:t>
            </a:r>
            <a:r>
              <a:rPr lang="ru-RU" sz="1600" dirty="0" err="1"/>
              <a:t>HCl</a:t>
            </a:r>
            <a:r>
              <a:rPr lang="ru-RU" sz="1600" dirty="0"/>
              <a:t> взаимодействует с ними с образованием галогенидов (MeCl</a:t>
            </a:r>
            <a:r>
              <a:rPr lang="ru-RU" sz="1600" baseline="-25000" dirty="0"/>
              <a:t>2</a:t>
            </a:r>
            <a:r>
              <a:rPr lang="ru-RU" sz="1600" dirty="0"/>
              <a:t>):</a:t>
            </a:r>
          </a:p>
          <a:p>
            <a:pPr algn="ctr">
              <a:spcAft>
                <a:spcPts val="600"/>
              </a:spcAft>
              <a:buNone/>
            </a:pPr>
            <a:r>
              <a:rPr lang="ru-RU" sz="1600" dirty="0" err="1" smtClean="0"/>
              <a:t>MeO</a:t>
            </a:r>
            <a:r>
              <a:rPr lang="ru-RU" sz="1600" dirty="0" smtClean="0"/>
              <a:t> </a:t>
            </a:r>
            <a:r>
              <a:rPr lang="ru-RU" sz="1600" dirty="0"/>
              <a:t>+ 2HCl → </a:t>
            </a:r>
            <a:r>
              <a:rPr lang="ru-RU" sz="1600" dirty="0" err="1"/>
              <a:t>MeC</a:t>
            </a:r>
            <a:r>
              <a:rPr lang="en-US" sz="1600" dirty="0"/>
              <a:t>l</a:t>
            </a:r>
            <a:r>
              <a:rPr lang="ru-RU" sz="1600" baseline="-25000" dirty="0"/>
              <a:t>2</a:t>
            </a:r>
            <a:r>
              <a:rPr lang="ru-RU" sz="1600" dirty="0"/>
              <a:t>+ H</a:t>
            </a:r>
            <a:r>
              <a:rPr lang="ru-RU" sz="1600" baseline="-25000" dirty="0"/>
              <a:t>2</a:t>
            </a:r>
            <a:r>
              <a:rPr lang="ru-RU" sz="1600" dirty="0"/>
              <a:t>O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При </a:t>
            </a:r>
            <a:r>
              <a:rPr lang="ru-RU" sz="1600" dirty="0"/>
              <a:t>использовании традиционной оксидной вулканизующей группы (</a:t>
            </a:r>
            <a:r>
              <a:rPr lang="en-US" sz="1600" dirty="0" err="1"/>
              <a:t>ZnO</a:t>
            </a:r>
            <a:r>
              <a:rPr lang="ru-RU" sz="1600" dirty="0"/>
              <a:t>, </a:t>
            </a:r>
            <a:r>
              <a:rPr lang="en-US" sz="1600" dirty="0" err="1"/>
              <a:t>MgO</a:t>
            </a:r>
            <a:r>
              <a:rPr lang="ru-RU" sz="1600" dirty="0"/>
              <a:t>), прежде всего образуется </a:t>
            </a:r>
            <a:r>
              <a:rPr lang="en-US" sz="1600" dirty="0" err="1"/>
              <a:t>MgCl</a:t>
            </a:r>
            <a:r>
              <a:rPr lang="ru-RU" sz="1600" baseline="-25000" dirty="0"/>
              <a:t>2</a:t>
            </a:r>
            <a:r>
              <a:rPr lang="ru-RU" sz="1600" dirty="0"/>
              <a:t>, что снижает вероятность образования </a:t>
            </a:r>
            <a:r>
              <a:rPr lang="en-US" sz="1600" dirty="0" err="1"/>
              <a:t>ZnCl</a:t>
            </a:r>
            <a:r>
              <a:rPr lang="ru-RU" sz="1600" baseline="-25000" dirty="0"/>
              <a:t>2</a:t>
            </a:r>
            <a:r>
              <a:rPr lang="ru-RU" sz="1600" dirty="0"/>
              <a:t> и тем самым препятствует проявлению преждевременной вулканизации и протеканию реакций типа </a:t>
            </a:r>
            <a:r>
              <a:rPr lang="ru-RU" sz="1600" dirty="0" err="1"/>
              <a:t>Фриделя-Крафтса</a:t>
            </a:r>
            <a:r>
              <a:rPr lang="ru-RU" sz="16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Оксиды </a:t>
            </a:r>
            <a:r>
              <a:rPr lang="ru-RU" sz="1600" dirty="0"/>
              <a:t>металлов способны к взаимодействию с </a:t>
            </a:r>
            <a:r>
              <a:rPr lang="ru-RU" sz="1600" dirty="0" err="1"/>
              <a:t>аллильным</a:t>
            </a:r>
            <a:r>
              <a:rPr lang="ru-RU" sz="1600" dirty="0"/>
              <a:t> хлором макромолекулярных цепей </a:t>
            </a:r>
            <a:r>
              <a:rPr lang="ru-RU" sz="1600" dirty="0" err="1"/>
              <a:t>полихлоропрена</a:t>
            </a:r>
            <a:r>
              <a:rPr lang="ru-RU" sz="1600" dirty="0"/>
              <a:t> с образованием эфирных поперечных связей и хлоридов металлов. В этом отношении наиболее активен </a:t>
            </a:r>
            <a:r>
              <a:rPr lang="en-US" sz="1600" dirty="0" err="1"/>
              <a:t>ZnO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Образующийся </a:t>
            </a:r>
            <a:r>
              <a:rPr lang="ru-RU" sz="1600" dirty="0"/>
              <a:t>ZnCl</a:t>
            </a:r>
            <a:r>
              <a:rPr lang="ru-RU" sz="1600" baseline="-25000" dirty="0"/>
              <a:t>2</a:t>
            </a:r>
            <a:r>
              <a:rPr lang="ru-RU" sz="1600" dirty="0"/>
              <a:t> может участвовать во многих других реакциях структурирования, инициируя протекание процессов по типу </a:t>
            </a:r>
            <a:r>
              <a:rPr lang="ru-RU" sz="1600" dirty="0" err="1"/>
              <a:t>Фриделя-Крафтса</a:t>
            </a:r>
            <a:r>
              <a:rPr lang="ru-RU" sz="1600" dirty="0"/>
              <a:t> и возникновение координационных соединений с хлором </a:t>
            </a:r>
            <a:r>
              <a:rPr lang="ru-RU" sz="1600" dirty="0" err="1"/>
              <a:t>полихлоропрена</a:t>
            </a:r>
            <a:r>
              <a:rPr lang="ru-RU" sz="1600" dirty="0"/>
              <a:t>: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636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54418"/>
            <a:ext cx="8572560" cy="2143140"/>
          </a:xfrm>
        </p:spPr>
        <p:txBody>
          <a:bodyPr/>
          <a:lstStyle/>
          <a:p>
            <a:r>
              <a:rPr lang="ru-RU" sz="2000" dirty="0"/>
              <a:t>Поэтому введение </a:t>
            </a:r>
            <a:r>
              <a:rPr lang="ru-RU" sz="2000" dirty="0" err="1"/>
              <a:t>MgO</a:t>
            </a:r>
            <a:r>
              <a:rPr lang="ru-RU" sz="2000" dirty="0"/>
              <a:t> в состав оксидной вулканизующей группы уменьшает количество образующегося ZnCl</a:t>
            </a:r>
            <a:r>
              <a:rPr lang="ru-RU" sz="2000" baseline="-25000" dirty="0"/>
              <a:t>2</a:t>
            </a:r>
            <a:r>
              <a:rPr lang="ru-RU" sz="2000" dirty="0"/>
              <a:t>, препятствуя тем самым явлению </a:t>
            </a:r>
            <a:r>
              <a:rPr lang="ru-RU" sz="2000" dirty="0" err="1"/>
              <a:t>скорчинга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dirty="0" smtClean="0"/>
              <a:t>Можно предположить, что взаимодействие хлорсульфированного полиэтилена с </a:t>
            </a:r>
            <a:r>
              <a:rPr lang="ru-RU" sz="2000" dirty="0" err="1" smtClean="0"/>
              <a:t>шунгитом</a:t>
            </a:r>
            <a:r>
              <a:rPr lang="ru-RU" sz="2000" dirty="0" smtClean="0"/>
              <a:t> идет следующим образом: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513" y="3226120"/>
            <a:ext cx="4735851" cy="26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60465"/>
            <a:ext cx="8186766" cy="548324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Однако </a:t>
            </a:r>
            <a:r>
              <a:rPr lang="ru-RU" dirty="0"/>
              <a:t>объяснить структурирующее действие </a:t>
            </a:r>
            <a:r>
              <a:rPr lang="ru-RU" dirty="0" err="1"/>
              <a:t>шунгита</a:t>
            </a:r>
            <a:r>
              <a:rPr lang="ru-RU" dirty="0"/>
              <a:t> только наличием в его структуре оксидов металлов невозможно из-за их низкой концентрации в этом минерале. Очевидно, свою роль в эти процессы вносят и углерод в форме графита, </a:t>
            </a:r>
            <a:r>
              <a:rPr lang="ru-RU" dirty="0" err="1"/>
              <a:t>наноуглеродные</a:t>
            </a:r>
            <a:r>
              <a:rPr lang="ru-RU" dirty="0"/>
              <a:t> трубки, фуллерены и ион-радикальные, радикальные активные центры на поверхности частиц </a:t>
            </a:r>
            <a:r>
              <a:rPr lang="ru-RU" dirty="0" err="1"/>
              <a:t>шунгита</a:t>
            </a:r>
            <a:r>
              <a:rPr lang="ru-RU" dirty="0"/>
              <a:t>, и наличие </a:t>
            </a:r>
            <a:r>
              <a:rPr lang="ru-RU" dirty="0" err="1"/>
              <a:t>оксидно­кремниевых</a:t>
            </a:r>
            <a:r>
              <a:rPr lang="ru-RU" dirty="0"/>
              <a:t> фрагментов. Важную роль играет и </a:t>
            </a:r>
            <a:r>
              <a:rPr lang="ru-RU" dirty="0" err="1"/>
              <a:t>дифильный</a:t>
            </a:r>
            <a:r>
              <a:rPr lang="ru-RU" dirty="0"/>
              <a:t> характер частиц </a:t>
            </a:r>
            <a:r>
              <a:rPr lang="ru-RU" dirty="0" err="1"/>
              <a:t>шунгита</a:t>
            </a:r>
            <a:r>
              <a:rPr lang="ru-RU" dirty="0"/>
              <a:t>, обусловленный образованием кластеров, состоящих из углеродного и оксидно-кремниевых фрагментов, которые механическим путем разделить невозможно.</a:t>
            </a:r>
          </a:p>
          <a:p>
            <a:r>
              <a:rPr lang="ru-RU" dirty="0"/>
              <a:t>	Таким образом, можно констатировать, что при введении </a:t>
            </a:r>
            <a:r>
              <a:rPr lang="ru-RU" dirty="0" err="1"/>
              <a:t>шунгита</a:t>
            </a:r>
            <a:r>
              <a:rPr lang="ru-RU" dirty="0"/>
              <a:t> в хлорсодержащие эластомеры (в частности ПХ) в образующихся </a:t>
            </a:r>
            <a:r>
              <a:rPr lang="ru-RU" dirty="0" err="1"/>
              <a:t>вулканизатах</a:t>
            </a:r>
            <a:r>
              <a:rPr lang="ru-RU" dirty="0"/>
              <a:t> возникает микрогетерогенная вулканизационная сетка, в которой между поверхностью частиц </a:t>
            </a:r>
            <a:r>
              <a:rPr lang="ru-RU" dirty="0" err="1"/>
              <a:t>шунгита</a:t>
            </a:r>
            <a:r>
              <a:rPr lang="ru-RU" dirty="0"/>
              <a:t> и эластомером образуется сложная система лабильных ионных, координационно-ионных, ковалентных связей, структура которой еще недостаточно исследована.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cs typeface="Times New Roman" pitchFamily="18" charset="0"/>
              </a:rPr>
              <a:t>Сравнительный анализ НЧ углерода </a:t>
            </a:r>
            <a:r>
              <a:rPr lang="ru-RU" dirty="0" err="1">
                <a:cs typeface="Times New Roman" pitchFamily="18" charset="0"/>
              </a:rPr>
              <a:t>шунгитов</a:t>
            </a:r>
            <a:r>
              <a:rPr lang="ru-RU" dirty="0">
                <a:cs typeface="Times New Roman" pitchFamily="18" charset="0"/>
              </a:rPr>
              <a:t>, фуллеренов и </a:t>
            </a:r>
            <a:r>
              <a:rPr lang="ru-RU" dirty="0" err="1">
                <a:cs typeface="Times New Roman" pitchFamily="18" charset="0"/>
              </a:rPr>
              <a:t>наноалмазов</a:t>
            </a:r>
            <a:r>
              <a:rPr lang="ru-RU" dirty="0">
                <a:cs typeface="Times New Roman" pitchFamily="18" charset="0"/>
              </a:rPr>
              <a:t> в устойчивых водных дисперсиях показал их морфологическое подобие. Это позволило контролировать агрегацию кластеров ШУ и определить его минимальный структурный </a:t>
            </a:r>
            <a:r>
              <a:rPr lang="ru-RU" dirty="0" smtClean="0">
                <a:cs typeface="Times New Roman" pitchFamily="18" charset="0"/>
              </a:rPr>
              <a:t>фрагмент.</a:t>
            </a:r>
          </a:p>
          <a:p>
            <a:r>
              <a:rPr lang="ru-RU" dirty="0" err="1" smtClean="0">
                <a:cs typeface="Times New Roman" pitchFamily="18" charset="0"/>
              </a:rPr>
              <a:t>Наноразмерные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элементы ШУ достаточно подвижны в различных по природе средах. Этим определяется плохая </a:t>
            </a:r>
            <a:r>
              <a:rPr lang="ru-RU" dirty="0" err="1">
                <a:cs typeface="Times New Roman" pitchFamily="18" charset="0"/>
              </a:rPr>
              <a:t>воспроизводимость</a:t>
            </a:r>
            <a:r>
              <a:rPr lang="ru-RU" dirty="0">
                <a:cs typeface="Times New Roman" pitchFamily="18" charset="0"/>
              </a:rPr>
              <a:t> свойств порошка </a:t>
            </a:r>
            <a:r>
              <a:rPr lang="ru-RU" dirty="0" err="1">
                <a:cs typeface="Times New Roman" pitchFamily="18" charset="0"/>
              </a:rPr>
              <a:t>шунгитов</a:t>
            </a:r>
            <a:r>
              <a:rPr lang="ru-RU" dirty="0">
                <a:cs typeface="Times New Roman" pitchFamily="18" charset="0"/>
              </a:rPr>
              <a:t> с частицами микронных размеров, а также нестабильность свойств композиционных материалов, в которые вводился порошкообразный </a:t>
            </a:r>
            <a:r>
              <a:rPr lang="ru-RU" dirty="0" err="1">
                <a:cs typeface="Times New Roman" pitchFamily="18" charset="0"/>
              </a:rPr>
              <a:t>шунгитовый</a:t>
            </a:r>
            <a:r>
              <a:rPr lang="ru-RU" dirty="0">
                <a:cs typeface="Times New Roman" pitchFamily="18" charset="0"/>
              </a:rPr>
              <a:t> наполнитель. НЧ могут высвобождаться с различных уровней в зависимости от условий переработки шунгитсодержащего материала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088" y="428604"/>
            <a:ext cx="754382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>
                <a:latin typeface="+mn-lt"/>
              </a:rPr>
              <a:t>ВЫВОДЫ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39" y="1142984"/>
            <a:ext cx="8501122" cy="4525963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Впервые показана возможность применения природного углеродсодержащего минерального соединения - </a:t>
            </a:r>
            <a:r>
              <a:rPr lang="ru-RU" sz="1400" dirty="0" err="1"/>
              <a:t>шунгита</a:t>
            </a:r>
            <a:r>
              <a:rPr lang="ru-RU" sz="1400" dirty="0"/>
              <a:t> не только как наполнителя для шинных и технических резин из каучуков общего назначения, но и как самостоятельного активного ингредиента (структурирующего агента) для резин на основе хлорсодержащих каучуков.</a:t>
            </a:r>
          </a:p>
          <a:p>
            <a:pPr lvl="0"/>
            <a:r>
              <a:rPr lang="ru-RU" sz="1400" dirty="0"/>
              <a:t>Предложено в качестве критерия активности </a:t>
            </a:r>
            <a:r>
              <a:rPr lang="ru-RU" sz="1400" dirty="0" err="1"/>
              <a:t>шунгита</a:t>
            </a:r>
            <a:r>
              <a:rPr lang="ru-RU" sz="1400" dirty="0"/>
              <a:t> в резинах на основе хлорсодержащих каучуков использовать его </a:t>
            </a:r>
            <a:r>
              <a:rPr lang="ru-RU" sz="1400" dirty="0" err="1"/>
              <a:t>гелеобразующее</a:t>
            </a:r>
            <a:r>
              <a:rPr lang="ru-RU" sz="1400" dirty="0"/>
              <a:t> действие в этих эластомерах, а также величину оценки степени сшивания </a:t>
            </a:r>
            <a:r>
              <a:rPr lang="ru-RU" sz="1400" dirty="0" err="1"/>
              <a:t>вулканизатов</a:t>
            </a:r>
            <a:r>
              <a:rPr lang="ru-RU" sz="1400" dirty="0"/>
              <a:t> (1/</a:t>
            </a:r>
            <a:r>
              <a:rPr lang="en-US" sz="1400" dirty="0"/>
              <a:t>Q</a:t>
            </a:r>
            <a:r>
              <a:rPr lang="ru-RU" sz="1400" dirty="0"/>
              <a:t>). Полученные экспериментальные данные позволили составить следующий ряд активности хлорсодержащих каучуков относительно сшивающего действия </a:t>
            </a:r>
            <a:r>
              <a:rPr lang="ru-RU" sz="1400" dirty="0" err="1"/>
              <a:t>шунгита</a:t>
            </a:r>
            <a:r>
              <a:rPr lang="ru-RU" sz="1400" dirty="0"/>
              <a:t>: ПХ &gt; ХПЭ &gt; ХСПЭ &gt; ХБК.</a:t>
            </a:r>
          </a:p>
          <a:p>
            <a:pPr lvl="0"/>
            <a:r>
              <a:rPr lang="ru-RU" sz="1400" dirty="0"/>
              <a:t>Показано влияние температуры и дозировки </a:t>
            </a:r>
            <a:r>
              <a:rPr lang="ru-RU" sz="1400" dirty="0" err="1"/>
              <a:t>шунгита</a:t>
            </a:r>
            <a:r>
              <a:rPr lang="ru-RU" sz="1400" dirty="0"/>
              <a:t> на количество геля, образующегося в исследованных хлорсодержащих каучуках, степень его сшивания. Установлено, что с повышением дозировки </a:t>
            </a:r>
            <a:r>
              <a:rPr lang="ru-RU" sz="1400" dirty="0" err="1"/>
              <a:t>шунгита</a:t>
            </a:r>
            <a:r>
              <a:rPr lang="ru-RU" sz="1400" dirty="0"/>
              <a:t> и температуры вулканизации количество </a:t>
            </a:r>
            <a:r>
              <a:rPr lang="ru-RU" sz="1400" dirty="0" err="1"/>
              <a:t>гель-фракции</a:t>
            </a:r>
            <a:r>
              <a:rPr lang="ru-RU" sz="1400" dirty="0"/>
              <a:t> и степень сшивания образцов возрастают. Оптимальная дозировка </a:t>
            </a:r>
            <a:r>
              <a:rPr lang="ru-RU" sz="1400" dirty="0" err="1"/>
              <a:t>шунгита</a:t>
            </a:r>
            <a:r>
              <a:rPr lang="ru-RU" sz="1400" dirty="0"/>
              <a:t> в этом случае составляет 8-10 </a:t>
            </a:r>
            <a:r>
              <a:rPr lang="ru-RU" sz="1400" dirty="0" err="1"/>
              <a:t>масс.ч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Показано активирующее действие </a:t>
            </a:r>
            <a:r>
              <a:rPr lang="ru-RU" sz="1400" dirty="0" err="1"/>
              <a:t>шунгита</a:t>
            </a:r>
            <a:r>
              <a:rPr lang="ru-RU" sz="1400" dirty="0"/>
              <a:t> на процессы </a:t>
            </a:r>
            <a:r>
              <a:rPr lang="ru-RU" sz="1400" dirty="0" err="1"/>
              <a:t>дегидрохлорирования</a:t>
            </a:r>
            <a:r>
              <a:rPr lang="ru-RU" sz="1400" dirty="0"/>
              <a:t>, происходящие в изученных эластомерах в температурных условиях вулканизации. Установлена корреляция между данным процессом и степенью сшивания каучука.</a:t>
            </a:r>
          </a:p>
          <a:p>
            <a:pPr lvl="0"/>
            <a:r>
              <a:rPr lang="ru-RU" sz="1400" dirty="0"/>
              <a:t>Определены кинетические и термодинамические параметры процессов сшивания хлорсодержащих каучуков </a:t>
            </a:r>
            <a:r>
              <a:rPr lang="ru-RU" sz="1400" dirty="0" err="1"/>
              <a:t>шунгитом</a:t>
            </a:r>
            <a:r>
              <a:rPr lang="ru-RU" sz="1400" dirty="0"/>
              <a:t>.</a:t>
            </a:r>
          </a:p>
          <a:p>
            <a:pPr lvl="0"/>
            <a:r>
              <a:rPr lang="ru-RU" sz="1400" dirty="0"/>
              <a:t>Установлено, что в изученных системах гетерогенные узлы вулканизационной сетки содержат в своем составе как ковалентные, так и координационные связи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8" y="1142984"/>
            <a:ext cx="8715404" cy="5286412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/>
              <a:t>Экспериментальные данные, полученные при изучении некоторых аспектов механизма действия </a:t>
            </a:r>
            <a:r>
              <a:rPr lang="ru-RU" sz="1400" dirty="0" err="1" smtClean="0"/>
              <a:t>шунгита</a:t>
            </a:r>
            <a:r>
              <a:rPr lang="ru-RU" sz="1400" dirty="0" smtClean="0"/>
              <a:t> в хлорсодержащих каучуках, позволили рекомендовать </a:t>
            </a:r>
            <a:r>
              <a:rPr lang="ru-RU" sz="1400" dirty="0" err="1" smtClean="0"/>
              <a:t>шунгит</a:t>
            </a:r>
            <a:r>
              <a:rPr lang="ru-RU" sz="1400" dirty="0" smtClean="0"/>
              <a:t> для применения в этих системах в качестве структурирующего агента, при полной или частичной замене стандартной оксидной вулканизующей группы.</a:t>
            </a:r>
          </a:p>
          <a:p>
            <a:pPr lvl="0"/>
            <a:r>
              <a:rPr lang="ru-RU" sz="1400" dirty="0" smtClean="0"/>
              <a:t>Применение </a:t>
            </a:r>
            <a:r>
              <a:rPr lang="ru-RU" sz="1400" dirty="0" err="1" smtClean="0"/>
              <a:t>шунгита</a:t>
            </a:r>
            <a:r>
              <a:rPr lang="ru-RU" sz="1400" dirty="0" smtClean="0"/>
              <a:t> в рецептурах резин на основе </a:t>
            </a:r>
            <a:r>
              <a:rPr lang="ru-RU" sz="1400" dirty="0" err="1" smtClean="0"/>
              <a:t>полихлоропрена</a:t>
            </a:r>
            <a:r>
              <a:rPr lang="ru-RU" sz="1400" dirty="0" smtClean="0"/>
              <a:t> позволило полностью или частично вывести из ее состава стандартную оксидную группу на основе </a:t>
            </a:r>
            <a:r>
              <a:rPr lang="en-US" sz="1400" dirty="0" err="1" smtClean="0"/>
              <a:t>ZnO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dirty="0" err="1" smtClean="0"/>
              <a:t>MgO</a:t>
            </a:r>
            <a:r>
              <a:rPr lang="ru-RU" sz="1400" dirty="0" smtClean="0"/>
              <a:t>, без ухудшения традиционных свойств таких резин. Определены оптимальные дозировки </a:t>
            </a:r>
            <a:r>
              <a:rPr lang="ru-RU" sz="1400" dirty="0" err="1" smtClean="0"/>
              <a:t>шунгита</a:t>
            </a:r>
            <a:r>
              <a:rPr lang="ru-RU" sz="1400" dirty="0" smtClean="0"/>
              <a:t> и условия вулканизации.</a:t>
            </a:r>
          </a:p>
          <a:p>
            <a:pPr lvl="0"/>
            <a:r>
              <a:rPr lang="ru-RU" sz="1400" dirty="0" smtClean="0"/>
              <a:t>Показана возможность частичной замены </a:t>
            </a:r>
            <a:r>
              <a:rPr lang="en-US" sz="1400" dirty="0" err="1" smtClean="0"/>
              <a:t>MgO</a:t>
            </a:r>
            <a:r>
              <a:rPr lang="en-US" sz="1400" dirty="0" smtClean="0"/>
              <a:t> </a:t>
            </a:r>
            <a:r>
              <a:rPr lang="ru-RU" sz="1400" dirty="0" smtClean="0"/>
              <a:t>на </a:t>
            </a:r>
            <a:r>
              <a:rPr lang="ru-RU" sz="1400" dirty="0" err="1" smtClean="0"/>
              <a:t>шунгит</a:t>
            </a:r>
            <a:r>
              <a:rPr lang="ru-RU" sz="1400" dirty="0" smtClean="0"/>
              <a:t> в рецептурах резин на основе хлорсульфированного полиэтилена без ухудшения традиционных свойств таких резин.</a:t>
            </a:r>
          </a:p>
          <a:p>
            <a:pPr lvl="0"/>
            <a:r>
              <a:rPr lang="ru-RU" sz="1400" dirty="0" smtClean="0"/>
              <a:t>Показана возможность повышения активности </a:t>
            </a:r>
            <a:r>
              <a:rPr lang="ru-RU" sz="1400" dirty="0" err="1" smtClean="0"/>
              <a:t>шунгита</a:t>
            </a:r>
            <a:r>
              <a:rPr lang="ru-RU" sz="1400" dirty="0" smtClean="0"/>
              <a:t> в указанных выше </a:t>
            </a:r>
            <a:r>
              <a:rPr lang="ru-RU" sz="1400" dirty="0" err="1" smtClean="0"/>
              <a:t>эластомерных</a:t>
            </a:r>
            <a:r>
              <a:rPr lang="ru-RU" sz="1400" dirty="0" smtClean="0"/>
              <a:t> композиционных материалах путем модификации его поверхности химически активными соединениями (уротропин, резорцин и др.). Оптимальная степень модификации 10%.</a:t>
            </a:r>
          </a:p>
          <a:p>
            <a:pPr lvl="0"/>
            <a:r>
              <a:rPr lang="ru-RU" sz="1400" dirty="0" smtClean="0"/>
              <a:t>Применение </a:t>
            </a:r>
            <a:r>
              <a:rPr lang="ru-RU" sz="1400" dirty="0" err="1" smtClean="0"/>
              <a:t>шунгита</a:t>
            </a:r>
            <a:r>
              <a:rPr lang="ru-RU" sz="1400" dirty="0" smtClean="0"/>
              <a:t> в рецептурах резин для </a:t>
            </a:r>
            <a:r>
              <a:rPr lang="ru-RU" sz="1400" dirty="0" err="1" smtClean="0"/>
              <a:t>гермослоя</a:t>
            </a:r>
            <a:r>
              <a:rPr lang="ru-RU" sz="1400" dirty="0" smtClean="0"/>
              <a:t> шин на основе </a:t>
            </a:r>
            <a:r>
              <a:rPr lang="ru-RU" sz="1400" dirty="0" err="1" smtClean="0"/>
              <a:t>хлорбутилкаучука</a:t>
            </a:r>
            <a:r>
              <a:rPr lang="ru-RU" sz="1400" dirty="0" smtClean="0"/>
              <a:t> позволило полностью вывести из ее состава стандартную вулканизующую группу на основе </a:t>
            </a:r>
            <a:r>
              <a:rPr lang="en-US" sz="1400" dirty="0" err="1" smtClean="0"/>
              <a:t>ZnO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dirty="0" err="1" smtClean="0"/>
              <a:t>MgO</a:t>
            </a:r>
            <a:r>
              <a:rPr lang="en-US" sz="1400" dirty="0" smtClean="0"/>
              <a:t> </a:t>
            </a:r>
            <a:r>
              <a:rPr lang="ru-RU" sz="1400" dirty="0" smtClean="0"/>
              <a:t>и уменьшить содержание технического углерода, понизить </a:t>
            </a:r>
            <a:r>
              <a:rPr lang="ru-RU" sz="1400" dirty="0" err="1" smtClean="0"/>
              <a:t>газопроницпемость</a:t>
            </a:r>
            <a:r>
              <a:rPr lang="ru-RU" sz="1400" dirty="0" smtClean="0"/>
              <a:t> при сохранении упруго-прочностных показателей, что позволило рекомендовать </a:t>
            </a:r>
            <a:r>
              <a:rPr lang="ru-RU" sz="1400" dirty="0" err="1" smtClean="0"/>
              <a:t>шунгит</a:t>
            </a:r>
            <a:r>
              <a:rPr lang="ru-RU" sz="1400" dirty="0" smtClean="0"/>
              <a:t> для применения в рецептурах резин </a:t>
            </a:r>
            <a:r>
              <a:rPr lang="ru-RU" sz="1400" dirty="0" err="1" smtClean="0"/>
              <a:t>гермослоя</a:t>
            </a:r>
            <a:r>
              <a:rPr lang="ru-RU" sz="1400" dirty="0" smtClean="0"/>
              <a:t> автошин.</a:t>
            </a:r>
          </a:p>
          <a:p>
            <a:pPr lvl="0"/>
            <a:r>
              <a:rPr lang="ru-RU" sz="1400" dirty="0" smtClean="0"/>
              <a:t>Опытно-промышленное опробование </a:t>
            </a:r>
            <a:r>
              <a:rPr lang="ru-RU" sz="1400" dirty="0" err="1" smtClean="0"/>
              <a:t>шунгита</a:t>
            </a:r>
            <a:r>
              <a:rPr lang="ru-RU" sz="1400" dirty="0" smtClean="0"/>
              <a:t> в рецептурах резин на основе </a:t>
            </a:r>
            <a:r>
              <a:rPr lang="ru-RU" sz="1400" dirty="0" err="1" smtClean="0"/>
              <a:t>полихлоропрена</a:t>
            </a:r>
            <a:r>
              <a:rPr lang="ru-RU" sz="1400" dirty="0" smtClean="0"/>
              <a:t> и бутадиен-нитрильного каучука проведено в условиях Саранского завода РТИ, а также в рецептурах резин на основе </a:t>
            </a:r>
            <a:r>
              <a:rPr lang="ru-RU" sz="1400" dirty="0" err="1" smtClean="0"/>
              <a:t>хлорбутилкаучука</a:t>
            </a:r>
            <a:r>
              <a:rPr lang="ru-RU" sz="1400" dirty="0" smtClean="0"/>
              <a:t>, для медицинских изделий на заводе ООО ПКФ «</a:t>
            </a:r>
            <a:r>
              <a:rPr lang="ru-RU" sz="1400" dirty="0" err="1" smtClean="0"/>
              <a:t>Астрахим</a:t>
            </a:r>
            <a:r>
              <a:rPr lang="ru-RU" sz="1400" dirty="0" smtClean="0"/>
              <a:t>», показало перспективность применения </a:t>
            </a:r>
            <a:r>
              <a:rPr lang="ru-RU" sz="1400" dirty="0" err="1" smtClean="0"/>
              <a:t>шунгита</a:t>
            </a:r>
            <a:r>
              <a:rPr lang="ru-RU" sz="1400" dirty="0" smtClean="0"/>
              <a:t> в этих рецептурах.</a:t>
            </a:r>
          </a:p>
          <a:p>
            <a:endParaRPr lang="ru-RU" sz="1400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41" y="3071810"/>
            <a:ext cx="8929718" cy="16430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088232" cy="18354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81535" y="548680"/>
            <a:ext cx="66624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smtClean="0"/>
              <a:t>СЕВЕРО-ВОСТОЧНЫЙ </a:t>
            </a:r>
          </a:p>
          <a:p>
            <a:pPr algn="r"/>
            <a:r>
              <a:rPr lang="ru-RU" sz="4000" b="1" dirty="0" smtClean="0"/>
              <a:t>ФЕДЕРАЛЬНЫЙ </a:t>
            </a:r>
          </a:p>
          <a:p>
            <a:pPr algn="r"/>
            <a:r>
              <a:rPr lang="ru-RU" sz="4000" b="1" dirty="0" smtClean="0"/>
              <a:t>УНИВЕРСИТЕТ</a:t>
            </a:r>
          </a:p>
          <a:p>
            <a:pPr algn="r"/>
            <a:r>
              <a:rPr lang="ru-RU" sz="4000" b="1" dirty="0" smtClean="0"/>
              <a:t>им. М.К. АММОСОВА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2804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04152"/>
            <a:ext cx="8229600" cy="432511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cs typeface="Times New Roman" pitchFamily="18" charset="0"/>
              </a:rPr>
              <a:t>Атомносиловая</a:t>
            </a:r>
            <a:r>
              <a:rPr lang="ru-RU" sz="2400" dirty="0" smtClean="0">
                <a:cs typeface="Times New Roman" pitchFamily="18" charset="0"/>
              </a:rPr>
              <a:t> и электронная микроскопия позволяют визуализировать </a:t>
            </a:r>
            <a:r>
              <a:rPr lang="ru-RU" sz="2400" dirty="0" err="1" smtClean="0">
                <a:cs typeface="Times New Roman" pitchFamily="18" charset="0"/>
              </a:rPr>
              <a:t>наноструктурные</a:t>
            </a:r>
            <a:r>
              <a:rPr lang="ru-RU" sz="2400" dirty="0" smtClean="0">
                <a:cs typeface="Times New Roman" pitchFamily="18" charset="0"/>
              </a:rPr>
              <a:t> элементы ШУ и определить их структурные изменения при модифицировании (электронная дифракция)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8369" name="Полотно 10"/>
          <p:cNvGrpSpPr>
            <a:grpSpLocks/>
          </p:cNvGrpSpPr>
          <p:nvPr/>
        </p:nvGrpSpPr>
        <p:grpSpPr bwMode="auto">
          <a:xfrm>
            <a:off x="1743046" y="2971818"/>
            <a:ext cx="5600700" cy="3100388"/>
            <a:chOff x="0" y="0"/>
            <a:chExt cx="56013" cy="31007"/>
          </a:xfrm>
        </p:grpSpPr>
        <p:sp>
          <p:nvSpPr>
            <p:cNvPr id="58377" name="AutoShape 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6013" cy="310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0" y="18709"/>
              <a:ext cx="13181" cy="11816"/>
            </a:xfrm>
            <a:prstGeom prst="rect">
              <a:avLst/>
            </a:prstGeom>
            <a:noFill/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27" y="16739"/>
              <a:ext cx="40286" cy="14268"/>
            </a:xfrm>
            <a:prstGeom prst="rect">
              <a:avLst/>
            </a:prstGeom>
            <a:noFill/>
          </p:spPr>
        </p:pic>
        <p:pic>
          <p:nvPicPr>
            <p:cNvPr id="10" name="Picture 14" descr="FIG3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0143" cy="15623"/>
            </a:xfrm>
            <a:prstGeom prst="rect">
              <a:avLst/>
            </a:prstGeom>
            <a:noFill/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0719" y="1429"/>
              <a:ext cx="33580" cy="1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Атомно-силовая микроскопия скола высокоуглеродистого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шунгита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. Средний размер глобулярного агрегата 32 нм (а).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ПЭМ: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Морфоструктура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коллоида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шунгита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, осажденного на углеродную пленку и золотую сеточку (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c).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Преобладающий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тип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электронограммы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осадка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коллоида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шунгита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Times New Roman" pitchFamily="18" charset="0"/>
                </a:rPr>
                <a:t> (б).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240" y="13785"/>
              <a:ext cx="2233" cy="19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120" y="28556"/>
              <a:ext cx="2233" cy="19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5669" y="16739"/>
              <a:ext cx="2233" cy="19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1" descr="C:\Users\PC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n-lt"/>
                <a:cs typeface="Times New Roman" pitchFamily="18" charset="0"/>
              </a:rPr>
              <a:t>Схематичное представление агрегатов ШУ и минимального структурного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элемента</a:t>
            </a:r>
            <a:endParaRPr lang="ru-RU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4" name="Содержимое 3" descr="рис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655" y="1785926"/>
            <a:ext cx="589174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045531"/>
            <a:ext cx="78581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Модельное представление последовательного высвобождения структурных агрегатов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шунгитового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углерода, исследованных с помощью атомно-силовой микроскопии (размер ~ сотни нм) и просвечивающей электронной микроскопии (размер ~ десятки нм); наименьший структурный элемент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шунгитового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углерода, обладающий дипольным моментом.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5003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Несмотря </a:t>
            </a:r>
            <a:r>
              <a:rPr lang="ru-RU" dirty="0">
                <a:cs typeface="Times New Roman" pitchFamily="18" charset="0"/>
              </a:rPr>
              <a:t>на то, что морфология </a:t>
            </a:r>
            <a:r>
              <a:rPr lang="ru-RU" dirty="0" err="1">
                <a:cs typeface="Times New Roman" pitchFamily="18" charset="0"/>
              </a:rPr>
              <a:t>шунгитов</a:t>
            </a:r>
            <a:r>
              <a:rPr lang="ru-RU" dirty="0">
                <a:cs typeface="Times New Roman" pitchFamily="18" charset="0"/>
              </a:rPr>
              <a:t> сильно зависит от природных факторов (температура, давление, состав вод), для </a:t>
            </a:r>
            <a:r>
              <a:rPr lang="ru-RU" dirty="0" err="1">
                <a:cs typeface="Times New Roman" pitchFamily="18" charset="0"/>
              </a:rPr>
              <a:t>шунгитового</a:t>
            </a:r>
            <a:r>
              <a:rPr lang="ru-RU" dirty="0">
                <a:cs typeface="Times New Roman" pitchFamily="18" charset="0"/>
              </a:rPr>
              <a:t> углерода характерна двухуровневая структурная организация как пор, так и структурных элементов в диапазоне 1-100 нм. Поры на втором уровне обладают внутренней фрактальной структурой и сформированы частицами углерода с размерами менее 1 нм, определенными в качестве основного структурного элемента (ОСЭ) </a:t>
            </a:r>
            <a:r>
              <a:rPr lang="ru-RU" dirty="0" err="1">
                <a:cs typeface="Times New Roman" pitchFamily="18" charset="0"/>
              </a:rPr>
              <a:t>шунгитового</a:t>
            </a:r>
            <a:r>
              <a:rPr lang="ru-RU" dirty="0">
                <a:cs typeface="Times New Roman" pitchFamily="18" charset="0"/>
              </a:rPr>
              <a:t> углерода.</a:t>
            </a:r>
          </a:p>
          <a:p>
            <a:endParaRPr lang="ru-RU" dirty="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6321" name="Полотно 19"/>
          <p:cNvGrpSpPr>
            <a:grpSpLocks/>
          </p:cNvGrpSpPr>
          <p:nvPr/>
        </p:nvGrpSpPr>
        <p:grpSpPr bwMode="auto">
          <a:xfrm>
            <a:off x="2495550" y="3286124"/>
            <a:ext cx="4152900" cy="2184400"/>
            <a:chOff x="0" y="0"/>
            <a:chExt cx="41529" cy="21844"/>
          </a:xfrm>
        </p:grpSpPr>
        <p:sp>
          <p:nvSpPr>
            <p:cNvPr id="56326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1529" cy="218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" name="Picture 21" descr="IncaTemp7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43" y="0"/>
              <a:ext cx="20071" cy="21844"/>
            </a:xfrm>
            <a:prstGeom prst="rect">
              <a:avLst/>
            </a:prstGeom>
            <a:noFill/>
            <a:ln w="9525">
              <a:solidFill>
                <a:srgbClr val="CCFFCC"/>
              </a:solidFill>
              <a:miter lim="800000"/>
              <a:headEnd/>
              <a:tailEnd/>
            </a:ln>
          </p:spPr>
        </p:pic>
        <p:pic>
          <p:nvPicPr>
            <p:cNvPr id="4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3" y="2621"/>
              <a:ext cx="17089" cy="15727"/>
            </a:xfrm>
            <a:prstGeom prst="rect">
              <a:avLst/>
            </a:prstGeom>
            <a:solidFill>
              <a:srgbClr val="FFFFCC"/>
            </a:solidFill>
          </p:spPr>
        </p:pic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1073" y="16381"/>
              <a:ext cx="2714" cy="2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9243" y="16601"/>
              <a:ext cx="2632" cy="23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71472" y="5657671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Модельное представление </a:t>
            </a:r>
            <a:r>
              <a:rPr lang="ru-RU" dirty="0" err="1" smtClean="0"/>
              <a:t>наноалмазной</a:t>
            </a:r>
            <a:r>
              <a:rPr lang="ru-RU" dirty="0" smtClean="0"/>
              <a:t> шихты (сажи). Размер агрегата – сотни нм. СЭМ изображение шихты (б).</a:t>
            </a:r>
            <a:endParaRPr lang="ru-RU" dirty="0"/>
          </a:p>
        </p:txBody>
      </p:sp>
      <p:pic>
        <p:nvPicPr>
          <p:cNvPr id="11" name="Picture 1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Резины, содержащие </a:t>
            </a:r>
            <a:r>
              <a:rPr lang="ru-RU" dirty="0" err="1">
                <a:latin typeface="+mn-lt"/>
              </a:rPr>
              <a:t>шунгиты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cs typeface="Times New Roman" pitchFamily="18" charset="0"/>
              </a:rPr>
              <a:t>Влияние дисперсных наполнителей на свойства полимеров зависит от структурной, кинетической и термодинамической активности наполнителя, которые между собой связаны и определяются его структурой, составом и химией </a:t>
            </a:r>
            <a:r>
              <a:rPr lang="ru-RU" dirty="0" smtClean="0">
                <a:cs typeface="Times New Roman" pitchFamily="18" charset="0"/>
              </a:rPr>
              <a:t>поверхности.</a:t>
            </a:r>
          </a:p>
          <a:p>
            <a:r>
              <a:rPr lang="ru-RU" dirty="0" smtClean="0">
                <a:cs typeface="Times New Roman" pitchFamily="18" charset="0"/>
              </a:rPr>
              <a:t>Вариация </a:t>
            </a:r>
            <a:r>
              <a:rPr lang="ru-RU" dirty="0">
                <a:cs typeface="Times New Roman" pitchFamily="18" charset="0"/>
              </a:rPr>
              <a:t>свойств полимерных композиций достигается использованием комбинации различных типов полимеров и </a:t>
            </a:r>
            <a:r>
              <a:rPr lang="ru-RU" dirty="0" smtClean="0">
                <a:cs typeface="Times New Roman" pitchFamily="18" charset="0"/>
              </a:rPr>
              <a:t>наполнителей.</a:t>
            </a:r>
          </a:p>
          <a:p>
            <a:r>
              <a:rPr lang="ru-RU" dirty="0" smtClean="0">
                <a:cs typeface="Times New Roman" pitchFamily="18" charset="0"/>
              </a:rPr>
              <a:t>Углеродные </a:t>
            </a:r>
            <a:r>
              <a:rPr lang="ru-RU" dirty="0">
                <a:cs typeface="Times New Roman" pitchFamily="18" charset="0"/>
              </a:rPr>
              <a:t>наполнители (технический углерод, порошкообразный графит, углеродные волокна и др.) занимают в этом ряду одно из основных мест. Однако для получения материала с необходимым комплексом свойств, как правило, в полимер одновременно с углеродными вводятся и минеральные наполнители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42" y="1714488"/>
            <a:ext cx="8229600" cy="4325112"/>
          </a:xfrm>
        </p:spPr>
        <p:txBody>
          <a:bodyPr numCol="2">
            <a:no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Некристаллический</a:t>
            </a:r>
          </a:p>
          <a:p>
            <a:r>
              <a:rPr lang="ru-RU" sz="1600" dirty="0" err="1" smtClean="0">
                <a:cs typeface="Times New Roman" pitchFamily="18" charset="0"/>
              </a:rPr>
              <a:t>Неграфитируемый</a:t>
            </a:r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err="1" smtClean="0">
                <a:cs typeface="Times New Roman" pitchFamily="18" charset="0"/>
              </a:rPr>
              <a:t>Наноразмерные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>
                <a:cs typeface="Times New Roman" pitchFamily="18" charset="0"/>
              </a:rPr>
              <a:t>формирования ШУ представляют собой слоевые структуры с расстоянием в 0,35 нм между </a:t>
            </a:r>
            <a:r>
              <a:rPr lang="ru-RU" sz="1600" dirty="0" err="1">
                <a:cs typeface="Times New Roman" pitchFamily="18" charset="0"/>
              </a:rPr>
              <a:t>графитоподобными</a:t>
            </a:r>
            <a:r>
              <a:rPr lang="ru-RU" sz="1600" dirty="0">
                <a:cs typeface="Times New Roman" pitchFamily="18" charset="0"/>
              </a:rPr>
              <a:t> плоскостями и рассматриваются как агрегированные гигантские фуллерены или многослойные </a:t>
            </a:r>
            <a:r>
              <a:rPr lang="ru-RU" sz="1600" dirty="0" smtClean="0">
                <a:cs typeface="Times New Roman" pitchFamily="18" charset="0"/>
              </a:rPr>
              <a:t>фуллерены.</a:t>
            </a:r>
          </a:p>
          <a:p>
            <a:r>
              <a:rPr lang="ru-RU" sz="1600" dirty="0" smtClean="0">
                <a:cs typeface="Times New Roman" pitchFamily="18" charset="0"/>
              </a:rPr>
              <a:t>Отдельные </a:t>
            </a:r>
            <a:r>
              <a:rPr lang="ru-RU" sz="1600" dirty="0">
                <a:cs typeface="Times New Roman" pitchFamily="18" charset="0"/>
              </a:rPr>
              <a:t>частицы размером десятки-сотни нанометров с глобулярной и полиэдрической формой обнаружены с помощью просвечивающей электронной микроскопии высокого разрешения (ПЭМВ) в порошке ШУ после сухого измельчения и </a:t>
            </a:r>
            <a:r>
              <a:rPr lang="ru-RU" sz="1600" dirty="0" smtClean="0">
                <a:cs typeface="Times New Roman" pitchFamily="18" charset="0"/>
              </a:rPr>
              <a:t>термообработки.</a:t>
            </a:r>
          </a:p>
          <a:p>
            <a:r>
              <a:rPr lang="ru-RU" sz="1600" dirty="0" smtClean="0">
                <a:cs typeface="Times New Roman" pitchFamily="18" charset="0"/>
              </a:rPr>
              <a:t>Среди </a:t>
            </a:r>
            <a:r>
              <a:rPr lang="ru-RU" sz="1600" dirty="0">
                <a:cs typeface="Times New Roman" pitchFamily="18" charset="0"/>
              </a:rPr>
              <a:t>3-х мерных замкнутых структурных элементов ШУ на изображениях ПЭМВ отмечены фрагменты оболочек или изогнутые </a:t>
            </a:r>
            <a:r>
              <a:rPr lang="ru-RU" sz="1600" dirty="0" err="1">
                <a:cs typeface="Times New Roman" pitchFamily="18" charset="0"/>
              </a:rPr>
              <a:t>графеновые</a:t>
            </a:r>
            <a:r>
              <a:rPr lang="ru-RU" sz="1600" dirty="0">
                <a:cs typeface="Times New Roman" pitchFamily="18" charset="0"/>
              </a:rPr>
              <a:t> пачки. Пачки характеризовались размером 0.5-0.7 нм и толщиной 2-5 нм (5-14 слоев</a:t>
            </a:r>
            <a:r>
              <a:rPr lang="ru-RU" sz="1600" dirty="0" smtClean="0">
                <a:cs typeface="Times New Roman" pitchFamily="18" charset="0"/>
              </a:rPr>
              <a:t>).</a:t>
            </a:r>
          </a:p>
          <a:p>
            <a:r>
              <a:rPr lang="ru-RU" sz="1600" dirty="0" smtClean="0">
                <a:cs typeface="Times New Roman" pitchFamily="18" charset="0"/>
              </a:rPr>
              <a:t>Минимальный </a:t>
            </a:r>
            <a:r>
              <a:rPr lang="ru-RU" sz="1600" dirty="0">
                <a:cs typeface="Times New Roman" pitchFamily="18" charset="0"/>
              </a:rPr>
              <a:t>структурный элемент ШУ (~0.51 нм) описан также с помощью </a:t>
            </a:r>
            <a:r>
              <a:rPr lang="ru-RU" sz="1600" dirty="0" err="1">
                <a:cs typeface="Times New Roman" pitchFamily="18" charset="0"/>
              </a:rPr>
              <a:t>малоуглового</a:t>
            </a:r>
            <a:r>
              <a:rPr lang="ru-RU" sz="1600" dirty="0">
                <a:cs typeface="Times New Roman" pitchFamily="18" charset="0"/>
              </a:rPr>
              <a:t> рентгеновского (МУРР) и нейтронного рассеяния (МУНР</a:t>
            </a:r>
            <a:r>
              <a:rPr lang="ru-RU" sz="1600" dirty="0" smtClean="0">
                <a:cs typeface="Times New Roman" pitchFamily="18" charset="0"/>
              </a:rPr>
              <a:t>).</a:t>
            </a:r>
          </a:p>
          <a:p>
            <a:r>
              <a:rPr lang="ru-RU" sz="1600" dirty="0" smtClean="0">
                <a:cs typeface="Times New Roman" pitchFamily="18" charset="0"/>
              </a:rPr>
              <a:t>На </a:t>
            </a:r>
            <a:r>
              <a:rPr lang="ru-RU" sz="1600" dirty="0">
                <a:cs typeface="Times New Roman" pitchFamily="18" charset="0"/>
              </a:rPr>
              <a:t>основании комплексного анализа данных МУРР, АСМ и ПЭМВ высказано предположение о двух уровнях в структурной организации ШУ в </a:t>
            </a:r>
            <a:r>
              <a:rPr lang="ru-RU" sz="1600" dirty="0" err="1">
                <a:cs typeface="Times New Roman" pitchFamily="18" charset="0"/>
              </a:rPr>
              <a:t>нанодиапазоне</a:t>
            </a:r>
            <a:r>
              <a:rPr lang="ru-RU" sz="1600" dirty="0" smtClean="0">
                <a:cs typeface="Times New Roman" pitchFamily="18" charset="0"/>
              </a:rPr>
              <a:t>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757242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Природный </a:t>
            </a:r>
            <a:r>
              <a:rPr lang="ru-RU" sz="3600" dirty="0" err="1" smtClean="0">
                <a:latin typeface="+mn-lt"/>
              </a:rPr>
              <a:t>углерод-минеральный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шунгитовый</a:t>
            </a:r>
            <a:r>
              <a:rPr lang="ru-RU" sz="3600" dirty="0" smtClean="0">
                <a:latin typeface="+mn-lt"/>
              </a:rPr>
              <a:t> наполнитель (ШНП)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304</TotalTime>
  <Words>4006</Words>
  <Application>Microsoft Office PowerPoint</Application>
  <PresentationFormat>Экран (4:3)</PresentationFormat>
  <Paragraphs>1085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Городская</vt:lpstr>
      <vt:lpstr>Углеродные наполнители. Шунгит</vt:lpstr>
      <vt:lpstr>Слайд 2</vt:lpstr>
      <vt:lpstr>Слайд 3</vt:lpstr>
      <vt:lpstr>Слайд 4</vt:lpstr>
      <vt:lpstr>Слайд 5</vt:lpstr>
      <vt:lpstr>Схематичное представление агрегатов ШУ и минимального структурного элемента</vt:lpstr>
      <vt:lpstr>Слайд 7</vt:lpstr>
      <vt:lpstr>Резины, содержащие шунгиты </vt:lpstr>
      <vt:lpstr>Природный углерод-минеральный шунгитовый наполнитель (ШНП) </vt:lpstr>
      <vt:lpstr>Природный углерод-минеральный шунгитовый наполнитель (ШНП) </vt:lpstr>
      <vt:lpstr> Свойства резин на основе бутадиен-нитрильного каучука СКН-26, содержащих различные виды шунгитовых наполнителей. </vt:lpstr>
      <vt:lpstr>Слайд 12</vt:lpstr>
      <vt:lpstr>Свойства шунгитонаполненных резин на основе бутадиен-нитрильного каучука в рецептурах РС-26ч </vt:lpstr>
      <vt:lpstr>Слайд 14</vt:lpstr>
      <vt:lpstr> Разработка новых высокоактивных ингредиентов для резиновых смесей на основе хлорсодержащих каучуков </vt:lpstr>
      <vt:lpstr>Слайд 16</vt:lpstr>
      <vt:lpstr>  Определение химических, физических и физико-химических характеристик шунгита и его модифицированных форм </vt:lpstr>
      <vt:lpstr>Слайд 18</vt:lpstr>
      <vt:lpstr> Влияние шунгита на процессы гелеобразования в хлорсодержащих каучуках (T = 155°С, t = 30 мин, растворитель – толуол)</vt:lpstr>
      <vt:lpstr> Влияние содержания шунгита, температуры прогрева образцов и времени взаимодействия шунгита с хлорсодержащими эластомерами на степень сшивания ПХ, ХСПЭ, ХПЭ </vt:lpstr>
      <vt:lpstr> Влияние содержания шунгита, температуры прогрева образцов и времени взаимодействия шунгита с хлорсодержащими эластомерами на степень сшивания ПХ, ХСПЭ, ХПЭ </vt:lpstr>
      <vt:lpstr> Зависимости количества геля от времени прогрева образцов ХБК, температуры и от содержания шунгита  </vt:lpstr>
      <vt:lpstr> </vt:lpstr>
      <vt:lpstr>Слайд 24</vt:lpstr>
      <vt:lpstr>Слайд 25</vt:lpstr>
      <vt:lpstr>Влияние полярности среды на набухание геля, возникающего в системе «хлорсодержащий каучук - шунгит» </vt:lpstr>
      <vt:lpstr>Кинетические параметры и кажущаяся энергия активации сшивания хлорсодержащих каучуков шунгитом (содержание шунгита 10 масс.ч.)  </vt:lpstr>
      <vt:lpstr>Состав и свойства модельных вулканизатов на основе полихлоропрена (Байпрен 340) и шунгита (T = 155°С, t = 30 мин) </vt:lpstr>
      <vt:lpstr>Слайд 29</vt:lpstr>
      <vt:lpstr>  Состав и свойства модельных вулканизатов на основе Байпрен-340 и модифицированного шунгита (T = 155°С, t = 30 мин.) </vt:lpstr>
      <vt:lpstr>Состав и свойства вулканизатов на основе ХСПЭ и шунгита (T = 155°С , t = 25 мин.) </vt:lpstr>
      <vt:lpstr>Состав и свойства вулканизатов на основе ХСПЭ и модифицированного шунгита (T = 155°С, t = 30 мин.) </vt:lpstr>
      <vt:lpstr>Состав и свойства вулканизатов резиновых смесей на основе ХБК и БК медицинского назначения (T = 160°С, t = 15 мин.) </vt:lpstr>
      <vt:lpstr>Состав и свойства вулканизатов резиновых смесей на основе ХБК для гермослоя шин (T = 160°С, t = 15 мин.)   </vt:lpstr>
      <vt:lpstr>Состав и свойства вулканизатов резиновых смесей на основе БНКС и ПХ, содержащих шунгит (T = 160°С, t = 20-60 мин.)   </vt:lpstr>
      <vt:lpstr>Схемы взаимодействий шунгита с фазой хлорсодержащих эластомеров, приводящих к протеканию процессов структурирования</vt:lpstr>
      <vt:lpstr>Слайд 37</vt:lpstr>
      <vt:lpstr>Слайд 38</vt:lpstr>
      <vt:lpstr>Слайд 39</vt:lpstr>
      <vt:lpstr> ВЫВОДЫ </vt:lpstr>
      <vt:lpstr>Слайд 41</vt:lpstr>
      <vt:lpstr>Слайд 42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</dc:title>
  <dc:creator>Гимназия</dc:creator>
  <cp:lastModifiedBy>Гость</cp:lastModifiedBy>
  <cp:revision>43</cp:revision>
  <dcterms:created xsi:type="dcterms:W3CDTF">2015-07-18T16:34:27Z</dcterms:created>
  <dcterms:modified xsi:type="dcterms:W3CDTF">2015-07-30T03:07:07Z</dcterms:modified>
</cp:coreProperties>
</file>