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5"/>
  </p:notesMasterIdLst>
  <p:sldIdLst>
    <p:sldId id="322" r:id="rId2"/>
    <p:sldId id="324" r:id="rId3"/>
    <p:sldId id="323" r:id="rId4"/>
    <p:sldId id="325" r:id="rId5"/>
    <p:sldId id="326" r:id="rId6"/>
    <p:sldId id="328" r:id="rId7"/>
    <p:sldId id="327" r:id="rId8"/>
    <p:sldId id="329" r:id="rId9"/>
    <p:sldId id="330" r:id="rId10"/>
    <p:sldId id="331" r:id="rId11"/>
    <p:sldId id="332" r:id="rId12"/>
    <p:sldId id="334" r:id="rId13"/>
    <p:sldId id="333" r:id="rId14"/>
    <p:sldId id="336" r:id="rId15"/>
    <p:sldId id="337" r:id="rId16"/>
    <p:sldId id="338" r:id="rId17"/>
    <p:sldId id="335" r:id="rId18"/>
    <p:sldId id="339" r:id="rId19"/>
    <p:sldId id="340" r:id="rId20"/>
    <p:sldId id="341" r:id="rId21"/>
    <p:sldId id="342" r:id="rId22"/>
    <p:sldId id="343" r:id="rId23"/>
    <p:sldId id="345" r:id="rId24"/>
  </p:sldIdLst>
  <p:sldSz cx="9144000" cy="6858000" type="screen4x3"/>
  <p:notesSz cx="6858000" cy="9144000"/>
  <p:embeddedFontLst>
    <p:embeddedFont>
      <p:font typeface="Exo 2" panose="020B0604020202020204" charset="0"/>
      <p:regular r:id="rId26"/>
      <p:bold r:id="rId27"/>
      <p:italic r:id="rId28"/>
      <p:boldItalic r:id="rId29"/>
    </p:embeddedFont>
    <p:embeddedFont>
      <p:font typeface="Roboto Condensed Light" panose="020B0604020202020204" charset="0"/>
      <p:regular r:id="rId30"/>
      <p:bold r:id="rId31"/>
      <p:italic r:id="rId32"/>
      <p:boldItalic r:id="rId33"/>
    </p:embeddedFont>
    <p:embeddedFont>
      <p:font typeface="Squada One" panose="020B0604020202020204" charset="0"/>
      <p:regular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6522105-95A9-40D3-BDEC-86ABB96A0E58}">
          <p14:sldIdLst>
            <p14:sldId id="322"/>
            <p14:sldId id="324"/>
            <p14:sldId id="323"/>
            <p14:sldId id="325"/>
            <p14:sldId id="326"/>
            <p14:sldId id="328"/>
            <p14:sldId id="327"/>
            <p14:sldId id="329"/>
            <p14:sldId id="330"/>
            <p14:sldId id="331"/>
            <p14:sldId id="332"/>
            <p14:sldId id="334"/>
            <p14:sldId id="333"/>
            <p14:sldId id="336"/>
            <p14:sldId id="337"/>
            <p14:sldId id="338"/>
            <p14:sldId id="335"/>
            <p14:sldId id="339"/>
            <p14:sldId id="340"/>
            <p14:sldId id="341"/>
            <p14:sldId id="342"/>
            <p14:sldId id="343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D98DC-82C5-44B1-B10B-4B1A1C28E929}">
  <a:tblStyle styleId="{863D98DC-82C5-44B1-B10B-4B1A1C28E9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85750" autoAdjust="0"/>
  </p:normalViewPr>
  <p:slideViewPr>
    <p:cSldViewPr snapToGrid="0">
      <p:cViewPr varScale="1">
        <p:scale>
          <a:sx n="61" d="100"/>
          <a:sy n="61" d="100"/>
        </p:scale>
        <p:origin x="67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 Николаев" userId="e40a362c1b548cfc" providerId="LiveId" clId="{85802DCA-AF28-4396-BE42-8F4C6060B818}"/>
    <pc:docChg chg="custSel modSld">
      <pc:chgData name="Александр Николаев" userId="e40a362c1b548cfc" providerId="LiveId" clId="{85802DCA-AF28-4396-BE42-8F4C6060B818}" dt="2020-04-16T04:32:26.624" v="170" actId="20577"/>
      <pc:docMkLst>
        <pc:docMk/>
      </pc:docMkLst>
      <pc:sldChg chg="modSp">
        <pc:chgData name="Александр Николаев" userId="e40a362c1b548cfc" providerId="LiveId" clId="{85802DCA-AF28-4396-BE42-8F4C6060B818}" dt="2020-04-16T03:06:58.538" v="140" actId="1076"/>
        <pc:sldMkLst>
          <pc:docMk/>
          <pc:sldMk cId="1242883911" sldId="330"/>
        </pc:sldMkLst>
        <pc:spChg chg="mod">
          <ac:chgData name="Александр Николаев" userId="e40a362c1b548cfc" providerId="LiveId" clId="{85802DCA-AF28-4396-BE42-8F4C6060B818}" dt="2020-04-16T03:06:55.526" v="139" actId="20577"/>
          <ac:spMkLst>
            <pc:docMk/>
            <pc:sldMk cId="1242883911" sldId="330"/>
            <ac:spMk id="4" creationId="{AB2977A9-4E67-4418-8135-46D110C9CB87}"/>
          </ac:spMkLst>
        </pc:spChg>
        <pc:picChg chg="mod">
          <ac:chgData name="Александр Николаев" userId="e40a362c1b548cfc" providerId="LiveId" clId="{85802DCA-AF28-4396-BE42-8F4C6060B818}" dt="2020-04-16T03:06:58.538" v="140" actId="1076"/>
          <ac:picMkLst>
            <pc:docMk/>
            <pc:sldMk cId="1242883911" sldId="330"/>
            <ac:picMk id="5" creationId="{AFF3F8E8-A94E-43E5-B2EE-C739CDB3AEC6}"/>
          </ac:picMkLst>
        </pc:picChg>
      </pc:sldChg>
      <pc:sldChg chg="modSp">
        <pc:chgData name="Александр Николаев" userId="e40a362c1b548cfc" providerId="LiveId" clId="{85802DCA-AF28-4396-BE42-8F4C6060B818}" dt="2020-04-16T04:32:26.624" v="170" actId="20577"/>
        <pc:sldMkLst>
          <pc:docMk/>
          <pc:sldMk cId="1864219301" sldId="337"/>
        </pc:sldMkLst>
        <pc:spChg chg="mod">
          <ac:chgData name="Александр Николаев" userId="e40a362c1b548cfc" providerId="LiveId" clId="{85802DCA-AF28-4396-BE42-8F4C6060B818}" dt="2020-04-16T04:32:26.624" v="170" actId="20577"/>
          <ac:spMkLst>
            <pc:docMk/>
            <pc:sldMk cId="1864219301" sldId="337"/>
            <ac:spMk id="5" creationId="{66646BF7-76B3-4B8D-870D-B8817F5B19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79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56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9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642050" y="2846400"/>
            <a:ext cx="53082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1964851" y="470467"/>
            <a:ext cx="52143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3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3D073-F6C4-447B-B362-8E0831596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AEED88-02B5-4B9B-B0D5-2EC1A49C0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05C4C7-6B23-4A25-8DDF-748360F7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5032-5E18-4C75-8033-9BD3D2EDC629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5F759A-F2F2-4D2E-88B5-9B093431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1A627C-0F82-4595-9318-BA67CE7E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47FB-438A-40E6-B387-6A11CF233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9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8B0C007-BAC3-4C88-ADF9-9C16F434D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221" y="1648970"/>
            <a:ext cx="8523722" cy="4904229"/>
          </a:xfrm>
        </p:spPr>
        <p:txBody>
          <a:bodyPr/>
          <a:lstStyle/>
          <a:p>
            <a:pPr marL="152400" indent="381000" algn="just">
              <a:buNone/>
            </a:pPr>
            <a:r>
              <a:rPr lang="ru-RU" sz="2000" dirty="0"/>
              <a:t>Оптические разъемы (коннекторы) применяются при </a:t>
            </a:r>
            <a:r>
              <a:rPr lang="ru-RU" sz="2000" dirty="0" err="1"/>
              <a:t>оконечивании</a:t>
            </a:r>
            <a:r>
              <a:rPr lang="ru-RU" sz="2000" dirty="0"/>
              <a:t> оптических волокон для их стыковки с пассивным или активным телекоммуникационным оборудованием.</a:t>
            </a:r>
          </a:p>
          <a:p>
            <a:pPr marL="152400" indent="381000" algn="just">
              <a:buNone/>
            </a:pPr>
            <a:r>
              <a:rPr lang="ru-RU" sz="2000" dirty="0"/>
              <a:t>В настоящее время существует множество оптических разъемов, отличающихся размерами и формами, методами крепления и фиксации. Выбор типа оптического коннектора зависит от используемого активного оборудования, задач монтажа ВОЛС и требуемой точности.</a:t>
            </a:r>
          </a:p>
          <a:p>
            <a:pPr marL="152400" indent="381000" algn="just">
              <a:buNone/>
            </a:pPr>
            <a:r>
              <a:rPr lang="ru-RU" sz="2000" dirty="0"/>
              <a:t>Классификация оптических разъемов в целом одинакова и основана на следующих параметрах:</a:t>
            </a:r>
          </a:p>
          <a:p>
            <a:pPr marL="719138" indent="-185738" algn="just" defTabSz="804863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ru-RU" sz="2000" dirty="0"/>
              <a:t>стандарт коннектора (разъема);</a:t>
            </a:r>
          </a:p>
          <a:p>
            <a:pPr marL="719138" indent="-185738" algn="just" defTabSz="804863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ru-RU" sz="2000" dirty="0"/>
              <a:t>тип шлифовки;</a:t>
            </a:r>
          </a:p>
          <a:p>
            <a:pPr marL="719138" indent="-185738" algn="just" defTabSz="804863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ru-RU" sz="2000" dirty="0"/>
              <a:t>тип волокна (</a:t>
            </a:r>
            <a:r>
              <a:rPr lang="ru-RU" sz="2000" dirty="0" err="1"/>
              <a:t>одномодовое</a:t>
            </a:r>
            <a:r>
              <a:rPr lang="ru-RU" sz="2000" dirty="0"/>
              <a:t> или </a:t>
            </a:r>
            <a:r>
              <a:rPr lang="ru-RU" sz="2000" dirty="0" err="1"/>
              <a:t>многомодовое</a:t>
            </a:r>
            <a:r>
              <a:rPr lang="ru-RU" sz="2000" dirty="0"/>
              <a:t>);</a:t>
            </a:r>
          </a:p>
          <a:p>
            <a:pPr marL="719138" indent="-185738" algn="just" defTabSz="804863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ru-RU" sz="2000" dirty="0"/>
              <a:t>тип коннекторов (одинарный или дуплекс).</a:t>
            </a:r>
            <a:endParaRPr lang="en-US" sz="2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444D664-7496-4F7B-914E-D7B27522B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87438"/>
            <a:ext cx="7620000" cy="1271247"/>
          </a:xfrm>
        </p:spPr>
        <p:txBody>
          <a:bodyPr/>
          <a:lstStyle/>
          <a:p>
            <a:r>
              <a:rPr lang="ru-RU" dirty="0"/>
              <a:t>3. Компоненты оптического линейного тракта</a:t>
            </a:r>
            <a:br>
              <a:rPr lang="ru-RU" dirty="0"/>
            </a:br>
            <a:br>
              <a:rPr lang="ru-RU" dirty="0"/>
            </a:br>
            <a:r>
              <a:rPr lang="ru-RU" sz="2000" dirty="0"/>
              <a:t>3.1. Оптические разъемные соединители (коннекторы)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26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2BB7FDD-3C76-4FA2-845C-5C8CB6197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88" y="-1"/>
            <a:ext cx="6812312" cy="46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08D636-9175-4384-B577-3988219CFE13}"/>
              </a:ext>
            </a:extLst>
          </p:cNvPr>
          <p:cNvSpPr/>
          <p:nvPr/>
        </p:nvSpPr>
        <p:spPr>
          <a:xfrm>
            <a:off x="283028" y="4942114"/>
            <a:ext cx="8577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800" dirty="0">
                <a:solidFill>
                  <a:srgbClr val="333333"/>
                </a:solidFill>
                <a:latin typeface="Roboto"/>
              </a:rPr>
              <a:t>Потери на коннекторах с UPC и APC полировками не отличаются, вместе с тем коннекторы с полировкой APC обеспечивают меньшее количество отраженного в сторону источника сигнала. Благодаря скошенной под углом 8-9 градусов поверхностью ферулы, сигнал отражается от разъема не под углом 180 градусов, в результате чего  отраженный сигнал не возвращается к передатчику вовсе, или возвращается с меньшей мощностью. 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6324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A9CF18F-DE7F-47FF-862D-708C6A80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89058" cy="433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C8072E-8DFE-4622-9596-D41F7DDC7301}"/>
              </a:ext>
            </a:extLst>
          </p:cNvPr>
          <p:cNvSpPr/>
          <p:nvPr/>
        </p:nvSpPr>
        <p:spPr>
          <a:xfrm>
            <a:off x="417058" y="4549676"/>
            <a:ext cx="7877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1800" dirty="0">
                <a:solidFill>
                  <a:srgbClr val="333333"/>
                </a:solidFill>
                <a:latin typeface="Roboto"/>
              </a:rPr>
              <a:t>Отличить коннекторы UPC и APC можно визуально, посмотрев на торец </a:t>
            </a:r>
            <a:r>
              <a:rPr lang="ru-RU" sz="1800" dirty="0" err="1">
                <a:solidFill>
                  <a:srgbClr val="333333"/>
                </a:solidFill>
                <a:latin typeface="Roboto"/>
              </a:rPr>
              <a:t>феррулы</a:t>
            </a:r>
            <a:r>
              <a:rPr lang="ru-RU" sz="1800" dirty="0">
                <a:solidFill>
                  <a:srgbClr val="333333"/>
                </a:solidFill>
                <a:latin typeface="Roboto"/>
              </a:rPr>
              <a:t>. Существует также цветовая маркировка коннекторов, так коннекторы с полировкой APС – зеленые, а UPC могут быть синие, черные, красные. Ну и конечно же, можно определить тип полировки по маркировке на упаковке.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C0F424-F8B6-455A-8D95-0114C573C439}"/>
              </a:ext>
            </a:extLst>
          </p:cNvPr>
          <p:cNvSpPr/>
          <p:nvPr/>
        </p:nvSpPr>
        <p:spPr>
          <a:xfrm>
            <a:off x="5181600" y="220351"/>
            <a:ext cx="37555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800" dirty="0">
                <a:solidFill>
                  <a:srgbClr val="333333"/>
                </a:solidFill>
                <a:latin typeface="Roboto"/>
              </a:rPr>
              <a:t>В связи с этим применение </a:t>
            </a:r>
            <a:r>
              <a:rPr lang="en-US" sz="1800" dirty="0">
                <a:solidFill>
                  <a:srgbClr val="333333"/>
                </a:solidFill>
                <a:latin typeface="Roboto"/>
              </a:rPr>
              <a:t>APC</a:t>
            </a:r>
            <a:r>
              <a:rPr lang="ru-RU" sz="1800" dirty="0">
                <a:solidFill>
                  <a:srgbClr val="333333"/>
                </a:solidFill>
                <a:latin typeface="Roboto"/>
              </a:rPr>
              <a:t> коннекторов обусловлено в системах, где присутствует сигнал большой мощности.</a:t>
            </a:r>
            <a:r>
              <a:rPr lang="en-US" sz="1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Roboto"/>
              </a:rPr>
              <a:t>Поэтому коннекторы с полировкой APC используются в сетях кабельного телевидения и PON.</a:t>
            </a:r>
          </a:p>
          <a:p>
            <a:pPr indent="358775" algn="just"/>
            <a:r>
              <a:rPr lang="ru-RU" sz="1800" dirty="0">
                <a:solidFill>
                  <a:srgbClr val="333333"/>
                </a:solidFill>
                <a:latin typeface="Roboto"/>
              </a:rPr>
              <a:t>Соединять между собой коннекторы APC и UPC – нельзя. В таком случае мы рискуем повредить коннекторы, да и затухание и отражение намного увеличится. </a:t>
            </a:r>
          </a:p>
        </p:txBody>
      </p:sp>
    </p:spTree>
    <p:extLst>
      <p:ext uri="{BB962C8B-B14F-4D97-AF65-F5344CB8AC3E}">
        <p14:creationId xmlns:p14="http://schemas.microsoft.com/office/powerpoint/2010/main" val="3781048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3225A4-4753-46CF-B7AC-F09C04EED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4396" y="77939"/>
            <a:ext cx="5214300" cy="879361"/>
          </a:xfrm>
        </p:spPr>
        <p:txBody>
          <a:bodyPr/>
          <a:lstStyle/>
          <a:p>
            <a:r>
              <a:rPr lang="ru-RU" sz="2000" dirty="0"/>
              <a:t>3.3 Соединительные розетки и адаптеры</a:t>
            </a:r>
            <a:br>
              <a:rPr lang="ru-RU" sz="2000" dirty="0"/>
            </a:b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646BF7-76B3-4B8D-870D-B8817F5B19E8}"/>
              </a:ext>
            </a:extLst>
          </p:cNvPr>
          <p:cNvSpPr/>
          <p:nvPr/>
        </p:nvSpPr>
        <p:spPr>
          <a:xfrm>
            <a:off x="621174" y="869690"/>
            <a:ext cx="81207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000" dirty="0"/>
              <a:t>Соединительные розетки (рисунки ниже) обеспечивают физический контакт соединяемых коннекторов. Материал корпуса розетки ST и FC – никелированная латунь, SC, </a:t>
            </a:r>
            <a:r>
              <a:rPr lang="en-US" sz="2000" dirty="0"/>
              <a:t>LC</a:t>
            </a:r>
            <a:r>
              <a:rPr lang="ru-RU" sz="2000" dirty="0"/>
              <a:t> – пластик. Розетки для </a:t>
            </a:r>
            <a:r>
              <a:rPr lang="ru-RU" sz="2000" dirty="0" err="1"/>
              <a:t>многомодовых</a:t>
            </a:r>
            <a:r>
              <a:rPr lang="ru-RU" sz="2000" dirty="0"/>
              <a:t> применений содержат бронзовый разрезной </a:t>
            </a:r>
            <a:r>
              <a:rPr lang="ru-RU" sz="2000" dirty="0" err="1"/>
              <a:t>центратор</a:t>
            </a:r>
            <a:r>
              <a:rPr lang="ru-RU" sz="2000" dirty="0"/>
              <a:t>, розетки для </a:t>
            </a:r>
            <a:r>
              <a:rPr lang="ru-RU" sz="2000" dirty="0" err="1"/>
              <a:t>одномодовых</a:t>
            </a:r>
            <a:r>
              <a:rPr lang="ru-RU" sz="2000" dirty="0"/>
              <a:t> применений – керамический </a:t>
            </a:r>
            <a:r>
              <a:rPr lang="ru-RU" sz="2000" dirty="0" err="1"/>
              <a:t>центратор</a:t>
            </a:r>
            <a:r>
              <a:rPr lang="ru-RU" sz="2000" dirty="0"/>
              <a:t>. Потери сигнала на розетке составляют для </a:t>
            </a:r>
            <a:r>
              <a:rPr lang="ru-RU" sz="2000" dirty="0" err="1"/>
              <a:t>одномодовых</a:t>
            </a:r>
            <a:r>
              <a:rPr lang="ru-RU" sz="2000" dirty="0"/>
              <a:t> – 0,2 - 0,3 дБ, </a:t>
            </a:r>
            <a:r>
              <a:rPr lang="ru-RU" sz="2000" dirty="0" err="1"/>
              <a:t>многомодовых</a:t>
            </a:r>
            <a:r>
              <a:rPr lang="ru-RU" sz="2000" dirty="0"/>
              <a:t> – 0,05 - 0,2 дБ. </a:t>
            </a:r>
          </a:p>
          <a:p>
            <a:pPr indent="358775" algn="just"/>
            <a:endParaRPr lang="ru-RU" sz="2000" dirty="0"/>
          </a:p>
        </p:txBody>
      </p:sp>
      <p:pic>
        <p:nvPicPr>
          <p:cNvPr id="8194" name="Picture 2" descr="Рисунок 9.5. Розетка FC">
            <a:extLst>
              <a:ext uri="{FF2B5EF4-FFF2-40B4-BE49-F238E27FC236}">
                <a16:creationId xmlns:a16="http://schemas.microsoft.com/office/drawing/2014/main" id="{54B784A2-C89D-4EB0-81DB-B6ED7AFEB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268590"/>
            <a:ext cx="1157524" cy="13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Адаптер (розетка) FC/UPC SM D-типа ( 130205-00001 )">
            <a:extLst>
              <a:ext uri="{FF2B5EF4-FFF2-40B4-BE49-F238E27FC236}">
                <a16:creationId xmlns:a16="http://schemas.microsoft.com/office/drawing/2014/main" id="{888FA183-25AB-4042-9F2A-49BBFF27C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3323" y="3278973"/>
            <a:ext cx="1583301" cy="13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Адаптер (розетка) ST MM ( 130205-00003 )">
            <a:extLst>
              <a:ext uri="{FF2B5EF4-FFF2-40B4-BE49-F238E27FC236}">
                <a16:creationId xmlns:a16="http://schemas.microsoft.com/office/drawing/2014/main" id="{E2A40FAF-1955-454C-ACCE-A16A30C8F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8655" y="5014243"/>
            <a:ext cx="2280189" cy="13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Розетка оптическая SC-SC SM - Адаптер проходной SC/UPC 9/125 ...">
            <a:extLst>
              <a:ext uri="{FF2B5EF4-FFF2-40B4-BE49-F238E27FC236}">
                <a16:creationId xmlns:a16="http://schemas.microsoft.com/office/drawing/2014/main" id="{494A2733-D4DB-4CAE-ADE9-D444651E8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7" b="14024"/>
          <a:stretch/>
        </p:blipFill>
        <p:spPr bwMode="auto">
          <a:xfrm>
            <a:off x="4220480" y="3345413"/>
            <a:ext cx="1895840" cy="13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C314BB6B-17D9-431B-81FB-846CFA9C7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6" b="16922"/>
          <a:stretch/>
        </p:blipFill>
        <p:spPr bwMode="auto">
          <a:xfrm>
            <a:off x="6311347" y="3354202"/>
            <a:ext cx="1978660" cy="129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Розетка оптическая LC-LC SM - Адаптер проходной LC/UPC 9/125 ...">
            <a:extLst>
              <a:ext uri="{FF2B5EF4-FFF2-40B4-BE49-F238E27FC236}">
                <a16:creationId xmlns:a16="http://schemas.microsoft.com/office/drawing/2014/main" id="{6D1DE94F-B9B1-4429-B3C3-DC3C6BF36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24886" r="3842" b="23720"/>
          <a:stretch/>
        </p:blipFill>
        <p:spPr bwMode="auto">
          <a:xfrm>
            <a:off x="4291600" y="5355101"/>
            <a:ext cx="1753600" cy="9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Розетка оптическая LC-LC SM Duplex - Адаптер проходной LC/UPC DX">
            <a:extLst>
              <a:ext uri="{FF2B5EF4-FFF2-40B4-BE49-F238E27FC236}">
                <a16:creationId xmlns:a16="http://schemas.microsoft.com/office/drawing/2014/main" id="{4C672DF9-5AD2-4D72-B3C9-1EF8A9BCF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22557" r="4425" b="22752"/>
          <a:stretch/>
        </p:blipFill>
        <p:spPr bwMode="auto">
          <a:xfrm>
            <a:off x="6317242" y="5156844"/>
            <a:ext cx="1972766" cy="11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680020-6C6B-4386-A8B6-02D07FD14DC5}"/>
              </a:ext>
            </a:extLst>
          </p:cNvPr>
          <p:cNvSpPr txBox="1"/>
          <p:nvPr/>
        </p:nvSpPr>
        <p:spPr>
          <a:xfrm>
            <a:off x="1214704" y="4632135"/>
            <a:ext cx="1688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Розетки типа </a:t>
            </a:r>
            <a:r>
              <a:rPr lang="en-US" dirty="0"/>
              <a:t>FC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77FC1-067C-4D66-98DA-C63588D9C254}"/>
              </a:ext>
            </a:extLst>
          </p:cNvPr>
          <p:cNvSpPr txBox="1"/>
          <p:nvPr/>
        </p:nvSpPr>
        <p:spPr>
          <a:xfrm>
            <a:off x="1230350" y="6357022"/>
            <a:ext cx="1688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Розетка типа </a:t>
            </a:r>
            <a:r>
              <a:rPr lang="en-US" dirty="0"/>
              <a:t>ST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493A7D-D0E5-44F0-8813-0D38DE19972F}"/>
              </a:ext>
            </a:extLst>
          </p:cNvPr>
          <p:cNvSpPr txBox="1"/>
          <p:nvPr/>
        </p:nvSpPr>
        <p:spPr>
          <a:xfrm>
            <a:off x="4785061" y="4650671"/>
            <a:ext cx="3052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Розетки типа </a:t>
            </a:r>
            <a:r>
              <a:rPr lang="en-US" dirty="0"/>
              <a:t>SC</a:t>
            </a:r>
            <a:r>
              <a:rPr lang="ru-RU" dirty="0"/>
              <a:t> </a:t>
            </a:r>
            <a:r>
              <a:rPr lang="en-US" dirty="0"/>
              <a:t>simplex </a:t>
            </a:r>
            <a:r>
              <a:rPr lang="ru-RU" dirty="0"/>
              <a:t>и </a:t>
            </a:r>
            <a:r>
              <a:rPr lang="en-US" dirty="0"/>
              <a:t>duplex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CD9444-4B4C-4826-8C37-78872ECEEEC6}"/>
              </a:ext>
            </a:extLst>
          </p:cNvPr>
          <p:cNvSpPr txBox="1"/>
          <p:nvPr/>
        </p:nvSpPr>
        <p:spPr>
          <a:xfrm>
            <a:off x="4795221" y="6335489"/>
            <a:ext cx="3052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Розетки типа </a:t>
            </a:r>
            <a:r>
              <a:rPr lang="en-US" dirty="0"/>
              <a:t>LC</a:t>
            </a:r>
            <a:r>
              <a:rPr lang="ru-RU" dirty="0"/>
              <a:t> </a:t>
            </a:r>
            <a:r>
              <a:rPr lang="en-US" dirty="0"/>
              <a:t>simplex </a:t>
            </a:r>
            <a:r>
              <a:rPr lang="ru-RU" dirty="0"/>
              <a:t>и </a:t>
            </a:r>
            <a:r>
              <a:rPr lang="en-US" dirty="0"/>
              <a:t>duplex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560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A1A0E5-1BD0-4114-A136-3EAB7C50D7E0}"/>
              </a:ext>
            </a:extLst>
          </p:cNvPr>
          <p:cNvSpPr/>
          <p:nvPr/>
        </p:nvSpPr>
        <p:spPr>
          <a:xfrm>
            <a:off x="587829" y="535118"/>
            <a:ext cx="8153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2000" u="sng" dirty="0">
                <a:solidFill>
                  <a:srgbClr val="333333"/>
                </a:solidFill>
                <a:latin typeface="Verdana" panose="020B0604030504040204" pitchFamily="34" charset="0"/>
              </a:rPr>
              <a:t>Адаптеры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 различаются своим назначением.</a:t>
            </a:r>
          </a:p>
          <a:p>
            <a:pPr indent="358775" algn="just"/>
            <a:r>
              <a:rPr lang="ru-RU" sz="2000" u="sng" dirty="0">
                <a:solidFill>
                  <a:srgbClr val="333333"/>
                </a:solidFill>
                <a:latin typeface="Verdana" panose="020B0604030504040204" pitchFamily="34" charset="0"/>
              </a:rPr>
              <a:t>Адаптеры для обнаженного волокна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 – это устройства для оперативного временного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оконцевания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одномодового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или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многомодового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волокна в буферном покрытии диаметром 900 мкм. Адаптеры используются при ремонте и оптических измерениях. Адаптеры для обнаженного волокна состоят из коннектора определенного типа (FC,ST,SC) и специализированного зажимного устройства, которое может удерживать волокно в буферном покрытии. Типовые потери 0,4, 0,8 дБ.</a:t>
            </a:r>
          </a:p>
          <a:p>
            <a:pPr indent="358775" algn="just"/>
            <a:r>
              <a:rPr lang="ru-RU" sz="2000" u="sng" dirty="0">
                <a:solidFill>
                  <a:srgbClr val="333333"/>
                </a:solidFill>
                <a:latin typeface="Verdana" panose="020B0604030504040204" pitchFamily="34" charset="0"/>
              </a:rPr>
              <a:t>Адаптеры типа FM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 используются в измерительной аппаратуре. Они подключаются к оптическому входу прибора и защищают приборы от риска повреждения излучателей и фотоприемников при многократных включениях. FM адаптеры представляют собой комбинацию розетки и коннектора. В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коннекторную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часть вклеен отрезок волокна. Типовые потери 0,4 ¸ 0,8 дБ.</a:t>
            </a:r>
          </a:p>
        </p:txBody>
      </p:sp>
    </p:spTree>
    <p:extLst>
      <p:ext uri="{BB962C8B-B14F-4D97-AF65-F5344CB8AC3E}">
        <p14:creationId xmlns:p14="http://schemas.microsoft.com/office/powerpoint/2010/main" val="52041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3225A4-4753-46CF-B7AC-F09C04EED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4396" y="77939"/>
            <a:ext cx="5214300" cy="879361"/>
          </a:xfrm>
        </p:spPr>
        <p:txBody>
          <a:bodyPr/>
          <a:lstStyle/>
          <a:p>
            <a:r>
              <a:rPr lang="ru-RU" sz="2000" dirty="0"/>
              <a:t>3.4 Оптические аттенюаторы</a:t>
            </a:r>
            <a:br>
              <a:rPr lang="ru-RU" sz="2000" dirty="0"/>
            </a:b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646BF7-76B3-4B8D-870D-B8817F5B19E8}"/>
              </a:ext>
            </a:extLst>
          </p:cNvPr>
          <p:cNvSpPr/>
          <p:nvPr/>
        </p:nvSpPr>
        <p:spPr>
          <a:xfrm>
            <a:off x="621174" y="869690"/>
            <a:ext cx="81207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800" dirty="0"/>
              <a:t>Оптические аттенюаторы применяются с целью уменьшения мощности оптического сигнала. Существует несколько разновидностей аттенюаторов.</a:t>
            </a:r>
          </a:p>
          <a:p>
            <a:pPr indent="358775" algn="just"/>
            <a:r>
              <a:rPr lang="ru-RU" sz="1800" dirty="0"/>
              <a:t>Переменные аттенюаторы – розетки имеют присоединительные размеры стандартных проходных розеток типа ST и FC и взаимозаменяемы с ними. Аттенюаторы допускают плавную регулировку величины затухания за счет изменения воздушного зазора. Точность установки 0,5 дБ. </a:t>
            </a:r>
          </a:p>
          <a:p>
            <a:pPr indent="358775" algn="just"/>
            <a:r>
              <a:rPr lang="ru-RU" sz="1800" dirty="0"/>
              <a:t>Фиксированные аттенюаторы-розетки имеют присоединительные размеры и внешний вид стандартных проходных розеток ST, FC. Затухание определяется калиброванным воздушным зазором. Типовые значения затуханий: 5, 10, 15, 20, 25, 30 дБ.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77FC1-067C-4D66-98DA-C63588D9C254}"/>
              </a:ext>
            </a:extLst>
          </p:cNvPr>
          <p:cNvSpPr txBox="1"/>
          <p:nvPr/>
        </p:nvSpPr>
        <p:spPr>
          <a:xfrm>
            <a:off x="940439" y="6175158"/>
            <a:ext cx="3189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Переменные аттенюаторы-розетки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CD9444-4B4C-4826-8C37-78872ECEEEC6}"/>
              </a:ext>
            </a:extLst>
          </p:cNvPr>
          <p:cNvSpPr txBox="1"/>
          <p:nvPr/>
        </p:nvSpPr>
        <p:spPr>
          <a:xfrm>
            <a:off x="5014050" y="6456040"/>
            <a:ext cx="3379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Фиксированные аттенюаторы-розетки</a:t>
            </a:r>
          </a:p>
        </p:txBody>
      </p:sp>
      <p:pic>
        <p:nvPicPr>
          <p:cNvPr id="9220" name="Picture 4" descr="Рисунок 9.8. Переменные аттенюаторы-розетки">
            <a:extLst>
              <a:ext uri="{FF2B5EF4-FFF2-40B4-BE49-F238E27FC236}">
                <a16:creationId xmlns:a16="http://schemas.microsoft.com/office/drawing/2014/main" id="{7EB3942E-45AA-4895-9703-E8778421A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83" y="4354586"/>
            <a:ext cx="2955669" cy="163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Рисунок 9.9. Фиксированные аттенюаторы-розетки">
            <a:extLst>
              <a:ext uri="{FF2B5EF4-FFF2-40B4-BE49-F238E27FC236}">
                <a16:creationId xmlns:a16="http://schemas.microsoft.com/office/drawing/2014/main" id="{9DC17CE2-8942-4CC4-A353-790094F45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57" y="4354586"/>
            <a:ext cx="2342229" cy="20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1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3225A4-4753-46CF-B7AC-F09C04EED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4396" y="77939"/>
            <a:ext cx="5214300" cy="879361"/>
          </a:xfrm>
        </p:spPr>
        <p:txBody>
          <a:bodyPr/>
          <a:lstStyle/>
          <a:p>
            <a:r>
              <a:rPr lang="ru-RU" sz="2000" dirty="0"/>
              <a:t>3.5 Оптические кроссы</a:t>
            </a:r>
            <a:br>
              <a:rPr lang="ru-RU" sz="2000" dirty="0"/>
            </a:b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646BF7-76B3-4B8D-870D-B8817F5B19E8}"/>
              </a:ext>
            </a:extLst>
          </p:cNvPr>
          <p:cNvSpPr/>
          <p:nvPr/>
        </p:nvSpPr>
        <p:spPr>
          <a:xfrm>
            <a:off x="621174" y="869690"/>
            <a:ext cx="81207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800" dirty="0"/>
              <a:t>Оптические кроссы используются для коммутации </a:t>
            </a:r>
            <a:r>
              <a:rPr lang="ru-RU" sz="1800" dirty="0" err="1"/>
              <a:t>многоволоконного</a:t>
            </a:r>
            <a:r>
              <a:rPr lang="ru-RU" sz="1800" dirty="0"/>
              <a:t> оптического кабеля, соединительных шнуров и электронного оборудования. Оптические кроссы делятся на настенные</a:t>
            </a:r>
            <a:r>
              <a:rPr lang="en-US" sz="1800" dirty="0"/>
              <a:t> </a:t>
            </a:r>
            <a:r>
              <a:rPr lang="ru-RU" sz="1800" dirty="0"/>
              <a:t>и стоечные Корпус кросса представляет собой коробку или шкаф.</a:t>
            </a:r>
          </a:p>
          <a:p>
            <a:pPr indent="358775" algn="just"/>
            <a:r>
              <a:rPr lang="ru-RU" sz="1800" dirty="0"/>
              <a:t>Настенные кроссы (пример на рисунке) различаются числом розеточных портов: 4,8,12,16,32 и т.д. В розеточные порты вставляются розетки FC, ST, SC или дуплексные розетки </a:t>
            </a:r>
            <a:r>
              <a:rPr lang="en-US" sz="1800" dirty="0"/>
              <a:t>L</a:t>
            </a:r>
            <a:r>
              <a:rPr lang="ru-RU" sz="1800" dirty="0"/>
              <a:t>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77FC1-067C-4D66-98DA-C63588D9C254}"/>
              </a:ext>
            </a:extLst>
          </p:cNvPr>
          <p:cNvSpPr txBox="1"/>
          <p:nvPr/>
        </p:nvSpPr>
        <p:spPr>
          <a:xfrm>
            <a:off x="2656114" y="6116847"/>
            <a:ext cx="432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ШКОН – шкаф кроссовый оптический настенный, на 32 </a:t>
            </a:r>
            <a:r>
              <a:rPr lang="en-US" dirty="0"/>
              <a:t>SC</a:t>
            </a:r>
            <a:r>
              <a:rPr lang="ru-RU" dirty="0"/>
              <a:t>/</a:t>
            </a:r>
            <a:r>
              <a:rPr lang="en-US" dirty="0"/>
              <a:t>UPC</a:t>
            </a:r>
            <a:endParaRPr lang="ru-RU" dirty="0"/>
          </a:p>
        </p:txBody>
      </p:sp>
      <p:pic>
        <p:nvPicPr>
          <p:cNvPr id="10242" name="Picture 2" descr="Кросс ШКОН   -СТ/2 -32 -SC    ~32 -SC/SM    ~32 -SC/UPC    внешний вид 1">
            <a:extLst>
              <a:ext uri="{FF2B5EF4-FFF2-40B4-BE49-F238E27FC236}">
                <a16:creationId xmlns:a16="http://schemas.microsoft.com/office/drawing/2014/main" id="{C52864BB-3FF2-4027-8A63-A6FBB9FEB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3" b="9016"/>
          <a:stretch/>
        </p:blipFill>
        <p:spPr bwMode="auto">
          <a:xfrm>
            <a:off x="1924438" y="3269901"/>
            <a:ext cx="5364257" cy="273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19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осс ШКОС-М -1U/2 -24 -SC    ~24 -SC/SM    ~24 -SC/UPC    внешний вид 2">
            <a:extLst>
              <a:ext uri="{FF2B5EF4-FFF2-40B4-BE49-F238E27FC236}">
                <a16:creationId xmlns:a16="http://schemas.microsoft.com/office/drawing/2014/main" id="{F3D3FD4D-08A8-47DD-BD59-264F63A03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4" b="19491"/>
          <a:stretch/>
        </p:blipFill>
        <p:spPr bwMode="auto">
          <a:xfrm>
            <a:off x="1657350" y="283029"/>
            <a:ext cx="5505450" cy="222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0157E-57AD-49C0-877B-995E4AEF9D29}"/>
              </a:ext>
            </a:extLst>
          </p:cNvPr>
          <p:cNvSpPr txBox="1"/>
          <p:nvPr/>
        </p:nvSpPr>
        <p:spPr>
          <a:xfrm>
            <a:off x="2249260" y="2666076"/>
            <a:ext cx="432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ШКОС – шкаф кроссовый оптический стоечный, размер 1</a:t>
            </a:r>
            <a:r>
              <a:rPr lang="en-US" dirty="0"/>
              <a:t>U</a:t>
            </a:r>
            <a:r>
              <a:rPr lang="ru-RU" dirty="0"/>
              <a:t>, на 24 </a:t>
            </a:r>
            <a:r>
              <a:rPr lang="en-US" dirty="0"/>
              <a:t>SC</a:t>
            </a:r>
            <a:r>
              <a:rPr lang="ru-RU" dirty="0"/>
              <a:t>/</a:t>
            </a:r>
            <a:r>
              <a:rPr lang="en-US" dirty="0"/>
              <a:t>UPC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9E127B-138F-4EE9-A1D0-079FB7DC3718}"/>
              </a:ext>
            </a:extLst>
          </p:cNvPr>
          <p:cNvSpPr/>
          <p:nvPr/>
        </p:nvSpPr>
        <p:spPr>
          <a:xfrm>
            <a:off x="511628" y="3429000"/>
            <a:ext cx="8120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800" dirty="0"/>
              <a:t>Комплектация оптических кроссов состоит из:</a:t>
            </a:r>
          </a:p>
          <a:p>
            <a:pPr marL="719138" indent="-360363" algn="just">
              <a:buFont typeface="Arial" panose="020B0604020202020204" pitchFamily="34" charset="0"/>
              <a:buChar char="•"/>
            </a:pPr>
            <a:r>
              <a:rPr lang="ru-RU" sz="1800" dirty="0"/>
              <a:t>корпус</a:t>
            </a:r>
          </a:p>
          <a:p>
            <a:pPr marL="719138" indent="-360363" algn="just">
              <a:buFont typeface="Arial" panose="020B0604020202020204" pitchFamily="34" charset="0"/>
              <a:buChar char="•"/>
            </a:pPr>
            <a:r>
              <a:rPr lang="ru-RU" sz="1800" dirty="0"/>
              <a:t>кассета ложемент для укладки сваренных ОВ</a:t>
            </a:r>
          </a:p>
          <a:p>
            <a:pPr marL="719138" indent="-360363" algn="just">
              <a:buFont typeface="Arial" panose="020B0604020202020204" pitchFamily="34" charset="0"/>
              <a:buChar char="•"/>
            </a:pPr>
            <a:r>
              <a:rPr lang="ru-RU" sz="1800" dirty="0"/>
              <a:t>комплекта термоусаживаемых гильз для защиты сварных соединений ОВ</a:t>
            </a:r>
          </a:p>
          <a:p>
            <a:pPr marL="719138" indent="-360363" algn="just">
              <a:buFont typeface="Arial" panose="020B0604020202020204" pitchFamily="34" charset="0"/>
              <a:buChar char="•"/>
            </a:pPr>
            <a:r>
              <a:rPr lang="ru-RU" sz="1800" dirty="0"/>
              <a:t>оптических розеток</a:t>
            </a:r>
          </a:p>
          <a:p>
            <a:pPr marL="719138" indent="-360363" algn="just">
              <a:buFont typeface="Arial" panose="020B0604020202020204" pitchFamily="34" charset="0"/>
              <a:buChar char="•"/>
            </a:pPr>
            <a:r>
              <a:rPr lang="ru-RU" sz="1800" dirty="0"/>
              <a:t>планки</a:t>
            </a:r>
          </a:p>
          <a:p>
            <a:pPr marL="719138" indent="-360363" algn="just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96665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росс ШКОН   -СТ/2 -32 -SC    ~32 -SC/SM    ~32 -SC/UPC    внешний вид 2">
            <a:extLst>
              <a:ext uri="{FF2B5EF4-FFF2-40B4-BE49-F238E27FC236}">
                <a16:creationId xmlns:a16="http://schemas.microsoft.com/office/drawing/2014/main" id="{C27BCD89-717D-4C17-89F6-2DE35418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02" y="986971"/>
            <a:ext cx="6925196" cy="442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5D3F3-6664-4702-86A8-C12FE7D2C091}"/>
              </a:ext>
            </a:extLst>
          </p:cNvPr>
          <p:cNvSpPr txBox="1"/>
          <p:nvPr/>
        </p:nvSpPr>
        <p:spPr>
          <a:xfrm>
            <a:off x="2411184" y="6012190"/>
            <a:ext cx="432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ШКОН – шкаф кроссовый оптический настенный, на 32 </a:t>
            </a:r>
            <a:r>
              <a:rPr lang="en-US" dirty="0"/>
              <a:t>SC</a:t>
            </a:r>
            <a:r>
              <a:rPr lang="ru-RU" dirty="0"/>
              <a:t>/</a:t>
            </a:r>
            <a:r>
              <a:rPr lang="en-US" dirty="0"/>
              <a:t>UPC</a:t>
            </a:r>
            <a:endParaRPr lang="ru-RU" dirty="0"/>
          </a:p>
        </p:txBody>
      </p:sp>
      <p:sp>
        <p:nvSpPr>
          <p:cNvPr id="2" name="Выноска: изогнутая линия без границы 1">
            <a:extLst>
              <a:ext uri="{FF2B5EF4-FFF2-40B4-BE49-F238E27FC236}">
                <a16:creationId xmlns:a16="http://schemas.microsoft.com/office/drawing/2014/main" id="{C7282C7D-56F6-40F2-9281-333D5301764D}"/>
              </a:ext>
            </a:extLst>
          </p:cNvPr>
          <p:cNvSpPr/>
          <p:nvPr/>
        </p:nvSpPr>
        <p:spPr>
          <a:xfrm>
            <a:off x="5806258" y="497289"/>
            <a:ext cx="795710" cy="118407"/>
          </a:xfrm>
          <a:prstGeom prst="callout2">
            <a:avLst>
              <a:gd name="adj1" fmla="val 157755"/>
              <a:gd name="adj2" fmla="val 42996"/>
              <a:gd name="adj3" fmla="val 703480"/>
              <a:gd name="adj4" fmla="val -5175"/>
              <a:gd name="adj5" fmla="val 694305"/>
              <a:gd name="adj6" fmla="val -68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корпус</a:t>
            </a:r>
          </a:p>
        </p:txBody>
      </p:sp>
      <p:sp>
        <p:nvSpPr>
          <p:cNvPr id="4" name="Выноска: линия без границы 3">
            <a:extLst>
              <a:ext uri="{FF2B5EF4-FFF2-40B4-BE49-F238E27FC236}">
                <a16:creationId xmlns:a16="http://schemas.microsoft.com/office/drawing/2014/main" id="{8AC6259E-8CA0-4A5A-9AD2-2B14DFCEA290}"/>
              </a:ext>
            </a:extLst>
          </p:cNvPr>
          <p:cNvSpPr/>
          <p:nvPr/>
        </p:nvSpPr>
        <p:spPr>
          <a:xfrm>
            <a:off x="1757680" y="615696"/>
            <a:ext cx="873760" cy="207264"/>
          </a:xfrm>
          <a:prstGeom prst="callout1">
            <a:avLst>
              <a:gd name="adj1" fmla="val 116789"/>
              <a:gd name="adj2" fmla="val 53295"/>
              <a:gd name="adj3" fmla="val 940931"/>
              <a:gd name="adj4" fmla="val 145388"/>
            </a:avLst>
          </a:prstGeom>
          <a:ln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кассета</a:t>
            </a:r>
          </a:p>
        </p:txBody>
      </p:sp>
      <p:sp>
        <p:nvSpPr>
          <p:cNvPr id="10" name="Выноска: линия без границы 9">
            <a:extLst>
              <a:ext uri="{FF2B5EF4-FFF2-40B4-BE49-F238E27FC236}">
                <a16:creationId xmlns:a16="http://schemas.microsoft.com/office/drawing/2014/main" id="{6D6DF8D7-23BF-4CB7-B323-C113CFB17D83}"/>
              </a:ext>
            </a:extLst>
          </p:cNvPr>
          <p:cNvSpPr/>
          <p:nvPr/>
        </p:nvSpPr>
        <p:spPr>
          <a:xfrm>
            <a:off x="4047744" y="5366946"/>
            <a:ext cx="1144016" cy="271853"/>
          </a:xfrm>
          <a:prstGeom prst="callout1">
            <a:avLst>
              <a:gd name="adj1" fmla="val -15564"/>
              <a:gd name="adj2" fmla="val 54458"/>
              <a:gd name="adj3" fmla="val -338481"/>
              <a:gd name="adj4" fmla="val 124458"/>
            </a:avLst>
          </a:prstGeom>
          <a:ln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адаптеры </a:t>
            </a:r>
            <a:r>
              <a:rPr lang="en-US" dirty="0"/>
              <a:t>SC/UPC</a:t>
            </a:r>
            <a:endParaRPr lang="ru-RU" dirty="0"/>
          </a:p>
        </p:txBody>
      </p:sp>
      <p:sp>
        <p:nvSpPr>
          <p:cNvPr id="11" name="Выноска: линия без границы 10">
            <a:extLst>
              <a:ext uri="{FF2B5EF4-FFF2-40B4-BE49-F238E27FC236}">
                <a16:creationId xmlns:a16="http://schemas.microsoft.com/office/drawing/2014/main" id="{0D22E7F4-4C51-41E4-90CA-8E6C92014546}"/>
              </a:ext>
            </a:extLst>
          </p:cNvPr>
          <p:cNvSpPr/>
          <p:nvPr/>
        </p:nvSpPr>
        <p:spPr>
          <a:xfrm>
            <a:off x="5974369" y="5370644"/>
            <a:ext cx="1084580" cy="271853"/>
          </a:xfrm>
          <a:prstGeom prst="callout1">
            <a:avLst>
              <a:gd name="adj1" fmla="val -4534"/>
              <a:gd name="adj2" fmla="val 35853"/>
              <a:gd name="adj3" fmla="val -184760"/>
              <a:gd name="adj4" fmla="val -29853"/>
            </a:avLst>
          </a:prstGeom>
          <a:ln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планка на 16 </a:t>
            </a:r>
            <a:r>
              <a:rPr lang="en-US" dirty="0"/>
              <a:t>SC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270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520450-BE50-4FAB-BB81-E7810CE0039E}"/>
              </a:ext>
            </a:extLst>
          </p:cNvPr>
          <p:cNvSpPr/>
          <p:nvPr/>
        </p:nvSpPr>
        <p:spPr>
          <a:xfrm>
            <a:off x="1692728" y="250018"/>
            <a:ext cx="5758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dk1"/>
                </a:solidFill>
                <a:latin typeface="Exo 2"/>
                <a:cs typeface="Exo 2"/>
                <a:sym typeface="Exo 2"/>
              </a:rPr>
              <a:t>3.6 </a:t>
            </a:r>
            <a:r>
              <a:rPr lang="ru-RU" sz="2000" b="1" dirty="0">
                <a:solidFill>
                  <a:schemeClr val="dk1"/>
                </a:solidFill>
                <a:latin typeface="Exo 2"/>
                <a:cs typeface="Exo 2"/>
                <a:sym typeface="Exo 2"/>
              </a:rPr>
              <a:t>Оптические фильтры, мультиплексоры и </a:t>
            </a:r>
            <a:r>
              <a:rPr lang="ru-RU" sz="2000" b="1" dirty="0" err="1">
                <a:solidFill>
                  <a:schemeClr val="dk1"/>
                </a:solidFill>
                <a:latin typeface="Exo 2"/>
                <a:cs typeface="Exo 2"/>
                <a:sym typeface="Exo 2"/>
              </a:rPr>
              <a:t>демультиплексоры</a:t>
            </a:r>
            <a:endParaRPr lang="ru-RU" sz="2000" b="1" dirty="0">
              <a:solidFill>
                <a:schemeClr val="dk1"/>
              </a:solidFill>
              <a:latin typeface="Exo 2"/>
              <a:cs typeface="Exo 2"/>
              <a:sym typeface="Exo 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96DBC3-41DD-4AF6-A135-CC555E72D031}"/>
              </a:ext>
            </a:extLst>
          </p:cNvPr>
          <p:cNvSpPr/>
          <p:nvPr/>
        </p:nvSpPr>
        <p:spPr>
          <a:xfrm>
            <a:off x="587829" y="1058300"/>
            <a:ext cx="8294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Оптическая фильтрация обеспечивается различными устройствами мультиплексирования/демультиплексирования: фазированными волноводными решетками, волоконно-оптическими дифракционными решетками Брэгга, тонкопленочными диэлектрическими интерференционными фильтрами, резонаторами Фабри-Перо и т.д.</a:t>
            </a:r>
          </a:p>
          <a:p>
            <a:pPr indent="271463" algn="just"/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Фильтры на фазированных волноводных решетках обычно состоят из выращенного на кремниевой подложке тонкого кварцевого слоя, в котором вытравлены волноводы с разными длинами светового пути (рисунок ниже).</a:t>
            </a:r>
          </a:p>
        </p:txBody>
      </p:sp>
      <p:pic>
        <p:nvPicPr>
          <p:cNvPr id="13314" name="Picture 2" descr="Рисунок 9.13. Фильтр (демультиплексор) на фазированной волноводной решетке">
            <a:extLst>
              <a:ext uri="{FF2B5EF4-FFF2-40B4-BE49-F238E27FC236}">
                <a16:creationId xmlns:a16="http://schemas.microsoft.com/office/drawing/2014/main" id="{947063A0-EB13-49DA-95B6-1E3C138D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85" y="3920622"/>
            <a:ext cx="6106886" cy="23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9837CD-80E3-48E4-A8AC-91DCF8427C8C}"/>
              </a:ext>
            </a:extLst>
          </p:cNvPr>
          <p:cNvSpPr/>
          <p:nvPr/>
        </p:nvSpPr>
        <p:spPr>
          <a:xfrm>
            <a:off x="990601" y="6255884"/>
            <a:ext cx="7892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Рисунок. Фильтр (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демультиплексор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) на фазированной волноводной решетке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828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E02B68-1FEF-4248-A569-8E8AE2C33DBF}"/>
              </a:ext>
            </a:extLst>
          </p:cNvPr>
          <p:cNvSpPr/>
          <p:nvPr/>
        </p:nvSpPr>
        <p:spPr>
          <a:xfrm>
            <a:off x="555171" y="1687906"/>
            <a:ext cx="8338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Устройство работает по принципу дифракционной решетки, которая осуществляет пространственное разделение спектральных каналов между выходными портами. Подобные фильтры имеют до 32 каналов в диапазоне длин волн 1500, 1600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нм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 и обеспечивают межканальные интервалы 0,4 (50 ГГц), 0,8 (100 ГГц) и 1,6 (200 ГГц)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нм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. Вносимые потери для каждого канала могут составлять от 6 до 9 дБ. Помехи от соседних каналов менее –30 дБ.</a:t>
            </a:r>
          </a:p>
          <a:p>
            <a:pPr indent="358775" algn="just"/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Фильтры на фазированных волноводных решетках могут использоваться как мультиплексоры и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демультиплексоры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 многоволновых сигналов</a:t>
            </a:r>
          </a:p>
        </p:txBody>
      </p:sp>
    </p:spTree>
    <p:extLst>
      <p:ext uri="{BB962C8B-B14F-4D97-AF65-F5344CB8AC3E}">
        <p14:creationId xmlns:p14="http://schemas.microsoft.com/office/powerpoint/2010/main" val="36477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иды оптических разъемов">
            <a:extLst>
              <a:ext uri="{FF2B5EF4-FFF2-40B4-BE49-F238E27FC236}">
                <a16:creationId xmlns:a16="http://schemas.microsoft.com/office/drawing/2014/main" id="{DAFC573F-E9FA-4D70-B44C-C12E182C0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95" y="152401"/>
            <a:ext cx="5086810" cy="62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BAD3B8-7655-41C6-B1F6-A4669EC0D23C}"/>
              </a:ext>
            </a:extLst>
          </p:cNvPr>
          <p:cNvSpPr/>
          <p:nvPr/>
        </p:nvSpPr>
        <p:spPr>
          <a:xfrm>
            <a:off x="3127534" y="6408285"/>
            <a:ext cx="28889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333333"/>
                </a:solidFill>
                <a:latin typeface="Helvetica Neue"/>
              </a:rPr>
              <a:t>Виды оптических разъемов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8427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A7CFB1-3AA5-4259-998D-2BA255313D3D}"/>
              </a:ext>
            </a:extLst>
          </p:cNvPr>
          <p:cNvSpPr/>
          <p:nvPr/>
        </p:nvSpPr>
        <p:spPr>
          <a:xfrm>
            <a:off x="576942" y="566678"/>
            <a:ext cx="8327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Волоконно-оптические дифракционные решетки Брэгга представляют собой отрезок стекловолокна, в сердцевине которого изготовлена дифракционная решетка Брэгга, работающая как спектральный фильтр (рисунок).</a:t>
            </a:r>
            <a:endParaRPr lang="ru-RU" sz="1800" dirty="0"/>
          </a:p>
        </p:txBody>
      </p:sp>
      <p:pic>
        <p:nvPicPr>
          <p:cNvPr id="14338" name="Picture 2" descr="Рисунок 9.14. Волоконный фильтр Брэгга">
            <a:extLst>
              <a:ext uri="{FF2B5EF4-FFF2-40B4-BE49-F238E27FC236}">
                <a16:creationId xmlns:a16="http://schemas.microsoft.com/office/drawing/2014/main" id="{12EE3C29-B445-4F3B-BBFE-E6014596C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41" y="1780492"/>
            <a:ext cx="5631318" cy="143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33CB45-D24F-43C8-B393-10747A6CE762}"/>
              </a:ext>
            </a:extLst>
          </p:cNvPr>
          <p:cNvSpPr/>
          <p:nvPr/>
        </p:nvSpPr>
        <p:spPr>
          <a:xfrm>
            <a:off x="2636532" y="3215926"/>
            <a:ext cx="3640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Рисунок. Волоконный фильтр Брэгга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5A9A95-DD36-4F01-97FB-85EF6FC734DD}"/>
              </a:ext>
            </a:extLst>
          </p:cNvPr>
          <p:cNvSpPr/>
          <p:nvPr/>
        </p:nvSpPr>
        <p:spPr>
          <a:xfrm>
            <a:off x="576942" y="3550534"/>
            <a:ext cx="8140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На рисунке 9.15 представлена схема оптического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демультиплексора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 на основе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брэгговской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 решетки, настроенной на волну λ</a:t>
            </a:r>
            <a:r>
              <a:rPr lang="ru-RU" sz="1800" baseline="-25000" dirty="0">
                <a:solidFill>
                  <a:srgbClr val="333333"/>
                </a:solidFill>
                <a:latin typeface="Verdana" panose="020B0604030504040204" pitchFamily="34" charset="0"/>
              </a:rPr>
              <a:t>3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endParaRPr lang="ru-RU" sz="1800" dirty="0"/>
          </a:p>
        </p:txBody>
      </p:sp>
      <p:pic>
        <p:nvPicPr>
          <p:cNvPr id="14340" name="Picture 4" descr="Рисунок 9.15. Волоконный демультиплексор на решетке Брэгга">
            <a:extLst>
              <a:ext uri="{FF2B5EF4-FFF2-40B4-BE49-F238E27FC236}">
                <a16:creationId xmlns:a16="http://schemas.microsoft.com/office/drawing/2014/main" id="{DDC8459C-35DA-4BAF-94C4-D263FCDDE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00695"/>
            <a:ext cx="50292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608F2C-3237-47A8-A421-BF01DF338D62}"/>
              </a:ext>
            </a:extLst>
          </p:cNvPr>
          <p:cNvSpPr/>
          <p:nvPr/>
        </p:nvSpPr>
        <p:spPr>
          <a:xfrm>
            <a:off x="2286000" y="590265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Рисунок. Волоконный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демультиплексор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на решетке Брэгга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864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9276A3-53E1-4326-9FFF-38E62D32C8D7}"/>
              </a:ext>
            </a:extLst>
          </p:cNvPr>
          <p:cNvSpPr/>
          <p:nvPr/>
        </p:nvSpPr>
        <p:spPr>
          <a:xfrm>
            <a:off x="206828" y="394070"/>
            <a:ext cx="873034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Такие устройства легко сращиваются с другими волоконно-оптическими компонентами, характеризуются малыми вносимыми потерями. Однако волоконно-оптические решетки являются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двухпортовыми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 устройствами и на практике должны объединяться с оптическими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циркуляторами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 и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ответвителями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, что приводит к дополнительным потерям.</a:t>
            </a:r>
          </a:p>
          <a:p>
            <a:pPr indent="358775" algn="just"/>
            <a:r>
              <a:rPr lang="ru-RU" sz="1800" u="sng" dirty="0">
                <a:solidFill>
                  <a:srgbClr val="333333"/>
                </a:solidFill>
                <a:latin typeface="Verdana" panose="020B0604030504040204" pitchFamily="34" charset="0"/>
              </a:rPr>
              <a:t>Тонкопленочные диэлектрические интерференционные фильтры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 принято считать одним из перспективных путей реализации фильтрации в оптических системах. Эти фильтры представляют собой набор пластин с многослойным покрытием. Толщина каждого слоя составляет от 0,025 до 0,5 λ . Они были первыми стандартизированы в промышленности и применяются в системах передачи с 80-х годов. Они обеспечивают разделение (объединение) от 2 до 4 длин волн с интервалами между каналами не менее 20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нм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. Однако, ряд работ, проведенных Американской оптической ассоциацией, показали возможность уменьшения межканального расстояния до 0,8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нм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 (100 ГГц).</a:t>
            </a:r>
          </a:p>
          <a:p>
            <a:pPr indent="358775" algn="just"/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Совмещение тонкопленочных фильтров с резонаторами Фабри – Перо (FP) позволяет строить многоканальные мультиплексоры с числом разделяемых волн до 32 и более. Примеры характеристик некоторых типов оптических фильтров приведены в таблице.</a:t>
            </a:r>
          </a:p>
        </p:txBody>
      </p:sp>
    </p:spTree>
    <p:extLst>
      <p:ext uri="{BB962C8B-B14F-4D97-AF65-F5344CB8AC3E}">
        <p14:creationId xmlns:p14="http://schemas.microsoft.com/office/powerpoint/2010/main" val="1313486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Таблица 9.3. Характеристики оптических фильтров">
            <a:extLst>
              <a:ext uri="{FF2B5EF4-FFF2-40B4-BE49-F238E27FC236}">
                <a16:creationId xmlns:a16="http://schemas.microsoft.com/office/drawing/2014/main" id="{29D086EE-8316-4EE2-89EA-3C3F02044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0" y="1059316"/>
            <a:ext cx="8538759" cy="37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25ED5A-C878-44CC-B9CF-36603631D394}"/>
              </a:ext>
            </a:extLst>
          </p:cNvPr>
          <p:cNvSpPr/>
          <p:nvPr/>
        </p:nvSpPr>
        <p:spPr>
          <a:xfrm>
            <a:off x="557213" y="751539"/>
            <a:ext cx="6257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Таблица. Характеристики оптических фильтров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020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520450-BE50-4FAB-BB81-E7810CE0039E}"/>
              </a:ext>
            </a:extLst>
          </p:cNvPr>
          <p:cNvSpPr/>
          <p:nvPr/>
        </p:nvSpPr>
        <p:spPr>
          <a:xfrm>
            <a:off x="1692728" y="250018"/>
            <a:ext cx="5758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dk1"/>
                </a:solidFill>
                <a:latin typeface="Exo 2"/>
                <a:cs typeface="Exo 2"/>
                <a:sym typeface="Exo 2"/>
              </a:rPr>
              <a:t>3.6 </a:t>
            </a:r>
            <a:r>
              <a:rPr lang="ru-RU" sz="2000" b="1" dirty="0">
                <a:solidFill>
                  <a:schemeClr val="dk1"/>
                </a:solidFill>
                <a:latin typeface="Exo 2"/>
                <a:cs typeface="Exo 2"/>
                <a:sym typeface="Exo 2"/>
              </a:rPr>
              <a:t>Оптические </a:t>
            </a:r>
            <a:r>
              <a:rPr lang="ru-RU" sz="2000" b="1" dirty="0" err="1">
                <a:solidFill>
                  <a:schemeClr val="dk1"/>
                </a:solidFill>
                <a:latin typeface="Exo 2"/>
                <a:cs typeface="Exo 2"/>
                <a:sym typeface="Exo 2"/>
              </a:rPr>
              <a:t>циркуляторы</a:t>
            </a:r>
            <a:endParaRPr lang="ru-RU" sz="2000" b="1" dirty="0">
              <a:solidFill>
                <a:schemeClr val="dk1"/>
              </a:solidFill>
              <a:latin typeface="Exo 2"/>
              <a:cs typeface="Exo 2"/>
              <a:sym typeface="Exo 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96DBC3-41DD-4AF6-A135-CC555E72D031}"/>
              </a:ext>
            </a:extLst>
          </p:cNvPr>
          <p:cNvSpPr/>
          <p:nvPr/>
        </p:nvSpPr>
        <p:spPr>
          <a:xfrm>
            <a:off x="587829" y="1058300"/>
            <a:ext cx="8294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Оптические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циркуляторы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 строятся на основе эффекта Фарадея. При этом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циркулятор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 имеет 3 или 4 порта (рисунок) и выполнены волоконно-оптическими устройствами.</a:t>
            </a:r>
          </a:p>
          <a:p>
            <a:pPr indent="271463" algn="just"/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Распределение излучения между портами определяется направлением распространения. В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трехпортовом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циркуляторе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 излучение, входящее в порт 1, проходит к порту 2; излучение, введенное в порт 3, не проходит в порт 2. Аналогично работает 4-хпортовый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циркулятор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</a:p>
          <a:p>
            <a:pPr indent="271463" algn="just"/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Вносимые потери </a:t>
            </a:r>
            <a:r>
              <a:rPr lang="ru-RU" sz="1800" dirty="0" err="1">
                <a:solidFill>
                  <a:srgbClr val="333333"/>
                </a:solidFill>
                <a:latin typeface="Verdana" panose="020B0604030504040204" pitchFamily="34" charset="0"/>
              </a:rPr>
              <a:t>циркулятора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 – около 1,2 дБ, гарантированная изоляция портов – более 40 дБ.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9837CD-80E3-48E4-A8AC-91DCF8427C8C}"/>
              </a:ext>
            </a:extLst>
          </p:cNvPr>
          <p:cNvSpPr/>
          <p:nvPr/>
        </p:nvSpPr>
        <p:spPr>
          <a:xfrm>
            <a:off x="990601" y="6255884"/>
            <a:ext cx="72172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Рисунок. Схемы оптических </a:t>
            </a:r>
            <a:r>
              <a:rPr lang="ru-RU" dirty="0" err="1"/>
              <a:t>циркуляторов</a:t>
            </a:r>
            <a:endParaRPr lang="ru-RU" dirty="0"/>
          </a:p>
        </p:txBody>
      </p:sp>
      <p:pic>
        <p:nvPicPr>
          <p:cNvPr id="16386" name="Picture 2" descr="Рисунок 9.16. Схемы оптических циркуляторов">
            <a:extLst>
              <a:ext uri="{FF2B5EF4-FFF2-40B4-BE49-F238E27FC236}">
                <a16:creationId xmlns:a16="http://schemas.microsoft.com/office/drawing/2014/main" id="{AE8D45F6-CAB7-4B19-AA3F-EFA6F7C9B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61" y="3819525"/>
            <a:ext cx="4794476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3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8B0C007-BAC3-4C88-ADF9-9C16F434D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139" y="212056"/>
            <a:ext cx="8523722" cy="3391116"/>
          </a:xfrm>
        </p:spPr>
        <p:txBody>
          <a:bodyPr/>
          <a:lstStyle/>
          <a:p>
            <a:pPr marL="152400" indent="381000" algn="just">
              <a:buNone/>
            </a:pPr>
            <a:r>
              <a:rPr lang="ru-RU" sz="2000" dirty="0"/>
              <a:t>Оптический разъем представляет собой соединение 2-х оптических соединителей (коннекторов) посредством адаптера. Адаптер имеет сквозное отверстие диаметром, соответствующим диаметру </a:t>
            </a:r>
            <a:r>
              <a:rPr lang="ru-RU" sz="2000" dirty="0" err="1"/>
              <a:t>феррулы</a:t>
            </a:r>
            <a:r>
              <a:rPr lang="ru-RU" sz="2000" dirty="0"/>
              <a:t> оптического коннектора, благодаря чему он способен выполнить соединение с высокой точностью.</a:t>
            </a:r>
          </a:p>
          <a:p>
            <a:pPr marL="152400" indent="381000" algn="just">
              <a:buNone/>
            </a:pPr>
            <a:r>
              <a:rPr lang="ru-RU" sz="2000" dirty="0" err="1"/>
              <a:t>Феррула</a:t>
            </a:r>
            <a:r>
              <a:rPr lang="ru-RU" sz="2000" dirty="0"/>
              <a:t> оптического коннектора – керамическая часть коннектора цилиндрической формы, в центр которой вклеено оптическое волокно. Наиболее распространенные диаметры </a:t>
            </a:r>
            <a:r>
              <a:rPr lang="ru-RU" sz="2000" dirty="0" err="1"/>
              <a:t>феррулы</a:t>
            </a:r>
            <a:r>
              <a:rPr lang="ru-RU" sz="2000" dirty="0"/>
              <a:t>: 2,5 мм (в коннекторах типа FC, SC, ST) и 1,25 мм (в коннекторах типа LC).</a:t>
            </a:r>
            <a:endParaRPr lang="en-US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1F2235-79B7-4110-B8CC-F8639CD30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4" y="3866575"/>
            <a:ext cx="4778829" cy="20639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005C7F-38A9-4000-A6C3-0E6202A8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890" y="4120262"/>
            <a:ext cx="3544971" cy="1556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8CB060-E972-4FDD-8102-F4F208CE2205}"/>
              </a:ext>
            </a:extLst>
          </p:cNvPr>
          <p:cNvSpPr txBox="1"/>
          <p:nvPr/>
        </p:nvSpPr>
        <p:spPr>
          <a:xfrm>
            <a:off x="1763486" y="5930475"/>
            <a:ext cx="1539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Разъем типа </a:t>
            </a:r>
            <a:r>
              <a:rPr lang="en-US" dirty="0"/>
              <a:t>FC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CF3DE-9E6A-4F80-BD86-F855C5BC7536}"/>
              </a:ext>
            </a:extLst>
          </p:cNvPr>
          <p:cNvSpPr txBox="1"/>
          <p:nvPr/>
        </p:nvSpPr>
        <p:spPr>
          <a:xfrm>
            <a:off x="6291773" y="5776586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Разъем типа </a:t>
            </a:r>
            <a:r>
              <a:rPr lang="en-US" dirty="0"/>
              <a:t>LC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05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3225A4-4753-46CF-B7AC-F09C04EED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8751" y="209210"/>
            <a:ext cx="5214300" cy="498362"/>
          </a:xfrm>
        </p:spPr>
        <p:txBody>
          <a:bodyPr/>
          <a:lstStyle/>
          <a:p>
            <a:r>
              <a:rPr lang="ru-RU" sz="1800" dirty="0"/>
              <a:t>Типы оптических разъемов</a:t>
            </a:r>
            <a:br>
              <a:rPr lang="ru-RU" sz="1800" dirty="0"/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52F7548-82B7-42BB-B646-A61D4201F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07766"/>
              </p:ext>
            </p:extLst>
          </p:nvPr>
        </p:nvGraphicFramePr>
        <p:xfrm>
          <a:off x="393258" y="707572"/>
          <a:ext cx="8522141" cy="5791200"/>
        </p:xfrm>
        <a:graphic>
          <a:graphicData uri="http://schemas.openxmlformats.org/drawingml/2006/table">
            <a:tbl>
              <a:tblPr firstRow="1" bandRow="1">
                <a:tableStyleId>{863D98DC-82C5-44B1-B10B-4B1A1C28E929}</a:tableStyleId>
              </a:tblPr>
              <a:tblGrid>
                <a:gridCol w="989228">
                  <a:extLst>
                    <a:ext uri="{9D8B030D-6E8A-4147-A177-3AD203B41FA5}">
                      <a16:colId xmlns:a16="http://schemas.microsoft.com/office/drawing/2014/main" val="2687200858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822884246"/>
                    </a:ext>
                  </a:extLst>
                </a:gridCol>
                <a:gridCol w="968828">
                  <a:extLst>
                    <a:ext uri="{9D8B030D-6E8A-4147-A177-3AD203B41FA5}">
                      <a16:colId xmlns:a16="http://schemas.microsoft.com/office/drawing/2014/main" val="3492007928"/>
                    </a:ext>
                  </a:extLst>
                </a:gridCol>
                <a:gridCol w="1926772">
                  <a:extLst>
                    <a:ext uri="{9D8B030D-6E8A-4147-A177-3AD203B41FA5}">
                      <a16:colId xmlns:a16="http://schemas.microsoft.com/office/drawing/2014/main" val="4291656742"/>
                    </a:ext>
                  </a:extLst>
                </a:gridCol>
                <a:gridCol w="2155370">
                  <a:extLst>
                    <a:ext uri="{9D8B030D-6E8A-4147-A177-3AD203B41FA5}">
                      <a16:colId xmlns:a16="http://schemas.microsoft.com/office/drawing/2014/main" val="2280934219"/>
                    </a:ext>
                  </a:extLst>
                </a:gridCol>
              </a:tblGrid>
              <a:tr h="642259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Тип разъема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Описание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Диаметр </a:t>
                      </a:r>
                      <a:r>
                        <a:rPr lang="ru-RU" b="1" dirty="0" err="1"/>
                        <a:t>феррула</a:t>
                      </a:r>
                      <a:r>
                        <a:rPr lang="ru-RU" b="1" dirty="0"/>
                        <a:t> мм.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Преимущества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Недостатки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6147413"/>
                  </a:ext>
                </a:extLst>
              </a:tr>
              <a:tr h="9535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FC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Корпус разъема выполнен из никелированной латуни. Резьбовая фиксация позволяет обеспечить надежную защиту от случайных разъединения.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Прочная защита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/>
                        <a:t>Надежное соединение</a:t>
                      </a:r>
                    </a:p>
                    <a:p>
                      <a:r>
                        <a:rPr lang="ru-RU" dirty="0"/>
                        <a:t>Плотный контакт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Требует пространства при вкручивании/ выкручивании, не подходит для плотного расположения разъемов на кроссе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862364"/>
                  </a:ext>
                </a:extLst>
              </a:tr>
              <a:tr h="9535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Корпус коннектора выполнен из пластика. Фиксация коннектора осуществляется защелкиванием.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Дешевый, удобный</a:t>
                      </a:r>
                    </a:p>
                    <a:p>
                      <a:r>
                        <a:rPr lang="ru-RU" dirty="0"/>
                        <a:t>Легкое соединение.</a:t>
                      </a:r>
                    </a:p>
                    <a:p>
                      <a:r>
                        <a:rPr lang="ru-RU" dirty="0"/>
                        <a:t>Плотное расположение разъемов на кроссе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Ненадежный</a:t>
                      </a:r>
                    </a:p>
                    <a:p>
                      <a:r>
                        <a:rPr lang="ru-RU" dirty="0"/>
                        <a:t>Менее плотное соединение.</a:t>
                      </a:r>
                    </a:p>
                    <a:p>
                      <a:r>
                        <a:rPr lang="ru-RU" dirty="0"/>
                        <a:t>Не рекомендован для магистральных ВОЛС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23971"/>
                  </a:ext>
                </a:extLst>
              </a:tr>
              <a:tr h="9535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LC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Уменьшенный аналог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SC</a:t>
                      </a: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 Корпус из пластика.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/>
                        <a:t>Легкое и плотное соединение.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/>
                        <a:t>Высокая плотность расположения разъемов.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Менее удобен при монтаже из-за малых размеров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436742"/>
                  </a:ext>
                </a:extLst>
              </a:tr>
              <a:tr h="9535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Корпус разъема выполнен из никелированной латуни. Фиксация коннектора происходит за счет поворота вокруг оси, подобно BNC разъему.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Прочная защита.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/>
                        <a:t>Надежное соединение.</a:t>
                      </a:r>
                    </a:p>
                    <a:p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В настоящее время широко не применяется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Меньшая по сравнению с SC плотность коммутации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317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51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ипы (виды) оптических разъемов">
            <a:extLst>
              <a:ext uri="{FF2B5EF4-FFF2-40B4-BE49-F238E27FC236}">
                <a16:creationId xmlns:a16="http://schemas.microsoft.com/office/drawing/2014/main" id="{818E0E70-0443-48C6-A693-BAA860422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587828"/>
            <a:ext cx="3848880" cy="21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птический коннектор SC">
            <a:extLst>
              <a:ext uri="{FF2B5EF4-FFF2-40B4-BE49-F238E27FC236}">
                <a16:creationId xmlns:a16="http://schemas.microsoft.com/office/drawing/2014/main" id="{817ACDC1-48CC-4FFC-B7CC-49BAB2192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60" y="587828"/>
            <a:ext cx="3330616" cy="21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F58AA-1737-4B45-9556-1D486E86F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32" y="3615719"/>
            <a:ext cx="3284573" cy="2155372"/>
          </a:xfrm>
          <a:prstGeom prst="rect">
            <a:avLst/>
          </a:prstGeom>
        </p:spPr>
      </p:pic>
      <p:pic>
        <p:nvPicPr>
          <p:cNvPr id="3078" name="Picture 6" descr="Типы (виды) оптических разъемов">
            <a:extLst>
              <a:ext uri="{FF2B5EF4-FFF2-40B4-BE49-F238E27FC236}">
                <a16:creationId xmlns:a16="http://schemas.microsoft.com/office/drawing/2014/main" id="{8C6AAC7C-0EA4-464D-A11D-FB8B890E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60" y="3615719"/>
            <a:ext cx="3341794" cy="204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F9E4F-9FC0-4DE6-AAF2-D0F7252F6DEE}"/>
              </a:ext>
            </a:extLst>
          </p:cNvPr>
          <p:cNvSpPr txBox="1"/>
          <p:nvPr/>
        </p:nvSpPr>
        <p:spPr>
          <a:xfrm>
            <a:off x="1504259" y="2871682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Коннектор типа </a:t>
            </a:r>
            <a:r>
              <a:rPr lang="en-US" dirty="0"/>
              <a:t>FC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723EA-A5DF-41B3-82C8-BA938B3E08BC}"/>
              </a:ext>
            </a:extLst>
          </p:cNvPr>
          <p:cNvSpPr txBox="1"/>
          <p:nvPr/>
        </p:nvSpPr>
        <p:spPr>
          <a:xfrm>
            <a:off x="5826426" y="2826823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Коннектор типа </a:t>
            </a:r>
            <a:r>
              <a:rPr lang="en-US" dirty="0"/>
              <a:t>SC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050803-9C97-4E7F-BA41-42B91B105E07}"/>
              </a:ext>
            </a:extLst>
          </p:cNvPr>
          <p:cNvSpPr txBox="1"/>
          <p:nvPr/>
        </p:nvSpPr>
        <p:spPr>
          <a:xfrm>
            <a:off x="1504258" y="5962395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Коннектор типа </a:t>
            </a:r>
            <a:r>
              <a:rPr lang="en-US" dirty="0"/>
              <a:t>LC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B863C2-C239-4D02-8BA7-8D9C892F7F88}"/>
              </a:ext>
            </a:extLst>
          </p:cNvPr>
          <p:cNvSpPr txBox="1"/>
          <p:nvPr/>
        </p:nvSpPr>
        <p:spPr>
          <a:xfrm>
            <a:off x="5865409" y="5962395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Коннектор типа </a:t>
            </a:r>
            <a:r>
              <a:rPr lang="en-US" dirty="0"/>
              <a:t>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61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3225A4-4753-46CF-B7AC-F09C04EED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8751" y="209209"/>
            <a:ext cx="5214300" cy="879361"/>
          </a:xfrm>
        </p:spPr>
        <p:txBody>
          <a:bodyPr/>
          <a:lstStyle/>
          <a:p>
            <a:r>
              <a:rPr lang="ru-RU" sz="2000" dirty="0"/>
              <a:t>3.2 Типы полировки (шлифовки) оптоволоконных разъемов</a:t>
            </a:r>
            <a:br>
              <a:rPr lang="ru-RU" sz="2000" dirty="0"/>
            </a:b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646BF7-76B3-4B8D-870D-B8817F5B19E8}"/>
              </a:ext>
            </a:extLst>
          </p:cNvPr>
          <p:cNvSpPr/>
          <p:nvPr/>
        </p:nvSpPr>
        <p:spPr>
          <a:xfrm>
            <a:off x="685799" y="1172367"/>
            <a:ext cx="812074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000" dirty="0"/>
              <a:t>Шлифовка или полировка оптоволоконных разъемов служит для обеспечения идеально плотного соприкосновения сердечников оптоволокна. Между их поверхностями не должно быть воздуха, так как это ухудшает качество сигнала.</a:t>
            </a:r>
          </a:p>
          <a:p>
            <a:pPr indent="358775" algn="just"/>
            <a:r>
              <a:rPr lang="ru-RU" sz="2000" dirty="0"/>
              <a:t>Потери на </a:t>
            </a:r>
            <a:r>
              <a:rPr lang="ru-RU" sz="2000" dirty="0" err="1"/>
              <a:t>коннекторном</a:t>
            </a:r>
            <a:r>
              <a:rPr lang="ru-RU" sz="2000" dirty="0"/>
              <a:t> соединении уменьшают мощность сигнала, что приводит к уменьшению расстояния, на которое он может быть передан. Отраженная же часть сигнала кроме этого еще способна вносить ошибки (BER) и нагревать SFP модуль, что уменьшает качество переданной информации и приводит к уменьшению срока службы передающего оборудования.</a:t>
            </a:r>
          </a:p>
          <a:p>
            <a:pPr indent="358775" algn="just"/>
            <a:r>
              <a:rPr lang="ru-RU" sz="2000" dirty="0"/>
              <a:t>В литературе можно встретить различные типы полировки оптических коннекторов: FLAT, PC, SPC, UPC, APC. Каждый из них имеет свое значение отраженного от разъема сигнала.</a:t>
            </a:r>
          </a:p>
        </p:txBody>
      </p:sp>
    </p:spTree>
    <p:extLst>
      <p:ext uri="{BB962C8B-B14F-4D97-AF65-F5344CB8AC3E}">
        <p14:creationId xmlns:p14="http://schemas.microsoft.com/office/powerpoint/2010/main" val="264772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3697A4A-92E6-4CCA-A3E2-C6EBB045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89178"/>
            <a:ext cx="808672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E902D7-F61A-4859-B4F3-35C53224AAD4}"/>
              </a:ext>
            </a:extLst>
          </p:cNvPr>
          <p:cNvSpPr txBox="1"/>
          <p:nvPr/>
        </p:nvSpPr>
        <p:spPr>
          <a:xfrm>
            <a:off x="1864178" y="2994253"/>
            <a:ext cx="5415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Рисунок. Типа полировок с уровнем обратного отражения, дБ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15755C-F0C9-429B-AAD7-B5482C7EAA9C}"/>
              </a:ext>
            </a:extLst>
          </p:cNvPr>
          <p:cNvSpPr/>
          <p:nvPr/>
        </p:nvSpPr>
        <p:spPr>
          <a:xfrm>
            <a:off x="163286" y="3302030"/>
            <a:ext cx="87521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800" dirty="0">
                <a:solidFill>
                  <a:schemeClr val="tx1"/>
                </a:solidFill>
                <a:latin typeface="+mn-lt"/>
              </a:rPr>
              <a:t>Наиболее популярными типами полировки оптических коннекторов на сегодняшний день являются типы полировки UPC (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ultra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phisical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contact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) и APC (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angle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phisical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contact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)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  <a:p>
            <a:pPr indent="358775" algn="just"/>
            <a:r>
              <a:rPr lang="ru-RU" sz="1800" b="1" dirty="0">
                <a:solidFill>
                  <a:schemeClr val="tx1"/>
                </a:solidFill>
                <a:latin typeface="+mn-lt"/>
              </a:rPr>
              <a:t>UPC 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- почти плоский (но не совсем) разъем, который производится с применением высокоточной обработки поверхности. Коннекторы с этим типом разъема чаще всего - синие.</a:t>
            </a:r>
          </a:p>
          <a:p>
            <a:pPr indent="358775" algn="just"/>
            <a:r>
              <a:rPr lang="ru-RU" sz="1800" dirty="0">
                <a:solidFill>
                  <a:schemeClr val="tx1"/>
                </a:solidFill>
                <a:latin typeface="+mn-lt"/>
              </a:rPr>
              <a:t>Коннекторы с UPC полировкой распространены в системах передачи данных по оптическому волокну. Они имеют низкую стоимость (в сравнении с APC). А в связи с тем что мощность сигнала в таких системах не высока, отраженный сигнал имеет допустимую величину (при условии, что коннекторы чистятся надлежащим образом). </a:t>
            </a:r>
          </a:p>
        </p:txBody>
      </p:sp>
    </p:spTree>
    <p:extLst>
      <p:ext uri="{BB962C8B-B14F-4D97-AF65-F5344CB8AC3E}">
        <p14:creationId xmlns:p14="http://schemas.microsoft.com/office/powerpoint/2010/main" val="116165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A1CA1E-E516-468C-8877-4FA5A38AE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485" y="569579"/>
            <a:ext cx="6921582" cy="152047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D5C08E-BFB8-4D58-93D0-8D2A9EFAA359}"/>
              </a:ext>
            </a:extLst>
          </p:cNvPr>
          <p:cNvSpPr/>
          <p:nvPr/>
        </p:nvSpPr>
        <p:spPr>
          <a:xfrm>
            <a:off x="400203" y="2410818"/>
            <a:ext cx="86541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333333"/>
                </a:solidFill>
                <a:latin typeface="Helvetica Neue"/>
              </a:rPr>
              <a:t>Этот вариант полировки позволяет добиться отражательной способности на уровне -55 дБ, что несколько</a:t>
            </a:r>
            <a:r>
              <a:rPr lang="en-US" sz="18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Helvetica Neue"/>
              </a:rPr>
              <a:t>хуже, чем </a:t>
            </a:r>
            <a:r>
              <a:rPr lang="ru-RU" sz="1800" b="1" dirty="0">
                <a:solidFill>
                  <a:srgbClr val="333333"/>
                </a:solidFill>
                <a:latin typeface="Helvetica Neue"/>
              </a:rPr>
              <a:t>APC</a:t>
            </a:r>
            <a:r>
              <a:rPr lang="ru-RU" sz="1800" dirty="0">
                <a:solidFill>
                  <a:srgbClr val="333333"/>
                </a:solidFill>
                <a:latin typeface="Helvetica Neue"/>
              </a:rPr>
              <a:t>, но лучше, чем остальные варианты полировки. В первую очередь это важно для </a:t>
            </a:r>
            <a:r>
              <a:rPr lang="ru-RU" sz="1800" dirty="0" err="1">
                <a:solidFill>
                  <a:srgbClr val="333333"/>
                </a:solidFill>
                <a:latin typeface="Helvetica Neue"/>
              </a:rPr>
              <a:t>одномодовых</a:t>
            </a:r>
            <a:r>
              <a:rPr lang="ru-RU" sz="1800" dirty="0">
                <a:solidFill>
                  <a:srgbClr val="333333"/>
                </a:solidFill>
                <a:latin typeface="Helvetica Neue"/>
              </a:rPr>
              <a:t> коннекторов. Также такой вариант полировки используется производителями измерительного оптического оборудования. Типы полировки </a:t>
            </a:r>
            <a:r>
              <a:rPr lang="ru-RU" sz="1800" b="1" dirty="0">
                <a:solidFill>
                  <a:srgbClr val="333333"/>
                </a:solidFill>
                <a:latin typeface="Helvetica Neue"/>
              </a:rPr>
              <a:t>PC</a:t>
            </a:r>
            <a:r>
              <a:rPr lang="ru-RU" sz="180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800" b="1" dirty="0">
                <a:solidFill>
                  <a:srgbClr val="333333"/>
                </a:solidFill>
                <a:latin typeface="Helvetica Neue"/>
              </a:rPr>
              <a:t>SPC </a:t>
            </a:r>
            <a:r>
              <a:rPr lang="ru-RU" sz="1800" dirty="0">
                <a:solidFill>
                  <a:srgbClr val="333333"/>
                </a:solidFill>
                <a:latin typeface="Helvetica Neue"/>
              </a:rPr>
              <a:t>и </a:t>
            </a:r>
            <a:r>
              <a:rPr lang="ru-RU" sz="1800" b="1" dirty="0">
                <a:solidFill>
                  <a:srgbClr val="333333"/>
                </a:solidFill>
                <a:latin typeface="Helvetica Neue"/>
              </a:rPr>
              <a:t>UPC </a:t>
            </a:r>
            <a:r>
              <a:rPr lang="ru-RU" sz="1800" dirty="0">
                <a:solidFill>
                  <a:srgbClr val="333333"/>
                </a:solidFill>
                <a:latin typeface="Helvetica Neue"/>
              </a:rPr>
              <a:t>совместимы между собой, поскольку во всех них речь не идет о полировке под углом. Из этой группы </a:t>
            </a:r>
            <a:r>
              <a:rPr lang="ru-RU" sz="1800" b="1" dirty="0">
                <a:solidFill>
                  <a:srgbClr val="333333"/>
                </a:solidFill>
                <a:latin typeface="Helvetica Neue"/>
              </a:rPr>
              <a:t>UPC</a:t>
            </a:r>
            <a:r>
              <a:rPr lang="ru-RU" sz="1800" dirty="0">
                <a:solidFill>
                  <a:srgbClr val="333333"/>
                </a:solidFill>
                <a:latin typeface="Helvetica Neue"/>
              </a:rPr>
              <a:t> дает самые хорошие характеристики, поэтому именно этот вид используется в лучших оптических приборах – например, в рефлектометрах, в высокоскоростном активном оптическом оборудовании и т.д.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7429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2977A9-4E67-4418-8135-46D110C9CB87}"/>
              </a:ext>
            </a:extLst>
          </p:cNvPr>
          <p:cNvSpPr/>
          <p:nvPr/>
        </p:nvSpPr>
        <p:spPr>
          <a:xfrm>
            <a:off x="631371" y="363885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000" b="1" dirty="0"/>
              <a:t>АРС — </a:t>
            </a:r>
            <a:r>
              <a:rPr lang="ru-RU" sz="2000" b="1" dirty="0" err="1"/>
              <a:t>Angled</a:t>
            </a:r>
            <a:r>
              <a:rPr lang="ru-RU" sz="2000" b="1" dirty="0"/>
              <a:t> </a:t>
            </a:r>
            <a:r>
              <a:rPr lang="ru-RU" sz="2000" b="1" dirty="0" err="1"/>
              <a:t>Physically</a:t>
            </a:r>
            <a:r>
              <a:rPr lang="ru-RU" sz="2000" b="1" dirty="0"/>
              <a:t> </a:t>
            </a:r>
            <a:r>
              <a:rPr lang="ru-RU" sz="2000" b="1" dirty="0" err="1"/>
              <a:t>Contact</a:t>
            </a:r>
            <a:r>
              <a:rPr lang="ru-RU" sz="2000" dirty="0"/>
              <a:t>. На данный момент считается, что наиболее действенным способом снижения энергии отраженного сигнала является полировка под углом 8-12°. Такая полировка поверхности дает самые лучшие результаты. Обратные отражения сигнала практически сразу покидают оптоволокно, и благодаря этому снижаются потери. В таком исполнении отраженный световой сигнал распространяется под большим углом, нежели вводимый в волокно.</a:t>
            </a:r>
          </a:p>
          <a:p>
            <a:pPr indent="358775" algn="just"/>
            <a:r>
              <a:rPr lang="ru-RU" sz="2000" dirty="0"/>
              <a:t>Разъемы с полировкой APC применяются в сетях, где применяются высокие уровни сигналов и высокие требования к его качеству: передача голосовых, видеоданных. Как пример -</a:t>
            </a:r>
            <a:r>
              <a:rPr lang="ru-RU" sz="2000" b="1" dirty="0"/>
              <a:t>кабельное телевидение, пассивные оптические сети </a:t>
            </a:r>
            <a:r>
              <a:rPr lang="en-US" sz="2000" b="1" dirty="0"/>
              <a:t>PON</a:t>
            </a:r>
            <a:r>
              <a:rPr lang="ru-RU" sz="2000" b="1" dirty="0"/>
              <a:t>.</a:t>
            </a:r>
            <a:endParaRPr lang="ru-RU" sz="2000" dirty="0"/>
          </a:p>
          <a:p>
            <a:pPr indent="358775" algn="just"/>
            <a:r>
              <a:rPr lang="ru-RU" sz="2000" dirty="0"/>
              <a:t>Коннекторы с этим типом разъема - зеленого цвета.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F3F8E8-A94E-43E5-B2EE-C739CDB3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4696679"/>
            <a:ext cx="7228114" cy="15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83911"/>
      </p:ext>
    </p:extLst>
  </p:cSld>
  <p:clrMapOvr>
    <a:masterClrMapping/>
  </p:clrMapOvr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1906</Words>
  <Application>Microsoft Office PowerPoint</Application>
  <PresentationFormat>Экран (4:3)</PresentationFormat>
  <Paragraphs>118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Exo 2</vt:lpstr>
      <vt:lpstr>Roboto Condensed Light</vt:lpstr>
      <vt:lpstr>Verdana</vt:lpstr>
      <vt:lpstr>Helvetica Neue</vt:lpstr>
      <vt:lpstr>Squada One</vt:lpstr>
      <vt:lpstr>Arial</vt:lpstr>
      <vt:lpstr>Roboto</vt:lpstr>
      <vt:lpstr>Tech Newsletter by Slidesgo</vt:lpstr>
      <vt:lpstr>3. Компоненты оптического линейного тракта  3.1. Оптические разъемные соединители (коннекторы) </vt:lpstr>
      <vt:lpstr>Презентация PowerPoint</vt:lpstr>
      <vt:lpstr>Презентация PowerPoint</vt:lpstr>
      <vt:lpstr>Типы оптических разъемов </vt:lpstr>
      <vt:lpstr>Презентация PowerPoint</vt:lpstr>
      <vt:lpstr>3.2 Типы полировки (шлифовки) оптоволоконных разъемов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3.3 Соединительные розетки и адаптеры </vt:lpstr>
      <vt:lpstr>Презентация PowerPoint</vt:lpstr>
      <vt:lpstr>3.4 Оптические аттенюаторы </vt:lpstr>
      <vt:lpstr>3.5 Оптические кроссы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оптической связи</dc:title>
  <dc:creator>ALEXANDR</dc:creator>
  <cp:lastModifiedBy>Александр Николаев</cp:lastModifiedBy>
  <cp:revision>39</cp:revision>
  <dcterms:modified xsi:type="dcterms:W3CDTF">2020-04-16T04:56:50Z</dcterms:modified>
</cp:coreProperties>
</file>