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1" r:id="rId7"/>
    <p:sldId id="260" r:id="rId8"/>
    <p:sldId id="267"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1BDA736-C67D-4971-AA75-61D5BA53D004}" type="datetimeFigureOut">
              <a:rPr lang="ru-RU" smtClean="0"/>
              <a:t>03.04.2020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1468708-37F4-4EE0-AFFD-7433DDF791F3}" type="slidenum">
              <a:rPr lang="ru-RU" smtClean="0"/>
              <a:t>‹#›</a:t>
            </a:fld>
            <a:endParaRPr lang="ru-RU"/>
          </a:p>
        </p:txBody>
      </p:sp>
    </p:spTree>
    <p:extLst>
      <p:ext uri="{BB962C8B-B14F-4D97-AF65-F5344CB8AC3E}">
        <p14:creationId xmlns:p14="http://schemas.microsoft.com/office/powerpoint/2010/main" val="4155986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BDA736-C67D-4971-AA75-61D5BA53D004}" type="datetimeFigureOut">
              <a:rPr lang="ru-RU" smtClean="0"/>
              <a:t>03.04.2020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1468708-37F4-4EE0-AFFD-7433DDF791F3}" type="slidenum">
              <a:rPr lang="ru-RU" smtClean="0"/>
              <a:t>‹#›</a:t>
            </a:fld>
            <a:endParaRPr lang="ru-RU"/>
          </a:p>
        </p:txBody>
      </p:sp>
    </p:spTree>
    <p:extLst>
      <p:ext uri="{BB962C8B-B14F-4D97-AF65-F5344CB8AC3E}">
        <p14:creationId xmlns:p14="http://schemas.microsoft.com/office/powerpoint/2010/main" val="3975463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BDA736-C67D-4971-AA75-61D5BA53D004}" type="datetimeFigureOut">
              <a:rPr lang="ru-RU" smtClean="0"/>
              <a:t>03.04.2020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1468708-37F4-4EE0-AFFD-7433DDF791F3}" type="slidenum">
              <a:rPr lang="ru-RU" smtClean="0"/>
              <a:t>‹#›</a:t>
            </a:fld>
            <a:endParaRPr lang="ru-RU"/>
          </a:p>
        </p:txBody>
      </p:sp>
    </p:spTree>
    <p:extLst>
      <p:ext uri="{BB962C8B-B14F-4D97-AF65-F5344CB8AC3E}">
        <p14:creationId xmlns:p14="http://schemas.microsoft.com/office/powerpoint/2010/main" val="342281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BDA736-C67D-4971-AA75-61D5BA53D004}" type="datetimeFigureOut">
              <a:rPr lang="ru-RU" smtClean="0"/>
              <a:t>03.04.2020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1468708-37F4-4EE0-AFFD-7433DDF791F3}" type="slidenum">
              <a:rPr lang="ru-RU" smtClean="0"/>
              <a:t>‹#›</a:t>
            </a:fld>
            <a:endParaRPr lang="ru-RU"/>
          </a:p>
        </p:txBody>
      </p:sp>
    </p:spTree>
    <p:extLst>
      <p:ext uri="{BB962C8B-B14F-4D97-AF65-F5344CB8AC3E}">
        <p14:creationId xmlns:p14="http://schemas.microsoft.com/office/powerpoint/2010/main" val="2989530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1BDA736-C67D-4971-AA75-61D5BA53D004}" type="datetimeFigureOut">
              <a:rPr lang="ru-RU" smtClean="0"/>
              <a:t>03.04.2020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1468708-37F4-4EE0-AFFD-7433DDF791F3}" type="slidenum">
              <a:rPr lang="ru-RU" smtClean="0"/>
              <a:t>‹#›</a:t>
            </a:fld>
            <a:endParaRPr lang="ru-RU"/>
          </a:p>
        </p:txBody>
      </p:sp>
    </p:spTree>
    <p:extLst>
      <p:ext uri="{BB962C8B-B14F-4D97-AF65-F5344CB8AC3E}">
        <p14:creationId xmlns:p14="http://schemas.microsoft.com/office/powerpoint/2010/main" val="525798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1BDA736-C67D-4971-AA75-61D5BA53D004}" type="datetimeFigureOut">
              <a:rPr lang="ru-RU" smtClean="0"/>
              <a:t>03.04.2020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1468708-37F4-4EE0-AFFD-7433DDF791F3}" type="slidenum">
              <a:rPr lang="ru-RU" smtClean="0"/>
              <a:t>‹#›</a:t>
            </a:fld>
            <a:endParaRPr lang="ru-RU"/>
          </a:p>
        </p:txBody>
      </p:sp>
    </p:spTree>
    <p:extLst>
      <p:ext uri="{BB962C8B-B14F-4D97-AF65-F5344CB8AC3E}">
        <p14:creationId xmlns:p14="http://schemas.microsoft.com/office/powerpoint/2010/main" val="128171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1BDA736-C67D-4971-AA75-61D5BA53D004}" type="datetimeFigureOut">
              <a:rPr lang="ru-RU" smtClean="0"/>
              <a:t>03.04.2020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1468708-37F4-4EE0-AFFD-7433DDF791F3}" type="slidenum">
              <a:rPr lang="ru-RU" smtClean="0"/>
              <a:t>‹#›</a:t>
            </a:fld>
            <a:endParaRPr lang="ru-RU"/>
          </a:p>
        </p:txBody>
      </p:sp>
    </p:spTree>
    <p:extLst>
      <p:ext uri="{BB962C8B-B14F-4D97-AF65-F5344CB8AC3E}">
        <p14:creationId xmlns:p14="http://schemas.microsoft.com/office/powerpoint/2010/main" val="2054120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1BDA736-C67D-4971-AA75-61D5BA53D004}" type="datetimeFigureOut">
              <a:rPr lang="ru-RU" smtClean="0"/>
              <a:t>03.04.2020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1468708-37F4-4EE0-AFFD-7433DDF791F3}" type="slidenum">
              <a:rPr lang="ru-RU" smtClean="0"/>
              <a:t>‹#›</a:t>
            </a:fld>
            <a:endParaRPr lang="ru-RU"/>
          </a:p>
        </p:txBody>
      </p:sp>
    </p:spTree>
    <p:extLst>
      <p:ext uri="{BB962C8B-B14F-4D97-AF65-F5344CB8AC3E}">
        <p14:creationId xmlns:p14="http://schemas.microsoft.com/office/powerpoint/2010/main" val="687638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1BDA736-C67D-4971-AA75-61D5BA53D004}" type="datetimeFigureOut">
              <a:rPr lang="ru-RU" smtClean="0"/>
              <a:t>03.04.2020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1468708-37F4-4EE0-AFFD-7433DDF791F3}" type="slidenum">
              <a:rPr lang="ru-RU" smtClean="0"/>
              <a:t>‹#›</a:t>
            </a:fld>
            <a:endParaRPr lang="ru-RU"/>
          </a:p>
        </p:txBody>
      </p:sp>
    </p:spTree>
    <p:extLst>
      <p:ext uri="{BB962C8B-B14F-4D97-AF65-F5344CB8AC3E}">
        <p14:creationId xmlns:p14="http://schemas.microsoft.com/office/powerpoint/2010/main" val="2018363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1BDA736-C67D-4971-AA75-61D5BA53D004}" type="datetimeFigureOut">
              <a:rPr lang="ru-RU" smtClean="0"/>
              <a:t>03.04.2020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1468708-37F4-4EE0-AFFD-7433DDF791F3}" type="slidenum">
              <a:rPr lang="ru-RU" smtClean="0"/>
              <a:t>‹#›</a:t>
            </a:fld>
            <a:endParaRPr lang="ru-RU"/>
          </a:p>
        </p:txBody>
      </p:sp>
    </p:spTree>
    <p:extLst>
      <p:ext uri="{BB962C8B-B14F-4D97-AF65-F5344CB8AC3E}">
        <p14:creationId xmlns:p14="http://schemas.microsoft.com/office/powerpoint/2010/main" val="252333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1BDA736-C67D-4971-AA75-61D5BA53D004}" type="datetimeFigureOut">
              <a:rPr lang="ru-RU" smtClean="0"/>
              <a:t>03.04.2020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1468708-37F4-4EE0-AFFD-7433DDF791F3}" type="slidenum">
              <a:rPr lang="ru-RU" smtClean="0"/>
              <a:t>‹#›</a:t>
            </a:fld>
            <a:endParaRPr lang="ru-RU"/>
          </a:p>
        </p:txBody>
      </p:sp>
    </p:spTree>
    <p:extLst>
      <p:ext uri="{BB962C8B-B14F-4D97-AF65-F5344CB8AC3E}">
        <p14:creationId xmlns:p14="http://schemas.microsoft.com/office/powerpoint/2010/main" val="3442584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BDA736-C67D-4971-AA75-61D5BA53D004}" type="datetimeFigureOut">
              <a:rPr lang="ru-RU" smtClean="0"/>
              <a:t>03.04.2020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68708-37F4-4EE0-AFFD-7433DDF791F3}" type="slidenum">
              <a:rPr lang="ru-RU" smtClean="0"/>
              <a:t>‹#›</a:t>
            </a:fld>
            <a:endParaRPr lang="ru-RU"/>
          </a:p>
        </p:txBody>
      </p:sp>
    </p:spTree>
    <p:extLst>
      <p:ext uri="{BB962C8B-B14F-4D97-AF65-F5344CB8AC3E}">
        <p14:creationId xmlns:p14="http://schemas.microsoft.com/office/powerpoint/2010/main" val="2216143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65668" y="2616312"/>
            <a:ext cx="9144000" cy="2387600"/>
          </a:xfrm>
        </p:spPr>
        <p:txBody>
          <a:bodyPr>
            <a:normAutofit fontScale="90000"/>
          </a:bodyPr>
          <a:lstStyle/>
          <a:p>
            <a:r>
              <a:rPr lang="ru-RU" b="1" dirty="0"/>
              <a:t>ОБОБЩЕНИЕ И СИСТЕМАТИЗАЦИЯ ЗНАНИЙ</a:t>
            </a:r>
            <a:br>
              <a:rPr lang="ru-RU" b="1" dirty="0"/>
            </a:br>
            <a:r>
              <a:rPr lang="ru-RU" b="1" dirty="0"/>
              <a:t>В ПРОЦЕССЕ ОБУЧЕНИЯ</a:t>
            </a:r>
            <a:br>
              <a:rPr lang="ru-RU" b="1" dirty="0"/>
            </a:br>
            <a:endParaRPr lang="ru-RU" dirty="0"/>
          </a:p>
        </p:txBody>
      </p:sp>
    </p:spTree>
    <p:extLst>
      <p:ext uri="{BB962C8B-B14F-4D97-AF65-F5344CB8AC3E}">
        <p14:creationId xmlns:p14="http://schemas.microsoft.com/office/powerpoint/2010/main" val="423167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lstStyle/>
          <a:p>
            <a:pPr algn="ctr"/>
            <a:r>
              <a:rPr lang="ru-RU" b="1" dirty="0"/>
              <a:t>Этапы  и методы обобщений</a:t>
            </a:r>
            <a:endParaRPr lang="ru-RU" dirty="0"/>
          </a:p>
          <a:p>
            <a:endParaRPr lang="ru-RU" dirty="0"/>
          </a:p>
          <a:p>
            <a:pPr marL="0" indent="0" algn="just">
              <a:buNone/>
            </a:pPr>
            <a:r>
              <a:rPr lang="ru-RU" dirty="0" smtClean="0"/>
              <a:t>На </a:t>
            </a:r>
            <a:r>
              <a:rPr lang="ru-RU" dirty="0"/>
              <a:t>уроке обобщения и систематизации можно выделить следующие структурные звенья, или  этапы:</a:t>
            </a:r>
          </a:p>
          <a:p>
            <a:pPr lvl="0" algn="just"/>
            <a:r>
              <a:rPr lang="ru-RU" dirty="0"/>
              <a:t>Сообщение темы, цели, задач урока учебной деятельности школьников.</a:t>
            </a:r>
          </a:p>
          <a:p>
            <a:pPr lvl="0" algn="just"/>
            <a:r>
              <a:rPr lang="ru-RU" dirty="0"/>
              <a:t>Воспроизведение и коррекция опорных знаний.</a:t>
            </a:r>
          </a:p>
          <a:p>
            <a:pPr lvl="0" algn="just"/>
            <a:r>
              <a:rPr lang="ru-RU" dirty="0"/>
              <a:t>Повторение и  анализ основных фактов, событий, явлений.</a:t>
            </a:r>
          </a:p>
          <a:p>
            <a:pPr lvl="0" algn="just"/>
            <a:r>
              <a:rPr lang="ru-RU" dirty="0"/>
              <a:t>Повторение, обобщение и систематизация понятий, усвоение соответствующей системы  ведущих идей и основных теорий.</a:t>
            </a:r>
          </a:p>
          <a:p>
            <a:endParaRPr lang="ru-RU" dirty="0"/>
          </a:p>
        </p:txBody>
      </p:sp>
    </p:spTree>
    <p:extLst>
      <p:ext uri="{BB962C8B-B14F-4D97-AF65-F5344CB8AC3E}">
        <p14:creationId xmlns:p14="http://schemas.microsoft.com/office/powerpoint/2010/main" val="18265369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lstStyle/>
          <a:p>
            <a:pPr marL="0" indent="0" algn="just">
              <a:buNone/>
            </a:pPr>
            <a:r>
              <a:rPr lang="ru-RU" dirty="0"/>
              <a:t>Например, 4 этапу урока наиболее соответствуют методы и приемы обучения:  беседа, демонстрация наглядности, анализ таблиц, графиков, проведение лабораторно-практических работ.</a:t>
            </a:r>
          </a:p>
          <a:p>
            <a:endParaRPr lang="ru-RU" dirty="0" smtClean="0"/>
          </a:p>
          <a:p>
            <a:pPr marL="0" indent="0" algn="just">
              <a:buNone/>
            </a:pPr>
            <a:r>
              <a:rPr lang="ru-RU" dirty="0" smtClean="0"/>
              <a:t>На </a:t>
            </a:r>
            <a:r>
              <a:rPr lang="ru-RU" dirty="0"/>
              <a:t>данном этапе урока учителя нередко используют комплексы натуральных предметов, серии таблиц, иллюстрации. Большое значение для  обобщения имеют  схематические изображения и </a:t>
            </a:r>
            <a:r>
              <a:rPr lang="ru-RU" dirty="0" smtClean="0"/>
              <a:t>графики, схемы</a:t>
            </a:r>
            <a:r>
              <a:rPr lang="ru-RU" dirty="0"/>
              <a:t>, </a:t>
            </a:r>
            <a:r>
              <a:rPr lang="ru-RU" dirty="0" smtClean="0"/>
              <a:t>таблицы и </a:t>
            </a:r>
            <a:r>
              <a:rPr lang="ru-RU" dirty="0"/>
              <a:t>прочие символические изображения. </a:t>
            </a:r>
          </a:p>
          <a:p>
            <a:endParaRPr lang="ru-RU" dirty="0"/>
          </a:p>
        </p:txBody>
      </p:sp>
    </p:spTree>
    <p:extLst>
      <p:ext uri="{BB962C8B-B14F-4D97-AF65-F5344CB8AC3E}">
        <p14:creationId xmlns:p14="http://schemas.microsoft.com/office/powerpoint/2010/main" val="1393472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normAutofit lnSpcReduction="10000"/>
          </a:bodyPr>
          <a:lstStyle/>
          <a:p>
            <a:pPr marL="0" indent="0" algn="ctr">
              <a:buNone/>
            </a:pPr>
            <a:r>
              <a:rPr lang="ru-RU" b="1" dirty="0"/>
              <a:t>Методы обобщения.</a:t>
            </a:r>
            <a:endParaRPr lang="ru-RU" dirty="0"/>
          </a:p>
          <a:p>
            <a:pPr marL="0" indent="0">
              <a:buNone/>
            </a:pPr>
            <a:r>
              <a:rPr lang="ru-RU" b="1" i="1" dirty="0"/>
              <a:t>Беседа.</a:t>
            </a:r>
            <a:endParaRPr lang="ru-RU" dirty="0"/>
          </a:p>
          <a:p>
            <a:r>
              <a:rPr lang="ru-RU" dirty="0"/>
              <a:t>Одним из наиболее распространенных методов обобщения и систематизации является беседа. Она может дать желаемый успех, если тема не очень большая и учащиеся предварительно хорошо подготовятся у уроку,  все до единого быстро и  правильно будут отвечать на вопросы, поставленные в четкой логической последовательности. Важно чтобы эта беседа имела действительно обобщающий характер, а не направление учащихся на простое воспроизведение полученных прежде знаний.</a:t>
            </a:r>
          </a:p>
          <a:p>
            <a:r>
              <a:rPr lang="ru-RU" dirty="0"/>
              <a:t>  Вместе с тем беседа как метод обобщения имеет свои недостатки. Она не дает возможности наиболее полно охватить общие существенные особенности больших по объему тем. Во время беседы  не  все  учащиеся достаточно активны. Часть из них остается вне внимания учителя, особенно те, которые слабо подготовлены к уроку или имеют определенные пробелы  в знаниях.</a:t>
            </a:r>
          </a:p>
          <a:p>
            <a:endParaRPr lang="ru-RU" dirty="0"/>
          </a:p>
        </p:txBody>
      </p:sp>
    </p:spTree>
    <p:extLst>
      <p:ext uri="{BB962C8B-B14F-4D97-AF65-F5344CB8AC3E}">
        <p14:creationId xmlns:p14="http://schemas.microsoft.com/office/powerpoint/2010/main" val="2460433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lstStyle/>
          <a:p>
            <a:pPr marL="0" indent="0" algn="ctr">
              <a:buNone/>
            </a:pPr>
            <a:r>
              <a:rPr lang="ru-RU" b="1" i="1" dirty="0"/>
              <a:t>Лекция</a:t>
            </a:r>
            <a:endParaRPr lang="ru-RU" dirty="0"/>
          </a:p>
          <a:p>
            <a:r>
              <a:rPr lang="ru-RU" dirty="0" smtClean="0"/>
              <a:t>В 5 - 9  классах подобную  лекцию учащиеся трудно воспринимают, поэтому здесь целесообразней устное изложение сочетать с обобщающей  беседой, работой с учебником, наглядными пособиями, составлением систематизирующих таблиц.</a:t>
            </a:r>
          </a:p>
          <a:p>
            <a:r>
              <a:rPr lang="ru-RU" dirty="0" smtClean="0"/>
              <a:t>В </a:t>
            </a:r>
            <a:r>
              <a:rPr lang="ru-RU" dirty="0"/>
              <a:t>старших классах эффективны обзорные лекции с  применением системного анализа сложных объектов и их моделирования. В этом материале учитель выделяет основные ведущие линии и идеи и излагает их в  предварительно спланированной последовательности, которая не  всегда совпадает с последовательностью первичного ознакомления с материалом. Изменяется в определенной мере и последовательность его анализа</a:t>
            </a:r>
            <a:r>
              <a:rPr lang="ru-RU" dirty="0" smtClean="0"/>
              <a:t>.</a:t>
            </a:r>
            <a:endParaRPr lang="ru-RU" dirty="0"/>
          </a:p>
        </p:txBody>
      </p:sp>
    </p:spTree>
    <p:extLst>
      <p:ext uri="{BB962C8B-B14F-4D97-AF65-F5344CB8AC3E}">
        <p14:creationId xmlns:p14="http://schemas.microsoft.com/office/powerpoint/2010/main" val="5708662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lstStyle/>
          <a:p>
            <a:pPr marL="0" indent="0" algn="ctr">
              <a:buNone/>
            </a:pPr>
            <a:r>
              <a:rPr lang="ru-RU" b="1" i="1" dirty="0"/>
              <a:t>Работа  с  учебником</a:t>
            </a:r>
            <a:endParaRPr lang="ru-RU" dirty="0"/>
          </a:p>
          <a:p>
            <a:r>
              <a:rPr lang="ru-RU" dirty="0"/>
              <a:t> Одним из  важных  средств обобщения и  систематизации является  самостоятельная работа  учащихся  с  учебником на  уроке. При этом могут  применяться различные приемы работы  с текстом   чтение и  составление простого  и  распространенного плана, тезисов, конспекта,  сравнения предметов, процессов, фактов, понятий. Руководство этой работой заключается в том, что учитель предварительно тщательно разрабатывает и на уроке ставит  перед  учащимися  конкретные задания и вопросы для  обобщения и   систематизации  знаний, объясняет, как выполнить  эти  задания, наблюдает за их работой, корректирует ее.</a:t>
            </a:r>
          </a:p>
          <a:p>
            <a:pPr marL="0" indent="0" algn="ctr">
              <a:buNone/>
            </a:pPr>
            <a:endParaRPr lang="ru-RU" dirty="0"/>
          </a:p>
        </p:txBody>
      </p:sp>
    </p:spTree>
    <p:extLst>
      <p:ext uri="{BB962C8B-B14F-4D97-AF65-F5344CB8AC3E}">
        <p14:creationId xmlns:p14="http://schemas.microsoft.com/office/powerpoint/2010/main" val="39576175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normAutofit lnSpcReduction="10000"/>
          </a:bodyPr>
          <a:lstStyle/>
          <a:p>
            <a:pPr marL="0" indent="0" algn="ctr">
              <a:buNone/>
            </a:pPr>
            <a:r>
              <a:rPr lang="ru-RU" b="1" i="1" dirty="0"/>
              <a:t>Лабораторные  и  практические работы</a:t>
            </a:r>
            <a:endParaRPr lang="ru-RU" dirty="0"/>
          </a:p>
          <a:p>
            <a:r>
              <a:rPr lang="ru-RU" dirty="0"/>
              <a:t>Определенную роль  в  процессе обобщения и систематизации могут  играть лабораторные практические работы. Лабораторно - обобщенные занятия отличаются  определенной  сложностью заданий и состоят обычно из целого комплекса знаний, навыков, умений, объединенных одной идеей и родственными по  содержанию понятиями.</a:t>
            </a:r>
          </a:p>
          <a:p>
            <a:r>
              <a:rPr lang="ru-RU" dirty="0"/>
              <a:t>Для более успешного выполнения учащимися подобных заданий некоторые учителя практикуют составление учащимися сравнительных таблиц по предварительно разработанной схеме инструкций, в которой сформулирована последовательность выполнения задания на  сравнение и  обобщение. Подобные задания могут выполняться и устно. Они способствуют повышению эффективности обобщения и  систематизации знаний, заготовке необходимых схем инструкций, моделей, образцов, таблиц. Важное значение имеет предупреждение ошибок в знаниях учащихся  и своевременное их  исправление.</a:t>
            </a:r>
          </a:p>
          <a:p>
            <a:pPr marL="0" indent="0" algn="ctr">
              <a:buNone/>
            </a:pPr>
            <a:endParaRPr lang="ru-RU" dirty="0"/>
          </a:p>
        </p:txBody>
      </p:sp>
    </p:spTree>
    <p:extLst>
      <p:ext uri="{BB962C8B-B14F-4D97-AF65-F5344CB8AC3E}">
        <p14:creationId xmlns:p14="http://schemas.microsoft.com/office/powerpoint/2010/main" val="4743487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normAutofit fontScale="92500"/>
          </a:bodyPr>
          <a:lstStyle/>
          <a:p>
            <a:pPr marL="0" indent="0" algn="ctr">
              <a:buNone/>
            </a:pPr>
            <a:r>
              <a:rPr lang="ru-RU" b="1" dirty="0"/>
              <a:t>Математические сочинения при обучении школьников.</a:t>
            </a:r>
            <a:endParaRPr lang="ru-RU" dirty="0"/>
          </a:p>
          <a:p>
            <a:r>
              <a:rPr lang="ru-RU" dirty="0" smtClean="0">
                <a:effectLst/>
              </a:rPr>
              <a:t>На написание домашних сочинений должно быть предоставлено достаточно времени - это зависит от темы, объема работы. Целесообразно предлагать ученикам несколько тем сочинений, предоставив им право выбора одной из них. Для первых сочинений можно предлагать примерные планы. В начале изучения темы в кабинете полезно вывешивать список рекомендуемой литературы, которой они могут воспользоваться при выполнении самостоятельной ра­боты. В процессе работы над сочинением ученики могут подбирать литературу и самостоятельно, более того их к этому желательно постепенно приучать. В период написа­ния домашних сочинений учителю целесообразно проводить индивидуальные консультации для</a:t>
            </a:r>
            <a:r>
              <a:rPr lang="ru-RU" i="1" dirty="0" smtClean="0">
                <a:effectLst/>
              </a:rPr>
              <a:t> </a:t>
            </a:r>
            <a:r>
              <a:rPr lang="ru-RU" dirty="0" smtClean="0">
                <a:effectLst/>
              </a:rPr>
              <a:t>учащихся. </a:t>
            </a:r>
          </a:p>
          <a:p>
            <a:r>
              <a:rPr lang="ru-RU" dirty="0" smtClean="0">
                <a:effectLst/>
              </a:rPr>
              <a:t>При написании математических сочинений ученики выполняют разные виды деятельности: самостоятельное изучение литературы; отбор материала по выбранной теме; связное изложение материала; проведение небольших самостоятельных исследований; подбор и (или) самостоятельное составление задач и их решение. </a:t>
            </a:r>
          </a:p>
          <a:p>
            <a:pPr marL="0" indent="0" algn="ctr">
              <a:buNone/>
            </a:pPr>
            <a:endParaRPr lang="ru-RU" dirty="0"/>
          </a:p>
        </p:txBody>
      </p:sp>
    </p:spTree>
    <p:extLst>
      <p:ext uri="{BB962C8B-B14F-4D97-AF65-F5344CB8AC3E}">
        <p14:creationId xmlns:p14="http://schemas.microsoft.com/office/powerpoint/2010/main" val="41469176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normAutofit/>
          </a:bodyPr>
          <a:lstStyle/>
          <a:p>
            <a:pPr marL="0" indent="0" algn="ctr" fontAlgn="base">
              <a:buNone/>
            </a:pPr>
            <a:r>
              <a:rPr lang="ru-RU" b="1" dirty="0" smtClean="0"/>
              <a:t>Систематизация</a:t>
            </a:r>
            <a:endParaRPr lang="ru-RU" b="1" dirty="0" smtClean="0"/>
          </a:p>
          <a:p>
            <a:pPr marL="0" indent="0" fontAlgn="base">
              <a:buNone/>
            </a:pPr>
            <a:r>
              <a:rPr lang="ru-RU" dirty="0" smtClean="0"/>
              <a:t>Систематизация </a:t>
            </a:r>
            <a:r>
              <a:rPr lang="ru-RU" dirty="0"/>
              <a:t>должна быть целенаправленной, объективной, всесторонней, регулярной и индивидуальной. Раскроем эти принципы систематизации подробнее.</a:t>
            </a:r>
          </a:p>
          <a:p>
            <a:pPr fontAlgn="base"/>
            <a:r>
              <a:rPr lang="ru-RU" dirty="0"/>
              <a:t>а) Целенаправленность предполагает четкое определение цели каждой формы. Постановка цели определяет всю дальнейшую работу по обоснованию используемых форм, методов и средств систематизации. </a:t>
            </a:r>
            <a:endParaRPr lang="ru-RU" dirty="0" smtClean="0"/>
          </a:p>
          <a:p>
            <a:pPr marL="0" indent="0" fontAlgn="base">
              <a:buNone/>
            </a:pPr>
            <a:r>
              <a:rPr lang="ru-RU" dirty="0" smtClean="0"/>
              <a:t>Цели </a:t>
            </a:r>
            <a:r>
              <a:rPr lang="ru-RU" dirty="0"/>
              <a:t>систематизации предполагают ответы на следующие вопросы: что должно проверяться, кто должен опрашиваться, какие выводы можно будет сделать на основе результатов формы, какой ожидается эффект от проведения формы. При конкретизации целей систематизации исходят из целей воспитания, развития и обучения учащихся, которые реализуются на данном этапе обучения.</a:t>
            </a:r>
          </a:p>
          <a:p>
            <a:pPr marL="0" indent="0" algn="ctr">
              <a:buNone/>
            </a:pPr>
            <a:endParaRPr lang="ru-RU" dirty="0"/>
          </a:p>
        </p:txBody>
      </p:sp>
    </p:spTree>
    <p:extLst>
      <p:ext uri="{BB962C8B-B14F-4D97-AF65-F5344CB8AC3E}">
        <p14:creationId xmlns:p14="http://schemas.microsoft.com/office/powerpoint/2010/main" val="29069369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581104"/>
          </a:xfrm>
        </p:spPr>
        <p:txBody>
          <a:bodyPr>
            <a:normAutofit fontScale="92500" lnSpcReduction="10000"/>
          </a:bodyPr>
          <a:lstStyle/>
          <a:p>
            <a:pPr fontAlgn="base"/>
            <a:r>
              <a:rPr lang="ru-RU" dirty="0"/>
              <a:t>б) Объективность систематизации предупреждает случаи субъективных и ошибочных суждений, которые искажают действительную успеваемость учащихся и снижают воспитательное значение систематизации. </a:t>
            </a:r>
            <a:endParaRPr lang="ru-RU" dirty="0" smtClean="0"/>
          </a:p>
          <a:p>
            <a:pPr marL="0" indent="0" fontAlgn="base">
              <a:buNone/>
            </a:pPr>
            <a:r>
              <a:rPr lang="ru-RU" dirty="0" smtClean="0"/>
              <a:t>Объективность </a:t>
            </a:r>
            <a:r>
              <a:rPr lang="ru-RU" dirty="0"/>
              <a:t>систематизации зависит от многих факторов. Среди них выделяют следующие: четкое выделение общих и конкретных целей обучения, обоснованность выделения и отбора объектов и содержания систематизации, обеспеченность методами обработки, анализа и оценивания результатов систематизации, организованность проведения систематизации. </a:t>
            </a:r>
            <a:endParaRPr lang="ru-RU" dirty="0" smtClean="0"/>
          </a:p>
          <a:p>
            <a:pPr fontAlgn="base"/>
            <a:r>
              <a:rPr lang="ru-RU" dirty="0" smtClean="0"/>
              <a:t>в</a:t>
            </a:r>
            <a:r>
              <a:rPr lang="ru-RU" dirty="0"/>
              <a:t>) Под всесторонностью систематизации понимается охват </a:t>
            </a:r>
            <a:r>
              <a:rPr lang="ru-RU" dirty="0" smtClean="0"/>
              <a:t> большого </a:t>
            </a:r>
            <a:r>
              <a:rPr lang="ru-RU" dirty="0"/>
              <a:t>по содержанию проверяемого материала. Этот принцип включает в себя усвоение основных идей данного курса, и усвоение учебного материала по определенным содержательным, стержневым линиям курса, и знание учащимися отдельных и существенных фактов, понятий, закономерностей, теорем, способов действий и способов деятельности. </a:t>
            </a:r>
            <a:endParaRPr lang="ru-RU" dirty="0" smtClean="0"/>
          </a:p>
          <a:p>
            <a:pPr fontAlgn="base"/>
            <a:r>
              <a:rPr lang="ru-RU" dirty="0" smtClean="0"/>
              <a:t>г</a:t>
            </a:r>
            <a:r>
              <a:rPr lang="ru-RU" dirty="0"/>
              <a:t>) Под регулярностью подразумевается постепенная систематизация, которая сочетается с самим учебным процессом.</a:t>
            </a:r>
          </a:p>
          <a:p>
            <a:pPr fontAlgn="base"/>
            <a:r>
              <a:rPr lang="ru-RU" dirty="0" smtClean="0"/>
              <a:t>д) Индивидуальность </a:t>
            </a:r>
            <a:r>
              <a:rPr lang="ru-RU" dirty="0"/>
              <a:t>систематизации требует оценки знаний, умений, навыков каждого ученика</a:t>
            </a:r>
            <a:r>
              <a:rPr lang="ru-RU" dirty="0" smtClean="0"/>
              <a:t>.</a:t>
            </a:r>
          </a:p>
          <a:p>
            <a:pPr fontAlgn="base"/>
            <a:endParaRPr lang="ru-RU" dirty="0"/>
          </a:p>
          <a:p>
            <a:pPr marL="0" indent="0" fontAlgn="base">
              <a:buNone/>
            </a:pPr>
            <a:endParaRPr lang="ru-RU" dirty="0"/>
          </a:p>
          <a:p>
            <a:pPr marL="0" indent="0" algn="ctr">
              <a:buNone/>
            </a:pPr>
            <a:endParaRPr lang="ru-RU" dirty="0"/>
          </a:p>
        </p:txBody>
      </p:sp>
    </p:spTree>
    <p:extLst>
      <p:ext uri="{BB962C8B-B14F-4D97-AF65-F5344CB8AC3E}">
        <p14:creationId xmlns:p14="http://schemas.microsoft.com/office/powerpoint/2010/main" val="6651172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lstStyle/>
          <a:p>
            <a:pPr marL="0" indent="0" algn="ctr" fontAlgn="base">
              <a:buNone/>
            </a:pPr>
            <a:r>
              <a:rPr lang="ru-RU" b="1" dirty="0"/>
              <a:t>Типы систематизации</a:t>
            </a:r>
          </a:p>
          <a:p>
            <a:pPr marL="0" indent="0" fontAlgn="base">
              <a:buNone/>
            </a:pPr>
            <a:r>
              <a:rPr lang="ru-RU" dirty="0"/>
              <a:t>В зависимости от того, кто осуществляет систематизацию за результатами деятельности учащихся, выделяют следующие три типа </a:t>
            </a:r>
            <a:r>
              <a:rPr lang="ru-RU" dirty="0" smtClean="0"/>
              <a:t>систематизации:</a:t>
            </a:r>
            <a:endParaRPr lang="ru-RU" dirty="0"/>
          </a:p>
          <a:p>
            <a:pPr fontAlgn="base"/>
            <a:r>
              <a:rPr lang="ru-RU" dirty="0"/>
              <a:t>Внешний (осуществляется учителем над деятельностью ученика)</a:t>
            </a:r>
          </a:p>
          <a:p>
            <a:pPr fontAlgn="base"/>
            <a:r>
              <a:rPr lang="ru-RU" dirty="0"/>
              <a:t>Взаимный (осуществляется учеником над деятельностью товарища)</a:t>
            </a:r>
          </a:p>
          <a:p>
            <a:pPr fontAlgn="base"/>
            <a:r>
              <a:rPr lang="ru-RU" dirty="0" err="1"/>
              <a:t>Самосистематизация</a:t>
            </a:r>
            <a:r>
              <a:rPr lang="ru-RU" dirty="0"/>
              <a:t> (осуществляется учеником над собственной деятельностью)</a:t>
            </a:r>
          </a:p>
          <a:p>
            <a:pPr fontAlgn="base"/>
            <a:r>
              <a:rPr lang="ru-RU" dirty="0"/>
              <a:t>Внешняя систематизация</a:t>
            </a:r>
          </a:p>
          <a:p>
            <a:pPr marL="0" indent="0" algn="ctr">
              <a:buNone/>
            </a:pPr>
            <a:endParaRPr lang="ru-RU" dirty="0"/>
          </a:p>
        </p:txBody>
      </p:sp>
    </p:spTree>
    <p:extLst>
      <p:ext uri="{BB962C8B-B14F-4D97-AF65-F5344CB8AC3E}">
        <p14:creationId xmlns:p14="http://schemas.microsoft.com/office/powerpoint/2010/main" val="18196373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89398" y="103032"/>
            <a:ext cx="11204620" cy="6529588"/>
          </a:xfrm>
        </p:spPr>
        <p:txBody>
          <a:bodyPr>
            <a:normAutofit fontScale="92500" lnSpcReduction="10000"/>
          </a:bodyPr>
          <a:lstStyle/>
          <a:p>
            <a:pPr algn="just"/>
            <a:r>
              <a:rPr lang="ru-RU" dirty="0"/>
              <a:t>Усвоение большего количества информации за одну и ту же единицу времени возможно только на пути укрупнения единиц усвоения, т.е. на пути формирования теоретических обобщений и систематизации знаний. Этим создаются условия для объединения многочисленных единичных фактов, и облегчается их усвоение и запоминание. Поэтому обобщение и систематизация является эффективным средством углубления и запоминания знаний.</a:t>
            </a:r>
          </a:p>
          <a:p>
            <a:pPr algn="just"/>
            <a:r>
              <a:rPr lang="ru-RU" b="1" i="1" dirty="0"/>
              <a:t>Под обобщением</a:t>
            </a:r>
            <a:r>
              <a:rPr lang="ru-RU" dirty="0"/>
              <a:t> понимают мысленное выделение каких-либо свойств, принадлежащих некоторому классу предметов, переход от единичного к общему. На основе обобщения учащиеся усваивают понятия, законы, идеи, теории, т.е. отдельные знания, их системы и структуры.</a:t>
            </a:r>
          </a:p>
          <a:p>
            <a:pPr algn="just"/>
            <a:r>
              <a:rPr lang="ru-RU" b="1" i="1" dirty="0"/>
              <a:t>Под систематизацией</a:t>
            </a:r>
            <a:r>
              <a:rPr lang="ru-RU" dirty="0"/>
              <a:t> понимают мысленную деятельность, в процессе которой изучаемые объекты организуются в определенную систему на основе выбранного принципа. Систематизация есть естественное свойство всякой умственной деятельности, без нее невозможно установление взаимосвязи между явлениями действительности, научное познание. В учебной деятельности школьников процесс систематизации осуществляется в единстве с процессом обобщения знаний.</a:t>
            </a:r>
          </a:p>
          <a:p>
            <a:pPr algn="just"/>
            <a:endParaRPr lang="ru-RU" dirty="0"/>
          </a:p>
        </p:txBody>
      </p:sp>
    </p:spTree>
    <p:extLst>
      <p:ext uri="{BB962C8B-B14F-4D97-AF65-F5344CB8AC3E}">
        <p14:creationId xmlns:p14="http://schemas.microsoft.com/office/powerpoint/2010/main" val="15503959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normAutofit fontScale="92500" lnSpcReduction="20000"/>
          </a:bodyPr>
          <a:lstStyle/>
          <a:p>
            <a:pPr marL="0" indent="0" fontAlgn="base">
              <a:buNone/>
            </a:pPr>
            <a:r>
              <a:rPr lang="ru-RU" dirty="0"/>
              <a:t>В процессе систематизации учителем знаний и умений учащихся выделяют следующие </a:t>
            </a:r>
            <a:r>
              <a:rPr lang="ru-RU" b="1" dirty="0"/>
              <a:t>компоненты</a:t>
            </a:r>
            <a:r>
              <a:rPr lang="ru-RU" dirty="0"/>
              <a:t>:</a:t>
            </a:r>
          </a:p>
          <a:p>
            <a:pPr fontAlgn="base"/>
            <a:r>
              <a:rPr lang="ru-RU" dirty="0"/>
              <a:t>Уточнение целей изучения данного отрезка учебного материала </a:t>
            </a:r>
            <a:r>
              <a:rPr lang="ru-RU" dirty="0" smtClean="0"/>
              <a:t>и установление </a:t>
            </a:r>
            <a:r>
              <a:rPr lang="ru-RU" dirty="0"/>
              <a:t>конкретного содержания систематизации.</a:t>
            </a:r>
          </a:p>
          <a:p>
            <a:pPr fontAlgn="base"/>
            <a:r>
              <a:rPr lang="ru-RU" dirty="0"/>
              <a:t>Различные способы выражения результатов систематизации: оценка и</a:t>
            </a:r>
          </a:p>
          <a:p>
            <a:pPr marL="0" indent="0" fontAlgn="base">
              <a:buNone/>
            </a:pPr>
            <a:r>
              <a:rPr lang="ru-RU" dirty="0"/>
              <a:t>отметка.</a:t>
            </a:r>
          </a:p>
          <a:p>
            <a:pPr fontAlgn="base"/>
            <a:r>
              <a:rPr lang="ru-RU" dirty="0"/>
              <a:t>Выбор видов, форм, способов и средств </a:t>
            </a:r>
            <a:r>
              <a:rPr lang="ru-RU" dirty="0" smtClean="0"/>
              <a:t>систематизации, соответствующих </a:t>
            </a:r>
            <a:r>
              <a:rPr lang="ru-RU" dirty="0"/>
              <a:t>поставленным целям.</a:t>
            </a:r>
          </a:p>
          <a:p>
            <a:pPr marL="0" indent="0" algn="ctr" fontAlgn="base">
              <a:buNone/>
            </a:pPr>
            <a:r>
              <a:rPr lang="ru-RU" b="1" dirty="0"/>
              <a:t>Содержание </a:t>
            </a:r>
            <a:r>
              <a:rPr lang="ru-RU" b="1" dirty="0" smtClean="0"/>
              <a:t>систематизации</a:t>
            </a:r>
          </a:p>
          <a:p>
            <a:pPr marL="0" indent="0" fontAlgn="base">
              <a:buNone/>
            </a:pPr>
            <a:r>
              <a:rPr lang="ru-RU" dirty="0"/>
              <a:t>Установление содержания систематизации зависит от целей изучения данного отрезка учебного материала. </a:t>
            </a:r>
            <a:endParaRPr lang="ru-RU" dirty="0" smtClean="0"/>
          </a:p>
          <a:p>
            <a:pPr marL="0" indent="0" fontAlgn="base">
              <a:buNone/>
            </a:pPr>
            <a:r>
              <a:rPr lang="ru-RU" dirty="0" smtClean="0"/>
              <a:t>Существуют </a:t>
            </a:r>
            <a:r>
              <a:rPr lang="ru-RU" dirty="0"/>
              <a:t>различные подходы к описанию целей и содержанию, чтобы они служили основой для разработки средств для систематизации знаний и умений учащихся.</a:t>
            </a:r>
          </a:p>
          <a:p>
            <a:pPr marL="0" indent="0" fontAlgn="base">
              <a:buNone/>
            </a:pPr>
            <a:r>
              <a:rPr lang="ru-RU" dirty="0"/>
              <a:t>Рассмотрим 2 из них:</a:t>
            </a:r>
          </a:p>
          <a:p>
            <a:pPr marL="0" indent="0" algn="just" fontAlgn="base">
              <a:buNone/>
            </a:pPr>
            <a:r>
              <a:rPr lang="ru-RU" i="1" dirty="0"/>
              <a:t>Первый подход </a:t>
            </a:r>
            <a:r>
              <a:rPr lang="ru-RU" dirty="0"/>
              <a:t>связан с указанием тех качеств, которые должны быть присущи сформированным в результате обучения знаниям и умениям учащихся: полноте, глубине, обобщенности, осознанности.</a:t>
            </a:r>
          </a:p>
          <a:p>
            <a:pPr marL="0" indent="0" fontAlgn="base">
              <a:buNone/>
            </a:pPr>
            <a:endParaRPr lang="ru-RU" dirty="0"/>
          </a:p>
          <a:p>
            <a:pPr marL="0" indent="0" algn="ctr">
              <a:buNone/>
            </a:pPr>
            <a:endParaRPr lang="ru-RU" dirty="0"/>
          </a:p>
        </p:txBody>
      </p:sp>
    </p:spTree>
    <p:extLst>
      <p:ext uri="{BB962C8B-B14F-4D97-AF65-F5344CB8AC3E}">
        <p14:creationId xmlns:p14="http://schemas.microsoft.com/office/powerpoint/2010/main" val="34610011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normAutofit fontScale="85000" lnSpcReduction="20000"/>
          </a:bodyPr>
          <a:lstStyle/>
          <a:p>
            <a:pPr marL="0" indent="0" algn="just">
              <a:buNone/>
            </a:pPr>
            <a:r>
              <a:rPr lang="ru-RU" i="1" dirty="0"/>
              <a:t>Второй подход </a:t>
            </a:r>
            <a:r>
              <a:rPr lang="ru-RU" dirty="0"/>
              <a:t>связан с указанием уровней усвоения знаний и соответствующим им видам деятельности. </a:t>
            </a:r>
            <a:endParaRPr lang="ru-RU" dirty="0" smtClean="0"/>
          </a:p>
          <a:p>
            <a:pPr marL="0" indent="0" algn="just">
              <a:buNone/>
            </a:pPr>
            <a:r>
              <a:rPr lang="ru-RU" dirty="0" smtClean="0"/>
              <a:t>Выделяют </a:t>
            </a:r>
            <a:r>
              <a:rPr lang="ru-RU" dirty="0"/>
              <a:t>следующие уровни усвоения материала: узнавание, запоминание, воспроизведение</a:t>
            </a:r>
            <a:r>
              <a:rPr lang="ru-RU" dirty="0" smtClean="0"/>
              <a:t>.</a:t>
            </a:r>
          </a:p>
          <a:p>
            <a:pPr marL="0" indent="0" fontAlgn="base">
              <a:buNone/>
            </a:pPr>
            <a:r>
              <a:rPr lang="ru-RU" dirty="0"/>
              <a:t>Оценка и отметка</a:t>
            </a:r>
          </a:p>
          <a:p>
            <a:pPr fontAlgn="base"/>
            <a:r>
              <a:rPr lang="ru-RU" dirty="0"/>
              <a:t>Процесс систематизации знаний и умений учащихся связан с оценкой и отметкой. Следует различать эти понятия.</a:t>
            </a:r>
          </a:p>
          <a:p>
            <a:pPr fontAlgn="base"/>
            <a:r>
              <a:rPr lang="ru-RU" dirty="0"/>
              <a:t>Оценка – это процесс, действие (деятельность) оценивания, которое осуществляется человеком.</a:t>
            </a:r>
          </a:p>
          <a:p>
            <a:pPr fontAlgn="base"/>
            <a:r>
              <a:rPr lang="ru-RU" dirty="0"/>
              <a:t>Отметка выступает как результат этого процесса (результат действия), как его условно формальное выражение.</a:t>
            </a:r>
          </a:p>
          <a:p>
            <a:pPr fontAlgn="base"/>
            <a:r>
              <a:rPr lang="ru-RU" dirty="0"/>
              <a:t>Существуют различные способы оценивания в зависимости от того, с чем производится сравнение действий ученика при оценке. Если сравниваются действия, производимые учеником в настоящем, с аналогичными действиями, произведенными этим же учеником в прошлом, то мы имеем личностный способ оценивания. Если сравнение происходит с установленной нормой (образцом) выполнения действий, то обращаемся к нормативному способу. В случае сопоставительного способа оценивания происходит сравнение действий ученика с аналогичными действиями других учеников.</a:t>
            </a:r>
          </a:p>
          <a:p>
            <a:pPr marL="0" indent="0" algn="just">
              <a:buNone/>
            </a:pPr>
            <a:endParaRPr lang="ru-RU" dirty="0"/>
          </a:p>
        </p:txBody>
      </p:sp>
    </p:spTree>
    <p:extLst>
      <p:ext uri="{BB962C8B-B14F-4D97-AF65-F5344CB8AC3E}">
        <p14:creationId xmlns:p14="http://schemas.microsoft.com/office/powerpoint/2010/main" val="15244718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normAutofit lnSpcReduction="10000"/>
          </a:bodyPr>
          <a:lstStyle/>
          <a:p>
            <a:pPr marL="0" indent="0" algn="ctr" fontAlgn="base">
              <a:buNone/>
            </a:pPr>
            <a:r>
              <a:rPr lang="ru-RU" b="1" dirty="0"/>
              <a:t>Оценка и отметка</a:t>
            </a:r>
          </a:p>
          <a:p>
            <a:pPr fontAlgn="base"/>
            <a:r>
              <a:rPr lang="ru-RU" dirty="0" smtClean="0"/>
              <a:t>Оценка </a:t>
            </a:r>
            <a:r>
              <a:rPr lang="ru-RU" dirty="0"/>
              <a:t>– это процесс, действие (деятельность) оценивания, которое осуществляется человеком.</a:t>
            </a:r>
          </a:p>
          <a:p>
            <a:pPr fontAlgn="base"/>
            <a:r>
              <a:rPr lang="ru-RU" dirty="0"/>
              <a:t>Отметка выступает как результат этого процесса (результат действия), как его условно формальное выражение.</a:t>
            </a:r>
          </a:p>
          <a:p>
            <a:pPr marL="0" indent="0" fontAlgn="base">
              <a:buNone/>
            </a:pPr>
            <a:r>
              <a:rPr lang="ru-RU" dirty="0"/>
              <a:t>Существуют различные способы оценивания в зависимости от того, с чем производится сравнение действий ученика при оценке. </a:t>
            </a:r>
            <a:endParaRPr lang="ru-RU" dirty="0" smtClean="0"/>
          </a:p>
          <a:p>
            <a:pPr fontAlgn="base"/>
            <a:r>
              <a:rPr lang="ru-RU" dirty="0" smtClean="0"/>
              <a:t>Если </a:t>
            </a:r>
            <a:r>
              <a:rPr lang="ru-RU" dirty="0"/>
              <a:t>сравниваются действия, производимые учеником в настоящем, с аналогичными действиями, произведенными этим же учеником в прошлом, то мы имеем личностный способ оценивания. </a:t>
            </a:r>
            <a:endParaRPr lang="ru-RU" dirty="0" smtClean="0"/>
          </a:p>
          <a:p>
            <a:pPr fontAlgn="base"/>
            <a:r>
              <a:rPr lang="ru-RU" dirty="0" smtClean="0"/>
              <a:t>Если </a:t>
            </a:r>
            <a:r>
              <a:rPr lang="ru-RU" dirty="0"/>
              <a:t>сравнение происходит с установленной нормой (образцом) выполнения действий, то обращаемся к нормативному способу. </a:t>
            </a:r>
            <a:endParaRPr lang="ru-RU" dirty="0" smtClean="0"/>
          </a:p>
          <a:p>
            <a:pPr fontAlgn="base"/>
            <a:r>
              <a:rPr lang="ru-RU" dirty="0" smtClean="0"/>
              <a:t>В </a:t>
            </a:r>
            <a:r>
              <a:rPr lang="ru-RU" dirty="0"/>
              <a:t>случае сопоставительного способа оценивания происходит сравнение действий ученика с аналогичными действиями других учеников.</a:t>
            </a:r>
          </a:p>
          <a:p>
            <a:pPr marL="0" indent="0" algn="ctr">
              <a:buNone/>
            </a:pPr>
            <a:endParaRPr lang="ru-RU" dirty="0"/>
          </a:p>
        </p:txBody>
      </p:sp>
    </p:spTree>
    <p:extLst>
      <p:ext uri="{BB962C8B-B14F-4D97-AF65-F5344CB8AC3E}">
        <p14:creationId xmlns:p14="http://schemas.microsoft.com/office/powerpoint/2010/main" val="14164379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6365" y="257577"/>
            <a:ext cx="11307651" cy="6272012"/>
          </a:xfrm>
        </p:spPr>
        <p:txBody>
          <a:bodyPr>
            <a:normAutofit fontScale="92500" lnSpcReduction="20000"/>
          </a:bodyPr>
          <a:lstStyle/>
          <a:p>
            <a:pPr marL="0" indent="0" algn="ctr" fontAlgn="base">
              <a:buNone/>
            </a:pPr>
            <a:r>
              <a:rPr lang="ru-RU" dirty="0"/>
              <a:t>Формы систематизации</a:t>
            </a:r>
          </a:p>
          <a:p>
            <a:pPr marL="0" indent="0" fontAlgn="base">
              <a:buNone/>
            </a:pPr>
            <a:r>
              <a:rPr lang="ru-RU" dirty="0"/>
              <a:t>В соответствии с формами обучения на практике выделяют 3 формы систематизации: индивидуальная, групповая и фронтальная.</a:t>
            </a:r>
          </a:p>
          <a:p>
            <a:pPr fontAlgn="base"/>
            <a:r>
              <a:rPr lang="ru-RU" dirty="0"/>
              <a:t>Индивидуальная систематизация.</a:t>
            </a:r>
          </a:p>
          <a:p>
            <a:pPr marL="0" indent="0" fontAlgn="base">
              <a:buNone/>
            </a:pPr>
            <a:r>
              <a:rPr lang="ru-RU" dirty="0"/>
              <a:t>При индивидуальном контроле каждый ученик получает свое задание, которое он должен выполнить без посторонней помощи. Такая форма систематизации целесообразна в случае, если требуется выяснить индивидуальные знания, способности и возможности отдельных учащихся.</a:t>
            </a:r>
          </a:p>
          <a:p>
            <a:pPr marL="0" indent="0" fontAlgn="base">
              <a:buNone/>
            </a:pPr>
            <a:r>
              <a:rPr lang="ru-RU" dirty="0"/>
              <a:t>Такая форма систематизации всегда планируется: учитель намечает, когда, кого, с какой целью спросить и какие для этого использовать средства.</a:t>
            </a:r>
          </a:p>
          <a:p>
            <a:pPr fontAlgn="base"/>
            <a:r>
              <a:rPr lang="ru-RU" dirty="0"/>
              <a:t>Групповая систематизация.</a:t>
            </a:r>
          </a:p>
          <a:p>
            <a:pPr marL="0" indent="0" fontAlgn="base">
              <a:buNone/>
            </a:pPr>
            <a:r>
              <a:rPr lang="ru-RU" dirty="0"/>
              <a:t>При проведении такой систематизации знаний класс временно делится на несколько групп (от 2 до 10 учащихся) и каждой группе дается проверочное задание. В зависимости от цели систематизации группам предлагают одинаковые или разные задания.</a:t>
            </a:r>
          </a:p>
          <a:p>
            <a:pPr marL="0" indent="0" fontAlgn="base">
              <a:buNone/>
            </a:pPr>
            <a:r>
              <a:rPr lang="ru-RU" dirty="0"/>
              <a:t>Групповую форму систематизации применяют:</a:t>
            </a:r>
          </a:p>
          <a:p>
            <a:pPr marL="0" indent="0" fontAlgn="base">
              <a:buNone/>
            </a:pPr>
            <a:r>
              <a:rPr lang="ru-RU" dirty="0"/>
              <a:t>а) При повторении с целью обобщения и систематизации учебного материала.</a:t>
            </a:r>
          </a:p>
          <a:p>
            <a:pPr marL="0" indent="0">
              <a:buNone/>
            </a:pPr>
            <a:endParaRPr lang="ru-RU" dirty="0"/>
          </a:p>
        </p:txBody>
      </p:sp>
    </p:spTree>
    <p:extLst>
      <p:ext uri="{BB962C8B-B14F-4D97-AF65-F5344CB8AC3E}">
        <p14:creationId xmlns:p14="http://schemas.microsoft.com/office/powerpoint/2010/main" val="37293212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6365" y="257577"/>
            <a:ext cx="11307651" cy="6272012"/>
          </a:xfrm>
        </p:spPr>
        <p:txBody>
          <a:bodyPr>
            <a:normAutofit/>
          </a:bodyPr>
          <a:lstStyle/>
          <a:p>
            <a:pPr marL="0" indent="0" fontAlgn="base">
              <a:buNone/>
            </a:pPr>
            <a:r>
              <a:rPr lang="ru-RU" dirty="0"/>
              <a:t>б) При выделении приемов и методов решения задач</a:t>
            </a:r>
          </a:p>
          <a:p>
            <a:pPr marL="0" indent="0" fontAlgn="base">
              <a:buNone/>
            </a:pPr>
            <a:r>
              <a:rPr lang="ru-RU" dirty="0"/>
              <a:t>в) При выявлении наиболее рационального решения задач или доказательства теорем.</a:t>
            </a:r>
          </a:p>
          <a:p>
            <a:pPr fontAlgn="base"/>
            <a:r>
              <a:rPr lang="ru-RU" dirty="0"/>
              <a:t>Фронтальная систематизация.</a:t>
            </a:r>
          </a:p>
          <a:p>
            <a:pPr marL="0" indent="0" fontAlgn="base">
              <a:buNone/>
            </a:pPr>
            <a:r>
              <a:rPr lang="ru-RU" dirty="0"/>
              <a:t>При фронтальном контроле задания предлагаются всему классу. В процессе этого систематизации изучается правильность восприятия и понимания учебного материала, вскрываются слабые стороны в знаниях учащихся, обнаруживаются недочеты, пробелы, ошибки в работах и ответах учащихся. Это позволяет учителю вовремя наметить меры по их преодолению и устранению</a:t>
            </a:r>
            <a:r>
              <a:rPr lang="ru-RU" dirty="0" smtClean="0"/>
              <a:t>.</a:t>
            </a:r>
          </a:p>
        </p:txBody>
      </p:sp>
    </p:spTree>
    <p:extLst>
      <p:ext uri="{BB962C8B-B14F-4D97-AF65-F5344CB8AC3E}">
        <p14:creationId xmlns:p14="http://schemas.microsoft.com/office/powerpoint/2010/main" val="26451706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6365" y="257577"/>
            <a:ext cx="11307651" cy="6272012"/>
          </a:xfrm>
        </p:spPr>
        <p:txBody>
          <a:bodyPr>
            <a:normAutofit fontScale="92500" lnSpcReduction="10000"/>
          </a:bodyPr>
          <a:lstStyle/>
          <a:p>
            <a:pPr marL="0" indent="0" fontAlgn="base">
              <a:buNone/>
            </a:pPr>
            <a:r>
              <a:rPr lang="ru-RU" b="1" dirty="0" smtClean="0"/>
              <a:t>Кроме этого можно выделить: взаимную систематизацию и </a:t>
            </a:r>
            <a:r>
              <a:rPr lang="ru-RU" b="1" dirty="0" err="1" smtClean="0"/>
              <a:t>самосистематизацию</a:t>
            </a:r>
            <a:endParaRPr lang="ru-RU" b="1" dirty="0" smtClean="0"/>
          </a:p>
          <a:p>
            <a:pPr fontAlgn="base"/>
            <a:r>
              <a:rPr lang="ru-RU" dirty="0" smtClean="0"/>
              <a:t>Взаимная систематизация</a:t>
            </a:r>
          </a:p>
          <a:p>
            <a:pPr marL="0" indent="0" fontAlgn="base">
              <a:buNone/>
            </a:pPr>
            <a:r>
              <a:rPr lang="ru-RU" dirty="0" smtClean="0"/>
              <a:t>Роль взаимного систематизации качества и эффективности учебной деятельности школьников трудно переоценить.</a:t>
            </a:r>
          </a:p>
          <a:p>
            <a:pPr fontAlgn="base"/>
            <a:r>
              <a:rPr lang="ru-RU" dirty="0" smtClean="0"/>
              <a:t>Каждый ученик получает карточку с вопросом, ответ на который он должен знать хорошо; на обороте карточки записаны фамилии нескольких учащихся и даты, когда они будут опрошены по этому вопросу. В каждый из указанных дней владелец карточки задает свой вопрос одному из учеников, в то же время он и сам должен ответить на вопрос, помещенный в карточке этого ученика. За день до формы учащиеся предупреждают друг друга, на какие вопросы им придется отвечать. </a:t>
            </a:r>
            <a:r>
              <a:rPr lang="ru-RU" dirty="0" err="1" smtClean="0"/>
              <a:t>Взаимоформа</a:t>
            </a:r>
            <a:r>
              <a:rPr lang="ru-RU" dirty="0" smtClean="0"/>
              <a:t> проводится обычно в последние три минуты каждого урока. За правильный ответ против фамилии (на обороте карточки) ученик ставит знак плюс, за неверный ответ или отказ отвечать – минус. Учитель периодически просматривает карточки </a:t>
            </a:r>
            <a:r>
              <a:rPr lang="ru-RU" dirty="0" err="1" smtClean="0"/>
              <a:t>взаимоформы</a:t>
            </a:r>
            <a:r>
              <a:rPr lang="ru-RU" dirty="0" smtClean="0"/>
              <a:t>. В тех случаях, когда оказывалось много минусов, проводилась дополнительная </a:t>
            </a:r>
            <a:r>
              <a:rPr lang="ru-RU" dirty="0" err="1" smtClean="0"/>
              <a:t>взаимоформа</a:t>
            </a:r>
            <a:r>
              <a:rPr lang="ru-RU" dirty="0" smtClean="0"/>
              <a:t> этих учеников во внеурочное время.</a:t>
            </a:r>
          </a:p>
          <a:p>
            <a:endParaRPr lang="ru-RU" dirty="0"/>
          </a:p>
        </p:txBody>
      </p:sp>
    </p:spTree>
    <p:extLst>
      <p:ext uri="{BB962C8B-B14F-4D97-AF65-F5344CB8AC3E}">
        <p14:creationId xmlns:p14="http://schemas.microsoft.com/office/powerpoint/2010/main" val="22967882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8033" y="103031"/>
            <a:ext cx="11397803" cy="6246254"/>
          </a:xfrm>
        </p:spPr>
        <p:txBody>
          <a:bodyPr>
            <a:normAutofit lnSpcReduction="10000"/>
          </a:bodyPr>
          <a:lstStyle/>
          <a:p>
            <a:pPr fontAlgn="base"/>
            <a:r>
              <a:rPr lang="ru-RU" dirty="0" err="1" smtClean="0"/>
              <a:t>Самосистематизация</a:t>
            </a:r>
            <a:endParaRPr lang="ru-RU" dirty="0" smtClean="0"/>
          </a:p>
          <a:p>
            <a:pPr marL="0" indent="0" fontAlgn="base">
              <a:buNone/>
            </a:pPr>
            <a:r>
              <a:rPr lang="ru-RU" dirty="0" smtClean="0"/>
              <a:t>На хорошем уроке всегда есть своя сверхзадача, которая сводится к формированию этих навыков и меняется в зависимости от темы урока. В одном случае она состоит в обучении приемам анализа, умению видеть закономерности, ставить вопросы, делать выводы.</a:t>
            </a:r>
          </a:p>
          <a:p>
            <a:pPr marL="0" indent="0" fontAlgn="base">
              <a:buNone/>
            </a:pPr>
            <a:r>
              <a:rPr lang="ru-RU" dirty="0" smtClean="0"/>
              <a:t>В другом - в формировании критического отношения учащихся к результатам своей работы, требовательности к себе.</a:t>
            </a:r>
          </a:p>
          <a:p>
            <a:pPr marL="0" indent="0" fontAlgn="base">
              <a:buNone/>
            </a:pPr>
            <a:r>
              <a:rPr lang="ru-RU" dirty="0"/>
              <a:t>Укажем приемы формирования критического отношения учеников к результатам своей работы. </a:t>
            </a:r>
            <a:endParaRPr lang="ru-RU" dirty="0" smtClean="0"/>
          </a:p>
          <a:p>
            <a:pPr marL="0" indent="0" fontAlgn="base">
              <a:buNone/>
            </a:pPr>
            <a:r>
              <a:rPr lang="ru-RU" dirty="0" smtClean="0"/>
              <a:t>Учащимся </a:t>
            </a:r>
            <a:r>
              <a:rPr lang="ru-RU" dirty="0"/>
              <a:t>предлагается рассмотреть решения ряда примеров и оценить их. Обычно эти решения содержат типичные ошибки, которые надо обнаружить. </a:t>
            </a:r>
            <a:endParaRPr lang="ru-RU" dirty="0" smtClean="0"/>
          </a:p>
          <a:p>
            <a:pPr marL="0" indent="0" fontAlgn="base">
              <a:buNone/>
            </a:pPr>
            <a:r>
              <a:rPr lang="ru-RU" dirty="0" smtClean="0"/>
              <a:t>Иногда </a:t>
            </a:r>
            <a:r>
              <a:rPr lang="ru-RU" dirty="0"/>
              <a:t>требуется выяснить, верен ли ответ к заданию. </a:t>
            </a:r>
            <a:endParaRPr lang="ru-RU" dirty="0" smtClean="0"/>
          </a:p>
          <a:p>
            <a:pPr marL="0" indent="0" fontAlgn="base">
              <a:buNone/>
            </a:pPr>
            <a:r>
              <a:rPr lang="ru-RU" dirty="0" smtClean="0"/>
              <a:t>Навыки </a:t>
            </a:r>
            <a:r>
              <a:rPr lang="ru-RU" dirty="0" err="1"/>
              <a:t>самосистематизации</a:t>
            </a:r>
            <a:r>
              <a:rPr lang="ru-RU" dirty="0"/>
              <a:t> можно развивать и на занимательных задачах, основанных на обычной житейской смекалке. </a:t>
            </a:r>
          </a:p>
        </p:txBody>
      </p:sp>
    </p:spTree>
    <p:extLst>
      <p:ext uri="{BB962C8B-B14F-4D97-AF65-F5344CB8AC3E}">
        <p14:creationId xmlns:p14="http://schemas.microsoft.com/office/powerpoint/2010/main" val="3606133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lstStyle/>
          <a:p>
            <a:pPr algn="ctr"/>
            <a:r>
              <a:rPr lang="ru-RU" b="1" dirty="0"/>
              <a:t>Виды обобщений</a:t>
            </a:r>
            <a:endParaRPr lang="ru-RU" dirty="0"/>
          </a:p>
          <a:p>
            <a:r>
              <a:rPr lang="ru-RU" dirty="0" smtClean="0"/>
              <a:t>Характерными </a:t>
            </a:r>
            <a:r>
              <a:rPr lang="ru-RU" dirty="0"/>
              <a:t>видами обобщения можно назвать содержательные и   эмпирические обобщения, которые в свою очередь делятся на индуктивные и дедуктивные. Таким образом, обобщения можно представить так:</a:t>
            </a:r>
          </a:p>
          <a:p>
            <a:endParaRPr lang="ru-RU" dirty="0"/>
          </a:p>
        </p:txBody>
      </p:sp>
      <p:pic>
        <p:nvPicPr>
          <p:cNvPr id="4" name="Рисунок 3"/>
          <p:cNvPicPr>
            <a:picLocks noChangeAspect="1"/>
          </p:cNvPicPr>
          <p:nvPr/>
        </p:nvPicPr>
        <p:blipFill>
          <a:blip r:embed="rId2"/>
          <a:stretch>
            <a:fillRect/>
          </a:stretch>
        </p:blipFill>
        <p:spPr>
          <a:xfrm>
            <a:off x="910031" y="2719019"/>
            <a:ext cx="10052638" cy="3050715"/>
          </a:xfrm>
          <a:prstGeom prst="rect">
            <a:avLst/>
          </a:prstGeom>
        </p:spPr>
      </p:pic>
    </p:spTree>
    <p:extLst>
      <p:ext uri="{BB962C8B-B14F-4D97-AF65-F5344CB8AC3E}">
        <p14:creationId xmlns:p14="http://schemas.microsoft.com/office/powerpoint/2010/main" val="29343809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normAutofit fontScale="92500" lnSpcReduction="10000"/>
          </a:bodyPr>
          <a:lstStyle/>
          <a:p>
            <a:r>
              <a:rPr lang="ru-RU" b="1" dirty="0" smtClean="0"/>
              <a:t>Первый </a:t>
            </a:r>
            <a:r>
              <a:rPr lang="ru-RU" b="1" dirty="0"/>
              <a:t>путь  обобщений - это  путь  эмпирических  обобщений</a:t>
            </a:r>
            <a:r>
              <a:rPr lang="ru-RU" dirty="0"/>
              <a:t>. Он характерен для  учащихся со  средними  способностями и не способных к  математике, таковых в школе большинство. </a:t>
            </a:r>
            <a:endParaRPr lang="ru-RU" dirty="0" smtClean="0"/>
          </a:p>
          <a:p>
            <a:r>
              <a:rPr lang="ru-RU" b="1" dirty="0" smtClean="0"/>
              <a:t>Второй </a:t>
            </a:r>
            <a:r>
              <a:rPr lang="ru-RU" b="1" dirty="0"/>
              <a:t>путь - это  путь  теоретических, содержательных обобщений</a:t>
            </a:r>
            <a:r>
              <a:rPr lang="ru-RU" dirty="0"/>
              <a:t>.</a:t>
            </a:r>
          </a:p>
          <a:p>
            <a:pPr marL="0" indent="457200" algn="just">
              <a:buNone/>
            </a:pPr>
            <a:r>
              <a:rPr lang="ru-RU" dirty="0"/>
              <a:t>В зависимости от типа обобщения мышление называют эмпирическим. Характерная особенность эмпирического мышления состоит в том, что оно отражает только внешние связи явлений. Не проникая в сущности этих явлений. Этим типом мышления мы пользуемся в обыденной жизни. Теоретическое  мышление отражает внутренние  связи объектов и законы их  развития, которые используют научный поиск. Поэтому теоретическое  мышление  называют еще  научным  мышлением.</a:t>
            </a:r>
          </a:p>
          <a:p>
            <a:pPr marL="0" indent="457200" algn="just">
              <a:buNone/>
            </a:pPr>
            <a:r>
              <a:rPr lang="ru-RU" dirty="0"/>
              <a:t>Эмпирическому  мышлению свойственен в  основном  индуктивный путь познания. Теоретическому – дедуктивный. Путь эмпирического мышления – восхождение от  конкретного  к  абстрактному, теоретического – от  абстрактного  к  конкретному.</a:t>
            </a:r>
          </a:p>
          <a:p>
            <a:pPr marL="0" indent="457200" algn="just">
              <a:buNone/>
            </a:pPr>
            <a:r>
              <a:rPr lang="ru-RU" dirty="0"/>
              <a:t>В настоящее  время школьные методики обучения основаны на  закономерностях  эмпирических  обобщений.</a:t>
            </a:r>
          </a:p>
          <a:p>
            <a:endParaRPr lang="ru-RU" dirty="0"/>
          </a:p>
        </p:txBody>
      </p:sp>
    </p:spTree>
    <p:extLst>
      <p:ext uri="{BB962C8B-B14F-4D97-AF65-F5344CB8AC3E}">
        <p14:creationId xmlns:p14="http://schemas.microsoft.com/office/powerpoint/2010/main" val="17991070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normAutofit fontScale="92500"/>
          </a:bodyPr>
          <a:lstStyle/>
          <a:p>
            <a:pPr marL="0" indent="0" algn="ctr">
              <a:buNone/>
            </a:pPr>
            <a:r>
              <a:rPr lang="ru-RU" b="1" i="1" dirty="0"/>
              <a:t>Индуктивные обобщения.</a:t>
            </a:r>
            <a:endParaRPr lang="ru-RU" dirty="0"/>
          </a:p>
          <a:p>
            <a:pPr marL="0" indent="0">
              <a:buNone/>
            </a:pPr>
            <a:r>
              <a:rPr lang="ru-RU" dirty="0" smtClean="0"/>
              <a:t>Индуктивные </a:t>
            </a:r>
            <a:r>
              <a:rPr lang="ru-RU" dirty="0"/>
              <a:t>обобщения предполагают такую последовательность умственных </a:t>
            </a:r>
            <a:r>
              <a:rPr lang="ru-RU" dirty="0" smtClean="0"/>
              <a:t>операций:</a:t>
            </a:r>
            <a:endParaRPr lang="ru-RU" dirty="0"/>
          </a:p>
          <a:p>
            <a:pPr marL="0" indent="0" algn="ctr">
              <a:buNone/>
            </a:pPr>
            <a:r>
              <a:rPr lang="ru-RU" i="1" dirty="0"/>
              <a:t>Анализ и  сравнение – абстрагирование - обобщение.</a:t>
            </a:r>
            <a:endParaRPr lang="ru-RU" dirty="0"/>
          </a:p>
          <a:p>
            <a:pPr marL="0" indent="0">
              <a:buNone/>
            </a:pPr>
            <a:r>
              <a:rPr lang="ru-RU" b="1" dirty="0"/>
              <a:t>Методическая схема подведения школьников к таким обобщениям содержит  следующие действия</a:t>
            </a:r>
            <a:r>
              <a:rPr lang="ru-RU" dirty="0"/>
              <a:t>:</a:t>
            </a:r>
          </a:p>
          <a:p>
            <a:pPr lvl="0"/>
            <a:r>
              <a:rPr lang="ru-RU" dirty="0"/>
              <a:t>Мотивация деятельности и постановка целей обобщения. Например, в результате рассмотрения ряда примеров заметить закономерность, сформулировать вывод, правило, закон, план решения задач данного типа.</a:t>
            </a:r>
          </a:p>
          <a:p>
            <a:pPr lvl="0"/>
            <a:r>
              <a:rPr lang="ru-RU" dirty="0"/>
              <a:t>Вариация несущественных признаков при постоянстве существенных. Примеры должны охватить по возможности все вариации несущественных признаков, в противном случае ученики часто принимают несущественные за существенные, и наоборот.</a:t>
            </a:r>
          </a:p>
          <a:p>
            <a:pPr lvl="0"/>
            <a:r>
              <a:rPr lang="ru-RU" dirty="0"/>
              <a:t>Поиск общего на основе конкретных примеров.</a:t>
            </a:r>
          </a:p>
          <a:p>
            <a:pPr lvl="0"/>
            <a:r>
              <a:rPr lang="ru-RU" dirty="0"/>
              <a:t>Вывод в соответствии с поставленной  целью.</a:t>
            </a:r>
          </a:p>
          <a:p>
            <a:endParaRPr lang="ru-RU" dirty="0"/>
          </a:p>
        </p:txBody>
      </p:sp>
    </p:spTree>
    <p:extLst>
      <p:ext uri="{BB962C8B-B14F-4D97-AF65-F5344CB8AC3E}">
        <p14:creationId xmlns:p14="http://schemas.microsoft.com/office/powerpoint/2010/main" val="420440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lstStyle/>
          <a:p>
            <a:pPr marL="0" indent="0">
              <a:buNone/>
            </a:pPr>
            <a:r>
              <a:rPr lang="ru-RU" b="1" i="1" dirty="0"/>
              <a:t>Схема индуктивных обобщений:</a:t>
            </a:r>
            <a:endParaRPr lang="ru-RU" b="1" dirty="0"/>
          </a:p>
          <a:p>
            <a:pPr lvl="0"/>
            <a:r>
              <a:rPr lang="ru-RU" dirty="0"/>
              <a:t>Сопоставить заданные предметы.</a:t>
            </a:r>
          </a:p>
          <a:p>
            <a:pPr lvl="0"/>
            <a:r>
              <a:rPr lang="ru-RU" dirty="0"/>
              <a:t>Выделить в них общие существенные признаки</a:t>
            </a:r>
          </a:p>
          <a:p>
            <a:pPr lvl="0"/>
            <a:r>
              <a:rPr lang="ru-RU" dirty="0"/>
              <a:t>Сформулировать общие признаки в виде  первого  вывода.</a:t>
            </a:r>
          </a:p>
          <a:p>
            <a:pPr lvl="0"/>
            <a:r>
              <a:rPr lang="ru-RU" dirty="0"/>
              <a:t>Сопоставить те же предметы.</a:t>
            </a:r>
          </a:p>
          <a:p>
            <a:pPr lvl="0"/>
            <a:r>
              <a:rPr lang="ru-RU" dirty="0"/>
              <a:t> Выделить несущественные признаки и определить границы их варьирования.</a:t>
            </a:r>
          </a:p>
          <a:p>
            <a:pPr lvl="0"/>
            <a:r>
              <a:rPr lang="ru-RU" dirty="0"/>
              <a:t> Сформулировать вывод.</a:t>
            </a:r>
          </a:p>
          <a:p>
            <a:pPr lvl="0"/>
            <a:r>
              <a:rPr lang="ru-RU" dirty="0"/>
              <a:t> Обобщить несущественные признаки.</a:t>
            </a:r>
          </a:p>
          <a:p>
            <a:endParaRPr lang="ru-RU" dirty="0"/>
          </a:p>
        </p:txBody>
      </p:sp>
    </p:spTree>
    <p:extLst>
      <p:ext uri="{BB962C8B-B14F-4D97-AF65-F5344CB8AC3E}">
        <p14:creationId xmlns:p14="http://schemas.microsoft.com/office/powerpoint/2010/main" val="4077083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180303"/>
            <a:ext cx="11732654" cy="6555347"/>
          </a:xfrm>
        </p:spPr>
        <p:txBody>
          <a:bodyPr/>
          <a:lstStyle/>
          <a:p>
            <a:pPr marL="0" indent="0" algn="ctr">
              <a:buNone/>
            </a:pPr>
            <a:r>
              <a:rPr lang="ru-RU" b="1" i="1" dirty="0"/>
              <a:t>Дедуктивные  обобщения</a:t>
            </a:r>
            <a:endParaRPr lang="ru-RU" dirty="0"/>
          </a:p>
          <a:p>
            <a:pPr algn="just"/>
            <a:r>
              <a:rPr lang="ru-RU" dirty="0"/>
              <a:t>Если в индуктивных обобщениях общий признак неизвестен, то в дедуктивных  его  знают заранее и  требуют распознать этот  признак в  предложенных  объектах. Психологи называют такие задачи  задачами на  подведение под  понятия или на распознавание. Учителя чаще употребляют выражение задачи на применение понятия. </a:t>
            </a:r>
            <a:endParaRPr lang="ru-RU" dirty="0" smtClean="0"/>
          </a:p>
          <a:p>
            <a:pPr algn="just"/>
            <a:r>
              <a:rPr lang="ru-RU" dirty="0"/>
              <a:t>Дедуктивные обобщения - основа классификации. Обобщения и классификация – это общие познавательные приемы. По мнению  психологов, владение приемом классификации предполагает у школьников определенной системы знаний и умений. Примером дедуктивного обобщения может послужить классификация четырехугольников.</a:t>
            </a:r>
          </a:p>
          <a:p>
            <a:endParaRPr lang="ru-RU" dirty="0"/>
          </a:p>
        </p:txBody>
      </p:sp>
      <p:pic>
        <p:nvPicPr>
          <p:cNvPr id="2" name="Рисунок 1"/>
          <p:cNvPicPr>
            <a:picLocks noChangeAspect="1"/>
          </p:cNvPicPr>
          <p:nvPr/>
        </p:nvPicPr>
        <p:blipFill>
          <a:blip r:embed="rId2"/>
          <a:stretch>
            <a:fillRect/>
          </a:stretch>
        </p:blipFill>
        <p:spPr>
          <a:xfrm>
            <a:off x="3485805" y="4753612"/>
            <a:ext cx="7920309" cy="2104388"/>
          </a:xfrm>
          <a:prstGeom prst="rect">
            <a:avLst/>
          </a:prstGeom>
        </p:spPr>
      </p:pic>
    </p:spTree>
    <p:extLst>
      <p:ext uri="{BB962C8B-B14F-4D97-AF65-F5344CB8AC3E}">
        <p14:creationId xmlns:p14="http://schemas.microsoft.com/office/powerpoint/2010/main" val="2017609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9245" y="180304"/>
            <a:ext cx="11333409" cy="6375042"/>
          </a:xfrm>
        </p:spPr>
        <p:txBody>
          <a:bodyPr>
            <a:normAutofit fontScale="92500" lnSpcReduction="20000"/>
          </a:bodyPr>
          <a:lstStyle/>
          <a:p>
            <a:pPr marL="0" indent="0" algn="ctr">
              <a:buNone/>
            </a:pPr>
            <a:r>
              <a:rPr lang="ru-RU" b="1" i="1" dirty="0"/>
              <a:t>Содержательные  обобщения</a:t>
            </a:r>
            <a:endParaRPr lang="ru-RU" dirty="0"/>
          </a:p>
          <a:p>
            <a:pPr marL="0" indent="0">
              <a:buNone/>
            </a:pPr>
            <a:r>
              <a:rPr lang="ru-RU" b="1" dirty="0"/>
              <a:t>Как построить содержательное  обобщение материала?</a:t>
            </a:r>
            <a:r>
              <a:rPr lang="ru-RU" dirty="0"/>
              <a:t> Рассмотрим на  примере  методики обучения решению задач. </a:t>
            </a:r>
            <a:endParaRPr lang="ru-RU" dirty="0" smtClean="0"/>
          </a:p>
          <a:p>
            <a:r>
              <a:rPr lang="ru-RU" dirty="0" smtClean="0"/>
              <a:t>При </a:t>
            </a:r>
            <a:r>
              <a:rPr lang="ru-RU" dirty="0"/>
              <a:t>эмпирическом обобщении  ученикам  предлагают решать большую серию однотипных задач. </a:t>
            </a:r>
            <a:endParaRPr lang="ru-RU" dirty="0" smtClean="0"/>
          </a:p>
          <a:p>
            <a:pPr algn="just"/>
            <a:r>
              <a:rPr lang="ru-RU" dirty="0" smtClean="0"/>
              <a:t>Если  </a:t>
            </a:r>
            <a:r>
              <a:rPr lang="ru-RU" dirty="0"/>
              <a:t>следовать требованиям содержательных обобщений, то, прежде всего, нужно выделить опорную, условную задачу, клеточку  данного  типа. После этого необходимо научить школьников решать эту  единственную  задачу  особым  способом. Когда  ученику проанализируют  существенные  связи  условия задачи и  принципы решения задач  подобного типа, то они будут  уметь  решать  все  аналогичные  задачи, подводя их условие под известный им теперь общий способ  действия. Таким образом, уже на первой типовой задаче ученики усваивают все необходимые  главные знания о типовых особенностях задач, способе их  решения, принципах вариации  несущественного в задаче, учатся  придумывать  аналогичные задачи, переносить на них усвоенный способ решения, распознавать задачи определенного типа.</a:t>
            </a:r>
          </a:p>
          <a:p>
            <a:r>
              <a:rPr lang="ru-RU" dirty="0"/>
              <a:t>После первого знакомства с решением задачи или решения одного примера  способные к математике ученики свободно решают все остальные задачи, выделяя в них общий  тип. </a:t>
            </a:r>
          </a:p>
          <a:p>
            <a:endParaRPr lang="ru-RU" dirty="0"/>
          </a:p>
        </p:txBody>
      </p:sp>
    </p:spTree>
    <p:extLst>
      <p:ext uri="{BB962C8B-B14F-4D97-AF65-F5344CB8AC3E}">
        <p14:creationId xmlns:p14="http://schemas.microsoft.com/office/powerpoint/2010/main" val="1830468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7425" y="180304"/>
            <a:ext cx="11771290" cy="6375042"/>
          </a:xfrm>
        </p:spPr>
        <p:txBody>
          <a:bodyPr/>
          <a:lstStyle/>
          <a:p>
            <a:r>
              <a:rPr lang="ru-RU" dirty="0"/>
              <a:t>Традиционная методика  обучения  решению задач основана на такой  последовательности  мыслительных приемов:</a:t>
            </a:r>
          </a:p>
          <a:p>
            <a:pPr marL="0" indent="0" algn="ctr">
              <a:buNone/>
            </a:pPr>
            <a:r>
              <a:rPr lang="ru-RU" i="1" dirty="0">
                <a:solidFill>
                  <a:srgbClr val="FF0000"/>
                </a:solidFill>
              </a:rPr>
              <a:t>Сравнение - элементарный  анализ - абстрагирование - эмпирическое обобщение.</a:t>
            </a:r>
            <a:endParaRPr lang="ru-RU" dirty="0">
              <a:solidFill>
                <a:srgbClr val="FF0000"/>
              </a:solidFill>
            </a:endParaRPr>
          </a:p>
          <a:p>
            <a:pPr algn="just"/>
            <a:r>
              <a:rPr lang="ru-RU" dirty="0"/>
              <a:t>Методика, основанная на содержательных обобщениях, предусматривает  последовательность мыслительных </a:t>
            </a:r>
            <a:r>
              <a:rPr lang="ru-RU" dirty="0" smtClean="0"/>
              <a:t>приемов:</a:t>
            </a:r>
          </a:p>
          <a:p>
            <a:pPr marL="0" indent="0" algn="just">
              <a:buNone/>
            </a:pPr>
            <a:r>
              <a:rPr lang="ru-RU" dirty="0" smtClean="0">
                <a:solidFill>
                  <a:srgbClr val="FF0000"/>
                </a:solidFill>
              </a:rPr>
              <a:t>анализ </a:t>
            </a:r>
            <a:r>
              <a:rPr lang="ru-RU" dirty="0">
                <a:solidFill>
                  <a:srgbClr val="FF0000"/>
                </a:solidFill>
              </a:rPr>
              <a:t>через </a:t>
            </a:r>
            <a:r>
              <a:rPr lang="ru-RU" dirty="0" smtClean="0">
                <a:solidFill>
                  <a:srgbClr val="FF0000"/>
                </a:solidFill>
              </a:rPr>
              <a:t>синтез – абстрагирование - отделение </a:t>
            </a:r>
            <a:r>
              <a:rPr lang="ru-RU" dirty="0">
                <a:solidFill>
                  <a:srgbClr val="FF0000"/>
                </a:solidFill>
              </a:rPr>
              <a:t>существенных связей и </a:t>
            </a:r>
            <a:r>
              <a:rPr lang="ru-RU" dirty="0" smtClean="0">
                <a:solidFill>
                  <a:srgbClr val="FF0000"/>
                </a:solidFill>
              </a:rPr>
              <a:t>отношений - содержательные обобщения - уяснение  </a:t>
            </a:r>
            <a:r>
              <a:rPr lang="ru-RU" dirty="0">
                <a:solidFill>
                  <a:srgbClr val="FF0000"/>
                </a:solidFill>
              </a:rPr>
              <a:t>общего  способа  решения, идеи, алгоритма, принципа, особенностей задач  данного типа.</a:t>
            </a:r>
          </a:p>
          <a:p>
            <a:pPr marL="0" indent="0">
              <a:buNone/>
            </a:pPr>
            <a:endParaRPr lang="ru-RU" dirty="0" smtClean="0"/>
          </a:p>
          <a:p>
            <a:pPr marL="0" indent="0">
              <a:buNone/>
            </a:pPr>
            <a:endParaRPr lang="ru-RU" dirty="0"/>
          </a:p>
          <a:p>
            <a:pPr marL="0" indent="0">
              <a:buNone/>
            </a:pPr>
            <a:r>
              <a:rPr lang="ru-RU" dirty="0" smtClean="0"/>
              <a:t>Содержательные </a:t>
            </a:r>
            <a:r>
              <a:rPr lang="ru-RU" dirty="0"/>
              <a:t>обобщения  предполагают  переход от  общего  к  частному,  конкретному.</a:t>
            </a:r>
          </a:p>
          <a:p>
            <a:endParaRPr lang="ru-RU" dirty="0"/>
          </a:p>
        </p:txBody>
      </p:sp>
    </p:spTree>
    <p:extLst>
      <p:ext uri="{BB962C8B-B14F-4D97-AF65-F5344CB8AC3E}">
        <p14:creationId xmlns:p14="http://schemas.microsoft.com/office/powerpoint/2010/main" val="2506386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2681</Words>
  <Application>Microsoft Office PowerPoint</Application>
  <PresentationFormat>Широкоэкранный</PresentationFormat>
  <Paragraphs>131</Paragraphs>
  <Slides>26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26</vt:i4>
      </vt:variant>
    </vt:vector>
  </HeadingPairs>
  <TitlesOfParts>
    <vt:vector size="30" baseType="lpstr">
      <vt:lpstr>Arial</vt:lpstr>
      <vt:lpstr>Calibri</vt:lpstr>
      <vt:lpstr>Calibri Light</vt:lpstr>
      <vt:lpstr>Тема Office</vt:lpstr>
      <vt:lpstr>ОБОБЩЕНИЕ И СИСТЕМАТИЗАЦИЯ ЗНАНИЙ В ПРОЦЕССЕ ОБУЧЕНИЯ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ОБОБЩЕНИЕ И СИСТЕМАТИЗАЦИЯ ЗНАНИЙ В ПРОЦЕССЕ ОБУЧЕНИЯ</dc:title>
  <dc:creator>351</dc:creator>
  <cp:lastModifiedBy>351</cp:lastModifiedBy>
  <cp:revision>9</cp:revision>
  <dcterms:created xsi:type="dcterms:W3CDTF">2020-04-03T09:34:36Z</dcterms:created>
  <dcterms:modified xsi:type="dcterms:W3CDTF">2020-04-03T10:48:55Z</dcterms:modified>
</cp:coreProperties>
</file>