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72" r:id="rId6"/>
    <p:sldId id="274" r:id="rId7"/>
    <p:sldId id="277" r:id="rId8"/>
    <p:sldId id="278" r:id="rId9"/>
    <p:sldId id="276" r:id="rId10"/>
    <p:sldId id="279" r:id="rId11"/>
    <p:sldId id="270" r:id="rId12"/>
    <p:sldId id="259" r:id="rId13"/>
    <p:sldId id="264" r:id="rId14"/>
    <p:sldId id="265" r:id="rId15"/>
    <p:sldId id="266" r:id="rId16"/>
    <p:sldId id="267" r:id="rId17"/>
    <p:sldId id="268" r:id="rId18"/>
    <p:sldId id="26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571500" algn="l"/>
              </a:tabLst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 как основная форма организации обучения математике.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 математики в условиях реализации ФГОС нового поколения. </a:t>
            </a:r>
            <a:r>
              <a:rPr lang="ru-RU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88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чтобы сформировать у учащихся любое УУД, необходимо:</a:t>
            </a:r>
            <a:r>
              <a:rPr lang="ru-RU" altLang="ru-RU" sz="2800" dirty="0">
                <a:solidFill>
                  <a:srgbClr val="FF0000"/>
                </a:solidFill>
                <a:latin typeface="Arial" panose="020B0604020202020204" pitchFamily="34" charset="0"/>
              </a:rPr>
              <a:t/>
            </a:r>
            <a:br>
              <a:rPr lang="ru-RU" altLang="ru-RU" sz="2800" dirty="0">
                <a:solidFill>
                  <a:srgbClr val="FF0000"/>
                </a:solidFill>
                <a:latin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331075"/>
            <a:ext cx="8915400" cy="3850783"/>
          </a:xfrm>
        </p:spPr>
        <p:txBody>
          <a:bodyPr/>
          <a:lstStyle/>
          <a:p>
            <a:pPr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</a:pP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первичный опыт выполнения этого действия и мотивацию;</a:t>
            </a:r>
          </a:p>
          <a:p>
            <a:pPr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</a:pP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понимание алгоритма выполнения УУД, основываясь на имеющийся опыт;</a:t>
            </a:r>
          </a:p>
          <a:p>
            <a:pPr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</a:pP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умение выполнять УУД посредством включения его в практику, организовать самоконтроль его выполнения.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268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519707"/>
            <a:ext cx="8915400" cy="4391515"/>
          </a:xfrm>
        </p:spPr>
        <p:txBody>
          <a:bodyPr/>
          <a:lstStyle/>
          <a:p>
            <a:pPr marL="0" lvl="0" indent="0" algn="ctr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None/>
              <a:defRPr/>
            </a:pPr>
            <a:r>
              <a:rPr kumimoji="1" lang="ru-RU" sz="2000" i="1" dirty="0">
                <a:solidFill>
                  <a:prstClr val="blac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развитие личности учащегося на основе освоения </a:t>
            </a:r>
          </a:p>
          <a:p>
            <a:pPr marL="0" lvl="0" indent="0" algn="ctr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None/>
              <a:defRPr/>
            </a:pPr>
            <a:r>
              <a:rPr kumimoji="1" lang="ru-RU" sz="2000" i="1" dirty="0">
                <a:solidFill>
                  <a:prstClr val="blac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универсальных учебных действий </a:t>
            </a:r>
            <a:endParaRPr kumimoji="1" lang="ru-RU" sz="2000" i="1" dirty="0" smtClean="0">
              <a:solidFill>
                <a:prstClr val="black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marL="609600" lvl="0" indent="-609600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None/>
            </a:pPr>
            <a:endParaRPr lang="ru-RU" altLang="ru-RU" sz="2500" b="1" dirty="0" smtClean="0">
              <a:solidFill>
                <a:srgbClr val="0000CC"/>
              </a:solidFill>
              <a:latin typeface="Tw Cen MT" panose="020B0602020104020603" pitchFamily="34" charset="0"/>
            </a:endParaRPr>
          </a:p>
          <a:p>
            <a:pPr marL="609600" lvl="0" indent="-609600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None/>
            </a:pPr>
            <a:r>
              <a:rPr lang="ru-RU" altLang="ru-RU" sz="2500" b="1" dirty="0" smtClean="0">
                <a:solidFill>
                  <a:srgbClr val="0000CC"/>
                </a:solidFill>
                <a:latin typeface="Tw Cen MT" panose="020B0602020104020603" pitchFamily="34" charset="0"/>
              </a:rPr>
              <a:t>Основная </a:t>
            </a:r>
            <a:r>
              <a:rPr lang="ru-RU" altLang="ru-RU" sz="2500" b="1" dirty="0">
                <a:solidFill>
                  <a:srgbClr val="0000CC"/>
                </a:solidFill>
                <a:latin typeface="Tw Cen MT" panose="020B0602020104020603" pitchFamily="34" charset="0"/>
              </a:rPr>
              <a:t>педагогическая задача:</a:t>
            </a:r>
          </a:p>
          <a:p>
            <a:pPr marL="609600" lvl="0" indent="-609600"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None/>
            </a:pPr>
            <a:r>
              <a:rPr lang="ru-RU" altLang="ru-RU" sz="2500" b="1" i="1" dirty="0">
                <a:solidFill>
                  <a:srgbClr val="FF0000"/>
                </a:solidFill>
                <a:latin typeface="Tw Cen MT" panose="020B0602020104020603" pitchFamily="34" charset="0"/>
              </a:rPr>
              <a:t>организация условий, инициирующих деятельность учащихся</a:t>
            </a:r>
            <a:endParaRPr lang="ru-RU" altLang="ru-RU" sz="2500" b="1" dirty="0">
              <a:solidFill>
                <a:srgbClr val="FF0000"/>
              </a:solidFill>
              <a:latin typeface="Tw Cen MT" panose="020B0602020104020603" pitchFamily="34" charset="0"/>
            </a:endParaRPr>
          </a:p>
          <a:p>
            <a:pPr marL="0" lvl="0" indent="0" algn="ctr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None/>
              <a:defRPr/>
            </a:pPr>
            <a:endParaRPr kumimoji="1" lang="ru-RU" sz="2000" i="1" dirty="0">
              <a:solidFill>
                <a:prstClr val="black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8683" y="3821928"/>
            <a:ext cx="2889754" cy="303607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2035" y="3821929"/>
            <a:ext cx="2889754" cy="303607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4858" y="3821929"/>
            <a:ext cx="2889754" cy="303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2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40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</a:t>
            </a:r>
            <a:r>
              <a:rPr lang="ru-RU" altLang="ru-RU" sz="4000" b="1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традиционному уроку </a:t>
            </a:r>
            <a:r>
              <a:rPr lang="ru-RU" altLang="ru-RU" sz="40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математики:</a:t>
            </a:r>
            <a:r>
              <a:rPr lang="ru-RU" altLang="ru-RU" sz="3200" b="1" kern="0" dirty="0">
                <a:solidFill>
                  <a:srgbClr val="006666"/>
                </a:solidFill>
                <a:latin typeface="Arial"/>
              </a:rPr>
              <a:t/>
            </a:r>
            <a:br>
              <a:rPr lang="ru-RU" altLang="ru-RU" sz="3200" b="1" kern="0" dirty="0">
                <a:solidFill>
                  <a:srgbClr val="006666"/>
                </a:solidFill>
                <a:latin typeface="Arial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650346"/>
          </a:xfrm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</a:pPr>
            <a:r>
              <a:rPr lang="ru-RU" altLang="ru-RU" sz="28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на уроке основной дидактической цели;</a:t>
            </a:r>
            <a:endParaRPr lang="ru-RU" altLang="ru-RU" sz="28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</a:pPr>
            <a:r>
              <a:rPr lang="ru-RU" altLang="ru-RU" sz="28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на уроке наряду с образовательными задачами и определенных воспитательных задач;</a:t>
            </a:r>
            <a:endParaRPr lang="ru-RU" altLang="ru-RU" sz="28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</a:pPr>
            <a:r>
              <a:rPr lang="ru-RU" altLang="ru-RU" sz="28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Обоснованный отбор учебного материала на урок;</a:t>
            </a:r>
            <a:endParaRPr lang="ru-RU" altLang="ru-RU" sz="28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</a:pPr>
            <a:r>
              <a:rPr lang="ru-RU" altLang="ru-RU" sz="28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на уроке методов обучения, обеспечивающих активное учение школьников;</a:t>
            </a:r>
          </a:p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</a:pPr>
            <a:r>
              <a:rPr lang="ru-RU" altLang="ru-RU" sz="28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Организационная четкость урока.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endParaRPr lang="ru-RU" altLang="ru-RU" sz="2400" kern="0" dirty="0">
              <a:solidFill>
                <a:srgbClr val="003366"/>
              </a:solidFill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807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3078" y="199107"/>
            <a:ext cx="8911687" cy="573625"/>
          </a:xfrm>
        </p:spPr>
        <p:txBody>
          <a:bodyPr/>
          <a:lstStyle/>
          <a:p>
            <a:r>
              <a:rPr lang="ru-RU" sz="2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Требования ФГОС </a:t>
            </a:r>
            <a:r>
              <a:rPr lang="ru-RU" sz="2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 современному уроку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3077" y="772732"/>
            <a:ext cx="8911687" cy="567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04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4" y="360607"/>
            <a:ext cx="8911687" cy="632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34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67166" y="425003"/>
            <a:ext cx="8911687" cy="6156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2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489397"/>
            <a:ext cx="8911687" cy="601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4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624109"/>
            <a:ext cx="8911687" cy="564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49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Выполнение данных требований определяет роль учителя как управленца, а обучающихся – как активных субъектов деятельности, что становится решающими предпосылками реализации целевых установок Стандарта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1922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i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</a:t>
            </a:r>
            <a:r>
              <a:rPr lang="ru-RU" altLang="ru-RU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81070"/>
            <a:ext cx="8915400" cy="4430152"/>
          </a:xfrm>
        </p:spPr>
        <p:txBody>
          <a:bodyPr>
            <a:normAutofit/>
          </a:bodyPr>
          <a:lstStyle/>
          <a:p>
            <a:pPr marL="0" indent="0" defTabSz="91440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None/>
            </a:pPr>
            <a:r>
              <a:rPr lang="ru-RU" altLang="ru-RU" sz="28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логически </a:t>
            </a:r>
            <a:r>
              <a:rPr lang="ru-RU" altLang="ru-RU" sz="28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законченный, целостный, ограниченный определенными рамками времени отрезок учебно-воспитательного процесса, </a:t>
            </a:r>
            <a:r>
              <a:rPr lang="ru-RU" altLang="ru-RU" sz="28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в сложном взаимодействии </a:t>
            </a:r>
            <a:r>
              <a:rPr lang="ru-RU" altLang="ru-RU" sz="28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все основные элементы этого процесса (цели, содержание, средства, методы, формы организации</a:t>
            </a:r>
            <a:r>
              <a:rPr lang="ru-RU" altLang="ru-RU" sz="28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defTabSz="91440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None/>
            </a:pPr>
            <a:r>
              <a:rPr lang="sah-RU" altLang="ru-RU" sz="28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</a:p>
          <a:p>
            <a:pPr marL="0" indent="0" defTabSz="91440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None/>
            </a:pPr>
            <a:r>
              <a:rPr lang="sah-RU" altLang="ru-RU" sz="28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(И.Я. Лернер, М.Н. Скаткин)</a:t>
            </a:r>
            <a:endParaRPr lang="ru-RU" altLang="ru-RU" sz="28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79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условиях реализации ФГОС урок определяют следующим образом: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19088" lvl="0" indent="-319088"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управляемый </a:t>
            </a: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(целенаправленный, мотивированный, планируемый, организационно обеспеченный, корректируемый), </a:t>
            </a:r>
            <a:r>
              <a:rPr lang="ru-RU" alt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ресурснообеспеченный</a:t>
            </a: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системный процесс совместной деятельности учителя и обучающихся по достижению запрограммированного диагностируемого образовательного результата, </a:t>
            </a: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определённого образовательной программой.</a:t>
            </a:r>
          </a:p>
        </p:txBody>
      </p:sp>
    </p:spTree>
    <p:extLst>
      <p:ext uri="{BB962C8B-B14F-4D97-AF65-F5344CB8AC3E}">
        <p14:creationId xmlns:p14="http://schemas.microsoft.com/office/powerpoint/2010/main" val="362314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790162"/>
            <a:ext cx="8915400" cy="4121059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отличие от  традиционного  урока, который отвечал требованиям образования конца 20 и начала 21 века, современный урок – это, прежде всего, урок, направленный на формирование и развитие </a:t>
            </a:r>
            <a:r>
              <a:rPr lang="ru-RU" alt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универсальных учебных действий</a:t>
            </a: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(УУД). </a:t>
            </a:r>
          </a:p>
        </p:txBody>
      </p:sp>
    </p:spTree>
    <p:extLst>
      <p:ext uri="{BB962C8B-B14F-4D97-AF65-F5344CB8AC3E}">
        <p14:creationId xmlns:p14="http://schemas.microsoft.com/office/powerpoint/2010/main" val="223974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9409" y="624110"/>
            <a:ext cx="9315204" cy="1280890"/>
          </a:xfrm>
        </p:spPr>
        <p:txBody>
          <a:bodyPr>
            <a:normAutofit/>
          </a:bodyPr>
          <a:lstStyle/>
          <a:p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УНИВЕРСАЛЬНЫЕ УЧЕБНЫЕ ДЕЙСТВИЯ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7600" y="2133600"/>
            <a:ext cx="7847012" cy="3777622"/>
          </a:xfrm>
        </p:spPr>
        <p:txBody>
          <a:bodyPr>
            <a:normAutofit lnSpcReduction="10000"/>
          </a:bodyPr>
          <a:lstStyle/>
          <a:p>
            <a:pPr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</a:pPr>
            <a:r>
              <a:rPr lang="ru-RU" alt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личностные; </a:t>
            </a:r>
            <a:endParaRPr lang="ru-RU" altLang="ru-RU" sz="3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endParaRPr lang="ru-RU" alt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</a:pPr>
            <a:r>
              <a:rPr lang="ru-RU" alt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регулятивные</a:t>
            </a:r>
            <a:r>
              <a:rPr lang="ru-RU" alt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endParaRPr lang="ru-RU" alt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</a:pPr>
            <a:r>
              <a:rPr lang="ru-RU" alt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познавательные; </a:t>
            </a:r>
            <a:endParaRPr lang="ru-RU" altLang="ru-RU" sz="3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endParaRPr lang="ru-RU" alt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</a:pPr>
            <a:r>
              <a:rPr lang="ru-RU" alt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коммуникативные.</a:t>
            </a:r>
          </a:p>
        </p:txBody>
      </p:sp>
    </p:spTree>
    <p:extLst>
      <p:ext uri="{BB962C8B-B14F-4D97-AF65-F5344CB8AC3E}">
        <p14:creationId xmlns:p14="http://schemas.microsoft.com/office/powerpoint/2010/main" val="4005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253802" y="228600"/>
            <a:ext cx="9938197" cy="990600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ru-RU" altLang="ru-RU" sz="2400" dirty="0">
                <a:solidFill>
                  <a:srgbClr val="FF0000"/>
                </a:solidFill>
                <a:latin typeface="Arial" panose="020B0604020202020204" pitchFamily="34" charset="0"/>
              </a:rPr>
              <a:t/>
            </a:r>
            <a:br>
              <a:rPr lang="ru-RU" altLang="ru-RU" sz="2400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srgbClr val="FF0000"/>
                </a:solidFill>
                <a:latin typeface="Arial" panose="020B0604020202020204" pitchFamily="34" charset="0"/>
              </a:rPr>
              <a:t/>
            </a:r>
            <a:br>
              <a:rPr lang="ru-RU" altLang="ru-RU" sz="2400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ru-RU" alt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УУД</a:t>
            </a:r>
            <a:endParaRPr lang="ru-RU" altLang="ru-RU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1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717443" y="1535806"/>
            <a:ext cx="8229600" cy="4873625"/>
          </a:xfrm>
        </p:spPr>
        <p:txBody>
          <a:bodyPr/>
          <a:lstStyle/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самоопределения (</a:t>
            </a:r>
            <a:r>
              <a:rPr lang="ru-RU" alt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личностное</a:t>
            </a:r>
            <a:r>
              <a:rPr lang="ru-RU" alt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(профессиональное), жизненное </a:t>
            </a:r>
            <a:r>
              <a:rPr lang="ru-RU" alt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самоопределение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смыслообразования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28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</a:t>
            </a:r>
          </a:p>
          <a:p>
            <a:r>
              <a:rPr lang="ru-RU" altLang="ru-RU" sz="28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 связи между </a:t>
            </a:r>
            <a:r>
              <a:rPr lang="ru-RU" alt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целью</a:t>
            </a:r>
            <a:r>
              <a:rPr lang="ru-RU" altLang="ru-RU" sz="28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учебной деятельности и её </a:t>
            </a:r>
            <a:r>
              <a:rPr lang="ru-RU" alt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мотивом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нравственно-этического оценивания (</a:t>
            </a:r>
            <a:r>
              <a:rPr lang="ru-RU" altLang="ru-RU" sz="28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и оценивание усваиваемого содержания, обеспечивающее </a:t>
            </a:r>
            <a:r>
              <a:rPr lang="ru-RU" alt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личностный моральный выбор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73050" indent="-273050" eaLnBrk="1" hangingPunct="1"/>
            <a:endParaRPr lang="ru-RU" altLang="ru-RU" dirty="0" smtClean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88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356834" y="228600"/>
            <a:ext cx="9835166" cy="990600"/>
          </a:xfrm>
        </p:spPr>
        <p:txBody>
          <a:bodyPr anchor="b">
            <a:normAutofit/>
          </a:bodyPr>
          <a:lstStyle/>
          <a:p>
            <a:pPr eaLnBrk="1" hangingPunct="1"/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 УУД</a:t>
            </a:r>
          </a:p>
        </p:txBody>
      </p:sp>
      <p:sp>
        <p:nvSpPr>
          <p:cNvPr id="24579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3116687" y="2034862"/>
            <a:ext cx="7715250" cy="4348811"/>
          </a:xfrm>
        </p:spPr>
        <p:txBody>
          <a:bodyPr/>
          <a:lstStyle/>
          <a:p>
            <a:pPr marL="273050" indent="-273050" eaLnBrk="1" hangingPunct="1"/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Общеучебные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включая специально-предметные действия </a:t>
            </a: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273050" eaLnBrk="1" hangingPunct="1"/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Универсальные логические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</a:t>
            </a:r>
          </a:p>
          <a:p>
            <a:pPr marL="0" indent="0" eaLnBrk="1" hangingPunct="1"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273050" eaLnBrk="1" hangingPunct="1"/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и решение проблемы</a:t>
            </a:r>
          </a:p>
        </p:txBody>
      </p:sp>
    </p:spTree>
    <p:extLst>
      <p:ext uri="{BB962C8B-B14F-4D97-AF65-F5344CB8AC3E}">
        <p14:creationId xmlns:p14="http://schemas.microsoft.com/office/powerpoint/2010/main" val="38938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434106" y="228600"/>
            <a:ext cx="9757893" cy="990600"/>
          </a:xfrm>
        </p:spPr>
        <p:txBody>
          <a:bodyPr anchor="b">
            <a:normAutofit/>
          </a:bodyPr>
          <a:lstStyle/>
          <a:p>
            <a:pPr eaLnBrk="1" hangingPunct="1"/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 УУД</a:t>
            </a:r>
          </a:p>
        </p:txBody>
      </p:sp>
      <p:sp>
        <p:nvSpPr>
          <p:cNvPr id="2560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820472" y="1906073"/>
            <a:ext cx="9371527" cy="4220090"/>
          </a:xfrm>
        </p:spPr>
        <p:txBody>
          <a:bodyPr/>
          <a:lstStyle/>
          <a:p>
            <a:pPr marL="273050" indent="-273050" eaLnBrk="1" hangingPunct="1"/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учебного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сотрудничества</a:t>
            </a:r>
          </a:p>
          <a:p>
            <a:pPr marL="0" indent="0" eaLnBrk="1" hangingPunct="1"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273050" eaLnBrk="1" hangingPunct="1"/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вопросов</a:t>
            </a:r>
          </a:p>
          <a:p>
            <a:pPr marL="0" indent="0" eaLnBrk="1" hangingPunct="1"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273050" eaLnBrk="1" hangingPunct="1"/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речевых высказываний</a:t>
            </a:r>
          </a:p>
          <a:p>
            <a:pPr marL="273050" indent="-273050" eaLnBrk="1" hangingPunct="1">
              <a:buNone/>
            </a:pPr>
            <a:endParaRPr lang="ru-RU" altLang="ru-RU" sz="2800" dirty="0">
              <a:latin typeface="Tw Cen MT" panose="020B0602020104020603" pitchFamily="34" charset="0"/>
            </a:endParaRPr>
          </a:p>
          <a:p>
            <a:pPr marL="273050" indent="-273050" eaLnBrk="1" hangingPunct="1"/>
            <a:endParaRPr lang="ru-RU" altLang="ru-RU" dirty="0" smtClean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88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253802" y="228600"/>
            <a:ext cx="9938197" cy="990600"/>
          </a:xfrm>
        </p:spPr>
        <p:txBody>
          <a:bodyPr anchor="b">
            <a:normAutofit/>
          </a:bodyPr>
          <a:lstStyle/>
          <a:p>
            <a:pPr eaLnBrk="1" hangingPunct="1"/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РЕГУЛЯТИВНЫЕ УУД</a:t>
            </a:r>
          </a:p>
        </p:txBody>
      </p:sp>
      <p:sp>
        <p:nvSpPr>
          <p:cNvPr id="23555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4056844" y="1600200"/>
            <a:ext cx="8135155" cy="4525963"/>
          </a:xfrm>
        </p:spPr>
        <p:txBody>
          <a:bodyPr/>
          <a:lstStyle/>
          <a:p>
            <a:pPr marL="273050" indent="-273050" eaLnBrk="1" hangingPunct="1"/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Целеполагание</a:t>
            </a:r>
          </a:p>
          <a:p>
            <a:pPr marL="273050" indent="-273050" eaLnBrk="1" hangingPunct="1"/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</a:t>
            </a:r>
          </a:p>
          <a:p>
            <a:pPr marL="273050" indent="-273050" eaLnBrk="1" hangingPunct="1"/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Прогнозирование</a:t>
            </a:r>
          </a:p>
          <a:p>
            <a:pPr marL="273050" indent="-273050" eaLnBrk="1" hangingPunct="1"/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</a:t>
            </a:r>
          </a:p>
          <a:p>
            <a:pPr marL="273050" indent="-273050" eaLnBrk="1" hangingPunct="1"/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</a:t>
            </a:r>
          </a:p>
          <a:p>
            <a:pPr marL="273050" indent="-273050" eaLnBrk="1" hangingPunct="1"/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</a:t>
            </a:r>
          </a:p>
          <a:p>
            <a:pPr marL="273050" indent="-273050" eaLnBrk="1" hangingPunct="1"/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Волевая </a:t>
            </a:r>
            <a:r>
              <a:rPr lang="ru-RU" alt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саморегуляция</a:t>
            </a:r>
            <a:endParaRPr lang="ru-RU" alt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273050" eaLnBrk="1" hangingPunct="1"/>
            <a:endParaRPr lang="ru-RU" altLang="ru-RU" sz="24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2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345</Words>
  <Application>Microsoft Office PowerPoint</Application>
  <PresentationFormat>Широкоэкранный</PresentationFormat>
  <Paragraphs>59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Arial</vt:lpstr>
      <vt:lpstr>Calibri</vt:lpstr>
      <vt:lpstr>Century Gothic</vt:lpstr>
      <vt:lpstr>Tahoma</vt:lpstr>
      <vt:lpstr>Times New Roman</vt:lpstr>
      <vt:lpstr>Tw Cen MT</vt:lpstr>
      <vt:lpstr>Wingdings</vt:lpstr>
      <vt:lpstr>Wingdings 3</vt:lpstr>
      <vt:lpstr>Легкий дым</vt:lpstr>
      <vt:lpstr>Урок как основная форма организации обучения математике. Урок математики в условиях реализации ФГОС нового поколения.  </vt:lpstr>
      <vt:lpstr>Урок – </vt:lpstr>
      <vt:lpstr>В условиях реализации ФГОС урок определяют следующим образом:</vt:lpstr>
      <vt:lpstr>Презентация PowerPoint</vt:lpstr>
      <vt:lpstr>УНИВЕРСАЛЬНЫЕ УЧЕБНЫЕ ДЕЙСТВИЯ</vt:lpstr>
      <vt:lpstr>  ЛИЧНОСТНЫЕ УУД</vt:lpstr>
      <vt:lpstr>ПОЗНАВАТЕЛЬНЫЕ УУД</vt:lpstr>
      <vt:lpstr>КОММУНИКАТИВНЫЕ УУД</vt:lpstr>
      <vt:lpstr>РЕГУЛЯТИВНЫЕ УУД</vt:lpstr>
      <vt:lpstr>Для того чтобы сформировать у учащихся любое УУД, необходимо: </vt:lpstr>
      <vt:lpstr>Системно-деятельностный подход</vt:lpstr>
      <vt:lpstr>Требования к традиционному уроку математики: </vt:lpstr>
      <vt:lpstr>Требования ФГОС  к современному уроку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как основная форма организации обучения математике. Урок математики в условиях реализации ФГОС нового поколения.</dc:title>
  <dc:creator>Константин Макаров</dc:creator>
  <cp:lastModifiedBy>Microsoft</cp:lastModifiedBy>
  <cp:revision>9</cp:revision>
  <dcterms:created xsi:type="dcterms:W3CDTF">2015-03-31T11:23:17Z</dcterms:created>
  <dcterms:modified xsi:type="dcterms:W3CDTF">2016-09-06T02:30:51Z</dcterms:modified>
</cp:coreProperties>
</file>