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49"/>
  </p:notesMasterIdLst>
  <p:sldIdLst>
    <p:sldId id="274" r:id="rId2"/>
    <p:sldId id="256" r:id="rId3"/>
    <p:sldId id="327" r:id="rId4"/>
    <p:sldId id="326" r:id="rId5"/>
    <p:sldId id="278" r:id="rId6"/>
    <p:sldId id="298" r:id="rId7"/>
    <p:sldId id="328" r:id="rId8"/>
    <p:sldId id="329" r:id="rId9"/>
    <p:sldId id="330" r:id="rId10"/>
    <p:sldId id="322" r:id="rId11"/>
    <p:sldId id="262" r:id="rId12"/>
    <p:sldId id="263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2" r:id="rId21"/>
    <p:sldId id="289" r:id="rId22"/>
    <p:sldId id="290" r:id="rId23"/>
    <p:sldId id="291" r:id="rId24"/>
    <p:sldId id="293" r:id="rId25"/>
    <p:sldId id="324" r:id="rId26"/>
    <p:sldId id="294" r:id="rId27"/>
    <p:sldId id="325" r:id="rId28"/>
    <p:sldId id="295" r:id="rId29"/>
    <p:sldId id="315" r:id="rId30"/>
    <p:sldId id="296" r:id="rId31"/>
    <p:sldId id="297" r:id="rId32"/>
    <p:sldId id="307" r:id="rId33"/>
    <p:sldId id="310" r:id="rId34"/>
    <p:sldId id="309" r:id="rId35"/>
    <p:sldId id="311" r:id="rId36"/>
    <p:sldId id="308" r:id="rId37"/>
    <p:sldId id="313" r:id="rId38"/>
    <p:sldId id="312" r:id="rId39"/>
    <p:sldId id="299" r:id="rId40"/>
    <p:sldId id="316" r:id="rId41"/>
    <p:sldId id="317" r:id="rId42"/>
    <p:sldId id="300" r:id="rId43"/>
    <p:sldId id="306" r:id="rId44"/>
    <p:sldId id="318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5D531-B0DB-4564-A69B-AEF44888FA66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9792F-15FB-46A3-9EEE-100EE65B4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9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489488" y="-12423775"/>
            <a:ext cx="34980563" cy="262366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489488" y="-12423775"/>
            <a:ext cx="34980563" cy="262366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489488" y="-12423775"/>
            <a:ext cx="34980563" cy="262366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3A4B-FB08-4403-B54A-0AF927BE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2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D57D-48FD-43A6-A616-BDE771224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6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47650"/>
            <a:ext cx="2055812" cy="5875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8213" cy="5875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866F-A091-4495-8DCE-EAD1C19A3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5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4350-F197-4F90-B15F-40C95E04C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8461C-C5CC-4EAD-A2D9-44A466063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6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5850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2674938"/>
            <a:ext cx="3627437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0333-0727-4D61-B174-29543B322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9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944B-D6A2-4C40-9B94-F6DC7BBCD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1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6A30-C0BE-4185-A5AB-784D1EED6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8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15033-9B2B-4110-884C-59F6BC1B2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4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74818-0791-462B-9CBF-5DC2C1A5B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0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EA8F-4B82-4464-90C3-DD410576D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2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6035675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D788A3"/>
              </a:gs>
              <a:gs pos="100000">
                <a:srgbClr val="8A2E4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211138" y="5354638"/>
            <a:ext cx="8720137" cy="1327150"/>
            <a:chOff x="133" y="3373"/>
            <a:chExt cx="5493" cy="836"/>
          </a:xfrm>
        </p:grpSpPr>
        <p:sp>
          <p:nvSpPr>
            <p:cNvPr id="2057" name="Freeform 3"/>
            <p:cNvSpPr>
              <a:spLocks noChangeArrowheads="1"/>
            </p:cNvSpPr>
            <p:nvPr/>
          </p:nvSpPr>
          <p:spPr bwMode="auto">
            <a:xfrm>
              <a:off x="3814" y="3464"/>
              <a:ext cx="1812" cy="448"/>
            </a:xfrm>
            <a:custGeom>
              <a:avLst/>
              <a:gdLst>
                <a:gd name="T0" fmla="*/ 1808 w 2706"/>
                <a:gd name="T1" fmla="*/ 0 h 640"/>
                <a:gd name="T2" fmla="*/ 1808 w 2706"/>
                <a:gd name="T3" fmla="*/ 0 h 640"/>
                <a:gd name="T4" fmla="*/ 1732 w 2706"/>
                <a:gd name="T5" fmla="*/ 13 h 640"/>
                <a:gd name="T6" fmla="*/ 1654 w 2706"/>
                <a:gd name="T7" fmla="*/ 27 h 640"/>
                <a:gd name="T8" fmla="*/ 1575 w 2706"/>
                <a:gd name="T9" fmla="*/ 42 h 640"/>
                <a:gd name="T10" fmla="*/ 1493 w 2706"/>
                <a:gd name="T11" fmla="*/ 57 h 640"/>
                <a:gd name="T12" fmla="*/ 1410 w 2706"/>
                <a:gd name="T13" fmla="*/ 76 h 640"/>
                <a:gd name="T14" fmla="*/ 1325 w 2706"/>
                <a:gd name="T15" fmla="*/ 94 h 640"/>
                <a:gd name="T16" fmla="*/ 1237 w 2706"/>
                <a:gd name="T17" fmla="*/ 115 h 640"/>
                <a:gd name="T18" fmla="*/ 1148 w 2706"/>
                <a:gd name="T19" fmla="*/ 136 h 640"/>
                <a:gd name="T20" fmla="*/ 1148 w 2706"/>
                <a:gd name="T21" fmla="*/ 136 h 640"/>
                <a:gd name="T22" fmla="*/ 986 w 2706"/>
                <a:gd name="T23" fmla="*/ 176 h 640"/>
                <a:gd name="T24" fmla="*/ 828 w 2706"/>
                <a:gd name="T25" fmla="*/ 213 h 640"/>
                <a:gd name="T26" fmla="*/ 676 w 2706"/>
                <a:gd name="T27" fmla="*/ 246 h 640"/>
                <a:gd name="T28" fmla="*/ 530 w 2706"/>
                <a:gd name="T29" fmla="*/ 279 h 640"/>
                <a:gd name="T30" fmla="*/ 391 w 2706"/>
                <a:gd name="T31" fmla="*/ 307 h 640"/>
                <a:gd name="T32" fmla="*/ 256 w 2706"/>
                <a:gd name="T33" fmla="*/ 332 h 640"/>
                <a:gd name="T34" fmla="*/ 126 w 2706"/>
                <a:gd name="T35" fmla="*/ 356 h 640"/>
                <a:gd name="T36" fmla="*/ 0 w 2706"/>
                <a:gd name="T37" fmla="*/ 377 h 640"/>
                <a:gd name="T38" fmla="*/ 0 w 2706"/>
                <a:gd name="T39" fmla="*/ 377 h 640"/>
                <a:gd name="T40" fmla="*/ 87 w 2706"/>
                <a:gd name="T41" fmla="*/ 389 h 640"/>
                <a:gd name="T42" fmla="*/ 170 w 2706"/>
                <a:gd name="T43" fmla="*/ 400 h 640"/>
                <a:gd name="T44" fmla="*/ 250 w 2706"/>
                <a:gd name="T45" fmla="*/ 410 h 640"/>
                <a:gd name="T46" fmla="*/ 329 w 2706"/>
                <a:gd name="T47" fmla="*/ 419 h 640"/>
                <a:gd name="T48" fmla="*/ 406 w 2706"/>
                <a:gd name="T49" fmla="*/ 427 h 640"/>
                <a:gd name="T50" fmla="*/ 479 w 2706"/>
                <a:gd name="T51" fmla="*/ 433 h 640"/>
                <a:gd name="T52" fmla="*/ 550 w 2706"/>
                <a:gd name="T53" fmla="*/ 438 h 640"/>
                <a:gd name="T54" fmla="*/ 620 w 2706"/>
                <a:gd name="T55" fmla="*/ 442 h 640"/>
                <a:gd name="T56" fmla="*/ 688 w 2706"/>
                <a:gd name="T57" fmla="*/ 445 h 640"/>
                <a:gd name="T58" fmla="*/ 754 w 2706"/>
                <a:gd name="T59" fmla="*/ 447 h 640"/>
                <a:gd name="T60" fmla="*/ 817 w 2706"/>
                <a:gd name="T61" fmla="*/ 448 h 640"/>
                <a:gd name="T62" fmla="*/ 879 w 2706"/>
                <a:gd name="T63" fmla="*/ 448 h 640"/>
                <a:gd name="T64" fmla="*/ 939 w 2706"/>
                <a:gd name="T65" fmla="*/ 447 h 640"/>
                <a:gd name="T66" fmla="*/ 998 w 2706"/>
                <a:gd name="T67" fmla="*/ 445 h 640"/>
                <a:gd name="T68" fmla="*/ 1054 w 2706"/>
                <a:gd name="T69" fmla="*/ 442 h 640"/>
                <a:gd name="T70" fmla="*/ 1109 w 2706"/>
                <a:gd name="T71" fmla="*/ 438 h 640"/>
                <a:gd name="T72" fmla="*/ 1161 w 2706"/>
                <a:gd name="T73" fmla="*/ 434 h 640"/>
                <a:gd name="T74" fmla="*/ 1213 w 2706"/>
                <a:gd name="T75" fmla="*/ 428 h 640"/>
                <a:gd name="T76" fmla="*/ 1263 w 2706"/>
                <a:gd name="T77" fmla="*/ 421 h 640"/>
                <a:gd name="T78" fmla="*/ 1312 w 2706"/>
                <a:gd name="T79" fmla="*/ 414 h 640"/>
                <a:gd name="T80" fmla="*/ 1359 w 2706"/>
                <a:gd name="T81" fmla="*/ 406 h 640"/>
                <a:gd name="T82" fmla="*/ 1406 w 2706"/>
                <a:gd name="T83" fmla="*/ 398 h 640"/>
                <a:gd name="T84" fmla="*/ 1450 w 2706"/>
                <a:gd name="T85" fmla="*/ 388 h 640"/>
                <a:gd name="T86" fmla="*/ 1495 w 2706"/>
                <a:gd name="T87" fmla="*/ 378 h 640"/>
                <a:gd name="T88" fmla="*/ 1537 w 2706"/>
                <a:gd name="T89" fmla="*/ 367 h 640"/>
                <a:gd name="T90" fmla="*/ 1579 w 2706"/>
                <a:gd name="T91" fmla="*/ 356 h 640"/>
                <a:gd name="T92" fmla="*/ 1619 w 2706"/>
                <a:gd name="T93" fmla="*/ 343 h 640"/>
                <a:gd name="T94" fmla="*/ 1659 w 2706"/>
                <a:gd name="T95" fmla="*/ 330 h 640"/>
                <a:gd name="T96" fmla="*/ 1736 w 2706"/>
                <a:gd name="T97" fmla="*/ 302 h 640"/>
                <a:gd name="T98" fmla="*/ 1809 w 2706"/>
                <a:gd name="T99" fmla="*/ 273 h 640"/>
                <a:gd name="T100" fmla="*/ 1809 w 2706"/>
                <a:gd name="T101" fmla="*/ 273 h 640"/>
                <a:gd name="T102" fmla="*/ 1812 w 2706"/>
                <a:gd name="T103" fmla="*/ 272 h 640"/>
                <a:gd name="T104" fmla="*/ 1812 w 2706"/>
                <a:gd name="T105" fmla="*/ 272 h 640"/>
                <a:gd name="T106" fmla="*/ 1812 w 2706"/>
                <a:gd name="T107" fmla="*/ 0 h 640"/>
                <a:gd name="T108" fmla="*/ 1812 w 2706"/>
                <a:gd name="T109" fmla="*/ 0 h 640"/>
                <a:gd name="T110" fmla="*/ 1808 w 2706"/>
                <a:gd name="T111" fmla="*/ 0 h 640"/>
                <a:gd name="T112" fmla="*/ 1808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4E7ED">
                <a:alpha val="2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" name="Freeform 4"/>
            <p:cNvSpPr>
              <a:spLocks noChangeArrowheads="1"/>
            </p:cNvSpPr>
            <p:nvPr/>
          </p:nvSpPr>
          <p:spPr bwMode="auto">
            <a:xfrm>
              <a:off x="1652" y="3384"/>
              <a:ext cx="3495" cy="533"/>
            </a:xfrm>
            <a:custGeom>
              <a:avLst/>
              <a:gdLst>
                <a:gd name="T0" fmla="*/ 3495 w 5216"/>
                <a:gd name="T1" fmla="*/ 499 h 762"/>
                <a:gd name="T2" fmla="*/ 3340 w 5216"/>
                <a:gd name="T3" fmla="*/ 480 h 762"/>
                <a:gd name="T4" fmla="*/ 3001 w 5216"/>
                <a:gd name="T5" fmla="*/ 427 h 762"/>
                <a:gd name="T6" fmla="*/ 2623 w 5216"/>
                <a:gd name="T7" fmla="*/ 355 h 762"/>
                <a:gd name="T8" fmla="*/ 2202 w 5216"/>
                <a:gd name="T9" fmla="*/ 262 h 762"/>
                <a:gd name="T10" fmla="*/ 1974 w 5216"/>
                <a:gd name="T11" fmla="*/ 207 h 762"/>
                <a:gd name="T12" fmla="*/ 1797 w 5216"/>
                <a:gd name="T13" fmla="*/ 165 h 762"/>
                <a:gd name="T14" fmla="*/ 1628 w 5216"/>
                <a:gd name="T15" fmla="*/ 129 h 762"/>
                <a:gd name="T16" fmla="*/ 1467 w 5216"/>
                <a:gd name="T17" fmla="*/ 98 h 762"/>
                <a:gd name="T18" fmla="*/ 1313 w 5216"/>
                <a:gd name="T19" fmla="*/ 71 h 762"/>
                <a:gd name="T20" fmla="*/ 1166 w 5216"/>
                <a:gd name="T21" fmla="*/ 50 h 762"/>
                <a:gd name="T22" fmla="*/ 894 w 5216"/>
                <a:gd name="T23" fmla="*/ 20 h 762"/>
                <a:gd name="T24" fmla="*/ 650 w 5216"/>
                <a:gd name="T25" fmla="*/ 3 h 762"/>
                <a:gd name="T26" fmla="*/ 432 w 5216"/>
                <a:gd name="T27" fmla="*/ 0 h 762"/>
                <a:gd name="T28" fmla="*/ 240 w 5216"/>
                <a:gd name="T29" fmla="*/ 7 h 762"/>
                <a:gd name="T30" fmla="*/ 74 w 5216"/>
                <a:gd name="T31" fmla="*/ 22 h 762"/>
                <a:gd name="T32" fmla="*/ 0 w 5216"/>
                <a:gd name="T33" fmla="*/ 34 h 762"/>
                <a:gd name="T34" fmla="*/ 210 w 5216"/>
                <a:gd name="T35" fmla="*/ 60 h 762"/>
                <a:gd name="T36" fmla="*/ 437 w 5216"/>
                <a:gd name="T37" fmla="*/ 98 h 762"/>
                <a:gd name="T38" fmla="*/ 679 w 5216"/>
                <a:gd name="T39" fmla="*/ 147 h 762"/>
                <a:gd name="T40" fmla="*/ 939 w 5216"/>
                <a:gd name="T41" fmla="*/ 207 h 762"/>
                <a:gd name="T42" fmla="*/ 1177 w 5216"/>
                <a:gd name="T43" fmla="*/ 264 h 762"/>
                <a:gd name="T44" fmla="*/ 1613 w 5216"/>
                <a:gd name="T45" fmla="*/ 361 h 762"/>
                <a:gd name="T46" fmla="*/ 1815 w 5216"/>
                <a:gd name="T47" fmla="*/ 400 h 762"/>
                <a:gd name="T48" fmla="*/ 2005 w 5216"/>
                <a:gd name="T49" fmla="*/ 434 h 762"/>
                <a:gd name="T50" fmla="*/ 2184 w 5216"/>
                <a:gd name="T51" fmla="*/ 463 h 762"/>
                <a:gd name="T52" fmla="*/ 2353 w 5216"/>
                <a:gd name="T53" fmla="*/ 485 h 762"/>
                <a:gd name="T54" fmla="*/ 2513 w 5216"/>
                <a:gd name="T55" fmla="*/ 505 h 762"/>
                <a:gd name="T56" fmla="*/ 2663 w 5216"/>
                <a:gd name="T57" fmla="*/ 518 h 762"/>
                <a:gd name="T58" fmla="*/ 2804 w 5216"/>
                <a:gd name="T59" fmla="*/ 527 h 762"/>
                <a:gd name="T60" fmla="*/ 2938 w 5216"/>
                <a:gd name="T61" fmla="*/ 533 h 762"/>
                <a:gd name="T62" fmla="*/ 3062 w 5216"/>
                <a:gd name="T63" fmla="*/ 533 h 762"/>
                <a:gd name="T64" fmla="*/ 3180 w 5216"/>
                <a:gd name="T65" fmla="*/ 530 h 762"/>
                <a:gd name="T66" fmla="*/ 3291 w 5216"/>
                <a:gd name="T67" fmla="*/ 523 h 762"/>
                <a:gd name="T68" fmla="*/ 3396 w 5216"/>
                <a:gd name="T69" fmla="*/ 512 h 762"/>
                <a:gd name="T70" fmla="*/ 3495 w 5216"/>
                <a:gd name="T71" fmla="*/ 499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F4E7ED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5"/>
            <p:cNvSpPr>
              <a:spLocks noChangeArrowheads="1"/>
            </p:cNvSpPr>
            <p:nvPr/>
          </p:nvSpPr>
          <p:spPr bwMode="auto">
            <a:xfrm>
              <a:off x="1784" y="3391"/>
              <a:ext cx="3446" cy="486"/>
            </a:xfrm>
            <a:custGeom>
              <a:avLst/>
              <a:gdLst>
                <a:gd name="T0" fmla="*/ 0 w 5144"/>
                <a:gd name="T1" fmla="*/ 49 h 694"/>
                <a:gd name="T2" fmla="*/ 0 w 5144"/>
                <a:gd name="T3" fmla="*/ 49 h 694"/>
                <a:gd name="T4" fmla="*/ 12 w 5144"/>
                <a:gd name="T5" fmla="*/ 46 h 694"/>
                <a:gd name="T6" fmla="*/ 48 w 5144"/>
                <a:gd name="T7" fmla="*/ 39 h 694"/>
                <a:gd name="T8" fmla="*/ 110 w 5144"/>
                <a:gd name="T9" fmla="*/ 29 h 694"/>
                <a:gd name="T10" fmla="*/ 150 w 5144"/>
                <a:gd name="T11" fmla="*/ 24 h 694"/>
                <a:gd name="T12" fmla="*/ 197 w 5144"/>
                <a:gd name="T13" fmla="*/ 18 h 694"/>
                <a:gd name="T14" fmla="*/ 249 w 5144"/>
                <a:gd name="T15" fmla="*/ 14 h 694"/>
                <a:gd name="T16" fmla="*/ 309 w 5144"/>
                <a:gd name="T17" fmla="*/ 10 h 694"/>
                <a:gd name="T18" fmla="*/ 375 w 5144"/>
                <a:gd name="T19" fmla="*/ 6 h 694"/>
                <a:gd name="T20" fmla="*/ 449 w 5144"/>
                <a:gd name="T21" fmla="*/ 3 h 694"/>
                <a:gd name="T22" fmla="*/ 529 w 5144"/>
                <a:gd name="T23" fmla="*/ 1 h 694"/>
                <a:gd name="T24" fmla="*/ 616 w 5144"/>
                <a:gd name="T25" fmla="*/ 0 h 694"/>
                <a:gd name="T26" fmla="*/ 710 w 5144"/>
                <a:gd name="T27" fmla="*/ 1 h 694"/>
                <a:gd name="T28" fmla="*/ 811 w 5144"/>
                <a:gd name="T29" fmla="*/ 4 h 694"/>
                <a:gd name="T30" fmla="*/ 919 w 5144"/>
                <a:gd name="T31" fmla="*/ 10 h 694"/>
                <a:gd name="T32" fmla="*/ 1034 w 5144"/>
                <a:gd name="T33" fmla="*/ 17 h 694"/>
                <a:gd name="T34" fmla="*/ 1156 w 5144"/>
                <a:gd name="T35" fmla="*/ 28 h 694"/>
                <a:gd name="T36" fmla="*/ 1286 w 5144"/>
                <a:gd name="T37" fmla="*/ 41 h 694"/>
                <a:gd name="T38" fmla="*/ 1424 w 5144"/>
                <a:gd name="T39" fmla="*/ 56 h 694"/>
                <a:gd name="T40" fmla="*/ 1569 w 5144"/>
                <a:gd name="T41" fmla="*/ 74 h 694"/>
                <a:gd name="T42" fmla="*/ 1722 w 5144"/>
                <a:gd name="T43" fmla="*/ 97 h 694"/>
                <a:gd name="T44" fmla="*/ 1881 w 5144"/>
                <a:gd name="T45" fmla="*/ 122 h 694"/>
                <a:gd name="T46" fmla="*/ 2049 w 5144"/>
                <a:gd name="T47" fmla="*/ 151 h 694"/>
                <a:gd name="T48" fmla="*/ 2224 w 5144"/>
                <a:gd name="T49" fmla="*/ 186 h 694"/>
                <a:gd name="T50" fmla="*/ 2408 w 5144"/>
                <a:gd name="T51" fmla="*/ 224 h 694"/>
                <a:gd name="T52" fmla="*/ 2599 w 5144"/>
                <a:gd name="T53" fmla="*/ 266 h 694"/>
                <a:gd name="T54" fmla="*/ 2799 w 5144"/>
                <a:gd name="T55" fmla="*/ 314 h 694"/>
                <a:gd name="T56" fmla="*/ 3007 w 5144"/>
                <a:gd name="T57" fmla="*/ 366 h 694"/>
                <a:gd name="T58" fmla="*/ 3222 w 5144"/>
                <a:gd name="T59" fmla="*/ 423 h 694"/>
                <a:gd name="T60" fmla="*/ 3446 w 5144"/>
                <a:gd name="T61" fmla="*/ 48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3538" y="3383"/>
              <a:ext cx="2084" cy="408"/>
            </a:xfrm>
            <a:custGeom>
              <a:avLst/>
              <a:gdLst>
                <a:gd name="T0" fmla="*/ 0 w 3112"/>
                <a:gd name="T1" fmla="*/ 408 h 584"/>
                <a:gd name="T2" fmla="*/ 0 w 3112"/>
                <a:gd name="T3" fmla="*/ 408 h 584"/>
                <a:gd name="T4" fmla="*/ 60 w 3112"/>
                <a:gd name="T5" fmla="*/ 391 h 584"/>
                <a:gd name="T6" fmla="*/ 225 w 3112"/>
                <a:gd name="T7" fmla="*/ 348 h 584"/>
                <a:gd name="T8" fmla="*/ 339 w 3112"/>
                <a:gd name="T9" fmla="*/ 319 h 584"/>
                <a:gd name="T10" fmla="*/ 470 w 3112"/>
                <a:gd name="T11" fmla="*/ 286 h 584"/>
                <a:gd name="T12" fmla="*/ 616 w 3112"/>
                <a:gd name="T13" fmla="*/ 252 h 584"/>
                <a:gd name="T14" fmla="*/ 773 w 3112"/>
                <a:gd name="T15" fmla="*/ 214 h 584"/>
                <a:gd name="T16" fmla="*/ 939 w 3112"/>
                <a:gd name="T17" fmla="*/ 177 h 584"/>
                <a:gd name="T18" fmla="*/ 1109 w 3112"/>
                <a:gd name="T19" fmla="*/ 141 h 584"/>
                <a:gd name="T20" fmla="*/ 1283 w 3112"/>
                <a:gd name="T21" fmla="*/ 108 h 584"/>
                <a:gd name="T22" fmla="*/ 1456 w 3112"/>
                <a:gd name="T23" fmla="*/ 75 h 584"/>
                <a:gd name="T24" fmla="*/ 1542 w 3112"/>
                <a:gd name="T25" fmla="*/ 61 h 584"/>
                <a:gd name="T26" fmla="*/ 1625 w 3112"/>
                <a:gd name="T27" fmla="*/ 48 h 584"/>
                <a:gd name="T28" fmla="*/ 1708 w 3112"/>
                <a:gd name="T29" fmla="*/ 36 h 584"/>
                <a:gd name="T30" fmla="*/ 1788 w 3112"/>
                <a:gd name="T31" fmla="*/ 25 h 584"/>
                <a:gd name="T32" fmla="*/ 1867 w 3112"/>
                <a:gd name="T33" fmla="*/ 17 h 584"/>
                <a:gd name="T34" fmla="*/ 1942 w 3112"/>
                <a:gd name="T35" fmla="*/ 10 h 584"/>
                <a:gd name="T36" fmla="*/ 2014 w 3112"/>
                <a:gd name="T37" fmla="*/ 4 h 584"/>
                <a:gd name="T38" fmla="*/ 2084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7"/>
            <p:cNvSpPr>
              <a:spLocks noChangeArrowheads="1"/>
            </p:cNvSpPr>
            <p:nvPr/>
          </p:nvSpPr>
          <p:spPr bwMode="auto">
            <a:xfrm>
              <a:off x="133" y="3373"/>
              <a:ext cx="5493" cy="836"/>
            </a:xfrm>
            <a:custGeom>
              <a:avLst/>
              <a:gdLst>
                <a:gd name="T0" fmla="*/ 5490 w 8196"/>
                <a:gd name="T1" fmla="*/ 359 h 1192"/>
                <a:gd name="T2" fmla="*/ 5388 w 8196"/>
                <a:gd name="T3" fmla="*/ 400 h 1192"/>
                <a:gd name="T4" fmla="*/ 5280 w 8196"/>
                <a:gd name="T5" fmla="*/ 435 h 1192"/>
                <a:gd name="T6" fmla="*/ 5165 w 8196"/>
                <a:gd name="T7" fmla="*/ 467 h 1192"/>
                <a:gd name="T8" fmla="*/ 5041 w 8196"/>
                <a:gd name="T9" fmla="*/ 492 h 1192"/>
                <a:gd name="T10" fmla="*/ 4907 w 8196"/>
                <a:gd name="T11" fmla="*/ 512 h 1192"/>
                <a:gd name="T12" fmla="*/ 4762 w 8196"/>
                <a:gd name="T13" fmla="*/ 526 h 1192"/>
                <a:gd name="T14" fmla="*/ 4606 w 8196"/>
                <a:gd name="T15" fmla="*/ 534 h 1192"/>
                <a:gd name="T16" fmla="*/ 4435 w 8196"/>
                <a:gd name="T17" fmla="*/ 533 h 1192"/>
                <a:gd name="T18" fmla="*/ 4250 w 8196"/>
                <a:gd name="T19" fmla="*/ 526 h 1192"/>
                <a:gd name="T20" fmla="*/ 4049 w 8196"/>
                <a:gd name="T21" fmla="*/ 509 h 1192"/>
                <a:gd name="T22" fmla="*/ 3831 w 8196"/>
                <a:gd name="T23" fmla="*/ 484 h 1192"/>
                <a:gd name="T24" fmla="*/ 3595 w 8196"/>
                <a:gd name="T25" fmla="*/ 450 h 1192"/>
                <a:gd name="T26" fmla="*/ 3339 w 8196"/>
                <a:gd name="T27" fmla="*/ 405 h 1192"/>
                <a:gd name="T28" fmla="*/ 3061 w 8196"/>
                <a:gd name="T29" fmla="*/ 351 h 1192"/>
                <a:gd name="T30" fmla="*/ 2763 w 8196"/>
                <a:gd name="T31" fmla="*/ 285 h 1192"/>
                <a:gd name="T32" fmla="*/ 2440 w 8196"/>
                <a:gd name="T33" fmla="*/ 208 h 1192"/>
                <a:gd name="T34" fmla="*/ 2276 w 8196"/>
                <a:gd name="T35" fmla="*/ 168 h 1192"/>
                <a:gd name="T36" fmla="*/ 1966 w 8196"/>
                <a:gd name="T37" fmla="*/ 104 h 1192"/>
                <a:gd name="T38" fmla="*/ 1684 w 8196"/>
                <a:gd name="T39" fmla="*/ 58 h 1192"/>
                <a:gd name="T40" fmla="*/ 1425 w 8196"/>
                <a:gd name="T41" fmla="*/ 25 h 1192"/>
                <a:gd name="T42" fmla="*/ 1190 w 8196"/>
                <a:gd name="T43" fmla="*/ 7 h 1192"/>
                <a:gd name="T44" fmla="*/ 980 w 8196"/>
                <a:gd name="T45" fmla="*/ 0 h 1192"/>
                <a:gd name="T46" fmla="*/ 792 w 8196"/>
                <a:gd name="T47" fmla="*/ 3 h 1192"/>
                <a:gd name="T48" fmla="*/ 626 w 8196"/>
                <a:gd name="T49" fmla="*/ 14 h 1192"/>
                <a:gd name="T50" fmla="*/ 480 w 8196"/>
                <a:gd name="T51" fmla="*/ 31 h 1192"/>
                <a:gd name="T52" fmla="*/ 355 w 8196"/>
                <a:gd name="T53" fmla="*/ 52 h 1192"/>
                <a:gd name="T54" fmla="*/ 251 w 8196"/>
                <a:gd name="T55" fmla="*/ 76 h 1192"/>
                <a:gd name="T56" fmla="*/ 166 w 8196"/>
                <a:gd name="T57" fmla="*/ 101 h 1192"/>
                <a:gd name="T58" fmla="*/ 99 w 8196"/>
                <a:gd name="T59" fmla="*/ 123 h 1192"/>
                <a:gd name="T60" fmla="*/ 32 w 8196"/>
                <a:gd name="T61" fmla="*/ 151 h 1192"/>
                <a:gd name="T62" fmla="*/ 0 w 8196"/>
                <a:gd name="T63" fmla="*/ 168 h 1192"/>
                <a:gd name="T64" fmla="*/ 5490 w 8196"/>
                <a:gd name="T65" fmla="*/ 836 h 1192"/>
                <a:gd name="T66" fmla="*/ 5493 w 8196"/>
                <a:gd name="T67" fmla="*/ 832 h 1192"/>
                <a:gd name="T68" fmla="*/ 5493 w 8196"/>
                <a:gd name="T69" fmla="*/ 358 h 1192"/>
                <a:gd name="T70" fmla="*/ 5490 w 8196"/>
                <a:gd name="T71" fmla="*/ 359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56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830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 defTabSz="449263">
              <a:buSzPct val="100000"/>
              <a:defRPr/>
            </a:pPr>
            <a:endParaRPr lang="ru-RU"/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8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 defTabSz="449263">
              <a:buSzPct val="100000"/>
              <a:defRPr/>
            </a:pPr>
            <a:fld id="{B7AD6657-EF27-4C18-95C3-CD0938F6DF8B}" type="slidenum">
              <a:rPr lang="ru-RU"/>
              <a:pPr defTabSz="449263"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B13F9A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B13F9A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Раздел 1.</a:t>
            </a:r>
            <a:r>
              <a:rPr lang="ru-RU" sz="40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Georgia" pitchFamily="18" charset="0"/>
              </a:rPr>
              <a:t>Общая характеристика психологии как науки</a:t>
            </a:r>
            <a:endParaRPr lang="ru-RU" sz="4000" dirty="0" smtClean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400" b="1" dirty="0" smtClean="0">
              <a:latin typeface="+mj-lt"/>
            </a:endParaRPr>
          </a:p>
          <a:p>
            <a:pPr eaLnBrk="1" hangingPunct="1">
              <a:defRPr/>
            </a:pPr>
            <a:endParaRPr lang="ru-RU" sz="4400" b="1" dirty="0" smtClean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Связь психологии с другими науками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276600" y="3352800"/>
            <a:ext cx="27432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Психология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124200" y="1676400"/>
            <a:ext cx="31623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Социальные науки-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история,этнография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социология, педагогика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705600" y="3124200"/>
            <a:ext cx="19812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Философские науки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философия,обществоведение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др.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009900" y="5105400"/>
            <a:ext cx="32766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Технические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науки: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кибернетика, бионика и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38200" y="3124200"/>
            <a:ext cx="19050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Естественные науки: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биология, физиология,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нейрофизиология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Прямая со стрелкой 11"/>
          <p:cNvCxnSpPr>
            <a:stCxn id="3" idx="2"/>
          </p:cNvCxnSpPr>
          <p:nvPr/>
        </p:nvCxnSpPr>
        <p:spPr bwMode="auto">
          <a:xfrm>
            <a:off x="4705350" y="251460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>
            <a:endCxn id="2" idx="3"/>
          </p:cNvCxnSpPr>
          <p:nvPr/>
        </p:nvCxnSpPr>
        <p:spPr bwMode="auto">
          <a:xfrm flipH="1">
            <a:off x="6019800" y="37338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>
            <a:stCxn id="6" idx="3"/>
          </p:cNvCxnSpPr>
          <p:nvPr/>
        </p:nvCxnSpPr>
        <p:spPr bwMode="auto">
          <a:xfrm>
            <a:off x="2743200" y="39624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>
            <a:stCxn id="5" idx="0"/>
            <a:endCxn id="2" idx="2"/>
          </p:cNvCxnSpPr>
          <p:nvPr/>
        </p:nvCxnSpPr>
        <p:spPr bwMode="auto">
          <a:xfrm flipV="1">
            <a:off x="4648200" y="4114800"/>
            <a:ext cx="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697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/>
              <a:t>ВОЗНИКНОВЕНИЕ И РАЗВИТИЕ ПСИХОЛОГИИ КАК НАУКИ.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1 ЭТАП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ПСИХОЛОГИЯ КАК НАУКА О ДУШЕ 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Такое определение психологии было дано более двух тысяч лет назад. Наличием души пытались объяснить все непонятные явления в жизни человека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 2 ЭТАП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ПСИХОЛОГИЯ КАК НАУКА О СОЗНАНИИ 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Возникает в 17 веке в связи с развитием естественных наук. Способность думать, чувствовать, желать назвали сознанием Основным методом изучения считалось наблюдение человека за самим собой и описание фактов.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1"/>
            <a:ext cx="8226425" cy="5905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ВОЗНИКНОВЕНИЕ И РАЗВИТИЕ ПСИХОЛОГИИ КАК НАУКИ.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05800" cy="5181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3  ЭТАП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ПСИХОЛОГИЯ КАК НАУКА О ПОВЕДЕНИИ 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Возникает в 20 веке. Задачи психологии - наблюдение за тем, что можно непосредственно увидеть, а именно поведение, поступки, реакции человека. Мотивы, вызывающие поступки , не учитывались.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	4 ЭТАП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ПСИХОЛОГИЯ КАК НАУКА, ИЗУЧАЮЩАЯ ФАКТЫ, ЗАКОНОМЕРНОСТИ И МЕХАНИЗМЫ ПСИХИКИ 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  История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психологии как экспериментальной науки начинается в 1879 году основанием в Лейпциге немецким психологом Вильгельмом Вундтом первой в мире экспериментальной психологической лаборатории. В 1885 году В.М. Бехтерев организовал подобную лабораторию в России.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1"/>
            <a:ext cx="8226425" cy="5905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1 этап. Донаучный период. Психология как наука о душе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05800" cy="5181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Первые научные представления о психике возникли в Древнем мире (Индия, Китай, Египет, Вавилон, Греция) в недрах философии и были продиктованы запросами общественной практики, лечения и воспитания.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 Первые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представления о психике были связаны с анимизмом (лат.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</a:rPr>
              <a:t>анима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– дух, душа) – древнейшими взглядами, согласно которым у всего, что существует на свете, есть душа. Душа понималась как независимая от тела сущность, управляющая всеми живыми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неживыми предметами.</a:t>
            </a:r>
          </a:p>
        </p:txBody>
      </p:sp>
    </p:spTree>
    <p:extLst>
      <p:ext uri="{BB962C8B-B14F-4D97-AF65-F5344CB8AC3E}">
        <p14:creationId xmlns:p14="http://schemas.microsoft.com/office/powerpoint/2010/main" val="8576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09600"/>
            <a:ext cx="8763000" cy="5867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	Идеализм или материализм.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Так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, древнегреческие философы-материалисты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Демокрит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, Эпикур,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древнеримский философ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Лукреций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понимали душу человека как разновидность материи, телесное образование, состоящее из шаровидных, мелких и наиболее подвижных атомов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 Философ-идеалист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Платон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(427-347 гг. до н. э.) понимал душу человека как нечто божественное, отличающееся от тела, как образ и истечение универсальной мировой души.. Платон полагал, что душа у человека существует прежде, чем она вступает в соединение с телом, обитая обособленно в высшем мире, где познает идеи – вечные и неизменные сущности.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1"/>
            <a:ext cx="8226425" cy="5905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Психология как наука о душе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05800" cy="5181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Первым собственно психологическим научным трудом (но еще в рамках донаучной психологии), стал трактат «О душе» древнегреческого философа Аристотеля.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нем автор выделил три души: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растительную, животную и разумную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, или человеческую, имеющую божественное происхождение.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По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его определению, душа есть не тело, но и неотделимая от тела сущность: это форма, функция и цель живого тела.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 Главная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функция души, по Аристотелю, реализация биологического существования организма.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1"/>
            <a:ext cx="8226425" cy="5905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2 этап  Психология как наука о сознании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lang="ru-RU" sz="24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534400" cy="5638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	С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XVII века начинается новая эпоха в развитии психологического знания. Она характеризуется попытками осмыслить душевный мир человека преимущественно с общефилософских, умозрительных позиций, без необходимой экспериментальной базы.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 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. Декарт открывает рефлекторную природу поведения, а понятие о душе преобразует в нетеологическое понятие о сознании как непосредственном знании субъекта о собственных психических актах.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  Учение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об ассоциации как закономерной связи психических явлений, определяемой связью телесных явлений (Р. Декарт, Т. Гоббс), об аффектах (Б. Спиноза), об апперцепции и бессознательном (Г. Лейбниц), о происхождении знания из индивидуального чувственного опыта (Дж. Локк).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1"/>
            <a:ext cx="8226425" cy="590550"/>
          </a:xfrm>
        </p:spPr>
        <p:txBody>
          <a:bodyPr/>
          <a:lstStyle/>
          <a:p>
            <a:pPr eaLnBrk="1" hangingPunct="1"/>
            <a:r>
              <a:rPr lang="ru-RU" sz="2400" b="1" dirty="0"/>
              <a:t>3</a:t>
            </a:r>
            <a:r>
              <a:rPr lang="ru-RU" sz="2400" b="1" dirty="0" smtClean="0"/>
              <a:t> этап Психология как наука о поведении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24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534400" cy="5638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Выделение психологии в самостоятельную науку произошло в 60-70-х годах XIX в.  Оно было связано с созданием специальных научно-исследовательских учреждений – психологических лабораторий и институтов, кафедр в высших учебных заведениях, а также с внедрением эксперимента для изучения психических явлений.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Эволюционная теория Ч. Дарвина.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Первым вариантом экспериментальной психологии как самостоятельной научной дисциплины явилась физиологическая психология немецкого ученого В. Вундта (1832-1920), создателя первой в мире психологической лаборатории 1879 г.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1"/>
            <a:ext cx="8226425" cy="5905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4 этап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Становление психологии в России</a:t>
            </a:r>
            <a:endParaRPr lang="ru-RU" sz="24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 algn="just"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      Основоположником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отечественной научной психологии считается И. М. Сеченов (1829-1905). В его книге "Рефлексы головного мозга" (1863) основные психологические процессы получают физиологическую трактовку.  Рефлекторная природа психического отражения и поведения. Их схема такая же, что и у рефлексов: они берут начало во внешнем воздействии- возбуждением, продолжаются центральной нервной деятельностью и заканчиваются ответной деятельностью – движением, поступком, речью.  Психика оказывается внутри рефлекса сложным центральным звеном.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113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1"/>
            <a:ext cx="8226425" cy="5905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4 этап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Становление психологии в России</a:t>
            </a:r>
            <a:endParaRPr lang="ru-RU" sz="24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algn="just"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В начале ХХ в. в нашей стране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Владимир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Михайлович Бехтерев (1857-1927) _ крупный российский физиолог, невропатолог, психиатр, психолог. Он основал первую в России экспериментально- психологическую лабораторию (1885), а затем Психоневрологический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институт. </a:t>
            </a: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 Опираясь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на выдвинутую и. М. Сеченовым рефлекторную концепцию психической деятельности, В. М. Бехтерев разработал естественно-научную теорию поведения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algn="just"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Он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исследовал личность на основе комплексного изучения мозга физиологическими, анатомическими и психологическими методами, позже - через попытку создания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комплексной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науки о человеке и обществе (получившей название рефлексологии). Крупнейшим вкладом в науку стали работы В. М. Бехтерева в области морфологии мозга.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6425" cy="666749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Психологическая компетентность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77200" cy="4876800"/>
          </a:xfrm>
        </p:spPr>
        <p:txBody>
          <a:bodyPr/>
          <a:lstStyle/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</a:rPr>
              <a:t>Психологическая компетентность – умение изучать себя и другого человека.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</a:rPr>
              <a:t> Психологически познать человека – получить информацию о его психологических особенностях, понять внутреннее состояние и на основании этих знаний предсказать его действия, поступки и поведение. </a:t>
            </a:r>
            <a:endParaRPr lang="ru-RU" sz="26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</a:rPr>
              <a:t>Личностная психологическая компетентность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</a:rPr>
              <a:t>– ЗУН достижения личного успеха.</a:t>
            </a: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</a:rPr>
              <a:t>Профессиональная  психологическая компетентность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</a:rPr>
              <a:t>– ЗУН достижения профессионального успеха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1"/>
            <a:ext cx="7772400" cy="762000"/>
          </a:xfrm>
        </p:spPr>
        <p:txBody>
          <a:bodyPr/>
          <a:lstStyle/>
          <a:p>
            <a:pPr algn="ctr"/>
            <a:r>
              <a:rPr lang="ru-RU" sz="2400" dirty="0"/>
              <a:t>Современные подходы </a:t>
            </a:r>
            <a:r>
              <a:rPr lang="ru-RU" sz="2400" dirty="0" smtClean="0"/>
              <a:t>психологии</a:t>
            </a:r>
            <a:br>
              <a:rPr lang="ru-RU" sz="2400" dirty="0" smtClean="0"/>
            </a:br>
            <a:r>
              <a:rPr lang="ru-RU" sz="2400" dirty="0" smtClean="0"/>
              <a:t>Психоанализ (Психодинамический подход)</a:t>
            </a:r>
            <a:endParaRPr lang="ru-RU" sz="2400" dirty="0"/>
          </a:p>
        </p:txBody>
      </p:sp>
      <p:sp>
        <p:nvSpPr>
          <p:cNvPr id="5427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772400" cy="1500187"/>
          </a:xfrm>
          <a:ln/>
        </p:spPr>
        <p:txBody>
          <a:bodyPr anchor="t"/>
          <a:lstStyle/>
          <a:p>
            <a:pPr marL="342900" indent="-33655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marL="342900" indent="-336550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524000"/>
            <a:ext cx="8001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Понятие бессознательного как движущая сила развития человека.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Согласно 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учению Фрейда, психика содержит, три образования: «Я», «Сверх–Я», «Оно». Две последние системы локализованы в слое первичного психического процесса – в бессознательном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 З. Фрейд ввел в психологию ряд важных тем: бессознательная мотивация, защитные механизмы психики, роль сексуальности в ней, влияние детских психических травм на поведение в зрелом возрасте и ряд других. 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Неофрейдизм - А. Адлер, К.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Хорни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, Э.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Фромм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, Г.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Салливан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Аналитическая психология -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К.Г.Юнг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Трансперсональная психология – С.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Гроф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37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609601"/>
            <a:ext cx="7772400" cy="304799"/>
          </a:xfrm>
        </p:spPr>
        <p:txBody>
          <a:bodyPr/>
          <a:lstStyle/>
          <a:p>
            <a:r>
              <a:rPr lang="ru-RU" sz="3200" dirty="0" smtClean="0"/>
              <a:t>Бихевиоризм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696200" cy="449580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Основоположником бихевиоризма (от англ. «</a:t>
            </a:r>
            <a:r>
              <a:rPr lang="ru-RU" dirty="0" err="1">
                <a:solidFill>
                  <a:schemeClr val="bg1"/>
                </a:solidFill>
              </a:rPr>
              <a:t>бихевиор</a:t>
            </a:r>
            <a:r>
              <a:rPr lang="ru-RU" dirty="0">
                <a:solidFill>
                  <a:schemeClr val="bg1"/>
                </a:solidFill>
              </a:rPr>
              <a:t>» - поведение) был американский ученый Д. Уотсон.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>
                <a:solidFill>
                  <a:schemeClr val="bg1"/>
                </a:solidFill>
              </a:rPr>
              <a:t>его мнению, психология как наука должна заниматься не сознанием, душевными явлениями, которые недоступны научному наблюдению, а поведением.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Формула:  Стимул – реакция </a:t>
            </a:r>
          </a:p>
        </p:txBody>
      </p:sp>
    </p:spTree>
    <p:extLst>
      <p:ext uri="{BB962C8B-B14F-4D97-AF65-F5344CB8AC3E}">
        <p14:creationId xmlns:p14="http://schemas.microsoft.com/office/powerpoint/2010/main" val="17894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19785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Психофизиологические механизмы </a:t>
            </a:r>
            <a:r>
              <a:rPr lang="ru-RU" sz="3200" dirty="0" smtClean="0"/>
              <a:t>поведения</a:t>
            </a:r>
            <a:endParaRPr lang="ru-RU" sz="3200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97850" cy="4494213"/>
          </a:xfrm>
          <a:ln/>
        </p:spPr>
        <p:txBody>
          <a:bodyPr/>
          <a:lstStyle/>
          <a:p>
            <a:pPr indent="-3365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b="1" dirty="0" err="1" smtClean="0">
                <a:solidFill>
                  <a:schemeClr val="bg1"/>
                </a:solidFill>
              </a:rPr>
              <a:t>Оперантное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обусловливание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Б.Скиннер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dirty="0">
                <a:solidFill>
                  <a:schemeClr val="bg1"/>
                </a:solidFill>
              </a:rPr>
              <a:t>— активное поведение, которому человек обучается в определенной ситуации.</a:t>
            </a:r>
          </a:p>
          <a:p>
            <a:pPr indent="-336550" algn="just">
              <a:spcBef>
                <a:spcPts val="8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bg1"/>
                </a:solidFill>
              </a:rPr>
              <a:t>   Б. Скиннер показал, что поведение у человека может формироваться не только случайным образом, но и целенаправленно, постепенно за счет подкрепляющих факторов. Обучение - формирование поведения путем последовательных приближений.</a:t>
            </a:r>
          </a:p>
          <a:p>
            <a:pPr indent="-336550" algn="just">
              <a:spcBef>
                <a:spcPts val="8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    Подкрепление </a:t>
            </a:r>
            <a:r>
              <a:rPr lang="ru-RU" dirty="0">
                <a:solidFill>
                  <a:schemeClr val="bg1"/>
                </a:solidFill>
              </a:rPr>
              <a:t>тем успешнее, чем оно ближе по времени к действию</a:t>
            </a:r>
            <a:r>
              <a:rPr lang="ru-RU" dirty="0" smtClean="0">
                <a:solidFill>
                  <a:schemeClr val="bg1"/>
                </a:solidFill>
              </a:rPr>
              <a:t>. Как мы знаем, есть позитивное </a:t>
            </a:r>
            <a:r>
              <a:rPr lang="ru-RU" dirty="0">
                <a:solidFill>
                  <a:schemeClr val="bg1"/>
                </a:solidFill>
              </a:rPr>
              <a:t>и отрицательное подкрепление, наказание.</a:t>
            </a:r>
          </a:p>
          <a:p>
            <a:pPr indent="-336550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93016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19785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bg1"/>
                </a:solidFill>
              </a:rPr>
              <a:t>Типы </a:t>
            </a:r>
            <a:r>
              <a:rPr lang="ru-RU" sz="3200" dirty="0" err="1">
                <a:solidFill>
                  <a:schemeClr val="bg1"/>
                </a:solidFill>
              </a:rPr>
              <a:t>оперантного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обусловливания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572000"/>
          </a:xfrm>
          <a:ln/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chemeClr val="bg1"/>
                </a:solidFill>
              </a:rPr>
              <a:t>Э. </a:t>
            </a:r>
            <a:r>
              <a:rPr lang="ru-RU" sz="2600" dirty="0" err="1">
                <a:solidFill>
                  <a:schemeClr val="bg1"/>
                </a:solidFill>
              </a:rPr>
              <a:t>Торндайк</a:t>
            </a:r>
            <a:r>
              <a:rPr lang="ru-RU" sz="2600" dirty="0">
                <a:solidFill>
                  <a:schemeClr val="bg1"/>
                </a:solidFill>
              </a:rPr>
              <a:t> — «Закон эффекта» - метод проб и ошибок. </a:t>
            </a:r>
          </a:p>
          <a:p>
            <a:pPr indent="-336550" algn="just">
              <a:spcBef>
                <a:spcPts val="8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chemeClr val="bg1"/>
                </a:solidFill>
              </a:rPr>
              <a:t>  </a:t>
            </a:r>
            <a:r>
              <a:rPr lang="ru-RU" sz="2600" dirty="0" smtClean="0">
                <a:solidFill>
                  <a:schemeClr val="bg1"/>
                </a:solidFill>
              </a:rPr>
              <a:t>  Этот </a:t>
            </a:r>
            <a:r>
              <a:rPr lang="ru-RU" sz="2600" dirty="0">
                <a:solidFill>
                  <a:schemeClr val="bg1"/>
                </a:solidFill>
              </a:rPr>
              <a:t>закон утверждает, что когда после поведения следуют приятные последствия, появляется тенденция к его повторению, а если следуют неприятные или неудовлетворительные последствия, происходит отказ от повторения. 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</a:p>
          <a:p>
            <a:pPr indent="-336550" algn="just">
              <a:spcBef>
                <a:spcPts val="8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   Эффективность </a:t>
            </a:r>
            <a:r>
              <a:rPr lang="ru-RU" sz="2600" dirty="0">
                <a:solidFill>
                  <a:schemeClr val="bg1"/>
                </a:solidFill>
              </a:rPr>
              <a:t>навыка определяется поощрением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782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8494713" cy="4191000"/>
          </a:xfrm>
        </p:spPr>
        <p:txBody>
          <a:bodyPr/>
          <a:lstStyle/>
          <a:p>
            <a:pPr algn="just"/>
            <a:r>
              <a:rPr lang="ru-RU" sz="2200" b="1" dirty="0">
                <a:solidFill>
                  <a:schemeClr val="bg1"/>
                </a:solidFill>
              </a:rPr>
              <a:t>Когнитивная психология </a:t>
            </a:r>
            <a:r>
              <a:rPr lang="ru-RU" sz="2200" dirty="0">
                <a:solidFill>
                  <a:schemeClr val="bg1"/>
                </a:solidFill>
              </a:rPr>
              <a:t>(от лат. «</a:t>
            </a:r>
            <a:r>
              <a:rPr lang="ru-RU" sz="2200" dirty="0" err="1">
                <a:solidFill>
                  <a:schemeClr val="bg1"/>
                </a:solidFill>
              </a:rPr>
              <a:t>когнито</a:t>
            </a:r>
            <a:r>
              <a:rPr lang="ru-RU" sz="2200" dirty="0">
                <a:solidFill>
                  <a:schemeClr val="bg1"/>
                </a:solidFill>
              </a:rPr>
              <a:t>» - знание). </a:t>
            </a:r>
            <a:r>
              <a:rPr lang="ru-RU" sz="2200" dirty="0" smtClean="0">
                <a:solidFill>
                  <a:schemeClr val="bg1"/>
                </a:solidFill>
              </a:rPr>
              <a:t>Изучает познавательные процессы человеческого сознания. До 50-х годов доминировал бихевиоризм. </a:t>
            </a:r>
            <a:r>
              <a:rPr lang="ru-RU" sz="2200" dirty="0" err="1" smtClean="0">
                <a:solidFill>
                  <a:schemeClr val="bg1"/>
                </a:solidFill>
              </a:rPr>
              <a:t>Когнитивисты</a:t>
            </a:r>
            <a:r>
              <a:rPr lang="ru-RU" sz="2200" dirty="0" smtClean="0">
                <a:solidFill>
                  <a:schemeClr val="bg1"/>
                </a:solidFill>
              </a:rPr>
              <a:t> исследуют  восприятие, память, мышление, решение задач, принятие решений и задач.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1950-1970 гг. время когнитивной революции, где созданы научные модели и методики.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Представители </a:t>
            </a:r>
            <a:r>
              <a:rPr lang="ru-RU" sz="2200" dirty="0">
                <a:solidFill>
                  <a:schemeClr val="bg1"/>
                </a:solidFill>
              </a:rPr>
              <a:t>этого направления У. </a:t>
            </a:r>
            <a:r>
              <a:rPr lang="ru-RU" sz="2200" dirty="0" err="1" smtClean="0">
                <a:solidFill>
                  <a:schemeClr val="bg1"/>
                </a:solidFill>
              </a:rPr>
              <a:t>Найссер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Для </a:t>
            </a:r>
            <a:r>
              <a:rPr lang="ru-RU" sz="2200" dirty="0">
                <a:solidFill>
                  <a:schemeClr val="bg1"/>
                </a:solidFill>
              </a:rPr>
              <a:t>них центральным становится вопрос об организации знания в памяти субъекта, о соотношении вербальных (словесных) и образных компонентов в процессах запоминания и мышления. Активность человека связанная с приобретением, организацией применением </a:t>
            </a:r>
            <a:r>
              <a:rPr lang="ru-RU" sz="2200" dirty="0" smtClean="0">
                <a:solidFill>
                  <a:schemeClr val="bg1"/>
                </a:solidFill>
              </a:rPr>
              <a:t>знаний.</a:t>
            </a:r>
          </a:p>
          <a:p>
            <a:pPr algn="just"/>
            <a:r>
              <a:rPr lang="ru-RU" sz="2200" dirty="0" err="1" smtClean="0">
                <a:solidFill>
                  <a:schemeClr val="bg1"/>
                </a:solidFill>
              </a:rPr>
              <a:t>Когниция</a:t>
            </a:r>
            <a:r>
              <a:rPr lang="ru-RU" sz="2200" dirty="0" smtClean="0">
                <a:solidFill>
                  <a:schemeClr val="bg1"/>
                </a:solidFill>
              </a:rPr>
              <a:t> -  акт познания, выраженный в форме эмоции, поступка, идеи убеждения, ценности и установки.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0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838200"/>
            <a:ext cx="8494713" cy="419100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Гуманистическая </a:t>
            </a:r>
            <a:r>
              <a:rPr lang="ru-RU" sz="2400" b="1" dirty="0">
                <a:solidFill>
                  <a:schemeClr val="bg1"/>
                </a:solidFill>
              </a:rPr>
              <a:t>психология. </a:t>
            </a:r>
            <a:r>
              <a:rPr lang="ru-RU" sz="2400" dirty="0">
                <a:solidFill>
                  <a:schemeClr val="bg1"/>
                </a:solidFill>
              </a:rPr>
              <a:t>Ее представители Г. </a:t>
            </a:r>
            <a:r>
              <a:rPr lang="ru-RU" sz="2400" dirty="0" err="1">
                <a:solidFill>
                  <a:schemeClr val="bg1"/>
                </a:solidFill>
              </a:rPr>
              <a:t>Оллпорт</a:t>
            </a:r>
            <a:r>
              <a:rPr lang="ru-RU" sz="2400" dirty="0">
                <a:solidFill>
                  <a:schemeClr val="bg1"/>
                </a:solidFill>
              </a:rPr>
              <a:t>, Г.А. </a:t>
            </a:r>
            <a:r>
              <a:rPr lang="ru-RU" sz="2400" dirty="0" err="1">
                <a:solidFill>
                  <a:schemeClr val="bg1"/>
                </a:solidFill>
              </a:rPr>
              <a:t>Мюррей</a:t>
            </a:r>
            <a:r>
              <a:rPr lang="ru-RU" sz="2400" dirty="0">
                <a:solidFill>
                  <a:schemeClr val="bg1"/>
                </a:solidFill>
              </a:rPr>
              <a:t>, Г. </a:t>
            </a:r>
            <a:r>
              <a:rPr lang="ru-RU" sz="2400" dirty="0" err="1">
                <a:solidFill>
                  <a:schemeClr val="bg1"/>
                </a:solidFill>
              </a:rPr>
              <a:t>Мэрфи</a:t>
            </a:r>
            <a:r>
              <a:rPr lang="ru-RU" sz="2400" dirty="0">
                <a:solidFill>
                  <a:schemeClr val="bg1"/>
                </a:solidFill>
              </a:rPr>
              <a:t>, К. </a:t>
            </a:r>
            <a:r>
              <a:rPr lang="ru-RU" sz="2400" dirty="0" err="1">
                <a:solidFill>
                  <a:schemeClr val="bg1"/>
                </a:solidFill>
              </a:rPr>
              <a:t>Роджерс</a:t>
            </a:r>
            <a:r>
              <a:rPr lang="ru-RU" sz="2400" dirty="0">
                <a:solidFill>
                  <a:schemeClr val="bg1"/>
                </a:solidFill>
              </a:rPr>
              <a:t>, А. </a:t>
            </a:r>
            <a:r>
              <a:rPr lang="ru-RU" sz="2400" dirty="0" err="1">
                <a:solidFill>
                  <a:schemeClr val="bg1"/>
                </a:solidFill>
              </a:rPr>
              <a:t>Маслоу</a:t>
            </a:r>
            <a:r>
              <a:rPr lang="ru-RU" sz="2400" dirty="0">
                <a:solidFill>
                  <a:schemeClr val="bg1"/>
                </a:solidFill>
              </a:rPr>
              <a:t> предметом психологических исследований считают здоровую творческую личность человека.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Согласно </a:t>
            </a:r>
            <a:r>
              <a:rPr lang="ru-RU" sz="2400" dirty="0">
                <a:solidFill>
                  <a:schemeClr val="bg1"/>
                </a:solidFill>
              </a:rPr>
              <a:t>гуманистической психологии, цель такой личности – самоосуществление, рост конструктивного начала человеческого «Я». Человек открыт миру и наделен стремлением к непрерывному развитию и самореализации. Любовь, творчество, высшие ценность, смысл – именно эти понятия характеризуют базисные потребности человека.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0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1"/>
            <a:ext cx="8226425" cy="590549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Отечественная психология. </a:t>
            </a:r>
            <a:endParaRPr lang="ru-RU" sz="38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534400" cy="3416301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    Теория деятельности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- система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методологических и теоретических принципов изучения психических феноменов. Основным предметом исследования признается деятельность, опосредствующая все психические процессы. Данный подход начал формироваться в отечественной психологии в 20–е гг. ХХ в. В 1930–е гг. было предложено две трактовки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</a:rPr>
              <a:t>деятельностного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подхода в психологии — С.Л. Рубинштейна (1889–1960), который сформулировал принцип единства сознания и деятельности, и А.Н. Леонтьева (1903–1979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), который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разработал проблему общности строения внешней и внутренней деятельности. Л.С. Выготский ввел понятие о высших психических функциях как специфически человеческой, социально обусловленной форме психики, а также заложил основу культурно-исторической концепции психического развития человека. </a:t>
            </a:r>
          </a:p>
          <a:p>
            <a:pPr algn="just" eaLnBrk="1" hangingPunct="1">
              <a:lnSpc>
                <a:spcPct val="90000"/>
              </a:lnSpc>
            </a:pP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612775"/>
          </a:xfrm>
        </p:spPr>
        <p:txBody>
          <a:bodyPr/>
          <a:lstStyle/>
          <a:p>
            <a:r>
              <a:rPr lang="ru-RU" dirty="0" smtClean="0"/>
              <a:t>Задание для семинара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7391400" cy="419100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Учебник Пол </a:t>
            </a:r>
            <a:r>
              <a:rPr lang="ru-RU" sz="2800" dirty="0" err="1" smtClean="0">
                <a:solidFill>
                  <a:schemeClr val="bg1"/>
                </a:solidFill>
              </a:rPr>
              <a:t>Клейман</a:t>
            </a:r>
            <a:r>
              <a:rPr lang="ru-RU" sz="2800" dirty="0" smtClean="0">
                <a:solidFill>
                  <a:schemeClr val="bg1"/>
                </a:solidFill>
              </a:rPr>
              <a:t> Психология. Люди, концепции, эксперименты. М.: 2018 г.  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Выбрать ученого, изучить его личность, вклад  в психологию и представить его от первого лица.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7651"/>
            <a:ext cx="8226425" cy="1047750"/>
          </a:xfrm>
        </p:spPr>
        <p:txBody>
          <a:bodyPr/>
          <a:lstStyle/>
          <a:p>
            <a:r>
              <a:rPr lang="ru-RU" sz="3200" dirty="0" smtClean="0"/>
              <a:t>Методы исследования  в психологии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153400" cy="48006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 Методы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это правила и процедуры, с помощью которых устанавливается связь между фактами, гипотезами и теориями.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 Как </a:t>
            </a:r>
            <a:r>
              <a:rPr lang="ru-RU" dirty="0">
                <a:solidFill>
                  <a:schemeClr val="bg1"/>
                </a:solidFill>
              </a:rPr>
              <a:t>экспериментальная наука психология широко использует объективные методы исследования: </a:t>
            </a:r>
            <a:r>
              <a:rPr lang="ru-RU" b="1" dirty="0">
                <a:solidFill>
                  <a:schemeClr val="bg1"/>
                </a:solidFill>
              </a:rPr>
              <a:t>лабораторный эксперимент</a:t>
            </a:r>
            <a:r>
              <a:rPr lang="ru-RU" dirty="0">
                <a:solidFill>
                  <a:schemeClr val="bg1"/>
                </a:solidFill>
              </a:rPr>
              <a:t>, который позволяет точно квалифицировать и количественно оценить изучаемые процессы;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наблюдение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(в том числе в специально созданных условиях); </a:t>
            </a:r>
            <a:r>
              <a:rPr lang="ru-RU" b="1" dirty="0">
                <a:solidFill>
                  <a:schemeClr val="bg1"/>
                </a:solidFill>
              </a:rPr>
              <a:t>сравнительно-генетический метод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b="1" dirty="0">
                <a:solidFill>
                  <a:schemeClr val="bg1"/>
                </a:solidFill>
              </a:rPr>
              <a:t>интервьюирование; анкетирование </a:t>
            </a:r>
            <a:r>
              <a:rPr lang="ru-RU" dirty="0">
                <a:solidFill>
                  <a:schemeClr val="bg1"/>
                </a:solidFill>
              </a:rPr>
              <a:t>и другие методы.</a:t>
            </a:r>
          </a:p>
        </p:txBody>
      </p:sp>
    </p:spTree>
    <p:extLst>
      <p:ext uri="{BB962C8B-B14F-4D97-AF65-F5344CB8AC3E}">
        <p14:creationId xmlns:p14="http://schemas.microsoft.com/office/powerpoint/2010/main" val="7685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772400" cy="609600"/>
          </a:xfrm>
        </p:spPr>
        <p:txBody>
          <a:bodyPr/>
          <a:lstStyle/>
          <a:p>
            <a:r>
              <a:rPr lang="ru-RU" sz="2400" dirty="0" smtClean="0"/>
              <a:t>Наблюдение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8610599" cy="5562600"/>
          </a:xfrm>
        </p:spPr>
        <p:txBody>
          <a:bodyPr/>
          <a:lstStyle/>
          <a:p>
            <a:endParaRPr lang="ru-RU" sz="2200" b="1" dirty="0" smtClean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 smtClean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Наблюдение</a:t>
            </a:r>
            <a:r>
              <a:rPr lang="ru-RU" sz="2200" dirty="0" smtClean="0">
                <a:solidFill>
                  <a:schemeClr val="bg1"/>
                </a:solidFill>
              </a:rPr>
              <a:t> – научно – целенаправленное и определенным образом фиксируемое восприятие  исследуемого объекта.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Цель:  </a:t>
            </a:r>
            <a:r>
              <a:rPr lang="ru-RU" sz="2200" dirty="0" smtClean="0">
                <a:solidFill>
                  <a:schemeClr val="bg1"/>
                </a:solidFill>
              </a:rPr>
              <a:t>получение сведений о психическом явлении в «чистом» виде.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Сбор первичной информации, не требующей большой выборки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Оценка фактов, полученных с  помощью других методов (например, анкетирования)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Проверка эффективности рекомендаций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Типичные ошибки наблюдения: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Гало-эффект – основан на обобщенном впечатлении наблюдателя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Эффект снисхождения – тенденция давать  слишком положительную оценку наблюдаемым событиям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Ошибка контраста – склонность наблюдать противоположные себе черты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6425" cy="666749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Общие источники психологических знаний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77200" cy="4876800"/>
          </a:xfrm>
        </p:spPr>
        <p:txBody>
          <a:bodyPr/>
          <a:lstStyle/>
          <a:p>
            <a:pPr marL="514350" indent="-514350" algn="just" eaLnBrk="1" hangingPunct="1"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</a:rPr>
              <a:t>Родители/родственники. Собственный опыт восприятия</a:t>
            </a:r>
          </a:p>
          <a:p>
            <a:pPr marL="514350" indent="-514350" algn="just" eaLnBrk="1" hangingPunct="1"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</a:rPr>
              <a:t>Практические дела и продукты деятельности. Оценка, сравнение с другими, что влияет на самооценку ЗУН и других качеств.</a:t>
            </a:r>
          </a:p>
          <a:p>
            <a:pPr marL="514350" indent="-514350" algn="just" eaLnBrk="1" hangingPunct="1"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</a:rPr>
              <a:t>Критические жизненные ситуации. тесты</a:t>
            </a:r>
          </a:p>
          <a:p>
            <a:pPr marL="514350" indent="-514350" algn="just" eaLnBrk="1" hangingPunct="1"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</a:rPr>
              <a:t>Произведения науки, литературы и искусства</a:t>
            </a:r>
          </a:p>
        </p:txBody>
      </p:sp>
    </p:spTree>
    <p:extLst>
      <p:ext uri="{BB962C8B-B14F-4D97-AF65-F5344CB8AC3E}">
        <p14:creationId xmlns:p14="http://schemas.microsoft.com/office/powerpoint/2010/main" val="38664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443841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Эксперимент в психологии состоит в том, что ученый (экспериментатор) намеренно создает и видоизменяет условия, в которых действует изучаемый человек (испытуемый), ставит перед ним определенные задачи и по тому, как они решаются, судит о возникающих при этом процессах и явлениях. Проводя исследование при одинаковых условиях с разными испытуемыми, экспериментатор может установить, к примеру, возрастные и индивидуальные особенности протекания психических процессов у каждого из них. </a:t>
            </a:r>
          </a:p>
        </p:txBody>
      </p:sp>
    </p:spTree>
    <p:extLst>
      <p:ext uri="{BB962C8B-B14F-4D97-AF65-F5344CB8AC3E}">
        <p14:creationId xmlns:p14="http://schemas.microsoft.com/office/powerpoint/2010/main" val="11360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575" y="533400"/>
            <a:ext cx="807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Полевой эксперимент 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проходит в естественных для изучаемого процесса условиях. Методика этого эксперимента требует подбора контрольных и экспериментальных групп с необходимым набором переменных. При этом члены группы (испытуемые) могут быть осведомлены либо не осведомлены о том, что они участвуют в эксперименте. 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Лабораторный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психологический эксперимент 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протекает в специально создаваемых и контролируемых условиях, как правило, с применением специальной аппаратуры и приборов. Первоначальным объектом лабораторного эксперимента выступили элементарные психические процессы: ощущения, восприятия, скорость реакции. </a:t>
            </a:r>
          </a:p>
        </p:txBody>
      </p:sp>
    </p:spTree>
    <p:extLst>
      <p:ext uri="{BB962C8B-B14F-4D97-AF65-F5344CB8AC3E}">
        <p14:creationId xmlns:p14="http://schemas.microsoft.com/office/powerpoint/2010/main" val="36385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575" y="533400"/>
            <a:ext cx="807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Тюремный эксперимент </a:t>
            </a:r>
            <a:r>
              <a:rPr 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Зимбардо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Эксперимент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, который был проведён в 1971 году в </a:t>
            </a:r>
            <a:r>
              <a:rPr lang="ru-RU" sz="2000" dirty="0" err="1">
                <a:solidFill>
                  <a:schemeClr val="bg1"/>
                </a:solidFill>
                <a:latin typeface="Georgia" pitchFamily="18" charset="0"/>
              </a:rPr>
              <a:t>Стэнфордском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 университете 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Филиппом </a:t>
            </a:r>
            <a:r>
              <a:rPr lang="ru-RU" sz="2000" dirty="0" err="1">
                <a:solidFill>
                  <a:schemeClr val="bg1"/>
                </a:solidFill>
                <a:latin typeface="Georgia" pitchFamily="18" charset="0"/>
              </a:rPr>
              <a:t>Зимбардо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. Эксперимент представляет собой психологическое исследование реакции человека на ограничение свободы, на условия тюремной жизни и на влияние навязанной социальной роли на поведение. 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Добровольцы 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играли роли охранников и заключенных и жили в условной тюрьме, устроенной в подвале факультета психологии. Заключенные и охранники быстро приспособились к своим ролям, и, вопреки ожиданиям, стали возникать по-настоящему опасные ситуации. В каждом третьем охраннике обнаружились садистские наклонности, а заключенные были сильно морально травмированы и двое раньше времени были исключены из эксперимента. Эксперимент был закончен раньше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3044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5275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0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533400"/>
            <a:ext cx="8610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Эксперимент </a:t>
            </a:r>
            <a:r>
              <a:rPr 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Милгрэма</a:t>
            </a:r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	Классический 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эксперимент в социальной психологии, впервые описанный в 1963 году психологом Стэнли </a:t>
            </a:r>
            <a:r>
              <a:rPr lang="ru-RU" sz="2000" dirty="0" err="1">
                <a:solidFill>
                  <a:schemeClr val="bg1"/>
                </a:solidFill>
                <a:latin typeface="Georgia" pitchFamily="18" charset="0"/>
              </a:rPr>
              <a:t>Милгрэмом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 из Йельского университета в статье «Подчинение: исследование поведения». 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своём эксперименте </a:t>
            </a:r>
            <a:r>
              <a:rPr lang="ru-RU" sz="2000" dirty="0" err="1">
                <a:solidFill>
                  <a:schemeClr val="bg1"/>
                </a:solidFill>
                <a:latin typeface="Georgia" pitchFamily="18" charset="0"/>
              </a:rPr>
              <a:t>Милгрэм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 пытался прояснить вопрос: сколько страданий готовы причинить обыкновенные люди другим, совершенно невинным людям, если подобное причинение боли входит в их рабочие обязанности? В нем была продемонстрирована неспособность испытуемых открыто противостоять «начальнику» (в данном случае исследователю, одетому в лабораторный халат), который приказывал им выполнять задание, несмотря на сильные страдания, причиняемые другому участнику эксперимента (в реальности подсадному актёру).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Результаты эксперимента показали, что необходимость повиновения авторитетам укоренена в нашем сознании настолько глубоко, что испытуемые продолжали выполнять указания несмотря на моральные страдания и сильный внутренний конфликт.</a:t>
            </a:r>
          </a:p>
        </p:txBody>
      </p:sp>
    </p:spTree>
    <p:extLst>
      <p:ext uri="{BB962C8B-B14F-4D97-AF65-F5344CB8AC3E}">
        <p14:creationId xmlns:p14="http://schemas.microsoft.com/office/powerpoint/2010/main" val="4146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575" y="5334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Эксперимент </a:t>
            </a:r>
            <a:r>
              <a:rPr 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Милгрэма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348287" cy="371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575" y="5334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Эксперимент Аша на конформизм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	В 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50-х годах прошлого столетия психолог Соломон </a:t>
            </a:r>
            <a:r>
              <a:rPr lang="ru-RU" sz="2000" dirty="0" err="1">
                <a:solidFill>
                  <a:schemeClr val="bg1"/>
                </a:solidFill>
                <a:latin typeface="Georgia" pitchFamily="18" charset="0"/>
              </a:rPr>
              <a:t>Аш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 провел ряд экспериментов, разработанных, чтобы продемонстрировать власть подражания в группах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Их разделили на группы по 2-7 человек. Один человек в группе был испытуемым, а остальные — помощниками Аша. Сначала помощники отвечали на все вопросы правильно, так же как и испытуемый, но потом стали единогласно утверждать неверные ответы. Практически 75% испытуемых согласились со мнением большинства, по крайней мере, единожды.</a:t>
            </a:r>
          </a:p>
        </p:txBody>
      </p:sp>
    </p:spTree>
    <p:extLst>
      <p:ext uri="{BB962C8B-B14F-4D97-AF65-F5344CB8AC3E}">
        <p14:creationId xmlns:p14="http://schemas.microsoft.com/office/powerpoint/2010/main" val="25786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575" y="533400"/>
            <a:ext cx="807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Эксперимент с куклой  Бобо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	В знаменитом эксперименте, известном под названием «Кукла Бобо», Альберт Бандура и его коллеги сумели продемонстрировать один из путей изучения агрессии у детей. Теория Бандуры предполагает, что формирование агрессии у детей происходит посредством наблюдения и взаимодействия с другими людьми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Если моделью была женщина у девочек преобладала вербальная агрессия, если мужчина – физическая агрессия.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Мальчики чаще имитировали  модели поведения, наблюдаемые у представителей своего пола.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Таким образом Бандура опроверг положение 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бихевиористов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о том, что  поведение зависит от вознаграждения или наказания.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56664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7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772400" cy="609600"/>
          </a:xfrm>
        </p:spPr>
        <p:txBody>
          <a:bodyPr/>
          <a:lstStyle/>
          <a:p>
            <a:r>
              <a:rPr lang="ru-RU" sz="2400" dirty="0" smtClean="0"/>
              <a:t>Проективные методы исследования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8610599" cy="5562600"/>
          </a:xfrm>
        </p:spPr>
        <p:txBody>
          <a:bodyPr/>
          <a:lstStyle/>
          <a:p>
            <a:endParaRPr lang="ru-RU" sz="22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Пятна </a:t>
            </a:r>
            <a:r>
              <a:rPr lang="ru-RU" sz="2200" b="1" dirty="0" err="1" smtClean="0">
                <a:solidFill>
                  <a:schemeClr val="bg1"/>
                </a:solidFill>
              </a:rPr>
              <a:t>Роршаха</a:t>
            </a:r>
            <a:endParaRPr lang="ru-RU" sz="2200" b="1" dirty="0">
              <a:solidFill>
                <a:schemeClr val="bg1"/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Испытуемому </a:t>
            </a:r>
            <a:r>
              <a:rPr lang="ru-RU" sz="2200" b="1" dirty="0">
                <a:solidFill>
                  <a:schemeClr val="bg1"/>
                </a:solidFill>
              </a:rPr>
              <a:t>предлагается какой-либо аморфный материал, которому он должен придать смысл. Примером может служить методика </a:t>
            </a:r>
            <a:r>
              <a:rPr lang="ru-RU" sz="2200" b="1" dirty="0" err="1">
                <a:solidFill>
                  <a:schemeClr val="bg1"/>
                </a:solidFill>
              </a:rPr>
              <a:t>Роршаха</a:t>
            </a:r>
            <a:r>
              <a:rPr lang="ru-RU" sz="2200" b="1" dirty="0">
                <a:solidFill>
                  <a:schemeClr val="bg1"/>
                </a:solidFill>
              </a:rPr>
              <a:t>, состоящая из 10 таблиц, на которых изображены симметричные одноцветные и полихромные изображения — пятна, которые легко получить, нанеся на лист бумаги немного чернил или краску, а затем перегнув этот лист пополам. 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</a:rPr>
              <a:t>Обследуемому задается только один вопрос: «Что это может быть, на что это похоже?» Полагается, что в процессе интерпретации изображений, придания им смысла испытуемый проецирует свои внутренние установки, стремления и ожидания на тестовый материал.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1"/>
            <a:ext cx="8226425" cy="666749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как наука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1219200"/>
            <a:ext cx="7586662" cy="3886200"/>
          </a:xfrm>
        </p:spPr>
        <p:txBody>
          <a:bodyPr/>
          <a:lstStyle/>
          <a:p>
            <a:pPr algn="just" eaLnBrk="1" hangingPunct="1"/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</a:rPr>
              <a:t>			Психология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</a:rPr>
              <a:t>– наука о закономерностях развития и функционирования психики как особой формы жизнедеятельности. Научное исследование поведения и внутренних психических процессов, а также практическое применение получаемых знаний.</a:t>
            </a:r>
          </a:p>
          <a:p>
            <a:pPr algn="just" eaLnBrk="1" hangingPunct="1"/>
            <a:r>
              <a:rPr lang="ru-RU" sz="2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</a:rPr>
              <a:t> Слово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</a:rPr>
              <a:t>«психология» образовано из 2х греческих слов: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</a:rPr>
              <a:t>psyche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</a:rPr>
              <a:t> – душа,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</a:rPr>
              <a:t>logos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</a:rPr>
              <a:t> – наука, знание, изучение, т.е. буквально означает «наука о душе» . </a:t>
            </a:r>
            <a:endParaRPr lang="ru-RU" sz="26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772400" cy="609600"/>
          </a:xfrm>
        </p:spPr>
        <p:txBody>
          <a:bodyPr/>
          <a:lstStyle/>
          <a:p>
            <a:r>
              <a:rPr lang="ru-RU" sz="2400" dirty="0" smtClean="0"/>
              <a:t>Проективные методы исследования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990600"/>
            <a:ext cx="6745705" cy="448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0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4570195" cy="551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7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609600"/>
          </a:xfrm>
        </p:spPr>
        <p:txBody>
          <a:bodyPr/>
          <a:lstStyle/>
          <a:p>
            <a:r>
              <a:rPr lang="ru-RU" sz="2000" dirty="0" smtClean="0"/>
              <a:t>Методы  психодиагностического исследования</a:t>
            </a:r>
            <a:br>
              <a:rPr lang="ru-RU" sz="2000" dirty="0" smtClean="0"/>
            </a:br>
            <a:r>
              <a:rPr lang="ru-RU" sz="2000" dirty="0" smtClean="0"/>
              <a:t>Цветовой тест </a:t>
            </a:r>
            <a:r>
              <a:rPr lang="ru-RU" sz="2000" dirty="0" err="1" smtClean="0"/>
              <a:t>Люшера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28956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9"/>
            <a:ext cx="7620000" cy="505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609600"/>
          </a:xfrm>
        </p:spPr>
        <p:txBody>
          <a:bodyPr/>
          <a:lstStyle/>
          <a:p>
            <a:r>
              <a:rPr lang="ru-RU" sz="2000" dirty="0" smtClean="0"/>
              <a:t>Методы  психодиагностического исследования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6002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Упражнение «Интервью»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Возьмите интервью у друг друга в течение 10 минут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Ваша задача выявит 3 различия ( интересы, взгляды, желания, знания, опыт и другое)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Упражнение по </a:t>
            </a:r>
            <a:r>
              <a:rPr lang="ru-RU" sz="2400" b="1" dirty="0" err="1" smtClean="0">
                <a:solidFill>
                  <a:schemeClr val="bg1"/>
                </a:solidFill>
              </a:rPr>
              <a:t>гештальт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609600"/>
          </a:xfrm>
        </p:spPr>
        <p:txBody>
          <a:bodyPr/>
          <a:lstStyle/>
          <a:p>
            <a:r>
              <a:rPr lang="ru-RU" sz="2000" dirty="0" smtClean="0"/>
              <a:t>1. </a:t>
            </a:r>
            <a:r>
              <a:rPr lang="ru-RU" sz="2000" smtClean="0"/>
              <a:t>СРС </a:t>
            </a:r>
            <a:br>
              <a:rPr lang="ru-RU" sz="2000" smtClean="0"/>
            </a:br>
            <a:r>
              <a:rPr lang="ru-RU" sz="2000" smtClean="0"/>
              <a:t>1.1  </a:t>
            </a:r>
            <a:r>
              <a:rPr lang="ru-RU" sz="2000" dirty="0" smtClean="0"/>
              <a:t>Задание . Составить глоссарий по </a:t>
            </a:r>
            <a:br>
              <a:rPr lang="ru-RU" sz="2000" dirty="0" smtClean="0"/>
            </a:br>
            <a:r>
              <a:rPr lang="ru-RU" sz="2000" dirty="0" smtClean="0"/>
              <a:t>Методам  психодиагностического исследования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28956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Опрос – интервью, анкетирование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Анализ продуктов деятельности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Контент-анализ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Моделирование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Тестирование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609600"/>
          </a:xfrm>
        </p:spPr>
        <p:txBody>
          <a:bodyPr/>
          <a:lstStyle/>
          <a:p>
            <a:r>
              <a:rPr lang="ru-RU" sz="2000" dirty="0" smtClean="0"/>
              <a:t>Методы  психодиагностического исследования</a:t>
            </a:r>
            <a:br>
              <a:rPr lang="ru-RU" sz="2000" dirty="0" smtClean="0"/>
            </a:br>
            <a:r>
              <a:rPr lang="ru-RU" sz="2000" dirty="0" smtClean="0"/>
              <a:t>Тест </a:t>
            </a:r>
            <a:r>
              <a:rPr lang="ru-RU" sz="2000" dirty="0" err="1" smtClean="0"/>
              <a:t>Сильвер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28956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Пользователь\Desktop\СВФУ2018\Психология\Vid7wS1c3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570276" cy="36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СВФУ2018\Психология\KRhGcxymU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80902"/>
            <a:ext cx="3505200" cy="45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609600"/>
          </a:xfrm>
        </p:spPr>
        <p:txBody>
          <a:bodyPr/>
          <a:lstStyle/>
          <a:p>
            <a:r>
              <a:rPr lang="ru-RU" sz="2000" dirty="0" smtClean="0"/>
              <a:t>Методы  психодиагностического исследования</a:t>
            </a:r>
            <a:br>
              <a:rPr lang="ru-RU" sz="2000" dirty="0" smtClean="0"/>
            </a:br>
            <a:r>
              <a:rPr lang="ru-RU" sz="2000" dirty="0" smtClean="0"/>
              <a:t>Тест </a:t>
            </a:r>
            <a:r>
              <a:rPr lang="ru-RU" sz="2000" dirty="0" err="1" smtClean="0"/>
              <a:t>Сильвер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28956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Пользователь\Desktop\СВФУ2018\Психология\413981_16_i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24914" cy="402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609600"/>
          </a:xfrm>
        </p:spPr>
        <p:txBody>
          <a:bodyPr/>
          <a:lstStyle/>
          <a:p>
            <a:r>
              <a:rPr lang="ru-RU" sz="2000" dirty="0" smtClean="0"/>
              <a:t>Методы  психодиагностического исследования</a:t>
            </a:r>
            <a:br>
              <a:rPr lang="ru-RU" sz="2000" dirty="0" smtClean="0"/>
            </a:br>
            <a:r>
              <a:rPr lang="ru-RU" sz="2000" dirty="0" smtClean="0"/>
              <a:t>Тест </a:t>
            </a:r>
            <a:r>
              <a:rPr lang="ru-RU" sz="2000" dirty="0" err="1" smtClean="0"/>
              <a:t>Сильвер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28956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7010400" cy="477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Предмет изучения психологии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518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Психика. Факты психической жизни, психологические закономерности, и человеческая индивидуальность.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 Психические процессы (восприятие, внимание, память, мышление),  психические свойства (решительность, импульсивность, уравновешенность), психические состояния (апатии, тоски, стресса и т.д.)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 Личность – поведение,  развитие личности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   Общение и деятельность – формы МЛО, социального взаимодействия.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1"/>
            <a:ext cx="8226425" cy="895350"/>
          </a:xfrm>
        </p:spPr>
        <p:txBody>
          <a:bodyPr/>
          <a:lstStyle/>
          <a:p>
            <a:r>
              <a:rPr lang="ru-RU" sz="3200" dirty="0" smtClean="0"/>
              <a:t>Задачи психологии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56188"/>
          </a:xfrm>
        </p:spPr>
        <p:txBody>
          <a:bodyPr/>
          <a:lstStyle/>
          <a:p>
            <a:pPr marL="0" indent="0" algn="just"/>
            <a:r>
              <a:rPr lang="ru-RU" dirty="0" smtClean="0">
                <a:solidFill>
                  <a:schemeClr val="bg1"/>
                </a:solidFill>
              </a:rPr>
              <a:t>1. Определить основные закономерности развития психики и личности как субъекта деятельности</a:t>
            </a:r>
          </a:p>
          <a:p>
            <a:pPr marL="0" indent="0" algn="just"/>
            <a:r>
              <a:rPr lang="ru-RU" dirty="0" smtClean="0">
                <a:solidFill>
                  <a:schemeClr val="bg1"/>
                </a:solidFill>
              </a:rPr>
              <a:t>2. Установить зависимости психических явлений от объективных условий жизни и деятельности человека. Выяснить  механизмы социализации и профессионализации развивающейся личности</a:t>
            </a:r>
          </a:p>
          <a:p>
            <a:pPr marL="0" indent="0" algn="just"/>
            <a:r>
              <a:rPr lang="ru-RU" dirty="0" smtClean="0">
                <a:solidFill>
                  <a:schemeClr val="bg1"/>
                </a:solidFill>
              </a:rPr>
              <a:t>4. Использовать знания с целью повышения эффективности отраслей практики и практики психологической службы.</a:t>
            </a:r>
          </a:p>
          <a:p>
            <a:pPr marL="0" indent="0"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1"/>
            <a:ext cx="8226425" cy="895350"/>
          </a:xfrm>
        </p:spPr>
        <p:txBody>
          <a:bodyPr/>
          <a:lstStyle/>
          <a:p>
            <a:r>
              <a:rPr lang="ru-RU" sz="3200" dirty="0" smtClean="0"/>
              <a:t>Принципы психологии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56188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Принцип детерминизма </a:t>
            </a:r>
            <a:r>
              <a:rPr lang="ru-RU" dirty="0" smtClean="0">
                <a:solidFill>
                  <a:schemeClr val="bg1"/>
                </a:solidFill>
              </a:rPr>
              <a:t>(причинной обусловленности) закономерная зависимость психических явлений от порождающих факторов. Психика обусловлена объективной действительностью. Все психические явления обусловлены деятельностью мозга. Психика определяется образом жизни. 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Принцип развития </a:t>
            </a:r>
            <a:r>
              <a:rPr lang="ru-RU" dirty="0" smtClean="0">
                <a:solidFill>
                  <a:schemeClr val="bg1"/>
                </a:solidFill>
              </a:rPr>
              <a:t>(генетический </a:t>
            </a:r>
            <a:r>
              <a:rPr lang="ru-RU" dirty="0" err="1" smtClean="0">
                <a:solidFill>
                  <a:schemeClr val="bg1"/>
                </a:solidFill>
              </a:rPr>
              <a:t>приницип</a:t>
            </a:r>
            <a:r>
              <a:rPr lang="ru-RU" dirty="0" smtClean="0">
                <a:solidFill>
                  <a:schemeClr val="bg1"/>
                </a:solidFill>
              </a:rPr>
              <a:t>) психика постоянно развивается и изменяется. Характеристика явления возможна при  выяснении его особенностей в данный момент, истории его возникновения и перспективы его изменений.</a:t>
            </a:r>
          </a:p>
          <a:p>
            <a:pPr marL="0" indent="0" algn="just"/>
            <a:endParaRPr lang="ru-RU" dirty="0" smtClean="0">
              <a:solidFill>
                <a:schemeClr val="bg1"/>
              </a:solidFill>
            </a:endParaRPr>
          </a:p>
          <a:p>
            <a:pPr marL="0" indent="0"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1"/>
            <a:ext cx="8226425" cy="895350"/>
          </a:xfrm>
        </p:spPr>
        <p:txBody>
          <a:bodyPr/>
          <a:lstStyle/>
          <a:p>
            <a:r>
              <a:rPr lang="ru-RU" sz="3200" dirty="0" smtClean="0"/>
              <a:t>Принципы психологии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56188"/>
          </a:xfrm>
        </p:spPr>
        <p:txBody>
          <a:bodyPr/>
          <a:lstStyle/>
          <a:p>
            <a:pPr marL="0" indent="0" algn="just"/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b="1" dirty="0" smtClean="0">
                <a:solidFill>
                  <a:schemeClr val="bg1"/>
                </a:solidFill>
              </a:rPr>
              <a:t>. Принцип объективности. </a:t>
            </a:r>
            <a:r>
              <a:rPr lang="ru-RU" dirty="0" smtClean="0">
                <a:solidFill>
                  <a:schemeClr val="bg1"/>
                </a:solidFill>
              </a:rPr>
              <a:t>Проверка изучаемых закономерностей  на практике. Объективность изучения психики. Исследование психических явлений в человеческой деятельности. Рассмотрение психических феноменов в развитии.</a:t>
            </a:r>
          </a:p>
          <a:p>
            <a:pPr marL="0" indent="0" algn="just"/>
            <a:r>
              <a:rPr lang="ru-RU" dirty="0" smtClean="0">
                <a:solidFill>
                  <a:schemeClr val="bg1"/>
                </a:solidFill>
              </a:rPr>
              <a:t>4. </a:t>
            </a:r>
            <a:r>
              <a:rPr lang="ru-RU" b="1" dirty="0" smtClean="0">
                <a:solidFill>
                  <a:schemeClr val="bg1"/>
                </a:solidFill>
              </a:rPr>
              <a:t>Принцип связи сознания и деятельности. </a:t>
            </a:r>
            <a:r>
              <a:rPr lang="ru-RU" dirty="0" smtClean="0">
                <a:solidFill>
                  <a:schemeClr val="bg1"/>
                </a:solidFill>
              </a:rPr>
              <a:t>Деятельность – форма активности сознания. Сознание – результат поведения и деятельности. Сознание образует внутренний план деятельности. Изменение содержания деятельности способствует  формированию качественно нового уровня сознания.</a:t>
            </a:r>
          </a:p>
          <a:p>
            <a:pPr marL="0" indent="0"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1"/>
            <a:ext cx="8226425" cy="895350"/>
          </a:xfrm>
        </p:spPr>
        <p:txBody>
          <a:bodyPr/>
          <a:lstStyle/>
          <a:p>
            <a:r>
              <a:rPr lang="ru-RU" sz="3200" dirty="0" smtClean="0"/>
              <a:t>Принципы психологии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56188"/>
          </a:xfrm>
        </p:spPr>
        <p:txBody>
          <a:bodyPr/>
          <a:lstStyle/>
          <a:p>
            <a:pPr marL="0" indent="0" algn="just"/>
            <a:r>
              <a:rPr lang="ru-RU" dirty="0" smtClean="0">
                <a:solidFill>
                  <a:schemeClr val="bg1"/>
                </a:solidFill>
              </a:rPr>
              <a:t>5.</a:t>
            </a:r>
            <a:r>
              <a:rPr lang="ru-RU" b="1" dirty="0" smtClean="0">
                <a:solidFill>
                  <a:schemeClr val="bg1"/>
                </a:solidFill>
              </a:rPr>
              <a:t> Принцип единства теории и практики</a:t>
            </a:r>
          </a:p>
          <a:p>
            <a:pPr marL="0" indent="0" algn="just"/>
            <a:r>
              <a:rPr lang="ru-RU" b="1" dirty="0" smtClean="0">
                <a:solidFill>
                  <a:schemeClr val="bg1"/>
                </a:solidFill>
              </a:rPr>
              <a:t>6. Вероятностный подход.  </a:t>
            </a:r>
            <a:r>
              <a:rPr lang="ru-RU" dirty="0" smtClean="0">
                <a:solidFill>
                  <a:schemeClr val="bg1"/>
                </a:solidFill>
              </a:rPr>
              <a:t>Вероятностный характер психической деятельности. Вероятностный тип связи между психическими явлениями и иными факторами.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Microsoft YaHei"/>
        <a:cs typeface=""/>
      </a:majorFont>
      <a:minorFont>
        <a:latin typeface="Candar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943</TotalTime>
  <Words>1841</Words>
  <Application>Microsoft Office PowerPoint</Application>
  <PresentationFormat>Экран (4:3)</PresentationFormat>
  <Paragraphs>175</Paragraphs>
  <Slides>47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1_Тема Office</vt:lpstr>
      <vt:lpstr>Раздел 1. Общая характеристика психологии как науки</vt:lpstr>
      <vt:lpstr>Психологическая компетентность</vt:lpstr>
      <vt:lpstr>Общие источники психологических знаний</vt:lpstr>
      <vt:lpstr>Психология как наука</vt:lpstr>
      <vt:lpstr>Предмет изучения психологии</vt:lpstr>
      <vt:lpstr>Задачи психологии</vt:lpstr>
      <vt:lpstr>Принципы психологии</vt:lpstr>
      <vt:lpstr>Принципы психологии</vt:lpstr>
      <vt:lpstr>Принципы психологии</vt:lpstr>
      <vt:lpstr>Связь психологии с другими науками</vt:lpstr>
      <vt:lpstr>ВОЗНИКНОВЕНИЕ И РАЗВИТИЕ ПСИХОЛОГИИ КАК НАУКИ.</vt:lpstr>
      <vt:lpstr>ВОЗНИКНОВЕНИЕ И РАЗВИТИЕ ПСИХОЛОГИИ КАК НАУКИ.</vt:lpstr>
      <vt:lpstr>1 этап. Донаучный период. Психология как наука о душе</vt:lpstr>
      <vt:lpstr>Презентация PowerPoint</vt:lpstr>
      <vt:lpstr>Психология как наука о душе</vt:lpstr>
      <vt:lpstr>2 этап  Психология как наука о сознании. </vt:lpstr>
      <vt:lpstr>3 этап Психология как наука о поведении  </vt:lpstr>
      <vt:lpstr>4 этап  Становление психологии в России</vt:lpstr>
      <vt:lpstr>4 этап  Становление психологии в России</vt:lpstr>
      <vt:lpstr>Современные подходы психологии Психоанализ (Психодинамический подход)</vt:lpstr>
      <vt:lpstr>Бихевиоризм</vt:lpstr>
      <vt:lpstr>Психофизиологические механизмы поведения</vt:lpstr>
      <vt:lpstr>Типы оперантного обусловливания</vt:lpstr>
      <vt:lpstr>Презентация PowerPoint</vt:lpstr>
      <vt:lpstr>Презентация PowerPoint</vt:lpstr>
      <vt:lpstr>Отечественная психология. </vt:lpstr>
      <vt:lpstr>Задание для семинара </vt:lpstr>
      <vt:lpstr>Методы исследования  в психологии</vt:lpstr>
      <vt:lpstr>Наблюдение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Проективные методы исследования </vt:lpstr>
      <vt:lpstr>Проективные методы исследования </vt:lpstr>
      <vt:lpstr>Презентация PowerPoint</vt:lpstr>
      <vt:lpstr>Методы  психодиагностического исследования Цветовой тест Люшера</vt:lpstr>
      <vt:lpstr>Методы  психодиагностического исследования</vt:lpstr>
      <vt:lpstr>1. СРС  1.1  Задание . Составить глоссарий по  Методам  психодиагностического исследования</vt:lpstr>
      <vt:lpstr>Методы  психодиагностического исследования Тест Сильвер</vt:lpstr>
      <vt:lpstr>Методы  психодиагностического исследования Тест Сильвер</vt:lpstr>
      <vt:lpstr>Методы  психодиагностического исследования Тест Сильвер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Василиса Васильевна</dc:creator>
  <cp:lastModifiedBy>Василиса Васильевна</cp:lastModifiedBy>
  <cp:revision>62</cp:revision>
  <cp:lastPrinted>1601-01-01T00:00:00Z</cp:lastPrinted>
  <dcterms:created xsi:type="dcterms:W3CDTF">1601-01-01T00:00:00Z</dcterms:created>
  <dcterms:modified xsi:type="dcterms:W3CDTF">2020-01-30T05:53:42Z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