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4" r:id="rId3"/>
    <p:sldId id="267" r:id="rId4"/>
    <p:sldId id="257" r:id="rId5"/>
    <p:sldId id="260" r:id="rId6"/>
    <p:sldId id="258" r:id="rId7"/>
    <p:sldId id="259" r:id="rId8"/>
    <p:sldId id="261" r:id="rId9"/>
    <p:sldId id="263" r:id="rId10"/>
    <p:sldId id="270" r:id="rId11"/>
    <p:sldId id="265" r:id="rId12"/>
    <p:sldId id="268" r:id="rId13"/>
    <p:sldId id="266" r:id="rId14"/>
    <p:sldId id="269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FF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9E808-553D-4929-9E59-0F2DCBD1AD65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6D13D-29EA-4FBD-A14A-F4E088603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8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6D13D-29EA-4FBD-A14A-F4E0886036D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3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1805A-9994-4AD1-BF29-99C11B672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Фонема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A9446F-A70A-49CE-97A3-3233025957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6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A73A5D-9876-4A55-9BC0-8032AC2D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0F25E3-7C3A-4BC2-9F52-CB8C9697F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640"/>
            <a:ext cx="8363271" cy="6394722"/>
          </a:xfrm>
        </p:spPr>
      </p:pic>
    </p:spTree>
    <p:extLst>
      <p:ext uri="{BB962C8B-B14F-4D97-AF65-F5344CB8AC3E}">
        <p14:creationId xmlns:p14="http://schemas.microsoft.com/office/powerpoint/2010/main" val="306646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7382F-750E-467F-BF20-C22EF2AA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6AE9961-9A23-4860-8A0B-4324D29E9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599" cy="6466730"/>
          </a:xfrm>
        </p:spPr>
      </p:pic>
    </p:spTree>
    <p:extLst>
      <p:ext uri="{BB962C8B-B14F-4D97-AF65-F5344CB8AC3E}">
        <p14:creationId xmlns:p14="http://schemas.microsoft.com/office/powerpoint/2010/main" val="46345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B9127-9289-4CA4-94C3-37BCF20F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61F6E12-61C9-4477-A34F-88611FFA8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075239" cy="6466730"/>
          </a:xfrm>
        </p:spPr>
      </p:pic>
    </p:spTree>
    <p:extLst>
      <p:ext uri="{BB962C8B-B14F-4D97-AF65-F5344CB8AC3E}">
        <p14:creationId xmlns:p14="http://schemas.microsoft.com/office/powerpoint/2010/main" val="2135046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5F335-3DB1-4F3F-9CE1-A2F2593C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3ACFC01-771A-493D-94DB-949A4C4B6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599" cy="6308724"/>
          </a:xfrm>
        </p:spPr>
      </p:pic>
    </p:spTree>
    <p:extLst>
      <p:ext uri="{BB962C8B-B14F-4D97-AF65-F5344CB8AC3E}">
        <p14:creationId xmlns:p14="http://schemas.microsoft.com/office/powerpoint/2010/main" val="429434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0B78B-F43F-4206-9F03-ED21070A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FE0EA06-41E8-40EC-8E27-5A592E7D11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638"/>
            <a:ext cx="8291263" cy="6308724"/>
          </a:xfrm>
        </p:spPr>
      </p:pic>
    </p:spTree>
    <p:extLst>
      <p:ext uri="{BB962C8B-B14F-4D97-AF65-F5344CB8AC3E}">
        <p14:creationId xmlns:p14="http://schemas.microsoft.com/office/powerpoint/2010/main" val="114246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3BDD8-CCE1-4D95-AA26-7DDC1C632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A3B32B2-6F30-4972-8B70-5F6535C6B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4638"/>
            <a:ext cx="8568951" cy="6308724"/>
          </a:xfrm>
        </p:spPr>
      </p:pic>
    </p:spTree>
    <p:extLst>
      <p:ext uri="{BB962C8B-B14F-4D97-AF65-F5344CB8AC3E}">
        <p14:creationId xmlns:p14="http://schemas.microsoft.com/office/powerpoint/2010/main" val="78673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0FA3D-395E-422C-A5C7-A03C6E7B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80C4C11-687F-4703-9B72-C1A5AEE163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91263" cy="6466730"/>
          </a:xfrm>
        </p:spPr>
      </p:pic>
    </p:spTree>
    <p:extLst>
      <p:ext uri="{BB962C8B-B14F-4D97-AF65-F5344CB8AC3E}">
        <p14:creationId xmlns:p14="http://schemas.microsoft.com/office/powerpoint/2010/main" val="1136825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BD402-FD33-495B-A6EB-253BBD294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4A701E6-ACDE-43FE-80D5-2126DEF0E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63272" cy="6308724"/>
          </a:xfrm>
        </p:spPr>
      </p:pic>
    </p:spTree>
    <p:extLst>
      <p:ext uri="{BB962C8B-B14F-4D97-AF65-F5344CB8AC3E}">
        <p14:creationId xmlns:p14="http://schemas.microsoft.com/office/powerpoint/2010/main" val="77778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5FC31C-7AB5-4348-A17A-B9CAFB10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A22373F-D802-48A1-8E3F-C2EBA26B7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638"/>
            <a:ext cx="8424935" cy="6308724"/>
          </a:xfrm>
        </p:spPr>
      </p:pic>
    </p:spTree>
    <p:extLst>
      <p:ext uri="{BB962C8B-B14F-4D97-AF65-F5344CB8AC3E}">
        <p14:creationId xmlns:p14="http://schemas.microsoft.com/office/powerpoint/2010/main" val="374791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EFCF5-4279-4AFC-9D7A-5A727E43C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97680CF-04F5-4EF2-BD3C-E3157E9C7D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638"/>
            <a:ext cx="8568951" cy="6308724"/>
          </a:xfrm>
        </p:spPr>
      </p:pic>
    </p:spTree>
    <p:extLst>
      <p:ext uri="{BB962C8B-B14F-4D97-AF65-F5344CB8AC3E}">
        <p14:creationId xmlns:p14="http://schemas.microsoft.com/office/powerpoint/2010/main" val="115669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540E1-B37B-4D8F-B7CD-B7046EB5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Фонема (греч. </a:t>
            </a:r>
            <a:r>
              <a:rPr lang="en-US" dirty="0" err="1"/>
              <a:t>phonema</a:t>
            </a:r>
            <a:r>
              <a:rPr lang="en-US" dirty="0"/>
              <a:t> - </a:t>
            </a:r>
            <a:r>
              <a:rPr lang="ru-RU" dirty="0"/>
              <a:t>звук)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EA033-4039-40F4-AFF1-ECAB73ED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- это кратчайшая звуковая единица языка, обладающая способностью различать звуковые оболочки разных слов и морфем.</a:t>
            </a:r>
          </a:p>
          <a:p>
            <a:r>
              <a:rPr lang="ru-RU" dirty="0"/>
              <a:t>Так, в функции </a:t>
            </a:r>
            <a:r>
              <a:rPr lang="ru-RU" dirty="0" err="1"/>
              <a:t>различителей</a:t>
            </a:r>
            <a:r>
              <a:rPr lang="ru-RU" dirty="0"/>
              <a:t> звуковых оболочек словоформ </a:t>
            </a:r>
            <a:r>
              <a:rPr lang="ru-RU" i="1" dirty="0"/>
              <a:t>бак, бок, бук</a:t>
            </a:r>
            <a:r>
              <a:rPr lang="ru-RU" dirty="0"/>
              <a:t> выступают фонемы </a:t>
            </a:r>
            <a:r>
              <a:rPr lang="en-US" dirty="0"/>
              <a:t>&lt;</a:t>
            </a:r>
            <a:r>
              <a:rPr lang="ru-RU" dirty="0"/>
              <a:t>а</a:t>
            </a:r>
            <a:r>
              <a:rPr lang="en-US" dirty="0"/>
              <a:t>&gt;</a:t>
            </a:r>
            <a:r>
              <a:rPr lang="ru-RU" dirty="0"/>
              <a:t>,</a:t>
            </a:r>
            <a:r>
              <a:rPr lang="en-US" dirty="0"/>
              <a:t> &lt;</a:t>
            </a:r>
            <a:r>
              <a:rPr lang="ru-RU" dirty="0"/>
              <a:t>о</a:t>
            </a:r>
            <a:r>
              <a:rPr lang="en-US" dirty="0"/>
              <a:t>&gt;</a:t>
            </a:r>
            <a:r>
              <a:rPr lang="ru-RU" dirty="0"/>
              <a:t>,</a:t>
            </a:r>
            <a:r>
              <a:rPr lang="en-US" dirty="0"/>
              <a:t> &lt;</a:t>
            </a:r>
            <a:r>
              <a:rPr lang="ru-RU" dirty="0"/>
              <a:t>у</a:t>
            </a:r>
            <a:r>
              <a:rPr lang="en-US" dirty="0"/>
              <a:t>&gt;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 зависимости от</a:t>
            </a:r>
          </a:p>
          <a:p>
            <a:r>
              <a:rPr lang="ru-RU" dirty="0"/>
              <a:t>положения фонемы по отношению к другой фонеме, </a:t>
            </a:r>
          </a:p>
          <a:p>
            <a:r>
              <a:rPr lang="ru-RU" dirty="0"/>
              <a:t>к ударению, </a:t>
            </a:r>
          </a:p>
          <a:p>
            <a:r>
              <a:rPr lang="ru-RU" dirty="0"/>
              <a:t>к месту в слове </a:t>
            </a:r>
          </a:p>
          <a:p>
            <a:pPr marL="0" indent="0">
              <a:buNone/>
            </a:pPr>
            <a:r>
              <a:rPr lang="ru-RU" dirty="0"/>
              <a:t>различаются сильные и слабые позиции фонемы.</a:t>
            </a:r>
          </a:p>
        </p:txBody>
      </p:sp>
    </p:spTree>
    <p:extLst>
      <p:ext uri="{BB962C8B-B14F-4D97-AF65-F5344CB8AC3E}">
        <p14:creationId xmlns:p14="http://schemas.microsoft.com/office/powerpoint/2010/main" val="275392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E51120-EE28-4E14-BE00-763FED5F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Сильная позиция фонемы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639C15-60F1-4141-BFDE-38713C690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способствует выполнению фонемой ее дифференцирующих функций, в ней различается  наибольшее количество звуковых единиц.</a:t>
            </a:r>
          </a:p>
        </p:txBody>
      </p:sp>
    </p:spTree>
    <p:extLst>
      <p:ext uri="{BB962C8B-B14F-4D97-AF65-F5344CB8AC3E}">
        <p14:creationId xmlns:p14="http://schemas.microsoft.com/office/powerpoint/2010/main" val="225923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99F2C-F2BD-404A-9AAF-48CD0DBF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Сильная позиция фонемы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F8829C-FBA3-4EAA-AC5D-5BCC51321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1) позиция </a:t>
            </a:r>
            <a:r>
              <a:rPr lang="ru-RU" u="sng" dirty="0"/>
              <a:t>гласного звука </a:t>
            </a:r>
            <a:r>
              <a:rPr lang="ru-RU" dirty="0"/>
              <a:t>в ударяемом слоге (с</a:t>
            </a:r>
            <a:r>
              <a:rPr lang="ru-RU" b="1" dirty="0"/>
              <a:t>а</a:t>
            </a:r>
            <a:r>
              <a:rPr lang="ru-RU" dirty="0"/>
              <a:t>д, д</a:t>
            </a:r>
            <a:r>
              <a:rPr lang="ru-RU" b="1" dirty="0"/>
              <a:t>о</a:t>
            </a:r>
            <a:r>
              <a:rPr lang="ru-RU" dirty="0"/>
              <a:t>м, д</a:t>
            </a:r>
            <a:r>
              <a:rPr lang="ru-RU" b="1" dirty="0"/>
              <a:t>у</a:t>
            </a:r>
            <a:r>
              <a:rPr lang="ru-RU" dirty="0"/>
              <a:t>б, м</a:t>
            </a:r>
            <a:r>
              <a:rPr lang="ru-RU" b="1" dirty="0"/>
              <a:t>и</a:t>
            </a:r>
            <a:r>
              <a:rPr lang="ru-RU" dirty="0"/>
              <a:t>р);</a:t>
            </a:r>
          </a:p>
          <a:p>
            <a:pPr marL="0" indent="0">
              <a:buNone/>
            </a:pPr>
            <a:r>
              <a:rPr lang="ru-RU" dirty="0"/>
              <a:t>2) позиция </a:t>
            </a:r>
            <a:r>
              <a:rPr lang="ru-RU" u="sng" dirty="0"/>
              <a:t>согласного звука </a:t>
            </a:r>
            <a:r>
              <a:rPr lang="ru-RU" dirty="0"/>
              <a:t>перед гласными </a:t>
            </a:r>
            <a:r>
              <a:rPr lang="en-US" dirty="0"/>
              <a:t>[</a:t>
            </a:r>
            <a:r>
              <a:rPr lang="ru-RU" dirty="0"/>
              <a:t>а</a:t>
            </a:r>
            <a:r>
              <a:rPr lang="en-US" dirty="0"/>
              <a:t>]</a:t>
            </a:r>
            <a:r>
              <a:rPr lang="ru-RU" dirty="0"/>
              <a:t>,</a:t>
            </a:r>
            <a:r>
              <a:rPr lang="en-US" dirty="0"/>
              <a:t> [</a:t>
            </a:r>
            <a:r>
              <a:rPr lang="ru-RU" dirty="0"/>
              <a:t>о</a:t>
            </a:r>
            <a:r>
              <a:rPr lang="en-US" dirty="0"/>
              <a:t>]</a:t>
            </a:r>
            <a:r>
              <a:rPr lang="ru-RU" dirty="0"/>
              <a:t>,</a:t>
            </a:r>
            <a:r>
              <a:rPr lang="en-US" dirty="0"/>
              <a:t> [</a:t>
            </a:r>
            <a:r>
              <a:rPr lang="ru-RU" dirty="0"/>
              <a:t>у</a:t>
            </a:r>
            <a:r>
              <a:rPr lang="en-US" dirty="0"/>
              <a:t>]</a:t>
            </a:r>
            <a:r>
              <a:rPr lang="ru-RU" dirty="0"/>
              <a:t>,</a:t>
            </a:r>
            <a:r>
              <a:rPr lang="en-US" dirty="0"/>
              <a:t> [</a:t>
            </a:r>
            <a:r>
              <a:rPr lang="ru-RU" dirty="0"/>
              <a:t>и</a:t>
            </a:r>
            <a:r>
              <a:rPr lang="en-US" dirty="0"/>
              <a:t>]</a:t>
            </a:r>
            <a:r>
              <a:rPr lang="ru-RU" dirty="0"/>
              <a:t>, в которой выступают все согласные фонемы (</a:t>
            </a:r>
            <a:r>
              <a:rPr lang="en-US" dirty="0"/>
              <a:t>[</a:t>
            </a:r>
            <a:r>
              <a:rPr lang="ru-RU" dirty="0"/>
              <a:t>б</a:t>
            </a:r>
            <a:r>
              <a:rPr lang="en-US" dirty="0"/>
              <a:t>]</a:t>
            </a:r>
            <a:r>
              <a:rPr lang="ru-RU" dirty="0"/>
              <a:t>ал, </a:t>
            </a:r>
            <a:r>
              <a:rPr lang="en-US" dirty="0"/>
              <a:t>[</a:t>
            </a:r>
            <a:r>
              <a:rPr lang="ru-RU" dirty="0"/>
              <a:t>в</a:t>
            </a:r>
            <a:r>
              <a:rPr lang="en-US" dirty="0"/>
              <a:t>]</a:t>
            </a:r>
            <a:r>
              <a:rPr lang="ru-RU" dirty="0"/>
              <a:t>ал, </a:t>
            </a:r>
            <a:r>
              <a:rPr lang="en-US" dirty="0"/>
              <a:t>[</a:t>
            </a:r>
            <a:r>
              <a:rPr lang="ru-RU" dirty="0"/>
              <a:t>г</a:t>
            </a:r>
            <a:r>
              <a:rPr lang="en-US" dirty="0"/>
              <a:t>]</a:t>
            </a:r>
            <a:r>
              <a:rPr lang="ru-RU" dirty="0"/>
              <a:t>аз, </a:t>
            </a:r>
            <a:r>
              <a:rPr lang="en-US" dirty="0"/>
              <a:t>[</a:t>
            </a:r>
            <a:r>
              <a:rPr lang="ru-RU" dirty="0"/>
              <a:t>д</a:t>
            </a:r>
            <a:r>
              <a:rPr lang="en-US" dirty="0"/>
              <a:t>]</a:t>
            </a:r>
            <a:r>
              <a:rPr lang="ru-RU" dirty="0"/>
              <a:t>ал, </a:t>
            </a:r>
            <a:r>
              <a:rPr lang="en-US" dirty="0"/>
              <a:t>[</a:t>
            </a:r>
            <a:r>
              <a:rPr lang="ru-RU" dirty="0"/>
              <a:t>ж</a:t>
            </a:r>
            <a:r>
              <a:rPr lang="en-US" dirty="0"/>
              <a:t>]</a:t>
            </a:r>
            <a:r>
              <a:rPr lang="ru-RU" dirty="0"/>
              <a:t>ал, </a:t>
            </a:r>
            <a:r>
              <a:rPr lang="en-US" dirty="0"/>
              <a:t>[</a:t>
            </a:r>
            <a:r>
              <a:rPr lang="ru-RU" dirty="0"/>
              <a:t>з</a:t>
            </a:r>
            <a:r>
              <a:rPr lang="en-US" dirty="0"/>
              <a:t>]</a:t>
            </a:r>
            <a:r>
              <a:rPr lang="ru-RU" dirty="0"/>
              <a:t>ал, </a:t>
            </a:r>
            <a:r>
              <a:rPr lang="en-US" dirty="0"/>
              <a:t>[</a:t>
            </a:r>
            <a:r>
              <a:rPr lang="ru-RU" dirty="0"/>
              <a:t>к</a:t>
            </a:r>
            <a:r>
              <a:rPr lang="en-US" dirty="0"/>
              <a:t>]</a:t>
            </a:r>
            <a:r>
              <a:rPr lang="ru-RU" dirty="0" err="1"/>
              <a:t>адр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л</a:t>
            </a:r>
            <a:r>
              <a:rPr lang="en-US" dirty="0"/>
              <a:t>]</a:t>
            </a:r>
            <a:r>
              <a:rPr lang="ru-RU" dirty="0" err="1"/>
              <a:t>авр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м</a:t>
            </a:r>
            <a:r>
              <a:rPr lang="en-US" dirty="0"/>
              <a:t>]</a:t>
            </a:r>
            <a:r>
              <a:rPr lang="ru-RU" dirty="0" err="1"/>
              <a:t>авр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н</a:t>
            </a:r>
            <a:r>
              <a:rPr lang="en-US" dirty="0"/>
              <a:t>]</a:t>
            </a:r>
            <a:r>
              <a:rPr lang="ru-RU" dirty="0" err="1"/>
              <a:t>агл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п</a:t>
            </a:r>
            <a:r>
              <a:rPr lang="en-US" dirty="0"/>
              <a:t>]</a:t>
            </a:r>
            <a:r>
              <a:rPr lang="ru-RU" dirty="0"/>
              <a:t>аз, </a:t>
            </a:r>
            <a:r>
              <a:rPr lang="en-US" dirty="0"/>
              <a:t>[</a:t>
            </a:r>
            <a:r>
              <a:rPr lang="ru-RU" dirty="0"/>
              <a:t>р</a:t>
            </a:r>
            <a:r>
              <a:rPr lang="en-US" dirty="0"/>
              <a:t>]</a:t>
            </a:r>
            <a:r>
              <a:rPr lang="ru-RU" dirty="0"/>
              <a:t>ай, </a:t>
            </a:r>
            <a:r>
              <a:rPr lang="en-US" dirty="0"/>
              <a:t>[</a:t>
            </a:r>
            <a:r>
              <a:rPr lang="ru-RU" dirty="0"/>
              <a:t>с</a:t>
            </a:r>
            <a:r>
              <a:rPr lang="en-US" dirty="0"/>
              <a:t>]</a:t>
            </a:r>
            <a:r>
              <a:rPr lang="ru-RU" dirty="0" err="1"/>
              <a:t>ам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т</a:t>
            </a:r>
            <a:r>
              <a:rPr lang="en-US" dirty="0"/>
              <a:t>]</a:t>
            </a:r>
            <a:r>
              <a:rPr lang="ru-RU" dirty="0" err="1"/>
              <a:t>ам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ф</a:t>
            </a:r>
            <a:r>
              <a:rPr lang="en-US" dirty="0"/>
              <a:t>]</a:t>
            </a:r>
            <a:r>
              <a:rPr lang="ru-RU" dirty="0" err="1"/>
              <a:t>авн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х</a:t>
            </a:r>
            <a:r>
              <a:rPr lang="en-US" dirty="0"/>
              <a:t>]</a:t>
            </a:r>
            <a:r>
              <a:rPr lang="ru-RU" dirty="0"/>
              <a:t>ан, </a:t>
            </a:r>
            <a:r>
              <a:rPr lang="en-US" dirty="0"/>
              <a:t>[</a:t>
            </a:r>
            <a:r>
              <a:rPr lang="ru-RU" dirty="0"/>
              <a:t>ц</a:t>
            </a:r>
            <a:r>
              <a:rPr lang="en-US" dirty="0"/>
              <a:t>]</a:t>
            </a:r>
            <a:r>
              <a:rPr lang="ru-RU" dirty="0" err="1"/>
              <a:t>арь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ч</a:t>
            </a:r>
            <a:r>
              <a:rPr lang="en-US" dirty="0"/>
              <a:t>]</a:t>
            </a:r>
            <a:r>
              <a:rPr lang="ru-RU" dirty="0"/>
              <a:t>ас,  </a:t>
            </a:r>
            <a:r>
              <a:rPr lang="en-US" dirty="0"/>
              <a:t>[</a:t>
            </a:r>
            <a:r>
              <a:rPr lang="ru-RU" dirty="0"/>
              <a:t>ш</a:t>
            </a:r>
            <a:r>
              <a:rPr lang="en-US" dirty="0"/>
              <a:t>]</a:t>
            </a:r>
            <a:r>
              <a:rPr lang="ru-RU" dirty="0" err="1"/>
              <a:t>аг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щ</a:t>
            </a:r>
            <a:r>
              <a:rPr lang="en-US" dirty="0"/>
              <a:t>]</a:t>
            </a:r>
            <a:r>
              <a:rPr lang="ru-RU" dirty="0" err="1"/>
              <a:t>авель</a:t>
            </a:r>
            <a:r>
              <a:rPr lang="ru-RU" dirty="0"/>
              <a:t>)</a:t>
            </a:r>
            <a:r>
              <a:rPr lang="en-US" dirty="0"/>
              <a:t> </a:t>
            </a:r>
            <a:r>
              <a:rPr lang="ru-RU" dirty="0"/>
              <a:t>и т.д.</a:t>
            </a:r>
          </a:p>
        </p:txBody>
      </p:sp>
    </p:spTree>
    <p:extLst>
      <p:ext uri="{BB962C8B-B14F-4D97-AF65-F5344CB8AC3E}">
        <p14:creationId xmlns:p14="http://schemas.microsoft.com/office/powerpoint/2010/main" val="100005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CD315-8F2E-4FC7-9610-DA33F6E0C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Слабая позиция фонемы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EF44D-8C1F-416D-B3E1-E49B047E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позиция, неблагоприятная для выполнения фонемой ее дифференцирующих функций.</a:t>
            </a:r>
          </a:p>
          <a:p>
            <a:r>
              <a:rPr lang="ru-RU" sz="4400" dirty="0"/>
              <a:t>в ней различается меньшее, чем в сильной позиции, количество звуковых единиц.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33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D0185-BED4-445D-A0D0-FBB25FAD1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Слабая позиция фонемы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25C991-F70C-4A38-A323-955081B2B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1) позиция </a:t>
            </a:r>
            <a:r>
              <a:rPr lang="ru-RU" u="sng" dirty="0"/>
              <a:t>гласного</a:t>
            </a:r>
            <a:r>
              <a:rPr lang="ru-RU" dirty="0"/>
              <a:t> в безударном слоге, в котором происходит совпадение звуков (напр., </a:t>
            </a:r>
            <a:r>
              <a:rPr lang="en-US" dirty="0"/>
              <a:t>[</a:t>
            </a:r>
            <a:r>
              <a:rPr lang="ru-RU" dirty="0"/>
              <a:t>а</a:t>
            </a:r>
            <a:r>
              <a:rPr lang="en-US" dirty="0"/>
              <a:t>] </a:t>
            </a:r>
            <a:r>
              <a:rPr lang="ru-RU" dirty="0"/>
              <a:t>и </a:t>
            </a:r>
            <a:r>
              <a:rPr lang="en-US" dirty="0"/>
              <a:t>[</a:t>
            </a:r>
            <a:r>
              <a:rPr lang="ru-RU" dirty="0"/>
              <a:t>о</a:t>
            </a:r>
            <a:r>
              <a:rPr lang="en-US" dirty="0"/>
              <a:t>]</a:t>
            </a:r>
            <a:r>
              <a:rPr lang="ru-RU" dirty="0"/>
              <a:t> в</a:t>
            </a:r>
            <a:r>
              <a:rPr lang="en-US" dirty="0"/>
              <a:t> [^]</a:t>
            </a:r>
            <a:r>
              <a:rPr lang="ru-RU" dirty="0"/>
              <a:t>: с</a:t>
            </a:r>
            <a:r>
              <a:rPr lang="en-US" dirty="0"/>
              <a:t>[^]</a:t>
            </a:r>
            <a:r>
              <a:rPr lang="ru-RU" dirty="0" err="1"/>
              <a:t>ды</a:t>
            </a:r>
            <a:r>
              <a:rPr lang="ru-RU" dirty="0"/>
              <a:t>, д</a:t>
            </a:r>
            <a:r>
              <a:rPr lang="en-US" dirty="0"/>
              <a:t>[^]</a:t>
            </a:r>
            <a:r>
              <a:rPr lang="ru-RU" dirty="0" err="1"/>
              <a:t>ма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2) позиция </a:t>
            </a:r>
            <a:r>
              <a:rPr lang="ru-RU" u="sng" dirty="0"/>
              <a:t>согласного</a:t>
            </a:r>
            <a:r>
              <a:rPr lang="ru-RU" dirty="0"/>
              <a:t> в конце слова (дуп</a:t>
            </a:r>
            <a:r>
              <a:rPr lang="en-US" dirty="0"/>
              <a:t>[</a:t>
            </a:r>
            <a:r>
              <a:rPr lang="ru-RU" dirty="0"/>
              <a:t>п</a:t>
            </a:r>
            <a:r>
              <a:rPr lang="en-US" dirty="0"/>
              <a:t>]</a:t>
            </a:r>
            <a:r>
              <a:rPr lang="ru-RU" dirty="0"/>
              <a:t>, го</a:t>
            </a:r>
            <a:r>
              <a:rPr lang="en-US" dirty="0"/>
              <a:t>[</a:t>
            </a:r>
            <a:r>
              <a:rPr lang="ru-RU" dirty="0"/>
              <a:t>т</a:t>
            </a:r>
            <a:r>
              <a:rPr lang="en-US" dirty="0"/>
              <a:t>]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3) позиция </a:t>
            </a:r>
            <a:r>
              <a:rPr lang="ru-RU" u="sng" dirty="0"/>
              <a:t>согласного</a:t>
            </a:r>
            <a:r>
              <a:rPr lang="ru-RU" dirty="0"/>
              <a:t> перед глухими и звонкими согласными, в которой парные по глухости-звонкости согласные не различаются (о</a:t>
            </a:r>
            <a:r>
              <a:rPr lang="en-US" dirty="0"/>
              <a:t>[</a:t>
            </a:r>
            <a:r>
              <a:rPr lang="ru-RU" dirty="0"/>
              <a:t>д</a:t>
            </a:r>
            <a:r>
              <a:rPr lang="en-US" dirty="0"/>
              <a:t>]</a:t>
            </a:r>
            <a:r>
              <a:rPr lang="ru-RU" dirty="0"/>
              <a:t>бить, </a:t>
            </a:r>
            <a:r>
              <a:rPr lang="ru-RU" dirty="0" err="1"/>
              <a:t>гла</a:t>
            </a:r>
            <a:r>
              <a:rPr lang="en-US" dirty="0"/>
              <a:t>[</a:t>
            </a:r>
            <a:r>
              <a:rPr lang="ru-RU" dirty="0"/>
              <a:t>т</a:t>
            </a:r>
            <a:r>
              <a:rPr lang="en-US" dirty="0"/>
              <a:t>]</a:t>
            </a:r>
            <a:r>
              <a:rPr lang="ru-RU" dirty="0"/>
              <a:t>кий);</a:t>
            </a:r>
          </a:p>
          <a:p>
            <a:pPr marL="0" indent="0">
              <a:buNone/>
            </a:pPr>
            <a:r>
              <a:rPr lang="ru-RU" dirty="0"/>
              <a:t>4) позиция </a:t>
            </a:r>
            <a:r>
              <a:rPr lang="ru-RU" u="sng" dirty="0"/>
              <a:t>согласного</a:t>
            </a:r>
            <a:r>
              <a:rPr lang="ru-RU" dirty="0"/>
              <a:t> перед гласными переднего ряда </a:t>
            </a:r>
            <a:r>
              <a:rPr lang="en-US" dirty="0"/>
              <a:t>[</a:t>
            </a:r>
            <a:r>
              <a:rPr lang="ru-RU" dirty="0"/>
              <a:t>э</a:t>
            </a:r>
            <a:r>
              <a:rPr lang="en-US" dirty="0"/>
              <a:t>]</a:t>
            </a:r>
            <a:r>
              <a:rPr lang="ru-RU" dirty="0"/>
              <a:t>, в которой исключается возможность твердых согласных, парных с мягкими.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98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4AEF5-232A-4057-97EE-5D1BED6E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851511C-4798-45FF-B485-4ABB8FB96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63271" cy="6308724"/>
          </a:xfrm>
        </p:spPr>
      </p:pic>
    </p:spTree>
    <p:extLst>
      <p:ext uri="{BB962C8B-B14F-4D97-AF65-F5344CB8AC3E}">
        <p14:creationId xmlns:p14="http://schemas.microsoft.com/office/powerpoint/2010/main" val="1250618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388</Words>
  <Application>Microsoft Office PowerPoint</Application>
  <PresentationFormat>Экран (4:3)</PresentationFormat>
  <Paragraphs>23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Фонема</vt:lpstr>
      <vt:lpstr>Презентация PowerPoint</vt:lpstr>
      <vt:lpstr>Презентация PowerPoint</vt:lpstr>
      <vt:lpstr>Фонема (греч. phonema - звук) </vt:lpstr>
      <vt:lpstr>Сильная позиция фонемы</vt:lpstr>
      <vt:lpstr>Сильная позиция фонемы</vt:lpstr>
      <vt:lpstr>Слабая позиция фонемы</vt:lpstr>
      <vt:lpstr>Слабая позиция фонемы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Temur</dc:creator>
  <cp:lastModifiedBy>251</cp:lastModifiedBy>
  <cp:revision>77</cp:revision>
  <dcterms:created xsi:type="dcterms:W3CDTF">2012-05-13T11:55:08Z</dcterms:created>
  <dcterms:modified xsi:type="dcterms:W3CDTF">2021-01-20T07:24:11Z</dcterms:modified>
</cp:coreProperties>
</file>