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00" r:id="rId2"/>
    <p:sldMasterId id="2147483715" r:id="rId3"/>
  </p:sldMasterIdLst>
  <p:sldIdLst>
    <p:sldId id="256" r:id="rId4"/>
    <p:sldId id="257" r:id="rId5"/>
    <p:sldId id="259" r:id="rId6"/>
    <p:sldId id="258" r:id="rId7"/>
    <p:sldId id="277" r:id="rId8"/>
    <p:sldId id="278" r:id="rId9"/>
    <p:sldId id="279" r:id="rId10"/>
    <p:sldId id="276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8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871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25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917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44476"/>
            <a:ext cx="11180233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117600" y="1905000"/>
            <a:ext cx="10676467" cy="4191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7601" y="6245225"/>
            <a:ext cx="2535767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9834" y="6245225"/>
            <a:ext cx="2535767" cy="476250"/>
          </a:xfrm>
        </p:spPr>
        <p:txBody>
          <a:bodyPr/>
          <a:lstStyle>
            <a:lvl1pPr>
              <a:defRPr/>
            </a:lvl1pPr>
          </a:lstStyle>
          <a:p>
            <a:fld id="{5CBD3989-DBC4-4772-804C-2DD38EC72DE8}" type="slidenum">
              <a:rPr lang="ru-RU" altLang="en-US">
                <a:solidFill>
                  <a:srgbClr val="FFFFFF"/>
                </a:solidFill>
              </a:rPr>
              <a:pPr/>
              <a:t>‹#›</a:t>
            </a:fld>
            <a:endParaRPr lang="ru-RU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295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8483600" cy="6858000"/>
            <a:chOff x="0" y="0"/>
            <a:chExt cx="4008" cy="4320"/>
          </a:xfrm>
        </p:grpSpPr>
        <p:pic>
          <p:nvPicPr>
            <p:cNvPr id="5" name="Picture 8" descr="C:\My Documents\bits\Expbanna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9" descr="D:\FRONTPAGE THEMES\EXPEDITN\EXPHORS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10" descr="P:\!Themes\Expedition\EXPHORSA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3657600"/>
            <a:ext cx="762000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36800" y="990600"/>
            <a:ext cx="8534400" cy="25146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6800" y="3886200"/>
            <a:ext cx="8534400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19200" y="6400800"/>
            <a:ext cx="25400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73600" y="6400800"/>
            <a:ext cx="38608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fld id="{A40A14B2-D4F1-4A95-9956-9FB559CED3D3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04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64F71-C591-4556-B13C-F7DD7C4F9210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04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E47CB-5FC8-496E-BC41-113900922FCA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442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16051" y="1766888"/>
            <a:ext cx="5077883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97134" y="1766888"/>
            <a:ext cx="5077884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D7FCA-E6C2-4333-8B78-11E083B99A39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08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0A1FF-B06B-497A-A68A-616C76BC3264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982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FFE74-B6D7-45F3-8B43-FC06F46BF192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756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597AAA-0FB5-4E36-B38E-C21C4404FF3E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25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6511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54B2FC-89FB-4D9C-9495-185A2EA6AFAE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45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0B294-E232-4BCE-B0D6-6FD10D2717EE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628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1DE0E9-5FB1-43A7-8C14-BA7063AAD7B3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036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94800" y="381000"/>
            <a:ext cx="2590800" cy="5499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16051" y="381000"/>
            <a:ext cx="7575549" cy="5499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0409B-2AD1-4BBC-A328-92C628AC1271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5904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1416051" y="1766888"/>
            <a:ext cx="5077883" cy="411321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97134" y="1766888"/>
            <a:ext cx="5077884" cy="4113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D156ED-6342-409B-BCA5-AA52F64F50BC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3132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16051" y="1766888"/>
            <a:ext cx="5077883" cy="4113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6697134" y="1766888"/>
            <a:ext cx="5077884" cy="411321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EF44B-27A3-45BE-8726-968416450FAE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4235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16051" y="1766888"/>
            <a:ext cx="10358967" cy="19796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16051" y="3898900"/>
            <a:ext cx="10358967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C8D2BD-E9D2-4AFA-AABA-EAD175E304FB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541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8483600" cy="6858000"/>
            <a:chOff x="0" y="0"/>
            <a:chExt cx="4008" cy="4320"/>
          </a:xfrm>
        </p:grpSpPr>
        <p:pic>
          <p:nvPicPr>
            <p:cNvPr id="5" name="Picture 8" descr="C:\My Documents\bits\Expbanna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9" descr="D:\FRONTPAGE THEMES\EXPEDITN\EXPHORS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10" descr="P:\!Themes\Expedition\EXPHORSA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3657600"/>
            <a:ext cx="762000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36800" y="990600"/>
            <a:ext cx="8534400" cy="25146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6800" y="3886200"/>
            <a:ext cx="8534400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19200" y="6400800"/>
            <a:ext cx="25400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73600" y="6400800"/>
            <a:ext cx="38608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fld id="{A40A14B2-D4F1-4A95-9956-9FB559CED3D3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36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64F71-C591-4556-B13C-F7DD7C4F9210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9155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E47CB-5FC8-496E-BC41-113900922FCA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95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240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16051" y="1766888"/>
            <a:ext cx="5077883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97134" y="1766888"/>
            <a:ext cx="5077884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D7FCA-E6C2-4333-8B78-11E083B99A39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5983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0A1FF-B06B-497A-A68A-616C76BC3264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2700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FFE74-B6D7-45F3-8B43-FC06F46BF192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5941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597AAA-0FB5-4E36-B38E-C21C4404FF3E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935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54B2FC-89FB-4D9C-9495-185A2EA6AFAE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0633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0B294-E232-4BCE-B0D6-6FD10D2717EE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33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1DE0E9-5FB1-43A7-8C14-BA7063AAD7B3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2233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94800" y="381000"/>
            <a:ext cx="2590800" cy="5499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16051" y="381000"/>
            <a:ext cx="7575549" cy="5499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0409B-2AD1-4BBC-A328-92C628AC1271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882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1416051" y="1766888"/>
            <a:ext cx="5077883" cy="411321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97134" y="1766888"/>
            <a:ext cx="5077884" cy="4113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D156ED-6342-409B-BCA5-AA52F64F50BC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3782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16051" y="1766888"/>
            <a:ext cx="5077883" cy="4113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6697134" y="1766888"/>
            <a:ext cx="5077884" cy="411321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EF44B-27A3-45BE-8726-968416450FAE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01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2233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16051" y="1766888"/>
            <a:ext cx="10358967" cy="19796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16051" y="3898900"/>
            <a:ext cx="10358967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C8D2BD-E9D2-4AFA-AABA-EAD175E304FB}" type="slidenum">
              <a:rPr lang="ru-RU" altLang="ru-RU">
                <a:solidFill>
                  <a:srgbClr val="482400"/>
                </a:solidFill>
              </a:rPr>
              <a:pPr/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44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20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8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92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66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973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.jpe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1.jpe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402ABF7-876C-4C3E-B8AD-5815733E1E55}" type="datetimeFigureOut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16.03.2020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FBFD5D7-9870-4F33-960B-31C7F081F8FB}" type="slidenum">
              <a:rPr lang="ru-RU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932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My Documents\bits\Expbanna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0" y="0"/>
            <a:ext cx="914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3810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7600" y="64008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4008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4008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Aft>
                <a:spcPct val="0"/>
              </a:spcAft>
            </a:pPr>
            <a:fld id="{6B1B7341-E9C9-4460-B37D-52C794F9DE8F}" type="slidenum">
              <a:rPr lang="ru-RU" altLang="ru-RU">
                <a:solidFill>
                  <a:srgbClr val="4824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  <p:pic>
        <p:nvPicPr>
          <p:cNvPr id="1031" name="Picture 7" descr="P:\!Themes\Expedition\EXPHORSA.GIF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1574801"/>
            <a:ext cx="10363200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16051" y="1766888"/>
            <a:ext cx="10358967" cy="411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9266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20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s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s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My Documents\bits\Expbanna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0" y="0"/>
            <a:ext cx="914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3810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7600" y="64008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4008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ru-RU" altLang="ru-RU">
              <a:solidFill>
                <a:srgbClr val="482400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4008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Aft>
                <a:spcPct val="0"/>
              </a:spcAft>
            </a:pPr>
            <a:fld id="{6B1B7341-E9C9-4460-B37D-52C794F9DE8F}" type="slidenum">
              <a:rPr lang="ru-RU" altLang="ru-RU">
                <a:solidFill>
                  <a:srgbClr val="4824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482400"/>
              </a:solidFill>
            </a:endParaRPr>
          </a:p>
        </p:txBody>
      </p:sp>
      <p:pic>
        <p:nvPicPr>
          <p:cNvPr id="1031" name="Picture 7" descr="P:\!Themes\Expedition\EXPHORSA.GIF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1574801"/>
            <a:ext cx="10363200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16051" y="1766888"/>
            <a:ext cx="10358967" cy="411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2823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20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s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s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4132" y="1791148"/>
            <a:ext cx="10535186" cy="2301240"/>
          </a:xfrm>
        </p:spPr>
        <p:txBody>
          <a:bodyPr/>
          <a:lstStyle/>
          <a:p>
            <a:r>
              <a:rPr lang="ru-RU" dirty="0" smtClean="0"/>
              <a:t>Общество как самоорганизующаяся система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2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868346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Элементы общества как системы: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285861"/>
            <a:ext cx="7467600" cy="4840303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/>
              <a:t>человек-личность; </a:t>
            </a:r>
          </a:p>
          <a:p>
            <a:r>
              <a:rPr lang="ru-RU" sz="3200" dirty="0"/>
              <a:t>малые и большие социальные группы;</a:t>
            </a:r>
          </a:p>
          <a:p>
            <a:r>
              <a:rPr lang="ru-RU" sz="3200" dirty="0"/>
              <a:t> этнические или национальные общности;</a:t>
            </a:r>
          </a:p>
          <a:p>
            <a:r>
              <a:rPr lang="ru-RU" sz="3200" dirty="0"/>
              <a:t> государства или союзы государств; </a:t>
            </a:r>
          </a:p>
          <a:p>
            <a:r>
              <a:rPr lang="ru-RU" sz="3200" dirty="0"/>
              <a:t>различные организации и объединения с четко представленной структурой;</a:t>
            </a:r>
          </a:p>
          <a:p>
            <a:r>
              <a:rPr lang="ru-RU" sz="3200" dirty="0"/>
              <a:t>сферы общественной жизни: экономическая, политическая, правовая, финансовая, наука, религия, искусство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2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Monotype Corsiva" pitchFamily="66" charset="0"/>
              </a:rPr>
              <a:t>Основные свойства общества как целого:</a:t>
            </a:r>
            <a:br>
              <a:rPr lang="ru-RU" dirty="0" smtClean="0">
                <a:solidFill>
                  <a:srgbClr val="FFFF00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84048" algn="just">
              <a:spcBef>
                <a:spcPts val="0"/>
              </a:spcBef>
              <a:buNone/>
            </a:pPr>
            <a:endParaRPr lang="ru-RU" sz="32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3200" dirty="0"/>
              <a:t>-Самоорганизация (самодеятельность) – способность </a:t>
            </a:r>
            <a:r>
              <a:rPr lang="ru-RU" sz="3200" dirty="0" err="1"/>
              <a:t>самоорганизовываться</a:t>
            </a:r>
            <a:r>
              <a:rPr lang="ru-RU" sz="3200" dirty="0"/>
              <a:t> 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32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3200" dirty="0"/>
              <a:t>- саморазвитие – способность к самостоятельному развитию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3200" dirty="0"/>
          </a:p>
          <a:p>
            <a:pPr marL="0" indent="384048" algn="just">
              <a:spcBef>
                <a:spcPts val="0"/>
              </a:spcBef>
              <a:buFontTx/>
              <a:buChar char="-"/>
            </a:pPr>
            <a:r>
              <a:rPr lang="ru-RU" sz="3200" dirty="0"/>
              <a:t>самодостаточность – автономность существования и развития.</a:t>
            </a:r>
          </a:p>
          <a:p>
            <a:pPr marL="0" indent="384048" algn="just">
              <a:spcBef>
                <a:spcPts val="0"/>
              </a:spcBef>
              <a:buFontTx/>
              <a:buChar char="-"/>
            </a:pP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65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285728"/>
            <a:ext cx="8686800" cy="6429420"/>
          </a:xfrm>
        </p:spPr>
        <p:txBody>
          <a:bodyPr>
            <a:normAutofit/>
          </a:bodyPr>
          <a:lstStyle/>
          <a:p>
            <a:pPr marL="0" indent="384048" algn="just">
              <a:spcBef>
                <a:spcPts val="0"/>
              </a:spcBef>
              <a:buNone/>
            </a:pPr>
            <a:r>
              <a:rPr lang="ru-RU" sz="2000" u="sng" dirty="0"/>
              <a:t>Самодостаточность</a:t>
            </a:r>
            <a:r>
              <a:rPr lang="ru-RU" sz="2000" dirty="0"/>
              <a:t> – способность системы своей собственной деятельностью создавать и воссоздавать все необходимые условия собственного существования, производить все необходимое для коллективной жизни.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20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2000" dirty="0"/>
              <a:t>При этом самодостаточность характерна только для общества в целом, тогда как самоорганизация и саморазвитие может присутствовать и в отдельных частях общества!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20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2000" dirty="0"/>
              <a:t>Кроме того, части социальной системы не просто взаимосвязаны, но и взаимно проникают друг в друга (например, экономика и политика).</a:t>
            </a:r>
          </a:p>
          <a:p>
            <a:r>
              <a:rPr lang="ru-RU" sz="2000" dirty="0"/>
              <a:t>Важнейшей особенностью человеческого общества является непредсказуемость, нелинейность развития. </a:t>
            </a:r>
            <a:r>
              <a:rPr lang="ru-RU" sz="2000"/>
              <a:t>Наличие в обществе большого количества подсистем, постоянное столкновение интересов и целей различных субъектов создает предпосылки для реализации различных вариантов и моделей будущего развития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1790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9720" y="214290"/>
            <a:ext cx="8643998" cy="6357982"/>
          </a:xfrm>
        </p:spPr>
        <p:txBody>
          <a:bodyPr>
            <a:normAutofit/>
          </a:bodyPr>
          <a:lstStyle/>
          <a:p>
            <a:r>
              <a:rPr lang="ru-RU" sz="2000" dirty="0"/>
              <a:t>Принципиальное отличие социальных систем от природных состоит, прежде всего, в том, что в них самоорганизация сочетается с организацией, поскольку в обществе действуют люди, одаренные сознанием, ставящие себе определенные цели, руководствующиеся мотивами своего поведения и ценностными ориентирами.</a:t>
            </a:r>
          </a:p>
          <a:p>
            <a:r>
              <a:rPr lang="ru-RU" sz="2000" dirty="0"/>
              <a:t>Ярким примером осуществления процесса самоорганизации в обществе является механизм, посредством которого поддерживается соответствие между спросом и предложением, производством и потреблением в рыночной экономике. Рынок в данном случае можно рассматривать, как самоорганизующуюся сложную систему.</a:t>
            </a:r>
          </a:p>
          <a:p>
            <a:r>
              <a:rPr lang="ru-RU" sz="2000" dirty="0"/>
              <a:t>Примером самоорганизации являются информационные инфраструктуры, развивающиеся внутри стран и между ними. Имеется в виду, что распространение персональных компьютеров и развитие электронной связи через Интернет привело к возможности свободного и спонтанного обмена и распространения информации по всей планете, во многом расширив возможности самоорганизации различных сообществ.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7498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4034" y="0"/>
            <a:ext cx="8001056" cy="714356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B0F0"/>
                </a:solidFill>
              </a:rPr>
              <a:t>Общество как динамическая система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0" y="642918"/>
            <a:ext cx="9144000" cy="621508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400" dirty="0"/>
              <a:t>Общество есть постоянно изменяющаяся, динамическая система.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b="1" u="sng" dirty="0"/>
              <a:t>Процесс (П.Сорокин)</a:t>
            </a:r>
            <a:r>
              <a:rPr lang="ru-RU" sz="1400" u="sng" dirty="0"/>
              <a:t> </a:t>
            </a:r>
            <a:r>
              <a:rPr lang="ru-RU" sz="1400" dirty="0"/>
              <a:t>– есть любое изменение объекта в течение определенного времени (будь то изменение его места в пространстве либо модификация его количественных или качественных характеристик).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Социальный процесс – последовательная смена состояний общества или его подсистем.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Виды общественных процессов: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Они различаются:</a:t>
            </a:r>
            <a:endParaRPr lang="ru-RU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1. По характеру изменений: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А. Функционирование общества - происходящие в обществе обратимые изменения, связанные с повседневной деятельностью общества (с воспроизводством и поддержанием его в состоянии равновесия и стабильности).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Б. Изменение – начальный этап внутреннего перерождения в обществе или в его отдельных частях и их свойствах, носящий количественный характер.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В. Развитие – необратимые качественные сдвиги в результате постепенных количественных изменений (см.закон Гегеля).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2. По степени осознанности людьми: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А. Стихийные – не осознанные людьми (бунты).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Б. Осознанные – целенаправленная деятельность человека.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3. По масштабности: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А. Глобальные – охватывающие все человечество в целом или большую группу обществ (информационная революция, </a:t>
            </a:r>
            <a:r>
              <a:rPr lang="ru-RU" sz="1400" dirty="0" err="1"/>
              <a:t>компьтеризация</a:t>
            </a:r>
            <a:r>
              <a:rPr lang="ru-RU" sz="1400" dirty="0"/>
              <a:t>, Интернет).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Б. Локальные – затрагивающие отдельные регионы или страны.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В. Единичные – связанные с отдельными группами людей.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4. По направленности: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А. Прогресс – поступательное развитие общества от менее совершенного к более, увеличение жизнеспособности, усложнение системной организации.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/>
              <a:t>Б. Регресс – движение общества по нисходящей линии с упрощением и в перспективе – с разрушением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416763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Общество как система. Подсистемы и элементы общества: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/>
              <a:t>Само общество может быть рассмотрена как определенная система взаимодействующих подсистем и элементов.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089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20" y="214290"/>
            <a:ext cx="8572560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32497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8223" y="214290"/>
            <a:ext cx="10582835" cy="642942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2800" b="1" dirty="0" smtClean="0"/>
              <a:t>Данные </a:t>
            </a:r>
            <a:r>
              <a:rPr lang="ru-RU" sz="2800" b="1" dirty="0"/>
              <a:t>подсистемы (сферы),в свою очередь, могут быть представлены совокупностью входящих в них элементов:</a:t>
            </a:r>
          </a:p>
          <a:p>
            <a:r>
              <a:rPr lang="ru-RU" sz="2800" dirty="0" smtClean="0"/>
              <a:t>экономическая </a:t>
            </a:r>
            <a:r>
              <a:rPr lang="ru-RU" sz="2800" dirty="0"/>
              <a:t>- производственные учреждения (заводы, фабрики), учреждения транспорта, фондовые и товарные биржи, банки и т.п</a:t>
            </a:r>
            <a:r>
              <a:rPr lang="ru-RU" sz="2800" dirty="0" smtClean="0"/>
              <a:t>.,</a:t>
            </a:r>
            <a:endParaRPr lang="ru-RU" sz="2800" dirty="0"/>
          </a:p>
          <a:p>
            <a:r>
              <a:rPr lang="ru-RU" sz="2800" dirty="0" smtClean="0"/>
              <a:t>политическая </a:t>
            </a:r>
            <a:r>
              <a:rPr lang="ru-RU" sz="2800" dirty="0"/>
              <a:t>- государство, партии, профсоюзы, молодежные, женские и пр.организации и т.п</a:t>
            </a:r>
            <a:r>
              <a:rPr lang="ru-RU" sz="2800" dirty="0" smtClean="0"/>
              <a:t>.,</a:t>
            </a:r>
            <a:endParaRPr lang="ru-RU" sz="2800" dirty="0"/>
          </a:p>
          <a:p>
            <a:r>
              <a:rPr lang="ru-RU" sz="2800" dirty="0" smtClean="0"/>
              <a:t>социальная </a:t>
            </a:r>
            <a:r>
              <a:rPr lang="ru-RU" sz="2800" dirty="0"/>
              <a:t>- классы, страты, социальные группы и слои, нации и т.п</a:t>
            </a:r>
            <a:r>
              <a:rPr lang="ru-RU" sz="2800" dirty="0" smtClean="0"/>
              <a:t>.,</a:t>
            </a:r>
            <a:endParaRPr lang="ru-RU" sz="2800" dirty="0"/>
          </a:p>
          <a:p>
            <a:r>
              <a:rPr lang="ru-RU" sz="2800" dirty="0" smtClean="0"/>
              <a:t>духовная </a:t>
            </a:r>
            <a:r>
              <a:rPr lang="ru-RU" sz="2800" dirty="0"/>
              <a:t>- церковь, образовательные учреждения, научные учреждения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4380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596" y="0"/>
            <a:ext cx="8072494" cy="857232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B0F0"/>
                </a:solidFill>
              </a:rPr>
              <a:t>Основные сферы жизни общества.</a:t>
            </a:r>
            <a:br>
              <a:rPr lang="ru-RU" sz="2800" dirty="0">
                <a:solidFill>
                  <a:srgbClr val="00B0F0"/>
                </a:solidFill>
              </a:rPr>
            </a:br>
            <a:r>
              <a:rPr lang="ru-RU" sz="2800" dirty="0">
                <a:solidFill>
                  <a:srgbClr val="00B0F0"/>
                </a:solidFill>
              </a:rPr>
              <a:t>Экономическая сфера.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0" y="857208"/>
            <a:ext cx="9144000" cy="6000792"/>
          </a:xfrm>
        </p:spPr>
        <p:txBody>
          <a:bodyPr>
            <a:noAutofit/>
          </a:bodyPr>
          <a:lstStyle/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b="1" u="sng" dirty="0"/>
              <a:t>Экономическая сфера </a:t>
            </a:r>
            <a:r>
              <a:rPr lang="ru-RU" sz="1400" dirty="0"/>
              <a:t>- одна из важнейших сфер жизни общества. </a:t>
            </a:r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dirty="0"/>
              <a:t>Экономическая сфера есть экономическое пространство, на котором организуется хозяйственная жизнь общества (страны), осуществляется взаимодействие сфер экономики, а также международное экономическое сотрудничество.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/>
              <a:t>Здесь непосредственно воплощается в жизнь экономическое сознание людей, их материальная заинтересованность в результатах своей производственной деятельности, а также их творческие способности. Здесь же реализуется деятельность институтов управления экономикой.</a:t>
            </a:r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dirty="0"/>
              <a:t>В экономической сфере осуществляется взаимодействие всех объективных и субъективных факторов развития экономики.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/>
              <a:t>Значение данной сферы, по мнению многих (марксизм) является основополагающим для развития общества.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/>
              <a:t>Экономическая сфера включает в себя производство, распределение, обмен и потребление материальных благ. </a:t>
            </a:r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dirty="0"/>
              <a:t>А именно, это есть: 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/>
              <a:t>а) сфера функционирования материального производства, 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/>
              <a:t>б) распределения материальных благ, 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/>
              <a:t>в) обмена деятельностью, 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/>
              <a:t>г) а также реализация всей совокупности производственных отношений людей, в том числе отношений собственности на средства производства.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/>
              <a:t>Экономическая сфера диалектически взаимосвязана с другими сторонами жизни общества (политической, духовной, социальной), активно влияет на них.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/>
              <a:t>Важное значение в экономической жизни общества играет способ производства материальных благ.</a:t>
            </a:r>
          </a:p>
        </p:txBody>
      </p:sp>
    </p:spTree>
    <p:extLst>
      <p:ext uri="{BB962C8B-B14F-4D97-AF65-F5344CB8AC3E}">
        <p14:creationId xmlns:p14="http://schemas.microsoft.com/office/powerpoint/2010/main" val="2339623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4034" y="0"/>
            <a:ext cx="8072494" cy="654032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B0F0"/>
                </a:solidFill>
              </a:rPr>
              <a:t>Производство материальных благ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0" y="642918"/>
            <a:ext cx="9144000" cy="6215082"/>
          </a:xfrm>
        </p:spPr>
        <p:txBody>
          <a:bodyPr>
            <a:noAutofit/>
          </a:bodyPr>
          <a:lstStyle/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u="sng" dirty="0"/>
              <a:t>Способ производства материальных благ </a:t>
            </a:r>
            <a:r>
              <a:rPr lang="ru-RU" sz="1400" dirty="0"/>
              <a:t>– есть исторически определенный способ добывания материальных благ.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По мнению К.Маркса, он составляет основу и главное содержание экономической жизни общества.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В конечном счете, он (прямо или косвенно) оказывает большое влияние на все сферы жизни общества (на духовную, политическую), на существующую социальную структуру.</a:t>
            </a:r>
          </a:p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Способ производства имеет две стороны:</a:t>
            </a:r>
          </a:p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1) производительные силы </a:t>
            </a:r>
          </a:p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2) производственные отношения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Производительные силы: </a:t>
            </a:r>
          </a:p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Люди с их знаниями, умением, навыками к труду;</a:t>
            </a:r>
          </a:p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Средства производства: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Производственные отношения есть ряд отношений между людьми в процессе производства:</a:t>
            </a:r>
          </a:p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1. Отношения собственности. Собственники являются хозяева производства, они определяют его, нанимают персонал и т.д.</a:t>
            </a:r>
          </a:p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2. Отношения обмена деятельностью между людьми различных профессий на базе сложившегося разделения труда.</a:t>
            </a:r>
          </a:p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3. Отношения распределения созданных в обществе материальных благ. </a:t>
            </a:r>
          </a:p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Последние распределяются между участниками производства, исходя из отношений собственности на средства производства, а также из условий оплаты труда. И затем в соответствии с этим потребляются. </a:t>
            </a:r>
          </a:p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Вывод: Таким образом, производственные отношения выступают как отношения между людьми по поводу производства, обмена и распределения и потребления материальных благ. </a:t>
            </a:r>
          </a:p>
          <a:p>
            <a:pPr marL="0" indent="38404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Ведущую роль при этом играют отношения собственности на средства производства (кто ими владеет).</a:t>
            </a:r>
          </a:p>
        </p:txBody>
      </p:sp>
    </p:spTree>
    <p:extLst>
      <p:ext uri="{BB962C8B-B14F-4D97-AF65-F5344CB8AC3E}">
        <p14:creationId xmlns:p14="http://schemas.microsoft.com/office/powerpoint/2010/main" val="172883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0945" y="493942"/>
            <a:ext cx="9720073" cy="4023360"/>
          </a:xfrm>
        </p:spPr>
        <p:txBody>
          <a:bodyPr>
            <a:noAutofit/>
          </a:bodyPr>
          <a:lstStyle/>
          <a:p>
            <a:pPr marL="363538" indent="-363538" algn="just">
              <a:lnSpc>
                <a:spcPct val="80000"/>
              </a:lnSpc>
              <a:buFont typeface="Wingdings" panose="05000000000000000000" pitchFamily="2" charset="2"/>
              <a:buChar char="§"/>
              <a:tabLst>
                <a:tab pos="363538" algn="l"/>
              </a:tabLst>
            </a:pPr>
            <a:r>
              <a:rPr lang="ru-RU" altLang="en-US" sz="3200" dirty="0"/>
              <a:t>Раздел философии, занимающийся изучением общества, называется социальной философией</a:t>
            </a:r>
            <a:r>
              <a:rPr lang="ru-RU" altLang="en-US" sz="3200" dirty="0" smtClean="0"/>
              <a:t>.</a:t>
            </a:r>
          </a:p>
          <a:p>
            <a:pPr marL="363538" indent="-363538" algn="just">
              <a:lnSpc>
                <a:spcPct val="80000"/>
              </a:lnSpc>
              <a:buFont typeface="Wingdings" panose="05000000000000000000" pitchFamily="2" charset="2"/>
              <a:buChar char="§"/>
              <a:tabLst>
                <a:tab pos="363538" algn="l"/>
              </a:tabLst>
            </a:pPr>
            <a:endParaRPr lang="ru-RU" altLang="en-US" sz="3200" dirty="0"/>
          </a:p>
          <a:p>
            <a:pPr marL="363538" indent="-363538" algn="just">
              <a:lnSpc>
                <a:spcPct val="80000"/>
              </a:lnSpc>
              <a:buFont typeface="Wingdings" panose="05000000000000000000" pitchFamily="2" charset="2"/>
              <a:buChar char="§"/>
              <a:tabLst>
                <a:tab pos="363538" algn="l"/>
              </a:tabLst>
            </a:pPr>
            <a:r>
              <a:rPr lang="ru-RU" altLang="en-US" sz="3200" dirty="0"/>
              <a:t> Эта философская дисциплина тесно связана с наукой социологией, но намного древнее </a:t>
            </a:r>
            <a:r>
              <a:rPr lang="ru-RU" altLang="en-US" sz="3200" dirty="0" smtClean="0"/>
              <a:t>её</a:t>
            </a:r>
          </a:p>
          <a:p>
            <a:pPr marL="363538" indent="-363538" algn="just">
              <a:lnSpc>
                <a:spcPct val="80000"/>
              </a:lnSpc>
              <a:buFont typeface="Wingdings" panose="05000000000000000000" pitchFamily="2" charset="2"/>
              <a:buChar char="§"/>
              <a:tabLst>
                <a:tab pos="363538" algn="l"/>
              </a:tabLst>
            </a:pPr>
            <a:endParaRPr lang="ru-RU" altLang="en-US" sz="3200" dirty="0"/>
          </a:p>
          <a:p>
            <a:pPr marL="363538" indent="-363538" algn="just">
              <a:lnSpc>
                <a:spcPct val="80000"/>
              </a:lnSpc>
              <a:buFont typeface="Wingdings" panose="05000000000000000000" pitchFamily="2" charset="2"/>
              <a:buChar char="§"/>
              <a:tabLst>
                <a:tab pos="363538" algn="l"/>
              </a:tabLst>
            </a:pPr>
            <a:r>
              <a:rPr lang="ru-RU" altLang="en-US" sz="3200" dirty="0"/>
              <a:t>Социальная философия изучает общество умозрительно в качестве некоей целостности. В основной социальная философия изучает вопросы, связанные с сущностью общества и закономерностями его развития, не сосредотачивая внимания на частных вопросах общественной жизни.</a:t>
            </a:r>
          </a:p>
        </p:txBody>
      </p:sp>
    </p:spTree>
    <p:extLst>
      <p:ext uri="{BB962C8B-B14F-4D97-AF65-F5344CB8AC3E}">
        <p14:creationId xmlns:p14="http://schemas.microsoft.com/office/powerpoint/2010/main" val="3778137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4034" y="0"/>
            <a:ext cx="7786742" cy="511156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B0F0"/>
                </a:solidFill>
              </a:rPr>
              <a:t>Социальная сфера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0" y="571480"/>
            <a:ext cx="9144000" cy="62865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u="sng" dirty="0"/>
              <a:t>Социальная сфера </a:t>
            </a:r>
            <a:r>
              <a:rPr lang="ru-RU" sz="1400" dirty="0"/>
              <a:t>– есть сфера взаимоотношений социальных групп (классы, социальные слои, национальные общности) по поводу социальных условий их жизни и деятельности, касающихся: условий труда, быта, образования, здравоохранения, социального обеспечения, уровня и качества жизни людей.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а именно: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здоровые условия производственной деятельности,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необходимый уровень жизни всех слоев населения,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решение проблем здравоохранения, народного образования, социального обеспечения,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соблюдение социальной справедливости (в труде и в распределении материальных благ)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разрешение противоречий, возникающих из социального расслоения общества),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Таким образом, социальная сфера связана с удовлетворением особых социальных потребностей, направленных на воспроизводство и развитие жизненных сил человека.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Возможности удовлетворения социальных потребностей зависят от: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социального положения человека, его социальной группы;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характера существующих общественных отношений;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уровня развития государства..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Степень удовлетворения социальных потребностей определяет: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1. Уровень жизни человека - обобщающие показатели достигнутого уровня благосостояния людей;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2. Качество жизни человека (семьи, социальной группы и т.д.) - обобщающие показатель достигнутого уровня эффективности функционирования социальной сферы.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На удовлетворение этих потребностей и должна быть в первую очередь направлена социальная политика государства.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35550942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4034" y="0"/>
            <a:ext cx="8072494" cy="714356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B0F0"/>
                </a:solidFill>
              </a:rPr>
              <a:t>Политическая сфера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0" y="714356"/>
            <a:ext cx="9144000" cy="6143644"/>
          </a:xfrm>
        </p:spPr>
        <p:txBody>
          <a:bodyPr>
            <a:normAutofit/>
          </a:bodyPr>
          <a:lstStyle/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dirty="0"/>
              <a:t>Политическая сфера жизни общества есть пространство политической деятельности различных социальных групп (классов, национальных общностей, политических партий, движений, общественных организаций).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b="1" u="sng" dirty="0"/>
              <a:t>Политика</a:t>
            </a:r>
            <a:r>
              <a:rPr lang="ru-RU" sz="1400" dirty="0"/>
              <a:t> - деятельность социальных групп, направленная на осуществление своих политических интересов, выражающихся: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dirty="0"/>
              <a:t>а) во влиянии на власть или в обладании политической властью, 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dirty="0"/>
              <a:t>б) а также в реализации своих политических прав и свобод. 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dirty="0"/>
              <a:t>Расширение политических прав и свобод для определенных социальных групп создает более широкие возможности для реализации их собственных политических и, как следствие, экономических, духовных и других интересов данной группы.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dirty="0"/>
              <a:t>Легитимность политической власти означает, что она признается и принимается населением.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dirty="0"/>
              <a:t>Роль политической сферы жизни постоянно возрастает, в связи: 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dirty="0"/>
              <a:t>а) большими возможностями влияния политики на другие сферы жизни общества;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1400" dirty="0"/>
              <a:t>б) с развитием современных политических процессов, которые политизируют сознание граждан и повышают их политическую активность.</a:t>
            </a:r>
          </a:p>
        </p:txBody>
      </p:sp>
    </p:spTree>
    <p:extLst>
      <p:ext uri="{BB962C8B-B14F-4D97-AF65-F5344CB8AC3E}">
        <p14:creationId xmlns:p14="http://schemas.microsoft.com/office/powerpoint/2010/main" val="1526952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596" y="0"/>
            <a:ext cx="8143932" cy="642918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B0F0"/>
                </a:solidFill>
              </a:rPr>
              <a:t>Духовная сфера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0" y="642918"/>
            <a:ext cx="9144000" cy="621508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u="sng" dirty="0"/>
              <a:t>Духовная сфера жизни общества </a:t>
            </a:r>
            <a:r>
              <a:rPr lang="ru-RU" sz="1400" dirty="0"/>
              <a:t>– сфера отношений людей по поводу духовных ценностей (их создания, распространения и усвоения).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u="sng" dirty="0"/>
              <a:t>Духовные ценности </a:t>
            </a:r>
            <a:r>
              <a:rPr lang="ru-RU" sz="1400" dirty="0"/>
              <a:t>– предметы культуры и искусства (литература, живопись, музыка), а также знания людей, наука, моральные нормы поведения и т.д., то есть все то, что составляет духовное содержание общественной жизни (духовность) общества.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Духовная сфера общества складывается исторически. Она воплощает в себе национальные, географические и другие особенности развития общества, то есть все то, что отложилось в душе народа, в его национальном характере.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Содержание духовной сферы общественной жизни: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1) повседневное духовное общение людей;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2) познание (в том числе научное), образование;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3) воспитание, мораль, искусство, религия.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Оно развивает духовный мир людей, их представления о смысле жизни в обществе. Это оказывает решающее влияние на формирование духовных начал в их деятельности и поведении.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Факторы, влияющие на формирование духовности: 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учреждения образования и воспитания;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профессиональное искусство (театр, музыка, кино, живопись, архитектура и т.д.)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народное искусство (творчество) – песни, танцы, сказания;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народные традиции.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Фундаментальные проблемы духовного развития современного общества: 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формирование, сохранение и обогащение духовного мира людей;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приобщение к подлинным духовным ценностям; 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/>
              <a:t>- отказ от ложных, разрушающих человеческую душу и общество форм (</a:t>
            </a:r>
            <a:r>
              <a:rPr lang="ru-RU" sz="1400" dirty="0" err="1"/>
              <a:t>антигуманизм</a:t>
            </a:r>
            <a:r>
              <a:rPr lang="ru-RU" sz="1400" dirty="0"/>
              <a:t>, насилие, порнография и т.п.).</a:t>
            </a:r>
          </a:p>
        </p:txBody>
      </p:sp>
    </p:spTree>
    <p:extLst>
      <p:ext uri="{BB962C8B-B14F-4D97-AF65-F5344CB8AC3E}">
        <p14:creationId xmlns:p14="http://schemas.microsoft.com/office/powerpoint/2010/main" val="2943617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1158" y="214290"/>
            <a:ext cx="8358246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13683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908" y="2073536"/>
            <a:ext cx="8640064" cy="230124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Спасибо за внимание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906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7691438" y="0"/>
            <a:ext cx="4500562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2000"/>
              <a:t>Самым главным вопросом социальной философии является проблема определения общества. </a:t>
            </a:r>
          </a:p>
          <a:p>
            <a:pPr>
              <a:lnSpc>
                <a:spcPct val="80000"/>
              </a:lnSpc>
            </a:pPr>
            <a:r>
              <a:rPr lang="ru-RU" altLang="en-US" sz="2000"/>
              <a:t>Общество понимается в социальной философии крайне широко как совокупность всех форм совместной деятельности людей. Это определение общества охватывает всю историю человечества, начиная с выделения людей из животного мира. </a:t>
            </a:r>
          </a:p>
          <a:p>
            <a:pPr>
              <a:lnSpc>
                <a:spcPct val="80000"/>
              </a:lnSpc>
            </a:pPr>
            <a:r>
              <a:rPr lang="ru-RU" altLang="en-US" sz="2000"/>
              <a:t>Общество является особой сферой реальности, высшим, самым сложным уровнем бытия, следующим за биологической реальностью. </a:t>
            </a:r>
          </a:p>
          <a:p>
            <a:pPr>
              <a:lnSpc>
                <a:spcPct val="80000"/>
              </a:lnSpc>
            </a:pPr>
            <a:r>
              <a:rPr lang="ru-RU" altLang="en-US" sz="2000"/>
              <a:t>Совершенством общественной реальности обусловлена сложность изучения общества. </a:t>
            </a:r>
          </a:p>
          <a:p>
            <a:pPr>
              <a:lnSpc>
                <a:spcPct val="80000"/>
              </a:lnSpc>
            </a:pPr>
            <a:r>
              <a:rPr lang="ru-RU" altLang="en-US" sz="2000"/>
              <a:t>Каждый человек вписан в общество и не может безразлично, нейтрально относиться к происходящим в обществе процессам. 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4647406" y="2466975"/>
            <a:ext cx="23701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природа</a:t>
            </a: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4506913" y="258763"/>
            <a:ext cx="28432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ОБЩЕСТВО</a:t>
            </a:r>
          </a:p>
        </p:txBody>
      </p:sp>
      <p:grpSp>
        <p:nvGrpSpPr>
          <p:cNvPr id="3" name="Organization Chart 17"/>
          <p:cNvGrpSpPr>
            <a:grpSpLocks noChangeAspect="1"/>
          </p:cNvGrpSpPr>
          <p:nvPr/>
        </p:nvGrpSpPr>
        <p:grpSpPr bwMode="auto">
          <a:xfrm>
            <a:off x="671114" y="259221"/>
            <a:ext cx="4375947" cy="6220496"/>
            <a:chOff x="-11" y="685"/>
            <a:chExt cx="2016" cy="2016"/>
          </a:xfrm>
        </p:grpSpPr>
        <p:cxnSp>
          <p:nvCxnSpPr>
            <p:cNvPr id="1043" name="_s1043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997" y="226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4" name="_s1044"/>
            <p:cNvCxnSpPr>
              <a:cxnSpLocks noChangeShapeType="1"/>
              <a:stCxn id="7" idx="1"/>
              <a:endCxn id="6" idx="2"/>
            </p:cNvCxnSpPr>
            <p:nvPr/>
          </p:nvCxnSpPr>
          <p:spPr bwMode="auto">
            <a:xfrm rot="10800000">
              <a:off x="421" y="1837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5" name="_s1045"/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350" y="1476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/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16200000">
              <a:off x="350" y="1044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1047"/>
            <p:cNvSpPr>
              <a:spLocks noChangeArrowheads="1"/>
            </p:cNvSpPr>
            <p:nvPr/>
          </p:nvSpPr>
          <p:spPr bwMode="auto">
            <a:xfrm>
              <a:off x="-11" y="68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Социальный</a:t>
              </a:r>
            </a:p>
          </p:txBody>
        </p:sp>
        <p:sp>
          <p:nvSpPr>
            <p:cNvPr id="5" name="_s1048"/>
            <p:cNvSpPr>
              <a:spLocks noChangeArrowheads="1"/>
            </p:cNvSpPr>
            <p:nvPr/>
          </p:nvSpPr>
          <p:spPr bwMode="auto">
            <a:xfrm>
              <a:off x="-11" y="111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Биологический</a:t>
              </a:r>
            </a:p>
          </p:txBody>
        </p:sp>
        <p:sp>
          <p:nvSpPr>
            <p:cNvPr id="6" name="_s1049"/>
            <p:cNvSpPr>
              <a:spLocks noChangeArrowheads="1"/>
            </p:cNvSpPr>
            <p:nvPr/>
          </p:nvSpPr>
          <p:spPr bwMode="auto">
            <a:xfrm>
              <a:off x="-11" y="154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Химический</a:t>
              </a:r>
            </a:p>
          </p:txBody>
        </p:sp>
        <p:sp>
          <p:nvSpPr>
            <p:cNvPr id="7" name="_s1050"/>
            <p:cNvSpPr>
              <a:spLocks noChangeArrowheads="1"/>
            </p:cNvSpPr>
            <p:nvPr/>
          </p:nvSpPr>
          <p:spPr bwMode="auto">
            <a:xfrm>
              <a:off x="565" y="19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Физический</a:t>
              </a:r>
            </a:p>
          </p:txBody>
        </p:sp>
        <p:sp>
          <p:nvSpPr>
            <p:cNvPr id="8" name="_s1051"/>
            <p:cNvSpPr>
              <a:spLocks noChangeArrowheads="1"/>
            </p:cNvSpPr>
            <p:nvPr/>
          </p:nvSpPr>
          <p:spPr bwMode="auto">
            <a:xfrm>
              <a:off x="1141" y="241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Механический</a:t>
              </a:r>
            </a:p>
          </p:txBody>
        </p:sp>
        <p:sp>
          <p:nvSpPr>
            <p:cNvPr id="9" name="Line 28"/>
            <p:cNvSpPr>
              <a:spLocks noChangeShapeType="1"/>
            </p:cNvSpPr>
            <p:nvPr/>
          </p:nvSpPr>
          <p:spPr bwMode="auto">
            <a:xfrm flipV="1">
              <a:off x="1184" y="1630"/>
              <a:ext cx="575" cy="424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29"/>
            <p:cNvSpPr>
              <a:spLocks noChangeShapeType="1"/>
            </p:cNvSpPr>
            <p:nvPr/>
          </p:nvSpPr>
          <p:spPr bwMode="auto">
            <a:xfrm flipH="1" flipV="1">
              <a:off x="884" y="1164"/>
              <a:ext cx="828" cy="358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30"/>
            <p:cNvSpPr>
              <a:spLocks noChangeShapeType="1"/>
            </p:cNvSpPr>
            <p:nvPr/>
          </p:nvSpPr>
          <p:spPr bwMode="auto">
            <a:xfrm flipH="1" flipV="1">
              <a:off x="1756" y="1609"/>
              <a:ext cx="33" cy="33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31"/>
            <p:cNvSpPr>
              <a:spLocks noChangeShapeType="1"/>
            </p:cNvSpPr>
            <p:nvPr/>
          </p:nvSpPr>
          <p:spPr bwMode="auto">
            <a:xfrm flipH="1" flipV="1">
              <a:off x="1787" y="2010"/>
              <a:ext cx="32" cy="33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257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976" y="465343"/>
            <a:ext cx="9720073" cy="4023360"/>
          </a:xfrm>
        </p:spPr>
        <p:txBody>
          <a:bodyPr>
            <a:noAutofit/>
          </a:bodyPr>
          <a:lstStyle/>
          <a:p>
            <a:pPr marL="268288" indent="-268288" algn="just">
              <a:buFont typeface="Wingdings" panose="05000000000000000000" pitchFamily="2" charset="2"/>
              <a:buChar char="§"/>
              <a:tabLst>
                <a:tab pos="174625" algn="l"/>
              </a:tabLst>
            </a:pPr>
            <a:r>
              <a:rPr lang="ru-RU" altLang="en-US" sz="2800" dirty="0"/>
              <a:t>С общественной реальностью по этическим соображениям нельзя проводить экспериментирование</a:t>
            </a:r>
            <a:r>
              <a:rPr lang="ru-RU" altLang="en-US" sz="2800" dirty="0" smtClean="0"/>
              <a:t>.</a:t>
            </a:r>
          </a:p>
          <a:p>
            <a:pPr marL="268288" indent="-268288" algn="just">
              <a:buFont typeface="Wingdings" panose="05000000000000000000" pitchFamily="2" charset="2"/>
              <a:buChar char="§"/>
              <a:tabLst>
                <a:tab pos="174625" algn="l"/>
              </a:tabLst>
            </a:pPr>
            <a:endParaRPr lang="ru-RU" altLang="en-US" sz="2800" dirty="0"/>
          </a:p>
          <a:p>
            <a:pPr marL="268288" indent="-268288" algn="just">
              <a:buFont typeface="Wingdings" panose="05000000000000000000" pitchFamily="2" charset="2"/>
              <a:buChar char="§"/>
              <a:tabLst>
                <a:tab pos="174625" algn="l"/>
              </a:tabLst>
            </a:pPr>
            <a:r>
              <a:rPr lang="ru-RU" altLang="en-US" sz="2800" dirty="0"/>
              <a:t> При изучении социальной реальности намного труднее делать обоснованные предсказания, поскольку детерминация социальных процессов, связанных с субъективной сферой, менее определённа, чем в мире природы. </a:t>
            </a:r>
            <a:endParaRPr lang="ru-RU" altLang="en-US" sz="2800" dirty="0" smtClean="0"/>
          </a:p>
          <a:p>
            <a:pPr marL="268288" indent="-268288" algn="just">
              <a:buFont typeface="Wingdings" panose="05000000000000000000" pitchFamily="2" charset="2"/>
              <a:buChar char="§"/>
              <a:tabLst>
                <a:tab pos="174625" algn="l"/>
              </a:tabLst>
            </a:pPr>
            <a:endParaRPr lang="ru-RU" altLang="en-US" sz="2800" dirty="0"/>
          </a:p>
          <a:p>
            <a:pPr marL="268288" indent="-268288" algn="just">
              <a:buFont typeface="Wingdings" panose="05000000000000000000" pitchFamily="2" charset="2"/>
              <a:buChar char="§"/>
              <a:tabLst>
                <a:tab pos="174625" algn="l"/>
              </a:tabLst>
            </a:pPr>
            <a:r>
              <a:rPr lang="ru-RU" altLang="en-US" sz="2800" dirty="0"/>
              <a:t>В социуме сам факт предсказания может кардинально изменить ход процессов (например, предсказание финансового кризиса может вызвать или предотвратить этот кризис в реальности).</a:t>
            </a:r>
          </a:p>
          <a:p>
            <a:pPr marL="268288" indent="-268288">
              <a:tabLst>
                <a:tab pos="174625" algn="l"/>
              </a:tabLs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625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/>
              <a:t>Три идейных источника  марксизма</a:t>
            </a:r>
          </a:p>
        </p:txBody>
      </p:sp>
      <p:sp>
        <p:nvSpPr>
          <p:cNvPr id="7171" name="Прямоугольник 2"/>
          <p:cNvSpPr>
            <a:spLocks noChangeArrowheads="1"/>
          </p:cNvSpPr>
          <p:nvPr/>
        </p:nvSpPr>
        <p:spPr bwMode="auto">
          <a:xfrm>
            <a:off x="2711451" y="1989138"/>
            <a:ext cx="7705725" cy="324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ru-RU" altLang="ru-RU">
                <a:solidFill>
                  <a:srgbClr val="000000"/>
                </a:solidFill>
              </a:rPr>
              <a:t>1.  </a:t>
            </a:r>
            <a:r>
              <a:rPr lang="ru-RU" altLang="ru-RU" b="1">
                <a:solidFill>
                  <a:srgbClr val="000000"/>
                </a:solidFill>
                <a:ea typeface="SimSun-ExtB" panose="02010609060101010101" pitchFamily="49" charset="-122"/>
              </a:rPr>
              <a:t>Утопический социализм  </a:t>
            </a:r>
            <a:r>
              <a:rPr lang="ru-RU" altLang="ru-RU">
                <a:solidFill>
                  <a:srgbClr val="000000"/>
                </a:solidFill>
              </a:rPr>
              <a:t>(Сен-Симон, Оуэн, Фурье)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ru-RU" altLang="ru-RU">
                <a:solidFill>
                  <a:srgbClr val="000000"/>
                </a:solidFill>
              </a:rPr>
              <a:t>2. </a:t>
            </a:r>
            <a:r>
              <a:rPr lang="ru-RU" altLang="ru-RU" b="1">
                <a:solidFill>
                  <a:srgbClr val="000000"/>
                </a:solidFill>
              </a:rPr>
              <a:t>Английская политэкономия </a:t>
            </a:r>
            <a:r>
              <a:rPr lang="ru-RU" altLang="ru-RU">
                <a:solidFill>
                  <a:srgbClr val="000000"/>
                </a:solidFill>
              </a:rPr>
              <a:t>( Смит, Рикардо)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ru-RU" altLang="ru-RU">
                <a:solidFill>
                  <a:srgbClr val="000000"/>
                </a:solidFill>
              </a:rPr>
              <a:t>3. </a:t>
            </a:r>
            <a:r>
              <a:rPr lang="ru-RU" altLang="ru-RU" b="1">
                <a:solidFill>
                  <a:srgbClr val="000000"/>
                </a:solidFill>
              </a:rPr>
              <a:t>Немецкая классическая философия </a:t>
            </a:r>
            <a:r>
              <a:rPr lang="ru-RU" altLang="ru-RU">
                <a:solidFill>
                  <a:srgbClr val="000000"/>
                </a:solidFill>
              </a:rPr>
              <a:t>(Гегель, Фейербах)</a:t>
            </a:r>
          </a:p>
        </p:txBody>
      </p:sp>
    </p:spTree>
    <p:extLst>
      <p:ext uri="{BB962C8B-B14F-4D97-AF65-F5344CB8AC3E}">
        <p14:creationId xmlns:p14="http://schemas.microsoft.com/office/powerpoint/2010/main" val="10261372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smtClean="0"/>
              <a:t>Марксизм. Основные тезисы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1" y="1600200"/>
            <a:ext cx="8069263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 i="1">
                <a:solidFill>
                  <a:srgbClr val="000000"/>
                </a:solidFill>
                <a:cs typeface="Times New Roman" panose="02020603050405020304" pitchFamily="18" charset="0"/>
              </a:rPr>
              <a:t>Основные тезисы марксизма</a:t>
            </a:r>
            <a:r>
              <a:rPr lang="ru-RU" altLang="ru-RU" sz="200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000000"/>
                </a:solidFill>
                <a:cs typeface="Times New Roman" panose="02020603050405020304" pitchFamily="18" charset="0"/>
              </a:rPr>
              <a:t>1) в основу мировоззрения кладутся не религиозно-мистические или идеалистические, а выводы современного естествознания;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000000"/>
                </a:solidFill>
                <a:cs typeface="Times New Roman" panose="02020603050405020304" pitchFamily="18" charset="0"/>
              </a:rPr>
              <a:t>2) марксизм открыто признал свою связь с интересами определенного класса — пролетариата;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000000"/>
                </a:solidFill>
                <a:cs typeface="Times New Roman" panose="02020603050405020304" pitchFamily="18" charset="0"/>
              </a:rPr>
              <a:t>3) как следствие ставится принципиально новая задача — не ограничиваться объяснением мира, а выбрать методологию его преобразования, в первую очередь — преобразования общества на основе сознательной революционной деятельности;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000000"/>
                </a:solidFill>
                <a:cs typeface="Times New Roman" panose="02020603050405020304" pitchFamily="18" charset="0"/>
              </a:rPr>
              <a:t>4) отсюда центр философии исследований переносится из области чистого познания и отвлеченных человеческих отношений, а также из области абстрактных рассуждений об общем устройстве мира на область практики;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000000"/>
                </a:solidFill>
                <a:cs typeface="Times New Roman" panose="02020603050405020304" pitchFamily="18" charset="0"/>
              </a:rPr>
              <a:t>5) это приводит к тому, что материализм впервые распространяется на понимание общественной жизни;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000000"/>
                </a:solidFill>
                <a:cs typeface="Times New Roman" panose="02020603050405020304" pitchFamily="18" charset="0"/>
              </a:rPr>
              <a:t>6) наконец сами познание и мышление были поняты по иному.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>
                <a:cs typeface="Times New Roman" panose="02020603050405020304" pitchFamily="18" charset="0"/>
              </a:rPr>
              <a:t/>
            </a:r>
            <a:br>
              <a:rPr lang="ru-RU" altLang="ru-RU" sz="1600">
                <a:cs typeface="Times New Roman" panose="02020603050405020304" pitchFamily="18" charset="0"/>
              </a:rPr>
            </a:br>
            <a:r>
              <a:rPr lang="ru-RU" altLang="ru-RU" sz="1600">
                <a:cs typeface="Times New Roman" panose="02020603050405020304" pitchFamily="18" charset="0"/>
              </a:rPr>
              <a:t/>
            </a:r>
            <a:br>
              <a:rPr lang="ru-RU" altLang="ru-RU" sz="1600">
                <a:cs typeface="Times New Roman" panose="02020603050405020304" pitchFamily="18" charset="0"/>
              </a:rPr>
            </a:br>
            <a:endParaRPr lang="ru-RU" altLang="ru-RU" sz="1600">
              <a:cs typeface="Times New Roman" panose="02020603050405020304" pitchFamily="18" charset="0"/>
            </a:endParaRPr>
          </a:p>
        </p:txBody>
      </p:sp>
      <p:sp>
        <p:nvSpPr>
          <p:cNvPr id="8196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9525000" y="6172200"/>
            <a:ext cx="533400" cy="457200"/>
          </a:xfrm>
          <a:prstGeom prst="actionButtonBlank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endParaRPr lang="ru-RU" altLang="ru-RU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296610"/>
      </p:ext>
    </p:extLst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2495551" y="1916114"/>
            <a:ext cx="79216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altLang="en-US">
                <a:solidFill>
                  <a:srgbClr val="000000"/>
                </a:solidFill>
              </a:rPr>
              <a:t>ОСНОВНОЕ В МАРКСИЗМЕ: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altLang="en-US">
                <a:solidFill>
                  <a:srgbClr val="000000"/>
                </a:solidFill>
              </a:rPr>
              <a:t>1.ИСТОРИЧЕСКИЙ МАТЕРИАЛИЗМ – НОВЫЙ ВЗГЛЯД НА ОБЩЕСТВО.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altLang="en-US">
                <a:solidFill>
                  <a:srgbClr val="000000"/>
                </a:solidFill>
              </a:rPr>
              <a:t>2.ДИАЛЕКТИЧЕСКИЙ МАТЕРИАЛИЗМ – ИДЕЯ ДИАЛЕКТИЧЕСКИ ПРОТИВОРЕЧИВОГО РАЗВИТИЯ ВСЕХ СИСТЕМ: ПРИРОДЫ, ОБЩЕСТВА,  ЧЕЛОВЕЧЕСКОГО СОЗНАНИЯ.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altLang="en-US">
                <a:solidFill>
                  <a:srgbClr val="000000"/>
                </a:solidFill>
              </a:rPr>
              <a:t>3.ТЕОРИЯ ПРИБАВОЧНОЙ СТОИМОСТИ – ЭКОНОМИКА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altLang="en-US">
                <a:solidFill>
                  <a:srgbClr val="000000"/>
                </a:solidFill>
              </a:rPr>
              <a:t>4. ТЕОРИЯ КЛАССОВОЙ БОРЬБЫ - ПОЛИТИКА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9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/>
              <a:t>Социализм во всех сферах жизни</a:t>
            </a:r>
            <a:endParaRPr lang="ru-RU" altLang="ru-RU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1" y="2133601"/>
            <a:ext cx="7769225" cy="41132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200"/>
              <a:t>        </a:t>
            </a:r>
            <a:r>
              <a:rPr lang="ru-RU" altLang="ru-RU" sz="1600"/>
              <a:t>Н</a:t>
            </a:r>
            <a:r>
              <a:rPr lang="ru-RU" altLang="ru-RU" sz="1600">
                <a:cs typeface="Times New Roman" panose="02020603050405020304" pitchFamily="18" charset="0"/>
              </a:rPr>
              <a:t>еизбежность превращения капиталистического общества в социалистическое Маркс выводит всецело и исключительно из экономического закона движения современного общества. </a:t>
            </a:r>
            <a:endParaRPr lang="ru-RU" altLang="ru-RU" sz="1600"/>
          </a:p>
          <a:p>
            <a:pPr eaLnBrk="1" hangingPunct="1">
              <a:lnSpc>
                <a:spcPct val="90000"/>
              </a:lnSpc>
            </a:pPr>
            <a:r>
              <a:rPr lang="ru-RU" altLang="ru-RU" sz="1600" i="1">
                <a:cs typeface="Times New Roman" panose="02020603050405020304" pitchFamily="18" charset="0"/>
              </a:rPr>
              <a:t>Обобществление труда</a:t>
            </a:r>
            <a:r>
              <a:rPr lang="ru-RU" altLang="ru-RU" sz="1600">
                <a:cs typeface="Times New Roman" panose="02020603050405020304" pitchFamily="18" charset="0"/>
              </a:rPr>
              <a:t>, особенно наглядно в росте крупного производства, картелей, синдикатов и трестов капиталистов, а равно в гигантском возрастании размеров и мощи финансового капитала, — вот главная материальная основа неизбежного наступления социализма.</a:t>
            </a:r>
            <a:endParaRPr lang="ru-RU" altLang="ru-RU" sz="1600"/>
          </a:p>
          <a:p>
            <a:pPr eaLnBrk="1" hangingPunct="1">
              <a:lnSpc>
                <a:spcPct val="90000"/>
              </a:lnSpc>
            </a:pPr>
            <a:r>
              <a:rPr lang="ru-RU" altLang="ru-RU" sz="1600">
                <a:cs typeface="Times New Roman" panose="02020603050405020304" pitchFamily="18" charset="0"/>
              </a:rPr>
              <a:t>Интеллектуальным и моральным двигателем, физическим вьполнителем этого превращения является воспитываемый самим капитализмом</a:t>
            </a:r>
            <a:r>
              <a:rPr lang="ru-RU" altLang="ru-RU" sz="1600" i="1">
                <a:cs typeface="Times New Roman" panose="02020603050405020304" pitchFamily="18" charset="0"/>
              </a:rPr>
              <a:t> пролетариат</a:t>
            </a:r>
            <a:r>
              <a:rPr lang="ru-RU" altLang="ru-RU" sz="1600">
                <a:cs typeface="Times New Roman" panose="02020603050405020304" pitchFamily="18" charset="0"/>
              </a:rPr>
              <a:t>. Его борьба с буржуазией, проявляясь в различных и все более богатых содержанием формах, неизбежно становится политической борьбой, направленной к завоеванию политической власти пролетариатом («диктатура пролетариата»). </a:t>
            </a:r>
            <a:endParaRPr lang="ru-RU" altLang="ru-RU" sz="1600"/>
          </a:p>
          <a:p>
            <a:pPr eaLnBrk="1" hangingPunct="1">
              <a:lnSpc>
                <a:spcPct val="90000"/>
              </a:lnSpc>
            </a:pPr>
            <a:r>
              <a:rPr lang="ru-RU" altLang="ru-RU" sz="1600" i="1">
                <a:cs typeface="Times New Roman" panose="02020603050405020304" pitchFamily="18" charset="0"/>
              </a:rPr>
              <a:t>Новая форма семьи</a:t>
            </a:r>
            <a:r>
              <a:rPr lang="ru-RU" altLang="ru-RU" sz="1600">
                <a:cs typeface="Times New Roman" panose="02020603050405020304" pitchFamily="18" charset="0"/>
              </a:rPr>
              <a:t>, новые условия в положении женщины и в воспитании подрастающих поколений подготовляются высшими формами современного капитализма: женский и детский труд</a:t>
            </a:r>
            <a:r>
              <a:rPr lang="ru-RU" altLang="ru-RU" sz="1600"/>
              <a:t>.</a:t>
            </a:r>
            <a:r>
              <a:rPr lang="ru-RU" altLang="ru-RU" sz="1600">
                <a:cs typeface="Times New Roman" panose="02020603050405020304" pitchFamily="18" charset="0"/>
              </a:rPr>
              <a:t> </a:t>
            </a:r>
            <a:endParaRPr lang="ru-RU" altLang="ru-RU" sz="1600"/>
          </a:p>
          <a:p>
            <a:pPr eaLnBrk="1" hangingPunct="1">
              <a:lnSpc>
                <a:spcPct val="90000"/>
              </a:lnSpc>
            </a:pPr>
            <a:r>
              <a:rPr lang="ru-RU" altLang="ru-RU" sz="1600"/>
              <a:t>З</a:t>
            </a:r>
            <a:r>
              <a:rPr lang="ru-RU" altLang="ru-RU" sz="1600">
                <a:cs typeface="Times New Roman" panose="02020603050405020304" pitchFamily="18" charset="0"/>
              </a:rPr>
              <a:t>адача </a:t>
            </a:r>
            <a:r>
              <a:rPr lang="ru-RU" altLang="ru-RU" sz="1600" i="1">
                <a:cs typeface="Times New Roman" panose="02020603050405020304" pitchFamily="18" charset="0"/>
              </a:rPr>
              <a:t>по отношению к мелким крестьянам</a:t>
            </a:r>
            <a:r>
              <a:rPr lang="ru-RU" altLang="ru-RU" sz="1600">
                <a:cs typeface="Times New Roman" panose="02020603050405020304" pitchFamily="18" charset="0"/>
              </a:rPr>
              <a:t> будет состоять прежде всего в том, чтобы их частное производство и частную собственность перевести в товарищескую, но не насильственным путем</a:t>
            </a:r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525000" y="6248400"/>
            <a:ext cx="533400" cy="381000"/>
          </a:xfrm>
          <a:prstGeom prst="actionButtonBlank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buBlip>
                <a:blip r:embed="rId4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endParaRPr lang="ru-RU" altLang="ru-RU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955909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8348" y="-142900"/>
            <a:ext cx="7467600" cy="71435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B0F0"/>
                </a:solidFill>
              </a:rPr>
              <a:t>Основные понятия общества как системы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9720" y="714356"/>
            <a:ext cx="8715436" cy="6143644"/>
          </a:xfrm>
        </p:spPr>
        <p:txBody>
          <a:bodyPr>
            <a:noAutofit/>
          </a:bodyPr>
          <a:lstStyle/>
          <a:p>
            <a:pPr marL="0" indent="384048" algn="just">
              <a:spcBef>
                <a:spcPts val="0"/>
              </a:spcBef>
              <a:buNone/>
            </a:pPr>
            <a:endParaRPr lang="ru-RU" sz="1400" u="sng" dirty="0"/>
          </a:p>
          <a:p>
            <a:pPr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Элемент-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мельчайшая частица системы или их совокупность (социальные объекты, отношения, институты)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Отношения 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связь, зависимость между субъектами общества. 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Структура-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форма устойчивых связей, отношений</a:t>
            </a:r>
            <a:r>
              <a:rPr lang="ru-RU" sz="2000" dirty="0"/>
              <a:t> между элементами системы.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Субъект-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носитель активности, направленной на другое явление. 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Объект-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явление, на которое направлена активность. 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ru-RU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Социальная система-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совокупность социальных объектов и субъектов, их свойств и отношений, образующих целостный социальный организм </a:t>
            </a:r>
            <a:r>
              <a:rPr lang="ru-RU" sz="2000" dirty="0"/>
              <a:t>– упорядоченное множество взаимосвязанных и взаимодействующих элементов 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2000" dirty="0"/>
          </a:p>
          <a:p>
            <a:pPr marL="0" indent="384048" algn="just">
              <a:spcBef>
                <a:spcPts val="0"/>
              </a:spcBef>
              <a:buNone/>
            </a:pPr>
            <a:r>
              <a:rPr lang="ru-RU" sz="2000" dirty="0"/>
              <a:t>При этом отдельные части создают общество как единую систему с особыми свойствами, которых нет у ее отдельных частей. </a:t>
            </a:r>
          </a:p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None/>
            </a:pPr>
            <a:endParaRPr lang="ru-RU" sz="1400" dirty="0"/>
          </a:p>
          <a:p>
            <a:pPr marL="0" indent="384048" algn="just">
              <a:spcBef>
                <a:spcPts val="0"/>
              </a:spcBef>
              <a:buFontTx/>
              <a:buChar char="-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9317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кспедиция">
  <a:themeElements>
    <a:clrScheme name="Экспедиция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Экспеди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кспедиция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кспедиция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кспедиция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кспедиция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Экспедиция">
  <a:themeElements>
    <a:clrScheme name="Экспедиция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Экспеди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кспедиция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кспедиция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кспедиция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кспедиция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2365</Words>
  <Application>Microsoft Office PowerPoint</Application>
  <PresentationFormat>Широкоэкранный</PresentationFormat>
  <Paragraphs>211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24</vt:i4>
      </vt:variant>
    </vt:vector>
  </HeadingPairs>
  <TitlesOfParts>
    <vt:vector size="34" baseType="lpstr">
      <vt:lpstr>SimSun-ExtB</vt:lpstr>
      <vt:lpstr>Arial</vt:lpstr>
      <vt:lpstr>Franklin Gothic Book</vt:lpstr>
      <vt:lpstr>Monotype Corsiva</vt:lpstr>
      <vt:lpstr>Times New Roman</vt:lpstr>
      <vt:lpstr>Wingdings</vt:lpstr>
      <vt:lpstr>Wingdings 2</vt:lpstr>
      <vt:lpstr>Техническая</vt:lpstr>
      <vt:lpstr>Экспедиция</vt:lpstr>
      <vt:lpstr>1_Экспедиция</vt:lpstr>
      <vt:lpstr>Общество как самоорганизующаяся система</vt:lpstr>
      <vt:lpstr>Презентация PowerPoint</vt:lpstr>
      <vt:lpstr>Презентация PowerPoint</vt:lpstr>
      <vt:lpstr>Презентация PowerPoint</vt:lpstr>
      <vt:lpstr>Три идейных источника  марксизма</vt:lpstr>
      <vt:lpstr>Марксизм. Основные тезисы</vt:lpstr>
      <vt:lpstr>Презентация PowerPoint</vt:lpstr>
      <vt:lpstr>Социализм во всех сферах жизни</vt:lpstr>
      <vt:lpstr>Основные понятия общества как системы</vt:lpstr>
      <vt:lpstr>Элементы общества как системы: </vt:lpstr>
      <vt:lpstr>Основные свойства общества как целого: </vt:lpstr>
      <vt:lpstr>Презентация PowerPoint</vt:lpstr>
      <vt:lpstr>Презентация PowerPoint</vt:lpstr>
      <vt:lpstr>Общество как динамическая система</vt:lpstr>
      <vt:lpstr>Общество как система. Подсистемы и элементы общества:</vt:lpstr>
      <vt:lpstr>Презентация PowerPoint</vt:lpstr>
      <vt:lpstr>Презентация PowerPoint</vt:lpstr>
      <vt:lpstr>Основные сферы жизни общества. Экономическая сфера.</vt:lpstr>
      <vt:lpstr>Производство материальных благ</vt:lpstr>
      <vt:lpstr>Социальная сфера</vt:lpstr>
      <vt:lpstr>Политическая сфера</vt:lpstr>
      <vt:lpstr>Духовная сфера</vt:lpstr>
      <vt:lpstr>Презентация PowerPoint</vt:lpstr>
      <vt:lpstr>Спасибо за внимание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Mohamed_Nassar</dc:creator>
  <cp:lastModifiedBy>Клара</cp:lastModifiedBy>
  <cp:revision>5</cp:revision>
  <dcterms:created xsi:type="dcterms:W3CDTF">2019-06-09T22:35:31Z</dcterms:created>
  <dcterms:modified xsi:type="dcterms:W3CDTF">2020-03-16T13:25:51Z</dcterms:modified>
</cp:coreProperties>
</file>