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81842-88D5-42D2-87F2-BBA8FDD5C30E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754A-6ADD-450F-AEEE-3CAAED7087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81842-88D5-42D2-87F2-BBA8FDD5C30E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754A-6ADD-450F-AEEE-3CAAED7087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81842-88D5-42D2-87F2-BBA8FDD5C30E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754A-6ADD-450F-AEEE-3CAAED7087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81842-88D5-42D2-87F2-BBA8FDD5C30E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754A-6ADD-450F-AEEE-3CAAED7087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81842-88D5-42D2-87F2-BBA8FDD5C30E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754A-6ADD-450F-AEEE-3CAAED7087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81842-88D5-42D2-87F2-BBA8FDD5C30E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754A-6ADD-450F-AEEE-3CAAED7087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81842-88D5-42D2-87F2-BBA8FDD5C30E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754A-6ADD-450F-AEEE-3CAAED7087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81842-88D5-42D2-87F2-BBA8FDD5C30E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754A-6ADD-450F-AEEE-3CAAED7087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81842-88D5-42D2-87F2-BBA8FDD5C30E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754A-6ADD-450F-AEEE-3CAAED7087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81842-88D5-42D2-87F2-BBA8FDD5C30E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754A-6ADD-450F-AEEE-3CAAED7087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81842-88D5-42D2-87F2-BBA8FDD5C30E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754A-6ADD-450F-AEEE-3CAAED7087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E81842-88D5-42D2-87F2-BBA8FDD5C30E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1754A-6ADD-450F-AEEE-3CAAED70876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1080119"/>
          </a:xfrm>
        </p:spPr>
        <p:txBody>
          <a:bodyPr/>
          <a:lstStyle/>
          <a:p>
            <a:r>
              <a:rPr lang="ru-RU" dirty="0" smtClean="0"/>
              <a:t>Язык как система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844824"/>
            <a:ext cx="6400800" cy="3793976"/>
          </a:xfrm>
        </p:spPr>
        <p:txBody>
          <a:bodyPr>
            <a:normAutofit/>
          </a:bodyPr>
          <a:lstStyle/>
          <a:p>
            <a:pPr lvl="0"/>
            <a:r>
              <a:rPr lang="ru-RU" sz="2600" dirty="0" smtClean="0"/>
              <a:t>1. Проблемы </a:t>
            </a:r>
            <a:r>
              <a:rPr lang="ru-RU" sz="2600" dirty="0"/>
              <a:t>системы и структуры языка в современной </a:t>
            </a:r>
            <a:r>
              <a:rPr lang="ru-RU" sz="2600" dirty="0" smtClean="0"/>
              <a:t>лингвистике</a:t>
            </a:r>
            <a:r>
              <a:rPr lang="ru-RU" sz="2600" dirty="0"/>
              <a:t>.</a:t>
            </a:r>
          </a:p>
          <a:p>
            <a:pPr lvl="0"/>
            <a:r>
              <a:rPr lang="ru-RU" sz="2600" dirty="0" smtClean="0"/>
              <a:t>2. Признаки </a:t>
            </a:r>
            <a:r>
              <a:rPr lang="ru-RU" sz="2600" dirty="0"/>
              <a:t>системы и специфика системы языка, ее </a:t>
            </a:r>
            <a:r>
              <a:rPr lang="ru-RU" sz="2600" dirty="0" smtClean="0"/>
              <a:t>открытость </a:t>
            </a:r>
            <a:r>
              <a:rPr lang="ru-RU" sz="2600" dirty="0"/>
              <a:t>и динамизм.</a:t>
            </a:r>
          </a:p>
          <a:p>
            <a:pPr lvl="0"/>
            <a:r>
              <a:rPr lang="ru-RU" sz="2600" dirty="0" smtClean="0"/>
              <a:t>3. Язык </a:t>
            </a:r>
            <a:r>
              <a:rPr lang="ru-RU" sz="2600" dirty="0"/>
              <a:t>как система систем. </a:t>
            </a:r>
          </a:p>
          <a:p>
            <a:pPr lvl="0"/>
            <a:r>
              <a:rPr lang="ru-RU" sz="2600" dirty="0" smtClean="0"/>
              <a:t>4. Теории </a:t>
            </a:r>
            <a:r>
              <a:rPr lang="ru-RU" sz="2600" dirty="0"/>
              <a:t>единства структуры языка.</a:t>
            </a:r>
          </a:p>
          <a:p>
            <a:pPr lvl="0"/>
            <a:r>
              <a:rPr lang="ru-RU" sz="2600" dirty="0" smtClean="0"/>
              <a:t>5. Ярусы </a:t>
            </a:r>
            <a:r>
              <a:rPr lang="ru-RU" sz="2600" dirty="0"/>
              <a:t>структуры языка.</a:t>
            </a:r>
          </a:p>
          <a:p>
            <a:pPr algn="l"/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Подсистемы языка развиваются с неодинаковой скоростью (</a:t>
            </a:r>
            <a:r>
              <a:rPr lang="ru-RU" dirty="0" smtClean="0"/>
              <a:t>быстрее </a:t>
            </a:r>
            <a:r>
              <a:rPr lang="ru-RU" dirty="0"/>
              <a:t>всего лексика как наименее жестко организованная и </a:t>
            </a:r>
            <a:r>
              <a:rPr lang="ru-RU" dirty="0" smtClean="0"/>
              <a:t>медленнее </a:t>
            </a:r>
            <a:r>
              <a:rPr lang="ru-RU" dirty="0"/>
              <a:t>всего — фонетика). Поэтому как в целой системе языка, так и в отдельных ее подсистемах выделяется центр и периферия.</a:t>
            </a:r>
          </a:p>
          <a:p>
            <a:r>
              <a:rPr lang="ru-RU" dirty="0"/>
              <a:t>Будучи элементом системы и компонентом структуры, всякая языковая единица входит в два типа общих отношений в </a:t>
            </a:r>
            <a:r>
              <a:rPr lang="ru-RU" dirty="0" smtClean="0"/>
              <a:t>языке: парадигматических </a:t>
            </a:r>
            <a:r>
              <a:rPr lang="ru-RU" dirty="0"/>
              <a:t>и синтагматических.</a:t>
            </a:r>
          </a:p>
          <a:p>
            <a:r>
              <a:rPr lang="ru-RU" u="sng" dirty="0"/>
              <a:t>Синтагматика</a:t>
            </a:r>
            <a:r>
              <a:rPr lang="ru-RU" dirty="0"/>
              <a:t> — последовательность единиц одного уровня (</a:t>
            </a:r>
            <a:r>
              <a:rPr lang="ru-RU" dirty="0" smtClean="0"/>
              <a:t>фонем</a:t>
            </a:r>
            <a:r>
              <a:rPr lang="ru-RU" dirty="0"/>
              <a:t>, морфем, слов и т. п.) в речи.</a:t>
            </a:r>
          </a:p>
          <a:p>
            <a:r>
              <a:rPr lang="ru-RU" u="sng" dirty="0"/>
              <a:t>Парадигматика</a:t>
            </a:r>
            <a:r>
              <a:rPr lang="ru-RU" dirty="0"/>
              <a:t> — это группировка единиц одного уровня в </a:t>
            </a:r>
            <a:r>
              <a:rPr lang="ru-RU" dirty="0" smtClean="0"/>
              <a:t>классы </a:t>
            </a:r>
            <a:r>
              <a:rPr lang="ru-RU" dirty="0"/>
              <a:t>на основе оппозиции единиц друг другу по их </a:t>
            </a:r>
            <a:r>
              <a:rPr lang="ru-RU" dirty="0" smtClean="0"/>
              <a:t>дифференциальным </a:t>
            </a:r>
            <a:r>
              <a:rPr lang="ru-RU" dirty="0"/>
              <a:t>признакам.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Функционирование систем и подсистем языка в синхронии и </a:t>
            </a:r>
            <a:r>
              <a:rPr lang="ru-RU" dirty="0" smtClean="0"/>
              <a:t>диахронии </a:t>
            </a:r>
            <a:r>
              <a:rPr lang="ru-RU" dirty="0"/>
              <a:t>имеет свою специфику. По мнению Ф. де Соссюра, система языка проявляется в синхронии, диахрония эту систему разрушает.</a:t>
            </a:r>
          </a:p>
          <a:p>
            <a:r>
              <a:rPr lang="ru-RU" dirty="0"/>
              <a:t>Отвергая формулировку Ф. де Соссюра о </a:t>
            </a:r>
            <a:r>
              <a:rPr lang="ru-RU" dirty="0" err="1"/>
              <a:t>несистемности</a:t>
            </a:r>
            <a:r>
              <a:rPr lang="ru-RU" dirty="0"/>
              <a:t> </a:t>
            </a:r>
            <a:r>
              <a:rPr lang="ru-RU" dirty="0" smtClean="0"/>
              <a:t>диахронии</a:t>
            </a:r>
            <a:r>
              <a:rPr lang="ru-RU" dirty="0"/>
              <a:t>, члены Пражской лингвистической школы исходили из </a:t>
            </a:r>
            <a:r>
              <a:rPr lang="ru-RU" dirty="0" smtClean="0"/>
              <a:t>принципиально </a:t>
            </a:r>
            <a:r>
              <a:rPr lang="ru-RU" dirty="0"/>
              <a:t>системного подхода к эволюции языка. В работах Р. О. Якобсона, Б. </a:t>
            </a:r>
            <a:r>
              <a:rPr lang="ru-RU" dirty="0" err="1" smtClean="0"/>
              <a:t>Трнки</a:t>
            </a:r>
            <a:r>
              <a:rPr lang="ru-RU" dirty="0" smtClean="0"/>
              <a:t> (позднее </a:t>
            </a:r>
            <a:r>
              <a:rPr lang="ru-RU" dirty="0"/>
              <a:t>— А. Мартине, Э. </a:t>
            </a:r>
            <a:r>
              <a:rPr lang="ru-RU" dirty="0" err="1" smtClean="0"/>
              <a:t>Косериу</a:t>
            </a:r>
            <a:r>
              <a:rPr lang="ru-RU" dirty="0" smtClean="0"/>
              <a:t> </a:t>
            </a:r>
            <a:r>
              <a:rPr lang="ru-RU" dirty="0"/>
              <a:t>и др.) изучается диалектическое противоборство тенденций развития системы языка, действие которых, будучи устремлено к </a:t>
            </a:r>
            <a:r>
              <a:rPr lang="ru-RU" dirty="0" smtClean="0"/>
              <a:t>«равновесию» </a:t>
            </a:r>
            <a:r>
              <a:rPr lang="ru-RU" dirty="0"/>
              <a:t>(симметрии, заполнению лакун, </a:t>
            </a:r>
            <a:r>
              <a:rPr lang="ru-RU" dirty="0" smtClean="0"/>
              <a:t>«пустых клеток»), </a:t>
            </a:r>
            <a:r>
              <a:rPr lang="ru-RU" dirty="0"/>
              <a:t>тем не менее, никогда не позволяет системе языка достичь </a:t>
            </a:r>
            <a:r>
              <a:rPr lang="ru-RU" dirty="0" smtClean="0"/>
              <a:t>абсолютной </a:t>
            </a:r>
            <a:r>
              <a:rPr lang="ru-RU" dirty="0"/>
              <a:t>устойчивости: устраняя старые </a:t>
            </a:r>
            <a:r>
              <a:rPr lang="ru-RU" dirty="0" smtClean="0"/>
              <a:t>«горячие точки», </a:t>
            </a:r>
            <a:r>
              <a:rPr lang="ru-RU" dirty="0"/>
              <a:t>оно </a:t>
            </a:r>
            <a:r>
              <a:rPr lang="ru-RU" dirty="0" smtClean="0"/>
              <a:t>создает </a:t>
            </a:r>
            <a:r>
              <a:rPr lang="ru-RU" dirty="0"/>
              <a:t>в ней новые, что вызывает асимметрию в языке.</a:t>
            </a:r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504056"/>
          </a:xfrm>
        </p:spPr>
        <p:txBody>
          <a:bodyPr>
            <a:normAutofit fontScale="90000"/>
          </a:bodyPr>
          <a:lstStyle/>
          <a:p>
            <a:pPr lvl="0"/>
            <a:r>
              <a:rPr lang="ru-RU" sz="3100" dirty="0" smtClean="0"/>
              <a:t>4. Теории единства структуры языка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Особый </a:t>
            </a:r>
            <a:r>
              <a:rPr lang="ru-RU" dirty="0"/>
              <a:t>интерес к созданию теории структуры языка </a:t>
            </a:r>
            <a:r>
              <a:rPr lang="ru-RU" dirty="0" smtClean="0"/>
              <a:t>возник </a:t>
            </a:r>
            <a:r>
              <a:rPr lang="ru-RU" dirty="0"/>
              <a:t>в </a:t>
            </a:r>
            <a:r>
              <a:rPr lang="en-US" dirty="0"/>
              <a:t>XX </a:t>
            </a:r>
            <a:r>
              <a:rPr lang="ru-RU" dirty="0" smtClean="0"/>
              <a:t>веке. </a:t>
            </a:r>
            <a:r>
              <a:rPr lang="ru-RU" dirty="0"/>
              <a:t>Примерами таких теорий могут служить теория изоморфизма и </a:t>
            </a:r>
            <a:r>
              <a:rPr lang="ru-RU" dirty="0" smtClean="0"/>
              <a:t>теория </a:t>
            </a:r>
            <a:r>
              <a:rPr lang="ru-RU" dirty="0"/>
              <a:t>иерархии уровней.</a:t>
            </a:r>
          </a:p>
          <a:p>
            <a:r>
              <a:rPr lang="ru-RU" u="sng" dirty="0"/>
              <a:t>Теория изоморфизма</a:t>
            </a:r>
            <a:r>
              <a:rPr lang="ru-RU" dirty="0"/>
              <a:t> единство языка объясняет изоморфизмом (</a:t>
            </a:r>
            <a:r>
              <a:rPr lang="en-US" dirty="0" err="1"/>
              <a:t>izos</a:t>
            </a:r>
            <a:r>
              <a:rPr lang="en-US" dirty="0"/>
              <a:t> </a:t>
            </a:r>
            <a:r>
              <a:rPr lang="ru-RU" dirty="0"/>
              <a:t>— одинаковый, </a:t>
            </a:r>
            <a:r>
              <a:rPr lang="en-US" dirty="0" err="1"/>
              <a:t>morf</a:t>
            </a:r>
            <a:r>
              <a:rPr lang="en-US" dirty="0"/>
              <a:t> </a:t>
            </a:r>
            <a:r>
              <a:rPr lang="ru-RU" dirty="0"/>
              <a:t>— форма), т. е. структурным тождеством или параллелизмом языковых единиц. Так, например, Е. </a:t>
            </a:r>
            <a:r>
              <a:rPr lang="ru-RU" dirty="0" err="1" smtClean="0"/>
              <a:t>Курилович</a:t>
            </a:r>
            <a:r>
              <a:rPr lang="ru-RU" dirty="0" smtClean="0"/>
              <a:t> </a:t>
            </a:r>
            <a:r>
              <a:rPr lang="ru-RU" dirty="0"/>
              <a:t>доказывает параллелизм структуры слога и предложения, </a:t>
            </a:r>
            <a:r>
              <a:rPr lang="ru-RU" dirty="0" smtClean="0"/>
              <a:t>потому </a:t>
            </a:r>
            <a:r>
              <a:rPr lang="ru-RU" dirty="0"/>
              <a:t>что функции гласного в слоге и предиката в предложении в сущности одинаковы — образующие.</a:t>
            </a:r>
          </a:p>
          <a:p>
            <a:r>
              <a:rPr lang="ru-RU" dirty="0"/>
              <a:t>Однако эта теория не получила своего реального воплощения в лингвистическом описании </a:t>
            </a:r>
            <a:r>
              <a:rPr lang="ru-RU" u="sng" dirty="0"/>
              <a:t>всей структуры языка</a:t>
            </a:r>
            <a:r>
              <a:rPr lang="ru-RU" dirty="0"/>
              <a:t>, вероятно, в силу своей </a:t>
            </a:r>
            <a:r>
              <a:rPr lang="ru-RU" dirty="0" smtClean="0"/>
              <a:t>непоследовательности. Тем </a:t>
            </a:r>
            <a:r>
              <a:rPr lang="ru-RU" dirty="0"/>
              <a:t>не менее, теория </a:t>
            </a:r>
            <a:r>
              <a:rPr lang="ru-RU" dirty="0" smtClean="0"/>
              <a:t>изоморфизма </a:t>
            </a:r>
            <a:r>
              <a:rPr lang="ru-RU" dirty="0"/>
              <a:t>позволяет использовать методы и понятия, принятые при анализе единиц одного уровня, для другого уровня. Например, Р. О. </a:t>
            </a:r>
            <a:r>
              <a:rPr lang="ru-RU" dirty="0" err="1"/>
              <a:t>Якобсен</a:t>
            </a:r>
            <a:r>
              <a:rPr lang="ru-RU" dirty="0"/>
              <a:t>, В. </a:t>
            </a:r>
            <a:r>
              <a:rPr lang="ru-RU" dirty="0" err="1"/>
              <a:t>Скаличка</a:t>
            </a:r>
            <a:r>
              <a:rPr lang="ru-RU" dirty="0"/>
              <a:t> анализировали грамматику при помощи методов, принятых в фонологии. </a:t>
            </a:r>
            <a:r>
              <a:rPr lang="ru-RU" dirty="0" smtClean="0"/>
              <a:t> </a:t>
            </a:r>
          </a:p>
          <a:p>
            <a:r>
              <a:rPr lang="ru-RU" dirty="0" smtClean="0"/>
              <a:t>Идея </a:t>
            </a:r>
            <a:r>
              <a:rPr lang="ru-RU" dirty="0"/>
              <a:t>изоморфизма не объясняет сложности языковой </a:t>
            </a:r>
            <a:r>
              <a:rPr lang="ru-RU" dirty="0" smtClean="0"/>
              <a:t>структуры </a:t>
            </a:r>
            <a:r>
              <a:rPr lang="ru-RU" dirty="0"/>
              <a:t>как системы особого рода, она сводит ее к простейшим </a:t>
            </a:r>
            <a:r>
              <a:rPr lang="ru-RU" dirty="0" smtClean="0"/>
              <a:t>структурам </a:t>
            </a:r>
            <a:r>
              <a:rPr lang="ru-RU" dirty="0"/>
              <a:t>плоскостного строения.</a:t>
            </a:r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70000" lnSpcReduction="20000"/>
          </a:bodyPr>
          <a:lstStyle/>
          <a:p>
            <a:r>
              <a:rPr lang="ru-RU" u="sng" dirty="0"/>
              <a:t>Теория иерархии уровней</a:t>
            </a:r>
            <a:r>
              <a:rPr lang="ru-RU" dirty="0"/>
              <a:t> опирается на идею </a:t>
            </a:r>
            <a:r>
              <a:rPr lang="ru-RU" dirty="0" err="1"/>
              <a:t>одновекторного</a:t>
            </a:r>
            <a:r>
              <a:rPr lang="ru-RU" dirty="0"/>
              <a:t> иерархического строения языковой структуры. Наиболее четко она была сформулирована Э. </a:t>
            </a:r>
            <a:r>
              <a:rPr lang="ru-RU" dirty="0" err="1"/>
              <a:t>Бенвенистом</a:t>
            </a:r>
            <a:r>
              <a:rPr lang="ru-RU" dirty="0"/>
              <a:t>. Он исходил из того, что </a:t>
            </a:r>
            <a:r>
              <a:rPr lang="ru-RU" dirty="0" smtClean="0"/>
              <a:t>единицы </a:t>
            </a:r>
            <a:r>
              <a:rPr lang="ru-RU" dirty="0"/>
              <a:t>языка планом выражения опираются на низший уровень, а планом содержания входят в высший </a:t>
            </a:r>
            <a:r>
              <a:rPr lang="ru-RU" dirty="0" smtClean="0"/>
              <a:t>уровень. </a:t>
            </a:r>
            <a:endParaRPr lang="ru-RU" dirty="0"/>
          </a:p>
          <a:p>
            <a:r>
              <a:rPr lang="ru-RU" dirty="0"/>
              <a:t>Фонема определяется как составная часть единицы более </a:t>
            </a:r>
            <a:r>
              <a:rPr lang="ru-RU" dirty="0" smtClean="0"/>
              <a:t>высокого </a:t>
            </a:r>
            <a:r>
              <a:rPr lang="ru-RU" dirty="0"/>
              <a:t>уровня — морфемы. Разница между морфемой и словом в том, что морфема — знак связанной формы, а слово — знак свободной формы.</a:t>
            </a:r>
          </a:p>
          <a:p>
            <a:r>
              <a:rPr lang="ru-RU" dirty="0"/>
              <a:t>Такое понимание языковой структуры допускает только одно </a:t>
            </a:r>
            <a:r>
              <a:rPr lang="ru-RU" dirty="0" smtClean="0"/>
              <a:t>направление </a:t>
            </a:r>
            <a:r>
              <a:rPr lang="ru-RU" dirty="0"/>
              <a:t>анализа — от низшего уровня к высшему, от формы к содержанию. Проблема взаимодействия уровней отодвигается на второй план, а самому понятию уровня придается </a:t>
            </a:r>
            <a:r>
              <a:rPr lang="ru-RU" dirty="0" err="1" smtClean="0"/>
              <a:t>операциональный</a:t>
            </a:r>
            <a:r>
              <a:rPr lang="ru-RU" dirty="0" smtClean="0"/>
              <a:t> </a:t>
            </a:r>
            <a:r>
              <a:rPr lang="ru-RU" dirty="0"/>
              <a:t>смысл. Тем не менее, идея иерархии уровней оказалась весьма плодотворной, она была в дальнейшем развита, и реализована в теории ярусов (уровней) системы языка.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288032"/>
          </a:xfrm>
        </p:spPr>
        <p:txBody>
          <a:bodyPr>
            <a:normAutofit fontScale="90000"/>
          </a:bodyPr>
          <a:lstStyle/>
          <a:p>
            <a:pPr lvl="0"/>
            <a:r>
              <a:rPr lang="ru-RU" sz="3100" dirty="0" smtClean="0"/>
              <a:t>5. Ярусы структуры языка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92500" lnSpcReduction="10000"/>
          </a:bodyPr>
          <a:lstStyle/>
          <a:p>
            <a:r>
              <a:rPr lang="ru-RU" u="sng" dirty="0"/>
              <a:t>Уровень языка</a:t>
            </a:r>
            <a:r>
              <a:rPr lang="ru-RU" dirty="0"/>
              <a:t> — это та часть его системы, которая имеет </a:t>
            </a:r>
            <a:r>
              <a:rPr lang="ru-RU" dirty="0" smtClean="0"/>
              <a:t>соответствующую </a:t>
            </a:r>
            <a:r>
              <a:rPr lang="ru-RU" dirty="0"/>
              <a:t>одноименную единицу: фонемный, морфемный и т. д. </a:t>
            </a:r>
          </a:p>
          <a:p>
            <a:r>
              <a:rPr lang="ru-RU" dirty="0"/>
              <a:t>Принципы различения уровней следующие: 1) единицы одного уровня должны быть однородны; 2) единица низшего уровня </a:t>
            </a:r>
            <a:r>
              <a:rPr lang="ru-RU" dirty="0" smtClean="0"/>
              <a:t>должна </a:t>
            </a:r>
            <a:r>
              <a:rPr lang="ru-RU" dirty="0"/>
              <a:t>входить в состав единицы высшего уровня; 3) единицы </a:t>
            </a:r>
            <a:r>
              <a:rPr lang="ru-RU" dirty="0" smtClean="0"/>
              <a:t>любого уровня </a:t>
            </a:r>
            <a:r>
              <a:rPr lang="ru-RU" dirty="0"/>
              <a:t>должны выделяться путем сегментирования более сложных чем они сами, структур; 4) единицы любого уровня должны был знаками языка.</a:t>
            </a:r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ru-RU" sz="2400" dirty="0"/>
              <a:t>Отношение единиц и уровней языка (по Ю. С. Степанову) 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981075"/>
          <a:ext cx="822960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Конкретный или наблюдаемый аспект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Абстрактный аспект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Предложение</a:t>
                      </a:r>
                    </a:p>
                    <a:p>
                      <a:r>
                        <a:rPr lang="ru-RU" dirty="0" smtClean="0"/>
                        <a:t>состоит из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репрезентирует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структурная схема предложения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Словосочетание</a:t>
                      </a:r>
                    </a:p>
                    <a:p>
                      <a:r>
                        <a:rPr lang="ru-RU" dirty="0" smtClean="0"/>
                        <a:t>состоит из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репрезентирует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структурная схема словосочетания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Слово </a:t>
                      </a:r>
                    </a:p>
                    <a:p>
                      <a:r>
                        <a:rPr lang="ru-RU" dirty="0" smtClean="0"/>
                        <a:t>состоит из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репрезентирует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лексема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Морф</a:t>
                      </a:r>
                    </a:p>
                    <a:p>
                      <a:r>
                        <a:rPr lang="ru-RU" dirty="0" smtClean="0"/>
                        <a:t>состоит из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репрезентирует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морфема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Аллофон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репрезентирует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фонема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lvl="0"/>
            <a:r>
              <a:rPr lang="ru-RU" sz="3100" dirty="0" smtClean="0"/>
              <a:t>1. Проблемы системы и структуры языка в современной лингвистике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Понятия </a:t>
            </a:r>
            <a:r>
              <a:rPr lang="ru-RU" dirty="0"/>
              <a:t>системы и структуры стали </a:t>
            </a:r>
            <a:r>
              <a:rPr lang="ru-RU" dirty="0" smtClean="0"/>
              <a:t>основополагающими </a:t>
            </a:r>
            <a:r>
              <a:rPr lang="ru-RU" dirty="0"/>
              <a:t>теоретическими понятиями языкознания в целом.</a:t>
            </a:r>
          </a:p>
          <a:p>
            <a:r>
              <a:rPr lang="ru-RU" dirty="0"/>
              <a:t>Вместе с тем тезис о системности языка и важности изучения его структуры, принимаемый сейчас почти безоговорочно </a:t>
            </a:r>
            <a:r>
              <a:rPr lang="ru-RU" dirty="0" smtClean="0"/>
              <a:t>лингвистами </a:t>
            </a:r>
            <a:r>
              <a:rPr lang="ru-RU" dirty="0"/>
              <a:t>разных школ и направлений, раскрывается в конкретных </a:t>
            </a:r>
            <a:r>
              <a:rPr lang="ru-RU" dirty="0" smtClean="0"/>
              <a:t>исследованиях </a:t>
            </a:r>
            <a:r>
              <a:rPr lang="ru-RU" dirty="0"/>
              <a:t>далеко не одинаково, и реальное содержание, которое вкладывается в соответствующие термины, оказывается не </a:t>
            </a:r>
            <a:r>
              <a:rPr lang="ru-RU" dirty="0" smtClean="0"/>
              <a:t>тождественным.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учении Ф. де Соссюра система языка рассматривается как </a:t>
            </a:r>
            <a:r>
              <a:rPr lang="ru-RU" dirty="0" smtClean="0"/>
              <a:t>система </a:t>
            </a:r>
            <a:r>
              <a:rPr lang="ru-RU" dirty="0"/>
              <a:t>знаков. Ее внутреннюю структуру изучает внутренняя </a:t>
            </a:r>
            <a:r>
              <a:rPr lang="ru-RU" dirty="0" smtClean="0"/>
              <a:t>лингвистика</a:t>
            </a:r>
            <a:r>
              <a:rPr lang="ru-RU" dirty="0"/>
              <a:t>, внешнее функционирование системы языка, т. е. </a:t>
            </a:r>
            <a:r>
              <a:rPr lang="ru-RU" dirty="0" smtClean="0"/>
              <a:t>функци</a:t>
            </a:r>
            <a:r>
              <a:rPr lang="ru-RU" dirty="0"/>
              <a:t>онирование в связи с </a:t>
            </a:r>
            <a:r>
              <a:rPr lang="ru-RU" dirty="0" err="1"/>
              <a:t>внеструктурной</a:t>
            </a:r>
            <a:r>
              <a:rPr lang="ru-RU" dirty="0"/>
              <a:t> действительностью, изучает внешняя лингвистика.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Большую роль в разработке учения о системе языка сыграли идеи И. А. </a:t>
            </a:r>
            <a:r>
              <a:rPr lang="ru-RU" dirty="0" err="1"/>
              <a:t>Бодуэна</a:t>
            </a:r>
            <a:r>
              <a:rPr lang="ru-RU" dirty="0"/>
              <a:t> де </a:t>
            </a:r>
            <a:r>
              <a:rPr lang="ru-RU" dirty="0" err="1"/>
              <a:t>Куртенэ</a:t>
            </a:r>
            <a:r>
              <a:rPr lang="ru-RU" dirty="0"/>
              <a:t> о роли отношений в языке, о </a:t>
            </a:r>
            <a:r>
              <a:rPr lang="ru-RU" dirty="0" smtClean="0"/>
              <a:t>разграничении </a:t>
            </a:r>
            <a:r>
              <a:rPr lang="ru-RU" dirty="0"/>
              <a:t>статики и динамики, внешней и внутренней истории языка, </a:t>
            </a:r>
            <a:r>
              <a:rPr lang="ru-RU" dirty="0" smtClean="0"/>
              <a:t>выделение </a:t>
            </a:r>
            <a:r>
              <a:rPr lang="ru-RU" dirty="0"/>
              <a:t>им наиболее общих единиц системы языка — фонем, </a:t>
            </a:r>
            <a:r>
              <a:rPr lang="ru-RU" dirty="0" smtClean="0"/>
              <a:t>морфем</a:t>
            </a:r>
            <a:r>
              <a:rPr lang="ru-RU" dirty="0"/>
              <a:t>, графем, синтагм.</a:t>
            </a:r>
          </a:p>
          <a:p>
            <a:r>
              <a:rPr lang="ru-RU" dirty="0" smtClean="0"/>
              <a:t>В </a:t>
            </a:r>
            <a:r>
              <a:rPr lang="ru-RU" dirty="0"/>
              <a:t>исследованиях конца </a:t>
            </a:r>
            <a:r>
              <a:rPr lang="en-US" dirty="0"/>
              <a:t>XX </a:t>
            </a:r>
            <a:r>
              <a:rPr lang="ru-RU" dirty="0"/>
              <a:t>— начала </a:t>
            </a:r>
            <a:r>
              <a:rPr lang="en-US" dirty="0"/>
              <a:t>XXI </a:t>
            </a:r>
            <a:r>
              <a:rPr lang="ru-RU" dirty="0"/>
              <a:t>века </a:t>
            </a:r>
            <a:r>
              <a:rPr lang="ru-RU" dirty="0" smtClean="0"/>
              <a:t>подчеркивается </a:t>
            </a:r>
            <a:r>
              <a:rPr lang="ru-RU" dirty="0" err="1"/>
              <a:t>нежесткость</a:t>
            </a:r>
            <a:r>
              <a:rPr lang="ru-RU" dirty="0"/>
              <a:t>, асимметрия системы языка, неодинаковая </a:t>
            </a:r>
            <a:r>
              <a:rPr lang="ru-RU" dirty="0" smtClean="0"/>
              <a:t>степень </a:t>
            </a:r>
            <a:r>
              <a:rPr lang="ru-RU" dirty="0"/>
              <a:t>системности различных ее участков (В. В. Виноградов, В. Г. Гак, В. Н. Ярцева). Выявляются отличия языка от других </a:t>
            </a:r>
            <a:r>
              <a:rPr lang="ru-RU" dirty="0" smtClean="0"/>
              <a:t>семиотических </a:t>
            </a:r>
            <a:r>
              <a:rPr lang="ru-RU" dirty="0"/>
              <a:t>систем (</a:t>
            </a:r>
            <a:r>
              <a:rPr lang="ru-RU" dirty="0" err="1"/>
              <a:t>Вяч</a:t>
            </a:r>
            <a:r>
              <a:rPr lang="ru-RU" dirty="0"/>
              <a:t>. Вс. Иванов, Т. В. Булыгина). </a:t>
            </a:r>
            <a:r>
              <a:rPr lang="ru-RU" dirty="0" smtClean="0"/>
              <a:t>Исследуются «антиномии развития» </a:t>
            </a:r>
            <a:r>
              <a:rPr lang="ru-RU" dirty="0"/>
              <a:t>системы языка (М. В. Панов), </a:t>
            </a:r>
            <a:r>
              <a:rPr lang="ru-RU" dirty="0" smtClean="0"/>
              <a:t>взаимодействие </a:t>
            </a:r>
            <a:r>
              <a:rPr lang="ru-RU" dirty="0"/>
              <a:t>внутренних и внешних факторов ее эволюции (Е. Д. Поливанов, В. М. </a:t>
            </a:r>
            <a:r>
              <a:rPr lang="ru-RU" dirty="0" err="1"/>
              <a:t>Жирмунский</a:t>
            </a:r>
            <a:r>
              <a:rPr lang="ru-RU" dirty="0"/>
              <a:t>, Б. А. Серебренников), </a:t>
            </a:r>
            <a:r>
              <a:rPr lang="ru-RU" dirty="0" smtClean="0"/>
              <a:t>закономерности </a:t>
            </a:r>
            <a:r>
              <a:rPr lang="ru-RU" dirty="0"/>
              <a:t>функционирования системы языка в обществе (Г. В. Степанов, А. Д. </a:t>
            </a:r>
            <a:r>
              <a:rPr lang="ru-RU" dirty="0" err="1"/>
              <a:t>Швейцер</a:t>
            </a:r>
            <a:r>
              <a:rPr lang="ru-RU" dirty="0"/>
              <a:t>, Б. А. Успенский), </a:t>
            </a:r>
            <a:r>
              <a:rPr lang="ru-RU" dirty="0" smtClean="0"/>
              <a:t>взаимодействия </a:t>
            </a:r>
            <a:r>
              <a:rPr lang="ru-RU" dirty="0"/>
              <a:t>системы языка с деятельностью мозга (Л. С. </a:t>
            </a:r>
            <a:r>
              <a:rPr lang="ru-RU" dirty="0" err="1"/>
              <a:t>Выготский</a:t>
            </a:r>
            <a:r>
              <a:rPr lang="ru-RU" dirty="0"/>
              <a:t>, Н. И. </a:t>
            </a:r>
            <a:r>
              <a:rPr lang="ru-RU" dirty="0" err="1"/>
              <a:t>Жинкин</a:t>
            </a:r>
            <a:r>
              <a:rPr lang="ru-RU" dirty="0"/>
              <a:t>, </a:t>
            </a:r>
            <a:r>
              <a:rPr lang="ru-RU" dirty="0" err="1"/>
              <a:t>Вяч</a:t>
            </a:r>
            <a:r>
              <a:rPr lang="ru-RU" dirty="0"/>
              <a:t>. Вс. Иванов).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92088"/>
          </a:xfrm>
        </p:spPr>
        <p:txBody>
          <a:bodyPr>
            <a:normAutofit fontScale="90000"/>
          </a:bodyPr>
          <a:lstStyle/>
          <a:p>
            <a:pPr lvl="0"/>
            <a:r>
              <a:rPr lang="ru-RU" sz="3100" dirty="0" smtClean="0"/>
              <a:t>2. Признаки системы и специфика системы языка, ее открытость и динамизм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В современной лингвистике в принципе утвердилось </a:t>
            </a:r>
            <a:r>
              <a:rPr lang="ru-RU" dirty="0" smtClean="0"/>
              <a:t>следующее </a:t>
            </a:r>
            <a:r>
              <a:rPr lang="ru-RU" dirty="0"/>
              <a:t>определение системы языка: (от греч. </a:t>
            </a:r>
            <a:r>
              <a:rPr lang="en-US" dirty="0" err="1"/>
              <a:t>systema</a:t>
            </a:r>
            <a:r>
              <a:rPr lang="en-US" dirty="0"/>
              <a:t> </a:t>
            </a:r>
            <a:r>
              <a:rPr lang="ru-RU" dirty="0"/>
              <a:t>— целое, </a:t>
            </a:r>
            <a:r>
              <a:rPr lang="ru-RU" dirty="0" smtClean="0"/>
              <a:t>составленное </a:t>
            </a:r>
            <a:r>
              <a:rPr lang="ru-RU" dirty="0"/>
              <a:t>из частей) — множество языковых элементов любого </a:t>
            </a:r>
            <a:r>
              <a:rPr lang="ru-RU" dirty="0" smtClean="0"/>
              <a:t>естественного </a:t>
            </a:r>
            <a:r>
              <a:rPr lang="ru-RU" dirty="0"/>
              <a:t>языка, находящихся в отношениях и связях друг с </a:t>
            </a:r>
            <a:r>
              <a:rPr lang="ru-RU" dirty="0" smtClean="0"/>
              <a:t>другом</a:t>
            </a:r>
            <a:r>
              <a:rPr lang="ru-RU" dirty="0"/>
              <a:t>, которое образует определенное единство и целостность. </a:t>
            </a:r>
            <a:r>
              <a:rPr lang="ru-RU" dirty="0" smtClean="0"/>
              <a:t>Каждый </a:t>
            </a:r>
            <a:r>
              <a:rPr lang="ru-RU" dirty="0"/>
              <a:t>компонент системы языка существует не изолированно, а лишь в противопоставлении другим компонентам системы (Т. В. </a:t>
            </a:r>
            <a:r>
              <a:rPr lang="ru-RU" dirty="0" smtClean="0"/>
              <a:t>Булыгина</a:t>
            </a:r>
            <a:r>
              <a:rPr lang="ru-RU" dirty="0"/>
              <a:t>, С. А. Крылов, ЛЭС, с. 452).</a:t>
            </a:r>
          </a:p>
          <a:p>
            <a:r>
              <a:rPr lang="ru-RU" dirty="0"/>
              <a:t>Структура — это строение системы.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В современной систематике приняты следующие признаки </a:t>
            </a:r>
            <a:r>
              <a:rPr lang="ru-RU" dirty="0" smtClean="0"/>
              <a:t>систем</a:t>
            </a:r>
            <a:r>
              <a:rPr lang="ru-RU" dirty="0"/>
              <a:t>: 1) относительная неделимость элементов системы; 2) </a:t>
            </a:r>
            <a:r>
              <a:rPr lang="ru-RU" dirty="0" smtClean="0"/>
              <a:t>иерархичность </a:t>
            </a:r>
            <a:r>
              <a:rPr lang="ru-RU" dirty="0"/>
              <a:t>системы; 3) структурность системы.</a:t>
            </a:r>
          </a:p>
          <a:p>
            <a:r>
              <a:rPr lang="ru-RU" dirty="0"/>
              <a:t>Рассмотрим эти признаки.</a:t>
            </a:r>
          </a:p>
          <a:p>
            <a:r>
              <a:rPr lang="ru-RU" dirty="0"/>
              <a:t>1. </a:t>
            </a:r>
            <a:r>
              <a:rPr lang="ru-RU" u="sng" dirty="0"/>
              <a:t>Относительная неделимость элементов систем</a:t>
            </a:r>
            <a:r>
              <a:rPr lang="ru-RU" dirty="0"/>
              <a:t>ы. Элементы системы являются неделимыми с точки зрения </a:t>
            </a:r>
            <a:r>
              <a:rPr lang="ru-RU" u="sng" dirty="0"/>
              <a:t>данной</a:t>
            </a:r>
            <a:r>
              <a:rPr lang="ru-RU" dirty="0"/>
              <a:t> системы. Ее элементы могут подвергаться дальнейшему членению, но для других задач, и, следовательно, составлять другие системы. Так, система синтаксиса состоит из системы сложного и системы </a:t>
            </a:r>
            <a:r>
              <a:rPr lang="ru-RU" dirty="0" smtClean="0"/>
              <a:t>простого </a:t>
            </a:r>
            <a:r>
              <a:rPr lang="ru-RU" dirty="0"/>
              <a:t>предложения. Всякое предложение состоит из слов, т. е. можно говорить о системе лексики, слова распадаются на </a:t>
            </a:r>
            <a:r>
              <a:rPr lang="ru-RU" dirty="0" smtClean="0"/>
              <a:t>морфемы - это </a:t>
            </a:r>
            <a:r>
              <a:rPr lang="ru-RU" dirty="0"/>
              <a:t>уже система словообразования и т. д. Но и система </a:t>
            </a:r>
            <a:r>
              <a:rPr lang="ru-RU" dirty="0" smtClean="0"/>
              <a:t>лексики</a:t>
            </a:r>
            <a:r>
              <a:rPr lang="en-US" dirty="0" smtClean="0"/>
              <a:t> </a:t>
            </a:r>
            <a:r>
              <a:rPr lang="ru-RU" dirty="0"/>
              <a:t>и система словообразования — это уже другие, не </a:t>
            </a:r>
            <a:r>
              <a:rPr lang="ru-RU" dirty="0" smtClean="0"/>
              <a:t>синтаксические, </a:t>
            </a:r>
            <a:r>
              <a:rPr lang="ru-RU" dirty="0"/>
              <a:t>системы.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85000" lnSpcReduction="10000"/>
          </a:bodyPr>
          <a:lstStyle/>
          <a:p>
            <a:r>
              <a:rPr lang="ru-RU" i="1" dirty="0"/>
              <a:t>2. </a:t>
            </a:r>
            <a:r>
              <a:rPr lang="ru-RU" u="sng" dirty="0"/>
              <a:t>Иерархичность системы.</a:t>
            </a:r>
            <a:r>
              <a:rPr lang="ru-RU" dirty="0"/>
              <a:t> Этот признак предполагает </a:t>
            </a:r>
            <a:r>
              <a:rPr lang="ru-RU" dirty="0" smtClean="0"/>
              <a:t>возможность </a:t>
            </a:r>
            <a:r>
              <a:rPr lang="ru-RU" dirty="0"/>
              <a:t>расчленения данной системы на ряд других систем (</a:t>
            </a:r>
            <a:r>
              <a:rPr lang="ru-RU" dirty="0" smtClean="0"/>
              <a:t>подсистем)</a:t>
            </a:r>
            <a:r>
              <a:rPr lang="ru-RU" i="1" dirty="0" smtClean="0"/>
              <a:t>, </a:t>
            </a:r>
            <a:r>
              <a:rPr lang="ru-RU" dirty="0"/>
              <a:t>с одной стороны, или вхождение данной системы в </a:t>
            </a:r>
            <a:r>
              <a:rPr lang="ru-RU" dirty="0" smtClean="0"/>
              <a:t>качестве элемента </a:t>
            </a:r>
            <a:r>
              <a:rPr lang="ru-RU" dirty="0"/>
              <a:t>в иную, более широкую систему. Например, </a:t>
            </a:r>
            <a:r>
              <a:rPr lang="ru-RU" dirty="0" smtClean="0"/>
              <a:t>система</a:t>
            </a:r>
            <a:r>
              <a:rPr lang="ru-RU" i="1" dirty="0" smtClean="0"/>
              <a:t> </a:t>
            </a:r>
            <a:r>
              <a:rPr lang="ru-RU" dirty="0"/>
              <a:t>синтаксиса распадается на подсистемы сложного предложения, </a:t>
            </a:r>
            <a:r>
              <a:rPr lang="ru-RU" dirty="0" smtClean="0"/>
              <a:t>простого </a:t>
            </a:r>
            <a:r>
              <a:rPr lang="ru-RU" dirty="0"/>
              <a:t>предложения, словосочетания. В свою очередь, </a:t>
            </a:r>
            <a:r>
              <a:rPr lang="ru-RU" dirty="0" smtClean="0"/>
              <a:t>подсистема </a:t>
            </a:r>
            <a:r>
              <a:rPr lang="ru-RU" dirty="0"/>
              <a:t>сложного предложения распадается на подсистемы </a:t>
            </a:r>
            <a:r>
              <a:rPr lang="ru-RU" dirty="0" smtClean="0"/>
              <a:t>союзного</a:t>
            </a:r>
            <a:r>
              <a:rPr lang="en-US" i="1" dirty="0" smtClean="0"/>
              <a:t> </a:t>
            </a:r>
            <a:r>
              <a:rPr lang="ru-RU" dirty="0"/>
              <a:t>и бессоюзного предложения, подсистема союзного </a:t>
            </a:r>
            <a:r>
              <a:rPr lang="ru-RU" dirty="0" smtClean="0"/>
              <a:t>предложения </a:t>
            </a:r>
            <a:r>
              <a:rPr lang="ru-RU" dirty="0"/>
              <a:t>распадается на подсистемы с сочинительной и </a:t>
            </a:r>
            <a:r>
              <a:rPr lang="ru-RU" dirty="0" smtClean="0"/>
              <a:t>подчинительной </a:t>
            </a:r>
            <a:r>
              <a:rPr lang="ru-RU" dirty="0"/>
              <a:t>связью и т. д</a:t>
            </a:r>
            <a:r>
              <a:rPr lang="ru-RU" dirty="0" smtClean="0"/>
              <a:t>. 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3. </a:t>
            </a:r>
            <a:r>
              <a:rPr lang="ru-RU" u="sng" dirty="0"/>
              <a:t>Структурность системы</a:t>
            </a:r>
            <a:r>
              <a:rPr lang="ru-RU" dirty="0"/>
              <a:t>. Структура — это способ </a:t>
            </a:r>
            <a:r>
              <a:rPr lang="ru-RU" dirty="0" smtClean="0"/>
              <a:t>организации </a:t>
            </a:r>
            <a:r>
              <a:rPr lang="ru-RU" dirty="0"/>
              <a:t>элементов, схема связей или отношений между ними. </a:t>
            </a:r>
            <a:r>
              <a:rPr lang="ru-RU" dirty="0" smtClean="0"/>
              <a:t>Следовательно</a:t>
            </a:r>
            <a:r>
              <a:rPr lang="ru-RU" dirty="0"/>
              <a:t>, как система не существует без элементов, находящихся во взаимосвязи, так невозможна она и без структурной организации её элементов.</a:t>
            </a:r>
          </a:p>
          <a:p>
            <a:r>
              <a:rPr lang="ru-RU" dirty="0"/>
              <a:t>Языковые системы могут принимать разные конфигурации: поле, иерархия уровней и др.</a:t>
            </a:r>
          </a:p>
          <a:p>
            <a:r>
              <a:rPr lang="ru-RU" dirty="0"/>
              <a:t>Система языка противопоставлена упорядоченному множеству. </a:t>
            </a:r>
            <a:r>
              <a:rPr lang="ru-RU" dirty="0" smtClean="0"/>
              <a:t>Если </a:t>
            </a:r>
            <a:r>
              <a:rPr lang="ru-RU" dirty="0"/>
              <a:t>в системе все взаимосвязано и взаимообусловлено, то от </a:t>
            </a:r>
            <a:r>
              <a:rPr lang="ru-RU" dirty="0" smtClean="0"/>
              <a:t>изменения </a:t>
            </a:r>
            <a:r>
              <a:rPr lang="ru-RU" dirty="0"/>
              <a:t>частей в упорядоченном множестве дело не меняется. </a:t>
            </a:r>
            <a:endParaRPr lang="ru-RU" dirty="0" smtClean="0"/>
          </a:p>
          <a:p>
            <a:r>
              <a:rPr lang="ru-RU" dirty="0" smtClean="0"/>
              <a:t>Вслед </a:t>
            </a:r>
            <a:r>
              <a:rPr lang="ru-RU" dirty="0"/>
              <a:t>за Э. </a:t>
            </a:r>
            <a:r>
              <a:rPr lang="ru-RU" dirty="0" err="1"/>
              <a:t>Косериу</a:t>
            </a:r>
            <a:r>
              <a:rPr lang="ru-RU" dirty="0"/>
              <a:t>, в языке различают </a:t>
            </a:r>
            <a:r>
              <a:rPr lang="ru-RU" u="sng" dirty="0"/>
              <a:t>систему</a:t>
            </a:r>
            <a:r>
              <a:rPr lang="ru-RU" dirty="0"/>
              <a:t> и </a:t>
            </a:r>
            <a:r>
              <a:rPr lang="ru-RU" u="sng" dirty="0"/>
              <a:t>норму</a:t>
            </a:r>
            <a:r>
              <a:rPr lang="ru-RU" dirty="0"/>
              <a:t>. </a:t>
            </a:r>
            <a:r>
              <a:rPr lang="ru-RU" dirty="0" smtClean="0"/>
              <a:t>Система </a:t>
            </a:r>
            <a:r>
              <a:rPr lang="ru-RU" dirty="0"/>
              <a:t>показывает открытые и закрытые пути для развития языка, т. е. система — это не только то, что мы наблюдает в языке, но и то, что в нем </a:t>
            </a:r>
            <a:r>
              <a:rPr lang="ru-RU" u="sng" dirty="0"/>
              <a:t>возможно</a:t>
            </a:r>
            <a:r>
              <a:rPr lang="ru-RU" dirty="0"/>
              <a:t>, чтобы быть понятым членами одного и того же языкового коллектива. В процессе реализации возможностей, </a:t>
            </a:r>
            <a:r>
              <a:rPr lang="ru-RU" dirty="0" smtClean="0"/>
              <a:t>заложенных </a:t>
            </a:r>
            <a:r>
              <a:rPr lang="ru-RU" dirty="0"/>
              <a:t>в системе языка, язык развивается.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lvl="0"/>
            <a:r>
              <a:rPr lang="ru-RU" sz="3100" dirty="0" smtClean="0"/>
              <a:t>3. Язык как </a:t>
            </a:r>
            <a:r>
              <a:rPr lang="ru-RU" sz="3100" smtClean="0"/>
              <a:t>система систем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lnSpcReduction="10000"/>
          </a:bodyPr>
          <a:lstStyle/>
          <a:p>
            <a:r>
              <a:rPr lang="ru-RU" dirty="0"/>
              <a:t>Таким образом, с учетом вышесказанного можно утверждать, что всякая единица языка входит в систему. В современных </a:t>
            </a:r>
            <a:r>
              <a:rPr lang="ru-RU" dirty="0" smtClean="0"/>
              <a:t>системных </a:t>
            </a:r>
            <a:r>
              <a:rPr lang="ru-RU" dirty="0"/>
              <a:t>исследованиях различают два типа </a:t>
            </a:r>
            <a:r>
              <a:rPr lang="ru-RU" dirty="0" smtClean="0"/>
              <a:t>систем: </a:t>
            </a:r>
            <a:r>
              <a:rPr lang="ru-RU" u="sng" dirty="0" smtClean="0"/>
              <a:t>гомогенные </a:t>
            </a:r>
            <a:r>
              <a:rPr lang="ru-RU" u="sng" dirty="0"/>
              <a:t>и </a:t>
            </a:r>
            <a:r>
              <a:rPr lang="ru-RU" u="sng" dirty="0" smtClean="0"/>
              <a:t>гетерогенные. Гомогенные</a:t>
            </a:r>
            <a:r>
              <a:rPr lang="ru-RU" dirty="0" smtClean="0"/>
              <a:t> </a:t>
            </a:r>
            <a:r>
              <a:rPr lang="ru-RU" dirty="0"/>
              <a:t>системы состоят из однородных элементов, их </a:t>
            </a:r>
            <a:r>
              <a:rPr lang="ru-RU" dirty="0" smtClean="0"/>
              <a:t>структура </a:t>
            </a:r>
            <a:r>
              <a:rPr lang="ru-RU" dirty="0"/>
              <a:t>определяется </a:t>
            </a:r>
            <a:r>
              <a:rPr lang="ru-RU" dirty="0" err="1"/>
              <a:t>противопоставленностью</a:t>
            </a:r>
            <a:r>
              <a:rPr lang="ru-RU" dirty="0"/>
              <a:t> элементов друг другу и порядком следования в цепи. К гомогенным относят системы </a:t>
            </a:r>
            <a:r>
              <a:rPr lang="ru-RU" dirty="0" smtClean="0"/>
              <a:t>гласных</a:t>
            </a:r>
            <a:r>
              <a:rPr lang="ru-RU" dirty="0"/>
              <a:t>, согласных и т. п.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77500" lnSpcReduction="20000"/>
          </a:bodyPr>
          <a:lstStyle/>
          <a:p>
            <a:r>
              <a:rPr lang="ru-RU" u="sng" dirty="0"/>
              <a:t>Гетерогенными</a:t>
            </a:r>
            <a:r>
              <a:rPr lang="ru-RU" dirty="0"/>
              <a:t> системами называются такие, которые состоят из неоднородных элементов, им свойственна </a:t>
            </a:r>
            <a:r>
              <a:rPr lang="ru-RU" dirty="0" smtClean="0"/>
              <a:t>«</a:t>
            </a:r>
            <a:r>
              <a:rPr lang="ru-RU" dirty="0" err="1" smtClean="0"/>
              <a:t>многоэтажность</a:t>
            </a:r>
            <a:r>
              <a:rPr lang="ru-RU" dirty="0" smtClean="0"/>
              <a:t>». </a:t>
            </a:r>
            <a:r>
              <a:rPr lang="ru-RU" dirty="0"/>
              <a:t>В гетерогенных системах наблюдается распадение системы на </a:t>
            </a:r>
            <a:r>
              <a:rPr lang="ru-RU" dirty="0" smtClean="0"/>
              <a:t>подсистемы </a:t>
            </a:r>
            <a:r>
              <a:rPr lang="ru-RU" dirty="0"/>
              <a:t>однородных элементов, взаимодействующих друг с </a:t>
            </a:r>
            <a:r>
              <a:rPr lang="ru-RU" dirty="0" smtClean="0"/>
              <a:t>другом</a:t>
            </a:r>
            <a:r>
              <a:rPr lang="ru-RU" dirty="0"/>
              <a:t>, а также с элементами других </a:t>
            </a:r>
            <a:r>
              <a:rPr lang="ru-RU" dirty="0" smtClean="0"/>
              <a:t>подсистем (например, система синтаксиса). </a:t>
            </a:r>
            <a:r>
              <a:rPr lang="ru-RU" dirty="0"/>
              <a:t>Язык в целом является гетерогенной системой</a:t>
            </a:r>
            <a:r>
              <a:rPr lang="ru-RU" dirty="0" smtClean="0"/>
              <a:t>.</a:t>
            </a:r>
          </a:p>
          <a:p>
            <a:r>
              <a:rPr lang="ru-RU" dirty="0"/>
              <a:t>Понятие системности </a:t>
            </a:r>
            <a:r>
              <a:rPr lang="ru-RU" dirty="0" err="1"/>
              <a:t>градуально</a:t>
            </a:r>
            <a:r>
              <a:rPr lang="ru-RU" dirty="0"/>
              <a:t>, т. е. допускает разную степень жесткости организации системы. В хорошо организованных (</a:t>
            </a:r>
            <a:r>
              <a:rPr lang="ru-RU" dirty="0" smtClean="0"/>
              <a:t>жестко </a:t>
            </a:r>
            <a:r>
              <a:rPr lang="ru-RU" dirty="0"/>
              <a:t>структурированных) системах (например, в фонологии, в </a:t>
            </a:r>
            <a:r>
              <a:rPr lang="ru-RU" dirty="0" smtClean="0"/>
              <a:t>отличие </a:t>
            </a:r>
            <a:r>
              <a:rPr lang="ru-RU" dirty="0"/>
              <a:t>от лексики) существенное изменение одного элемента влечет за собой изменения в других точках системы или даже нарушение равновесия системы в целом.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1673</Words>
  <Application>Microsoft Office PowerPoint</Application>
  <PresentationFormat>Экран (4:3)</PresentationFormat>
  <Paragraphs>68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Язык как система</vt:lpstr>
      <vt:lpstr>1. Проблемы системы и структуры языка в современной лингвистике </vt:lpstr>
      <vt:lpstr>Слайд 3</vt:lpstr>
      <vt:lpstr>2. Признаки системы и специфика системы языка, ее открытость и динамизм </vt:lpstr>
      <vt:lpstr>Слайд 5</vt:lpstr>
      <vt:lpstr>Слайд 6</vt:lpstr>
      <vt:lpstr>Слайд 7</vt:lpstr>
      <vt:lpstr>3. Язык как система систем </vt:lpstr>
      <vt:lpstr>Слайд 9</vt:lpstr>
      <vt:lpstr>Слайд 10</vt:lpstr>
      <vt:lpstr>Слайд 11</vt:lpstr>
      <vt:lpstr>4. Теории единства структуры языка </vt:lpstr>
      <vt:lpstr>Слайд 13</vt:lpstr>
      <vt:lpstr>5. Ярусы структуры языка </vt:lpstr>
      <vt:lpstr>Отношение единиц и уровней языка (по Ю. С. Степанову) 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Язык как система</dc:title>
  <dc:creator>Sveta</dc:creator>
  <cp:lastModifiedBy>Sveta</cp:lastModifiedBy>
  <cp:revision>25</cp:revision>
  <dcterms:created xsi:type="dcterms:W3CDTF">2020-04-16T08:01:42Z</dcterms:created>
  <dcterms:modified xsi:type="dcterms:W3CDTF">2020-04-24T03:07:24Z</dcterms:modified>
</cp:coreProperties>
</file>